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70"/>
  </p:notesMasterIdLst>
  <p:sldIdLst>
    <p:sldId id="256" r:id="rId2"/>
    <p:sldId id="258" r:id="rId3"/>
    <p:sldId id="259" r:id="rId4"/>
    <p:sldId id="319" r:id="rId5"/>
    <p:sldId id="320" r:id="rId6"/>
    <p:sldId id="261" r:id="rId7"/>
    <p:sldId id="279" r:id="rId8"/>
    <p:sldId id="262" r:id="rId9"/>
    <p:sldId id="263" r:id="rId10"/>
    <p:sldId id="264" r:id="rId11"/>
    <p:sldId id="265" r:id="rId12"/>
    <p:sldId id="266" r:id="rId13"/>
    <p:sldId id="282" r:id="rId14"/>
    <p:sldId id="283" r:id="rId15"/>
    <p:sldId id="276" r:id="rId16"/>
    <p:sldId id="267" r:id="rId17"/>
    <p:sldId id="284" r:id="rId18"/>
    <p:sldId id="268" r:id="rId19"/>
    <p:sldId id="352" r:id="rId20"/>
    <p:sldId id="285" r:id="rId21"/>
    <p:sldId id="270" r:id="rId22"/>
    <p:sldId id="286" r:id="rId23"/>
    <p:sldId id="287" r:id="rId24"/>
    <p:sldId id="288" r:id="rId25"/>
    <p:sldId id="291" r:id="rId26"/>
    <p:sldId id="290" r:id="rId27"/>
    <p:sldId id="317" r:id="rId28"/>
    <p:sldId id="272" r:id="rId29"/>
    <p:sldId id="292" r:id="rId30"/>
    <p:sldId id="325" r:id="rId31"/>
    <p:sldId id="324" r:id="rId32"/>
    <p:sldId id="326" r:id="rId33"/>
    <p:sldId id="327" r:id="rId34"/>
    <p:sldId id="322" r:id="rId35"/>
    <p:sldId id="339" r:id="rId36"/>
    <p:sldId id="340" r:id="rId37"/>
    <p:sldId id="328" r:id="rId38"/>
    <p:sldId id="329" r:id="rId39"/>
    <p:sldId id="332" r:id="rId40"/>
    <p:sldId id="331" r:id="rId41"/>
    <p:sldId id="330" r:id="rId42"/>
    <p:sldId id="333" r:id="rId43"/>
    <p:sldId id="337" r:id="rId44"/>
    <p:sldId id="334" r:id="rId45"/>
    <p:sldId id="335" r:id="rId46"/>
    <p:sldId id="338" r:id="rId47"/>
    <p:sldId id="336" r:id="rId48"/>
    <p:sldId id="323" r:id="rId49"/>
    <p:sldId id="341" r:id="rId50"/>
    <p:sldId id="346" r:id="rId51"/>
    <p:sldId id="345" r:id="rId52"/>
    <p:sldId id="344" r:id="rId53"/>
    <p:sldId id="343" r:id="rId54"/>
    <p:sldId id="342" r:id="rId55"/>
    <p:sldId id="347" r:id="rId56"/>
    <p:sldId id="349" r:id="rId57"/>
    <p:sldId id="348" r:id="rId58"/>
    <p:sldId id="350" r:id="rId59"/>
    <p:sldId id="274" r:id="rId60"/>
    <p:sldId id="308" r:id="rId61"/>
    <p:sldId id="309" r:id="rId62"/>
    <p:sldId id="310" r:id="rId63"/>
    <p:sldId id="311" r:id="rId64"/>
    <p:sldId id="312" r:id="rId65"/>
    <p:sldId id="313" r:id="rId66"/>
    <p:sldId id="351" r:id="rId67"/>
    <p:sldId id="257" r:id="rId68"/>
    <p:sldId id="275" r:id="rId69"/>
  </p:sldIdLst>
  <p:sldSz cx="18288000" cy="10287000"/>
  <p:notesSz cx="6858000" cy="9144000"/>
  <p:embeddedFontLst>
    <p:embeddedFont>
      <p:font typeface="Berlin Sans FB" panose="020E0602020502020306" pitchFamily="34" charset="0"/>
      <p:regular r:id="rId71"/>
      <p:bold r:id="rId72"/>
    </p:embeddedFont>
    <p:embeddedFont>
      <p:font typeface="Berlin Sans FB Demi" panose="020E0802020502020306" pitchFamily="34" charset="0"/>
      <p:bold r:id="rId73"/>
    </p:embeddedFont>
    <p:embeddedFont>
      <p:font typeface="Canva Sans" panose="020B0604020202020204" charset="0"/>
      <p:regular r:id="rId74"/>
    </p:embeddedFont>
    <p:embeddedFont>
      <p:font typeface="Canva Sans Bold" panose="020B0604020202020204" charset="0"/>
      <p:regular r:id="rId75"/>
    </p:embeddedFont>
    <p:embeddedFont>
      <p:font typeface="Montserrat Classic Bold" panose="020B0604020202020204" charset="0"/>
      <p:regular r:id="rId76"/>
    </p:embeddedFont>
    <p:embeddedFont>
      <p:font typeface="Oswald Bold" panose="00000800000000000000" pitchFamily="2" charset="0"/>
      <p:regular r:id="rId77"/>
      <p:bold r:id="rId78"/>
    </p:embeddedFont>
    <p:embeddedFont>
      <p:font typeface="Wingdings 3" panose="05040102010807070707" pitchFamily="18" charset="2"/>
      <p:regular r:id="rId7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CF20C9-F24F-431D-9BFC-83B00395D8E8}" v="1" dt="2024-06-26T19:51:18.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58879" autoAdjust="0"/>
  </p:normalViewPr>
  <p:slideViewPr>
    <p:cSldViewPr>
      <p:cViewPr>
        <p:scale>
          <a:sx n="39" d="100"/>
          <a:sy n="39" d="100"/>
        </p:scale>
        <p:origin x="1773" y="7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4516D-ABD7-458E-AEB4-4BA7DFC34C2A}" type="doc">
      <dgm:prSet loTypeId="urn:microsoft.com/office/officeart/2016/7/layout/BasicLinearProcessNumbered" loCatId="process" qsTypeId="urn:microsoft.com/office/officeart/2005/8/quickstyle/simple1" qsCatId="simple" csTypeId="urn:microsoft.com/office/officeart/2005/8/colors/accent0_3" csCatId="mainScheme" phldr="1"/>
      <dgm:spPr/>
      <dgm:t>
        <a:bodyPr/>
        <a:lstStyle/>
        <a:p>
          <a:endParaRPr lang="en-US"/>
        </a:p>
      </dgm:t>
    </dgm:pt>
    <dgm:pt modelId="{14A4D6B3-530C-4B95-B312-275AD8A1B08A}">
      <dgm:prSet custT="1"/>
      <dgm:spPr/>
      <dgm:t>
        <a:bodyPr/>
        <a:lstStyle/>
        <a:p>
          <a:pPr algn="ctr"/>
          <a:r>
            <a:rPr lang="en-US" sz="6000" b="0" i="0" baseline="0" dirty="0"/>
            <a:t>Pick a set up, be consistent</a:t>
          </a:r>
          <a:endParaRPr lang="en-US" sz="6000" dirty="0"/>
        </a:p>
      </dgm:t>
    </dgm:pt>
    <dgm:pt modelId="{90B9F453-DD7F-4043-94F3-BAAB87842EFC}" type="parTrans" cxnId="{1D3E1D48-4721-4282-9154-39AC12902B20}">
      <dgm:prSet/>
      <dgm:spPr/>
      <dgm:t>
        <a:bodyPr/>
        <a:lstStyle/>
        <a:p>
          <a:endParaRPr lang="en-US"/>
        </a:p>
      </dgm:t>
    </dgm:pt>
    <dgm:pt modelId="{EE14F0A6-80B0-4EE9-A855-3FD649A5DBB5}" type="sibTrans" cxnId="{1D3E1D48-4721-4282-9154-39AC12902B20}">
      <dgm:prSet phldrT="1" phldr="0"/>
      <dgm:spPr/>
      <dgm:t>
        <a:bodyPr/>
        <a:lstStyle/>
        <a:p>
          <a:r>
            <a:rPr lang="en-US"/>
            <a:t>1</a:t>
          </a:r>
          <a:endParaRPr lang="en-US" dirty="0"/>
        </a:p>
      </dgm:t>
    </dgm:pt>
    <dgm:pt modelId="{A09B6B86-8BFC-476A-A491-2F0CB013F116}">
      <dgm:prSet custT="1"/>
      <dgm:spPr/>
      <dgm:t>
        <a:bodyPr/>
        <a:lstStyle/>
        <a:p>
          <a:pPr algn="ctr"/>
          <a:r>
            <a:rPr lang="en-US" sz="6000" b="0" i="0" baseline="0" dirty="0"/>
            <a:t>Stabilize other joints as possible</a:t>
          </a:r>
          <a:endParaRPr lang="en-US" sz="6000" dirty="0"/>
        </a:p>
      </dgm:t>
    </dgm:pt>
    <dgm:pt modelId="{34CC9373-D6E4-48E0-82E5-6844B3BF0570}" type="parTrans" cxnId="{42C2916E-45BF-48AC-A8EB-2830CBA44797}">
      <dgm:prSet/>
      <dgm:spPr/>
      <dgm:t>
        <a:bodyPr/>
        <a:lstStyle/>
        <a:p>
          <a:endParaRPr lang="en-US"/>
        </a:p>
      </dgm:t>
    </dgm:pt>
    <dgm:pt modelId="{B5C5FFA3-D17D-49B3-8C76-F3582761B727}" type="sibTrans" cxnId="{42C2916E-45BF-48AC-A8EB-2830CBA44797}">
      <dgm:prSet phldrT="2" phldr="0"/>
      <dgm:spPr/>
      <dgm:t>
        <a:bodyPr/>
        <a:lstStyle/>
        <a:p>
          <a:r>
            <a:rPr lang="en-US"/>
            <a:t>2</a:t>
          </a:r>
        </a:p>
      </dgm:t>
    </dgm:pt>
    <dgm:pt modelId="{E23E7327-53FA-43CC-9FB9-EAD2145F0CC8}">
      <dgm:prSet custT="1"/>
      <dgm:spPr/>
      <dgm:t>
        <a:bodyPr/>
        <a:lstStyle/>
        <a:p>
          <a:pPr algn="ctr"/>
          <a:r>
            <a:rPr lang="en-US" sz="6000" b="0" i="0" baseline="0" dirty="0"/>
            <a:t>Ensure device is perpendicular to landmark</a:t>
          </a:r>
          <a:endParaRPr lang="en-US" sz="6000" dirty="0"/>
        </a:p>
      </dgm:t>
    </dgm:pt>
    <dgm:pt modelId="{77F668CB-286D-46A8-B973-DC9B39264D87}" type="parTrans" cxnId="{773CAE94-025C-4395-B570-71CF4666313E}">
      <dgm:prSet/>
      <dgm:spPr/>
      <dgm:t>
        <a:bodyPr/>
        <a:lstStyle/>
        <a:p>
          <a:endParaRPr lang="en-US"/>
        </a:p>
      </dgm:t>
    </dgm:pt>
    <dgm:pt modelId="{5696C528-55E6-4410-9273-9B62A83FEC7A}" type="sibTrans" cxnId="{773CAE94-025C-4395-B570-71CF4666313E}">
      <dgm:prSet phldrT="3" phldr="0"/>
      <dgm:spPr/>
      <dgm:t>
        <a:bodyPr/>
        <a:lstStyle/>
        <a:p>
          <a:r>
            <a:rPr lang="en-US"/>
            <a:t>3</a:t>
          </a:r>
        </a:p>
      </dgm:t>
    </dgm:pt>
    <dgm:pt modelId="{D0F04FEF-B7B8-4F75-B2B5-5AC26E534FAF}" type="pres">
      <dgm:prSet presAssocID="{88B4516D-ABD7-458E-AEB4-4BA7DFC34C2A}" presName="Name0" presStyleCnt="0">
        <dgm:presLayoutVars>
          <dgm:animLvl val="lvl"/>
          <dgm:resizeHandles val="exact"/>
        </dgm:presLayoutVars>
      </dgm:prSet>
      <dgm:spPr/>
    </dgm:pt>
    <dgm:pt modelId="{CB8BDCB2-FD81-4360-AEE1-44FB02C73AF8}" type="pres">
      <dgm:prSet presAssocID="{14A4D6B3-530C-4B95-B312-275AD8A1B08A}" presName="compositeNode" presStyleCnt="0">
        <dgm:presLayoutVars>
          <dgm:bulletEnabled val="1"/>
        </dgm:presLayoutVars>
      </dgm:prSet>
      <dgm:spPr/>
    </dgm:pt>
    <dgm:pt modelId="{1BC467F5-B996-48F0-970A-040461DCCC51}" type="pres">
      <dgm:prSet presAssocID="{14A4D6B3-530C-4B95-B312-275AD8A1B08A}" presName="bgRect" presStyleLbl="bgAccFollowNode1" presStyleIdx="0" presStyleCnt="3"/>
      <dgm:spPr/>
    </dgm:pt>
    <dgm:pt modelId="{A287F6DE-2C9E-4DDF-B4FC-B9E9025D84C2}" type="pres">
      <dgm:prSet presAssocID="{EE14F0A6-80B0-4EE9-A855-3FD649A5DBB5}" presName="sibTransNodeCircle" presStyleLbl="alignNode1" presStyleIdx="0" presStyleCnt="6">
        <dgm:presLayoutVars>
          <dgm:chMax val="0"/>
          <dgm:bulletEnabled/>
        </dgm:presLayoutVars>
      </dgm:prSet>
      <dgm:spPr/>
    </dgm:pt>
    <dgm:pt modelId="{AFECE734-CB2C-4D57-AAA4-6C0D8AD3BD4D}" type="pres">
      <dgm:prSet presAssocID="{14A4D6B3-530C-4B95-B312-275AD8A1B08A}" presName="bottomLine" presStyleLbl="alignNode1" presStyleIdx="1" presStyleCnt="6">
        <dgm:presLayoutVars/>
      </dgm:prSet>
      <dgm:spPr/>
    </dgm:pt>
    <dgm:pt modelId="{16545025-32C8-4CC1-8351-4F30F1592973}" type="pres">
      <dgm:prSet presAssocID="{14A4D6B3-530C-4B95-B312-275AD8A1B08A}" presName="nodeText" presStyleLbl="bgAccFollowNode1" presStyleIdx="0" presStyleCnt="3">
        <dgm:presLayoutVars>
          <dgm:bulletEnabled val="1"/>
        </dgm:presLayoutVars>
      </dgm:prSet>
      <dgm:spPr/>
    </dgm:pt>
    <dgm:pt modelId="{D692203C-0CD9-462D-AF68-6095DFE64AB3}" type="pres">
      <dgm:prSet presAssocID="{EE14F0A6-80B0-4EE9-A855-3FD649A5DBB5}" presName="sibTrans" presStyleCnt="0"/>
      <dgm:spPr/>
    </dgm:pt>
    <dgm:pt modelId="{A0B41174-C755-43FD-B15B-6E2C0E97FF5C}" type="pres">
      <dgm:prSet presAssocID="{A09B6B86-8BFC-476A-A491-2F0CB013F116}" presName="compositeNode" presStyleCnt="0">
        <dgm:presLayoutVars>
          <dgm:bulletEnabled val="1"/>
        </dgm:presLayoutVars>
      </dgm:prSet>
      <dgm:spPr/>
    </dgm:pt>
    <dgm:pt modelId="{C4FA50F0-1996-43DF-A020-637C05102E74}" type="pres">
      <dgm:prSet presAssocID="{A09B6B86-8BFC-476A-A491-2F0CB013F116}" presName="bgRect" presStyleLbl="bgAccFollowNode1" presStyleIdx="1" presStyleCnt="3" custLinFactNeighborX="0" custLinFactNeighborY="-4879"/>
      <dgm:spPr/>
    </dgm:pt>
    <dgm:pt modelId="{150F22D8-2995-4510-854F-FFDBD9ABDA99}" type="pres">
      <dgm:prSet presAssocID="{B5C5FFA3-D17D-49B3-8C76-F3582761B727}" presName="sibTransNodeCircle" presStyleLbl="alignNode1" presStyleIdx="2" presStyleCnt="6">
        <dgm:presLayoutVars>
          <dgm:chMax val="0"/>
          <dgm:bulletEnabled/>
        </dgm:presLayoutVars>
      </dgm:prSet>
      <dgm:spPr/>
    </dgm:pt>
    <dgm:pt modelId="{381A3086-57F6-4296-8BBC-96624A4EE7AE}" type="pres">
      <dgm:prSet presAssocID="{A09B6B86-8BFC-476A-A491-2F0CB013F116}" presName="bottomLine" presStyleLbl="alignNode1" presStyleIdx="3" presStyleCnt="6">
        <dgm:presLayoutVars/>
      </dgm:prSet>
      <dgm:spPr/>
    </dgm:pt>
    <dgm:pt modelId="{84029546-9BA2-4054-B3EE-16AF857C8B20}" type="pres">
      <dgm:prSet presAssocID="{A09B6B86-8BFC-476A-A491-2F0CB013F116}" presName="nodeText" presStyleLbl="bgAccFollowNode1" presStyleIdx="1" presStyleCnt="3">
        <dgm:presLayoutVars>
          <dgm:bulletEnabled val="1"/>
        </dgm:presLayoutVars>
      </dgm:prSet>
      <dgm:spPr/>
    </dgm:pt>
    <dgm:pt modelId="{5B03B109-1587-433F-8E69-988F72B9AC0D}" type="pres">
      <dgm:prSet presAssocID="{B5C5FFA3-D17D-49B3-8C76-F3582761B727}" presName="sibTrans" presStyleCnt="0"/>
      <dgm:spPr/>
    </dgm:pt>
    <dgm:pt modelId="{FE98887E-9330-450E-B5FB-23AA8B42E432}" type="pres">
      <dgm:prSet presAssocID="{E23E7327-53FA-43CC-9FB9-EAD2145F0CC8}" presName="compositeNode" presStyleCnt="0">
        <dgm:presLayoutVars>
          <dgm:bulletEnabled val="1"/>
        </dgm:presLayoutVars>
      </dgm:prSet>
      <dgm:spPr/>
    </dgm:pt>
    <dgm:pt modelId="{13578350-A3BA-47AB-BC3A-E25B73186AD9}" type="pres">
      <dgm:prSet presAssocID="{E23E7327-53FA-43CC-9FB9-EAD2145F0CC8}" presName="bgRect" presStyleLbl="bgAccFollowNode1" presStyleIdx="2" presStyleCnt="3"/>
      <dgm:spPr/>
    </dgm:pt>
    <dgm:pt modelId="{8876328B-9DDA-41CB-A72D-2FC533147AF6}" type="pres">
      <dgm:prSet presAssocID="{5696C528-55E6-4410-9273-9B62A83FEC7A}" presName="sibTransNodeCircle" presStyleLbl="alignNode1" presStyleIdx="4" presStyleCnt="6">
        <dgm:presLayoutVars>
          <dgm:chMax val="0"/>
          <dgm:bulletEnabled/>
        </dgm:presLayoutVars>
      </dgm:prSet>
      <dgm:spPr/>
    </dgm:pt>
    <dgm:pt modelId="{8A741E5D-B9E4-4AC6-87E2-B5FD953EA177}" type="pres">
      <dgm:prSet presAssocID="{E23E7327-53FA-43CC-9FB9-EAD2145F0CC8}" presName="bottomLine" presStyleLbl="alignNode1" presStyleIdx="5" presStyleCnt="6">
        <dgm:presLayoutVars/>
      </dgm:prSet>
      <dgm:spPr/>
    </dgm:pt>
    <dgm:pt modelId="{1F12AE07-C799-446E-8330-1363144CD9AD}" type="pres">
      <dgm:prSet presAssocID="{E23E7327-53FA-43CC-9FB9-EAD2145F0CC8}" presName="nodeText" presStyleLbl="bgAccFollowNode1" presStyleIdx="2" presStyleCnt="3">
        <dgm:presLayoutVars>
          <dgm:bulletEnabled val="1"/>
        </dgm:presLayoutVars>
      </dgm:prSet>
      <dgm:spPr/>
    </dgm:pt>
  </dgm:ptLst>
  <dgm:cxnLst>
    <dgm:cxn modelId="{98080B2B-6936-4055-B2D8-379646B37C59}" type="presOf" srcId="{88B4516D-ABD7-458E-AEB4-4BA7DFC34C2A}" destId="{D0F04FEF-B7B8-4F75-B2B5-5AC26E534FAF}" srcOrd="0" destOrd="0" presId="urn:microsoft.com/office/officeart/2016/7/layout/BasicLinearProcessNumbered"/>
    <dgm:cxn modelId="{909D4B37-9042-492C-B392-2DCF7D035186}" type="presOf" srcId="{EE14F0A6-80B0-4EE9-A855-3FD649A5DBB5}" destId="{A287F6DE-2C9E-4DDF-B4FC-B9E9025D84C2}" srcOrd="0" destOrd="0" presId="urn:microsoft.com/office/officeart/2016/7/layout/BasicLinearProcessNumbered"/>
    <dgm:cxn modelId="{9B267A5C-1AC4-4EC1-B581-83A77F8DDFD1}" type="presOf" srcId="{14A4D6B3-530C-4B95-B312-275AD8A1B08A}" destId="{1BC467F5-B996-48F0-970A-040461DCCC51}" srcOrd="0" destOrd="0" presId="urn:microsoft.com/office/officeart/2016/7/layout/BasicLinearProcessNumbered"/>
    <dgm:cxn modelId="{1D3E1D48-4721-4282-9154-39AC12902B20}" srcId="{88B4516D-ABD7-458E-AEB4-4BA7DFC34C2A}" destId="{14A4D6B3-530C-4B95-B312-275AD8A1B08A}" srcOrd="0" destOrd="0" parTransId="{90B9F453-DD7F-4043-94F3-BAAB87842EFC}" sibTransId="{EE14F0A6-80B0-4EE9-A855-3FD649A5DBB5}"/>
    <dgm:cxn modelId="{1BE47769-47F9-426D-962C-AB692FEFE0B9}" type="presOf" srcId="{14A4D6B3-530C-4B95-B312-275AD8A1B08A}" destId="{16545025-32C8-4CC1-8351-4F30F1592973}" srcOrd="1" destOrd="0" presId="urn:microsoft.com/office/officeart/2016/7/layout/BasicLinearProcessNumbered"/>
    <dgm:cxn modelId="{42C2916E-45BF-48AC-A8EB-2830CBA44797}" srcId="{88B4516D-ABD7-458E-AEB4-4BA7DFC34C2A}" destId="{A09B6B86-8BFC-476A-A491-2F0CB013F116}" srcOrd="1" destOrd="0" parTransId="{34CC9373-D6E4-48E0-82E5-6844B3BF0570}" sibTransId="{B5C5FFA3-D17D-49B3-8C76-F3582761B727}"/>
    <dgm:cxn modelId="{E9E5C273-2D87-49AB-9585-BBBBF250C3AC}" type="presOf" srcId="{A09B6B86-8BFC-476A-A491-2F0CB013F116}" destId="{C4FA50F0-1996-43DF-A020-637C05102E74}" srcOrd="0" destOrd="0" presId="urn:microsoft.com/office/officeart/2016/7/layout/BasicLinearProcessNumbered"/>
    <dgm:cxn modelId="{FE33BC8F-0CAB-41F8-A074-CA297AEA36F9}" type="presOf" srcId="{A09B6B86-8BFC-476A-A491-2F0CB013F116}" destId="{84029546-9BA2-4054-B3EE-16AF857C8B20}" srcOrd="1" destOrd="0" presId="urn:microsoft.com/office/officeart/2016/7/layout/BasicLinearProcessNumbered"/>
    <dgm:cxn modelId="{773CAE94-025C-4395-B570-71CF4666313E}" srcId="{88B4516D-ABD7-458E-AEB4-4BA7DFC34C2A}" destId="{E23E7327-53FA-43CC-9FB9-EAD2145F0CC8}" srcOrd="2" destOrd="0" parTransId="{77F668CB-286D-46A8-B973-DC9B39264D87}" sibTransId="{5696C528-55E6-4410-9273-9B62A83FEC7A}"/>
    <dgm:cxn modelId="{0DBADBB1-41BA-44BF-AD5E-365495E7E638}" type="presOf" srcId="{B5C5FFA3-D17D-49B3-8C76-F3582761B727}" destId="{150F22D8-2995-4510-854F-FFDBD9ABDA99}" srcOrd="0" destOrd="0" presId="urn:microsoft.com/office/officeart/2016/7/layout/BasicLinearProcessNumbered"/>
    <dgm:cxn modelId="{2709C9C5-2612-4361-938A-0BC3C739E52C}" type="presOf" srcId="{E23E7327-53FA-43CC-9FB9-EAD2145F0CC8}" destId="{1F12AE07-C799-446E-8330-1363144CD9AD}" srcOrd="1" destOrd="0" presId="urn:microsoft.com/office/officeart/2016/7/layout/BasicLinearProcessNumbered"/>
    <dgm:cxn modelId="{321195CB-0259-425F-9E4A-E0729DFCFE7E}" type="presOf" srcId="{E23E7327-53FA-43CC-9FB9-EAD2145F0CC8}" destId="{13578350-A3BA-47AB-BC3A-E25B73186AD9}" srcOrd="0" destOrd="0" presId="urn:microsoft.com/office/officeart/2016/7/layout/BasicLinearProcessNumbered"/>
    <dgm:cxn modelId="{69481AFE-4AE0-4667-8139-77121FB0256F}" type="presOf" srcId="{5696C528-55E6-4410-9273-9B62A83FEC7A}" destId="{8876328B-9DDA-41CB-A72D-2FC533147AF6}" srcOrd="0" destOrd="0" presId="urn:microsoft.com/office/officeart/2016/7/layout/BasicLinearProcessNumbered"/>
    <dgm:cxn modelId="{32B01542-49BF-4130-A753-4010EE41D5C6}" type="presParOf" srcId="{D0F04FEF-B7B8-4F75-B2B5-5AC26E534FAF}" destId="{CB8BDCB2-FD81-4360-AEE1-44FB02C73AF8}" srcOrd="0" destOrd="0" presId="urn:microsoft.com/office/officeart/2016/7/layout/BasicLinearProcessNumbered"/>
    <dgm:cxn modelId="{C263BB54-3599-41BE-BED1-2CAB44F7116A}" type="presParOf" srcId="{CB8BDCB2-FD81-4360-AEE1-44FB02C73AF8}" destId="{1BC467F5-B996-48F0-970A-040461DCCC51}" srcOrd="0" destOrd="0" presId="urn:microsoft.com/office/officeart/2016/7/layout/BasicLinearProcessNumbered"/>
    <dgm:cxn modelId="{DB81E336-0C73-4AA7-B16E-5CDCBF97A580}" type="presParOf" srcId="{CB8BDCB2-FD81-4360-AEE1-44FB02C73AF8}" destId="{A287F6DE-2C9E-4DDF-B4FC-B9E9025D84C2}" srcOrd="1" destOrd="0" presId="urn:microsoft.com/office/officeart/2016/7/layout/BasicLinearProcessNumbered"/>
    <dgm:cxn modelId="{458A0250-D29B-41D2-905E-303645EFA70C}" type="presParOf" srcId="{CB8BDCB2-FD81-4360-AEE1-44FB02C73AF8}" destId="{AFECE734-CB2C-4D57-AAA4-6C0D8AD3BD4D}" srcOrd="2" destOrd="0" presId="urn:microsoft.com/office/officeart/2016/7/layout/BasicLinearProcessNumbered"/>
    <dgm:cxn modelId="{E34DFE1D-1BF1-42E9-80D6-2ECACC8096F0}" type="presParOf" srcId="{CB8BDCB2-FD81-4360-AEE1-44FB02C73AF8}" destId="{16545025-32C8-4CC1-8351-4F30F1592973}" srcOrd="3" destOrd="0" presId="urn:microsoft.com/office/officeart/2016/7/layout/BasicLinearProcessNumbered"/>
    <dgm:cxn modelId="{710E5452-691E-4327-BAC8-4AE9A3E67FB2}" type="presParOf" srcId="{D0F04FEF-B7B8-4F75-B2B5-5AC26E534FAF}" destId="{D692203C-0CD9-462D-AF68-6095DFE64AB3}" srcOrd="1" destOrd="0" presId="urn:microsoft.com/office/officeart/2016/7/layout/BasicLinearProcessNumbered"/>
    <dgm:cxn modelId="{9757C736-0502-463B-B3C9-AE192D882514}" type="presParOf" srcId="{D0F04FEF-B7B8-4F75-B2B5-5AC26E534FAF}" destId="{A0B41174-C755-43FD-B15B-6E2C0E97FF5C}" srcOrd="2" destOrd="0" presId="urn:microsoft.com/office/officeart/2016/7/layout/BasicLinearProcessNumbered"/>
    <dgm:cxn modelId="{BD8C1AB5-3588-4ABB-B337-49F3572CA995}" type="presParOf" srcId="{A0B41174-C755-43FD-B15B-6E2C0E97FF5C}" destId="{C4FA50F0-1996-43DF-A020-637C05102E74}" srcOrd="0" destOrd="0" presId="urn:microsoft.com/office/officeart/2016/7/layout/BasicLinearProcessNumbered"/>
    <dgm:cxn modelId="{29FAEDDA-5896-4772-A2E2-0F745D00039E}" type="presParOf" srcId="{A0B41174-C755-43FD-B15B-6E2C0E97FF5C}" destId="{150F22D8-2995-4510-854F-FFDBD9ABDA99}" srcOrd="1" destOrd="0" presId="urn:microsoft.com/office/officeart/2016/7/layout/BasicLinearProcessNumbered"/>
    <dgm:cxn modelId="{FF53E7F6-3E6C-449C-A7E8-62B48D9D244B}" type="presParOf" srcId="{A0B41174-C755-43FD-B15B-6E2C0E97FF5C}" destId="{381A3086-57F6-4296-8BBC-96624A4EE7AE}" srcOrd="2" destOrd="0" presId="urn:microsoft.com/office/officeart/2016/7/layout/BasicLinearProcessNumbered"/>
    <dgm:cxn modelId="{6E00943D-6DC3-42C9-9D55-D79CA9E600DD}" type="presParOf" srcId="{A0B41174-C755-43FD-B15B-6E2C0E97FF5C}" destId="{84029546-9BA2-4054-B3EE-16AF857C8B20}" srcOrd="3" destOrd="0" presId="urn:microsoft.com/office/officeart/2016/7/layout/BasicLinearProcessNumbered"/>
    <dgm:cxn modelId="{F97736EB-5D92-4DA0-8A60-33087AFDE972}" type="presParOf" srcId="{D0F04FEF-B7B8-4F75-B2B5-5AC26E534FAF}" destId="{5B03B109-1587-433F-8E69-988F72B9AC0D}" srcOrd="3" destOrd="0" presId="urn:microsoft.com/office/officeart/2016/7/layout/BasicLinearProcessNumbered"/>
    <dgm:cxn modelId="{F878713E-8537-4B9C-ACDC-F646E9924E99}" type="presParOf" srcId="{D0F04FEF-B7B8-4F75-B2B5-5AC26E534FAF}" destId="{FE98887E-9330-450E-B5FB-23AA8B42E432}" srcOrd="4" destOrd="0" presId="urn:microsoft.com/office/officeart/2016/7/layout/BasicLinearProcessNumbered"/>
    <dgm:cxn modelId="{384153FD-2BAC-45F1-9B73-4A76D7DEEFB1}" type="presParOf" srcId="{FE98887E-9330-450E-B5FB-23AA8B42E432}" destId="{13578350-A3BA-47AB-BC3A-E25B73186AD9}" srcOrd="0" destOrd="0" presId="urn:microsoft.com/office/officeart/2016/7/layout/BasicLinearProcessNumbered"/>
    <dgm:cxn modelId="{EEE2D8B5-17E2-464F-A433-CB5415282926}" type="presParOf" srcId="{FE98887E-9330-450E-B5FB-23AA8B42E432}" destId="{8876328B-9DDA-41CB-A72D-2FC533147AF6}" srcOrd="1" destOrd="0" presId="urn:microsoft.com/office/officeart/2016/7/layout/BasicLinearProcessNumbered"/>
    <dgm:cxn modelId="{3AB9D40C-F02F-4ACC-A5B6-5F7BA3C3B848}" type="presParOf" srcId="{FE98887E-9330-450E-B5FB-23AA8B42E432}" destId="{8A741E5D-B9E4-4AC6-87E2-B5FD953EA177}" srcOrd="2" destOrd="0" presId="urn:microsoft.com/office/officeart/2016/7/layout/BasicLinearProcessNumbered"/>
    <dgm:cxn modelId="{5815E254-0B75-4CA4-84D2-0A7D2D413DD3}" type="presParOf" srcId="{FE98887E-9330-450E-B5FB-23AA8B42E432}" destId="{1F12AE07-C799-446E-8330-1363144CD9A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467F5-B996-48F0-970A-040461DCCC51}">
      <dsp:nvSpPr>
        <dsp:cNvPr id="0" name=""/>
        <dsp:cNvSpPr/>
      </dsp:nvSpPr>
      <dsp:spPr>
        <a:xfrm>
          <a:off x="0" y="0"/>
          <a:ext cx="5429249" cy="6835204"/>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3285" tIns="330200" rIns="423285" bIns="330200" numCol="1" spcCol="1270" anchor="t" anchorCtr="0">
          <a:noAutofit/>
        </a:bodyPr>
        <a:lstStyle/>
        <a:p>
          <a:pPr marL="0" lvl="0" indent="0" algn="ctr" defTabSz="2667000">
            <a:lnSpc>
              <a:spcPct val="90000"/>
            </a:lnSpc>
            <a:spcBef>
              <a:spcPct val="0"/>
            </a:spcBef>
            <a:spcAft>
              <a:spcPct val="35000"/>
            </a:spcAft>
            <a:buNone/>
          </a:pPr>
          <a:r>
            <a:rPr lang="en-US" sz="6000" b="0" i="0" kern="1200" baseline="0" dirty="0"/>
            <a:t>Pick a set up, be consistent</a:t>
          </a:r>
          <a:endParaRPr lang="en-US" sz="6000" kern="1200" dirty="0"/>
        </a:p>
      </dsp:txBody>
      <dsp:txXfrm>
        <a:off x="0" y="2597377"/>
        <a:ext cx="5429249" cy="4101122"/>
      </dsp:txXfrm>
    </dsp:sp>
    <dsp:sp modelId="{A287F6DE-2C9E-4DDF-B4FC-B9E9025D84C2}">
      <dsp:nvSpPr>
        <dsp:cNvPr id="0" name=""/>
        <dsp:cNvSpPr/>
      </dsp:nvSpPr>
      <dsp:spPr>
        <a:xfrm>
          <a:off x="1689344" y="683520"/>
          <a:ext cx="2050561" cy="2050561"/>
        </a:xfrm>
        <a:prstGeom prst="ellips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870" tIns="12700" rIns="15987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1989642" y="983818"/>
        <a:ext cx="1449965" cy="1449965"/>
      </dsp:txXfrm>
    </dsp:sp>
    <dsp:sp modelId="{AFECE734-CB2C-4D57-AAA4-6C0D8AD3BD4D}">
      <dsp:nvSpPr>
        <dsp:cNvPr id="0" name=""/>
        <dsp:cNvSpPr/>
      </dsp:nvSpPr>
      <dsp:spPr>
        <a:xfrm>
          <a:off x="0" y="6835132"/>
          <a:ext cx="5429249" cy="72"/>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FA50F0-1996-43DF-A020-637C05102E74}">
      <dsp:nvSpPr>
        <dsp:cNvPr id="0" name=""/>
        <dsp:cNvSpPr/>
      </dsp:nvSpPr>
      <dsp:spPr>
        <a:xfrm>
          <a:off x="5972174" y="0"/>
          <a:ext cx="5429249" cy="6835204"/>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3285" tIns="330200" rIns="423285" bIns="330200" numCol="1" spcCol="1270" anchor="t" anchorCtr="0">
          <a:noAutofit/>
        </a:bodyPr>
        <a:lstStyle/>
        <a:p>
          <a:pPr marL="0" lvl="0" indent="0" algn="ctr" defTabSz="2667000">
            <a:lnSpc>
              <a:spcPct val="90000"/>
            </a:lnSpc>
            <a:spcBef>
              <a:spcPct val="0"/>
            </a:spcBef>
            <a:spcAft>
              <a:spcPct val="35000"/>
            </a:spcAft>
            <a:buNone/>
          </a:pPr>
          <a:r>
            <a:rPr lang="en-US" sz="6000" b="0" i="0" kern="1200" baseline="0" dirty="0"/>
            <a:t>Stabilize other joints as possible</a:t>
          </a:r>
          <a:endParaRPr lang="en-US" sz="6000" kern="1200" dirty="0"/>
        </a:p>
      </dsp:txBody>
      <dsp:txXfrm>
        <a:off x="5972174" y="2597377"/>
        <a:ext cx="5429249" cy="4101122"/>
      </dsp:txXfrm>
    </dsp:sp>
    <dsp:sp modelId="{150F22D8-2995-4510-854F-FFDBD9ABDA99}">
      <dsp:nvSpPr>
        <dsp:cNvPr id="0" name=""/>
        <dsp:cNvSpPr/>
      </dsp:nvSpPr>
      <dsp:spPr>
        <a:xfrm>
          <a:off x="7661519" y="683520"/>
          <a:ext cx="2050561" cy="2050561"/>
        </a:xfrm>
        <a:prstGeom prst="ellips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870" tIns="12700" rIns="15987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961817" y="983818"/>
        <a:ext cx="1449965" cy="1449965"/>
      </dsp:txXfrm>
    </dsp:sp>
    <dsp:sp modelId="{381A3086-57F6-4296-8BBC-96624A4EE7AE}">
      <dsp:nvSpPr>
        <dsp:cNvPr id="0" name=""/>
        <dsp:cNvSpPr/>
      </dsp:nvSpPr>
      <dsp:spPr>
        <a:xfrm>
          <a:off x="5972174" y="6835132"/>
          <a:ext cx="5429249" cy="72"/>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578350-A3BA-47AB-BC3A-E25B73186AD9}">
      <dsp:nvSpPr>
        <dsp:cNvPr id="0" name=""/>
        <dsp:cNvSpPr/>
      </dsp:nvSpPr>
      <dsp:spPr>
        <a:xfrm>
          <a:off x="11944349" y="0"/>
          <a:ext cx="5429249" cy="6835204"/>
        </a:xfrm>
        <a:prstGeom prst="rect">
          <a:avLst/>
        </a:prstGeom>
        <a:solidFill>
          <a:schemeClr val="dk2">
            <a:alpha val="90000"/>
            <a:tint val="40000"/>
            <a:hueOff val="0"/>
            <a:satOff val="0"/>
            <a:lumOff val="0"/>
            <a:alphaOff val="0"/>
          </a:schemeClr>
        </a:solidFill>
        <a:ln w="19050"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3285" tIns="330200" rIns="423285" bIns="330200" numCol="1" spcCol="1270" anchor="t" anchorCtr="0">
          <a:noAutofit/>
        </a:bodyPr>
        <a:lstStyle/>
        <a:p>
          <a:pPr marL="0" lvl="0" indent="0" algn="ctr" defTabSz="2667000">
            <a:lnSpc>
              <a:spcPct val="90000"/>
            </a:lnSpc>
            <a:spcBef>
              <a:spcPct val="0"/>
            </a:spcBef>
            <a:spcAft>
              <a:spcPct val="35000"/>
            </a:spcAft>
            <a:buNone/>
          </a:pPr>
          <a:r>
            <a:rPr lang="en-US" sz="6000" b="0" i="0" kern="1200" baseline="0" dirty="0"/>
            <a:t>Ensure device is perpendicular to landmark</a:t>
          </a:r>
          <a:endParaRPr lang="en-US" sz="6000" kern="1200" dirty="0"/>
        </a:p>
      </dsp:txBody>
      <dsp:txXfrm>
        <a:off x="11944349" y="2597377"/>
        <a:ext cx="5429249" cy="4101122"/>
      </dsp:txXfrm>
    </dsp:sp>
    <dsp:sp modelId="{8876328B-9DDA-41CB-A72D-2FC533147AF6}">
      <dsp:nvSpPr>
        <dsp:cNvPr id="0" name=""/>
        <dsp:cNvSpPr/>
      </dsp:nvSpPr>
      <dsp:spPr>
        <a:xfrm>
          <a:off x="13633694" y="683520"/>
          <a:ext cx="2050561" cy="2050561"/>
        </a:xfrm>
        <a:prstGeom prst="ellips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9870" tIns="12700" rIns="15987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13933992" y="983818"/>
        <a:ext cx="1449965" cy="1449965"/>
      </dsp:txXfrm>
    </dsp:sp>
    <dsp:sp modelId="{8A741E5D-B9E4-4AC6-87E2-B5FD953EA177}">
      <dsp:nvSpPr>
        <dsp:cNvPr id="0" name=""/>
        <dsp:cNvSpPr/>
      </dsp:nvSpPr>
      <dsp:spPr>
        <a:xfrm>
          <a:off x="11944349" y="6835132"/>
          <a:ext cx="5429249" cy="72"/>
        </a:xfrm>
        <a:prstGeom prst="rect">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30.06.2026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5018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4129409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standardized testing positions. Pick a set up, stabilize as much as possible, traction dynamometry, belt/external stabilization, be consistent with set up</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21027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129949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lvl="0"/>
            <a:r>
              <a:rPr lang="en-US" b="0" i="0" baseline="0" dirty="0"/>
              <a:t>-Other instructions to consider</a:t>
            </a:r>
            <a:r>
              <a:rPr lang="en-US" dirty="0"/>
              <a:t> </a:t>
            </a:r>
          </a:p>
          <a:p>
            <a:pPr lvl="1"/>
            <a:r>
              <a:rPr lang="en-US" dirty="0"/>
              <a:t>-Most research: 5 second max effort test</a:t>
            </a:r>
          </a:p>
          <a:p>
            <a:pPr lvl="1"/>
            <a:r>
              <a:rPr lang="en-US" dirty="0"/>
              <a:t>-Patient holding plinth or not? Be consistent</a:t>
            </a:r>
          </a:p>
          <a:p>
            <a:pPr lvl="1"/>
            <a:endParaRPr lang="en-US" dirty="0"/>
          </a:p>
          <a:p>
            <a:pPr lvl="1"/>
            <a:r>
              <a:rPr lang="en-US" dirty="0"/>
              <a:t>-if cuing “hard and fast as possible,” take up slack first</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3764198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628650" lvl="1" indent="-171450" fontAlgn="ctr">
              <a:buFont typeface="Arial" panose="020B0604020202020204" pitchFamily="34" charset="0"/>
              <a:buChar char="•"/>
            </a:pPr>
            <a:r>
              <a:rPr lang="en-US" sz="1200" dirty="0">
                <a:effectLst/>
                <a:latin typeface="Times New Roman" panose="02020603050405020304" pitchFamily="18" charset="0"/>
              </a:rPr>
              <a:t>Fixation </a:t>
            </a:r>
            <a:r>
              <a:rPr lang="en-US" sz="1200" dirty="0">
                <a:latin typeface="Times New Roman" panose="02020603050405020304" pitchFamily="18" charset="0"/>
              </a:rPr>
              <a:t>belt perpendicular to limb</a:t>
            </a:r>
          </a:p>
          <a:p>
            <a:pPr marL="628650" lvl="1" indent="-171450" fontAlgn="ctr">
              <a:buFont typeface="Arial" panose="020B0604020202020204" pitchFamily="34" charset="0"/>
              <a:buChar char="•"/>
            </a:pPr>
            <a:r>
              <a:rPr lang="en-US" sz="1200" dirty="0">
                <a:effectLst/>
                <a:latin typeface="Times New Roman" panose="02020603050405020304" pitchFamily="18" charset="0"/>
              </a:rPr>
              <a:t>Fixation belt line</a:t>
            </a:r>
            <a:r>
              <a:rPr lang="en-US" sz="1200" dirty="0">
                <a:latin typeface="Times New Roman" panose="02020603050405020304" pitchFamily="18" charset="0"/>
              </a:rPr>
              <a:t>d up with line of force being tested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965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Keys Reminder</a:t>
            </a:r>
          </a:p>
          <a:p>
            <a:pPr marL="628650" lvl="1" indent="-171450">
              <a:buFont typeface="Arial" panose="020B0604020202020204" pitchFamily="34" charset="0"/>
              <a:buChar char="•"/>
            </a:pPr>
            <a:r>
              <a:rPr lang="en-US" dirty="0"/>
              <a:t>Ensure belt is perpendicular to limb attachment</a:t>
            </a:r>
          </a:p>
          <a:p>
            <a:pPr marL="628650" lvl="1" indent="-171450">
              <a:buFont typeface="Arial" panose="020B0604020202020204" pitchFamily="34" charset="0"/>
              <a:buChar char="•"/>
            </a:pPr>
            <a:r>
              <a:rPr lang="en-US" dirty="0"/>
              <a:t>Standardized verbal cuing and test re-test set up</a:t>
            </a:r>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395582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60 deg knee flexion</a:t>
            </a:r>
          </a:p>
          <a:p>
            <a:pPr marL="171450" indent="-171450">
              <a:buFont typeface="Arial" panose="020B0604020202020204" pitchFamily="34" charset="0"/>
              <a:buChar char="•"/>
            </a:pPr>
            <a:r>
              <a:rPr lang="en-US" dirty="0"/>
              <a:t>Evidence:</a:t>
            </a:r>
          </a:p>
          <a:p>
            <a:pPr marL="628650" lvl="1" indent="-171450">
              <a:buFont typeface="Arial" panose="020B0604020202020204" pitchFamily="34" charset="0"/>
              <a:buChar char="•"/>
            </a:pPr>
            <a:r>
              <a:rPr lang="en-US" dirty="0"/>
              <a:t>seated with back support</a:t>
            </a:r>
          </a:p>
          <a:p>
            <a:pPr marL="628650" lvl="1" indent="-171450">
              <a:buFont typeface="Arial" panose="020B0604020202020204" pitchFamily="34" charset="0"/>
              <a:buChar char="•"/>
            </a:pPr>
            <a:r>
              <a:rPr lang="en-US" dirty="0"/>
              <a:t>knee at 60 deg with band taught</a:t>
            </a:r>
          </a:p>
          <a:p>
            <a:pPr marL="628650" lvl="1" indent="-171450">
              <a:buFont typeface="Arial" panose="020B0604020202020204" pitchFamily="34" charset="0"/>
              <a:buChar char="•"/>
            </a:pPr>
            <a:r>
              <a:rPr lang="en-US" dirty="0"/>
              <a:t>stabilize as much as possible (hold onto table, strap around waist ideally)</a:t>
            </a:r>
          </a:p>
          <a:p>
            <a:pPr marL="1085850" lvl="2" indent="-171450">
              <a:buFont typeface="Arial" panose="020B0604020202020204" pitchFamily="34" charset="0"/>
              <a:buChar char="•"/>
            </a:pPr>
            <a:r>
              <a:rPr lang="en-US" dirty="0"/>
              <a:t>From experience</a:t>
            </a:r>
          </a:p>
          <a:p>
            <a:pPr marL="1543050" lvl="3" indent="-171450">
              <a:buFont typeface="Arial" panose="020B0604020202020204" pitchFamily="34" charset="0"/>
              <a:buChar char="•"/>
            </a:pPr>
            <a:r>
              <a:rPr lang="en-US" dirty="0"/>
              <a:t>Greatest stabilization with alternating hand grasp (front and back of table) </a:t>
            </a:r>
          </a:p>
          <a:p>
            <a:pPr lvl="2"/>
            <a:endParaRPr lang="en-US" dirty="0"/>
          </a:p>
          <a:p>
            <a:r>
              <a:rPr lang="en-US" u="sng" dirty="0"/>
              <a:t>Specific Paper:</a:t>
            </a:r>
          </a:p>
          <a:p>
            <a:pPr marL="285750" indent="-285750">
              <a:buFont typeface="Arial" panose="020B0604020202020204" pitchFamily="34" charset="0"/>
              <a:buChar char="•"/>
            </a:pPr>
            <a:r>
              <a:rPr lang="en-US" dirty="0"/>
              <a:t>Back rest</a:t>
            </a:r>
          </a:p>
          <a:p>
            <a:pPr marL="285750" indent="-285750">
              <a:buFont typeface="Arial" panose="020B0604020202020204" pitchFamily="34" charset="0"/>
              <a:buChar char="•"/>
            </a:pPr>
            <a:r>
              <a:rPr lang="en-US" dirty="0"/>
              <a:t>1.5-2 inch pad under thigh</a:t>
            </a:r>
          </a:p>
          <a:p>
            <a:pPr marL="285750" indent="-285750">
              <a:buFont typeface="Arial" panose="020B0604020202020204" pitchFamily="34" charset="0"/>
              <a:buChar char="•"/>
            </a:pPr>
            <a:r>
              <a:rPr lang="en-US" dirty="0"/>
              <a:t>Strap above medial malleolus</a:t>
            </a:r>
          </a:p>
          <a:p>
            <a:pPr marL="285750" indent="-285750">
              <a:buFont typeface="Arial" panose="020B0604020202020204" pitchFamily="34" charset="0"/>
              <a:buChar char="•"/>
            </a:pPr>
            <a:r>
              <a:rPr lang="en-US" dirty="0"/>
              <a:t>Device anchored to plinth </a:t>
            </a:r>
          </a:p>
          <a:p>
            <a:pPr marL="742950" lvl="1" indent="-285750">
              <a:buFont typeface="Arial" panose="020B0604020202020204" pitchFamily="34" charset="0"/>
              <a:buChar char="•"/>
            </a:pPr>
            <a:r>
              <a:rPr lang="en-US" dirty="0"/>
              <a:t>At angle of 100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to the shin</a:t>
            </a:r>
          </a:p>
          <a:p>
            <a:pPr marL="285750" indent="-285750">
              <a:buFont typeface="Arial" panose="020B0604020202020204" pitchFamily="34" charset="0"/>
              <a:buChar char="•"/>
            </a:pPr>
            <a:r>
              <a:rPr lang="en-US" dirty="0"/>
              <a:t>Knee angle under tension = 70</a:t>
            </a:r>
            <a:r>
              <a:rPr lang="en-US" dirty="0">
                <a:latin typeface="Calibri" panose="020F0502020204030204" pitchFamily="34"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Measure moment arm </a:t>
            </a:r>
          </a:p>
          <a:p>
            <a:pPr marL="742950" lvl="1"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Lateral epicondyle to middle strap</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Passively take up slack in strap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Patient grips table</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Test</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1443406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2.99 = gold standard knee ext torque normalized to BW value that some research indicates is ideal to see to minimize injury risk for return to sport</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1501456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relationship: 45-90 deg hip flexion</a:t>
            </a:r>
          </a:p>
          <a:p>
            <a:pPr marL="171450" indent="-171450">
              <a:buFont typeface="Arial" panose="020B0604020202020204" pitchFamily="34" charset="0"/>
              <a:buChar char="•"/>
            </a:pPr>
            <a:r>
              <a:rPr lang="en-US" dirty="0"/>
              <a:t>Evidence: supine or seated 90/90 or prone 0/15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Here</a:t>
            </a:r>
          </a:p>
          <a:p>
            <a:pPr marL="628650" lvl="1" indent="-171450">
              <a:buFont typeface="Arial" panose="020B0604020202020204" pitchFamily="34" charset="0"/>
              <a:buChar char="•"/>
            </a:pPr>
            <a:r>
              <a:rPr lang="en-US" dirty="0"/>
              <a:t>90 deg knee flexion, alternating hand grip, box behind back</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32</a:t>
            </a:fld>
            <a:endParaRPr lang="cs-CZ"/>
          </a:p>
        </p:txBody>
      </p:sp>
    </p:spTree>
    <p:extLst>
      <p:ext uri="{BB962C8B-B14F-4D97-AF65-F5344CB8AC3E}">
        <p14:creationId xmlns:p14="http://schemas.microsoft.com/office/powerpoint/2010/main" val="2751406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15-30 deg knee flexion, patient grabbing table. Can stabilize pelvis if desired to combat hip flexion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25605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In 2021 CPGs for HS strain and stroke, dynamometry has strong evidence for assessing strength in the evaluation</a:t>
            </a:r>
          </a:p>
          <a:p>
            <a:pPr marL="171450" indent="-171450">
              <a:buFont typeface="Arial" panose="020B0604020202020204" pitchFamily="34" charset="0"/>
              <a:buChar char="•"/>
            </a:pPr>
            <a:r>
              <a:rPr lang="en-US" dirty="0">
                <a:cs typeface="Calibri"/>
              </a:rPr>
              <a:t>Particularly useful: </a:t>
            </a:r>
          </a:p>
          <a:p>
            <a:pPr marL="628650" lvl="1" indent="-171450">
              <a:buFont typeface="Arial" panose="020B0604020202020204" pitchFamily="34" charset="0"/>
              <a:buChar char="•"/>
            </a:pPr>
            <a:r>
              <a:rPr lang="en-US" dirty="0">
                <a:cs typeface="Calibri"/>
              </a:rPr>
              <a:t>Athletic populations </a:t>
            </a:r>
          </a:p>
          <a:p>
            <a:pPr marL="628650" lvl="1" indent="-171450">
              <a:buFont typeface="Arial" panose="020B0604020202020204" pitchFamily="34" charset="0"/>
              <a:buChar char="•"/>
            </a:pPr>
            <a:r>
              <a:rPr lang="en-US" dirty="0">
                <a:cs typeface="Calibri"/>
              </a:rPr>
              <a:t>When you’re stumped </a:t>
            </a:r>
          </a:p>
          <a:p>
            <a:pPr marL="457200" lvl="1" indent="0">
              <a:buFont typeface="Arial" panose="020B0604020202020204" pitchFamily="34" charset="0"/>
              <a:buNone/>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3014142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no best angle. Consider resting length is around 0 deg hip flexion</a:t>
            </a:r>
          </a:p>
          <a:p>
            <a:pPr marL="171450" indent="-171450">
              <a:buFont typeface="Arial" panose="020B0604020202020204" pitchFamily="34" charset="0"/>
              <a:buChar char="•"/>
            </a:pPr>
            <a:r>
              <a:rPr lang="en-US" dirty="0"/>
              <a:t>Evidence </a:t>
            </a:r>
          </a:p>
          <a:p>
            <a:pPr marL="628650" lvl="1" indent="-171450">
              <a:buFont typeface="Arial" panose="020B0604020202020204" pitchFamily="34" charset="0"/>
              <a:buChar char="•"/>
            </a:pPr>
            <a:r>
              <a:rPr lang="en-US" dirty="0"/>
              <a:t>Seated 90/90 </a:t>
            </a:r>
          </a:p>
          <a:p>
            <a:pPr marL="628650" lvl="1" indent="-171450">
              <a:buFont typeface="Arial" panose="020B0604020202020204" pitchFamily="34" charset="0"/>
              <a:buChar char="•"/>
            </a:pPr>
            <a:r>
              <a:rPr lang="en-US" dirty="0"/>
              <a:t>Supine 0 deg at hip</a:t>
            </a:r>
          </a:p>
          <a:p>
            <a:pPr marL="171450" lvl="0" indent="-171450">
              <a:buFont typeface="Arial" panose="020B0604020202020204" pitchFamily="34" charset="0"/>
              <a:buChar char="•"/>
            </a:pPr>
            <a:r>
              <a:rPr lang="en-US" dirty="0"/>
              <a:t>Set up</a:t>
            </a:r>
          </a:p>
          <a:p>
            <a:pPr marL="628650" lvl="1" indent="-171450">
              <a:buFont typeface="Arial" panose="020B0604020202020204" pitchFamily="34" charset="0"/>
              <a:buChar char="•"/>
            </a:pPr>
            <a:r>
              <a:rPr lang="en-US" dirty="0"/>
              <a:t>Similar to knee extension</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2072252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Hold onto table! We were rushing this photo. These types of set ups when stepping on one end, can hold onto table as PT to help stabilize yourself</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033300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40 deg hip flexion</a:t>
            </a:r>
          </a:p>
          <a:p>
            <a:pPr marL="171450" indent="-171450">
              <a:buFont typeface="Arial" panose="020B0604020202020204" pitchFamily="34" charset="0"/>
              <a:buChar char="•"/>
            </a:pPr>
            <a:r>
              <a:rPr lang="en-US" dirty="0"/>
              <a:t>Evidence </a:t>
            </a:r>
          </a:p>
          <a:p>
            <a:pPr marL="628650" lvl="1" indent="-171450">
              <a:buFont typeface="Arial" panose="020B0604020202020204" pitchFamily="34" charset="0"/>
              <a:buChar char="•"/>
            </a:pPr>
            <a:r>
              <a:rPr lang="en-US" dirty="0"/>
              <a:t>Supine 90 deg hip/knee flexion</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Here</a:t>
            </a:r>
          </a:p>
          <a:p>
            <a:pPr marL="628650" lvl="1" indent="-171450">
              <a:buFont typeface="Arial" panose="020B0604020202020204" pitchFamily="34" charset="0"/>
              <a:buChar char="•"/>
            </a:pPr>
            <a:r>
              <a:rPr lang="en-US" dirty="0"/>
              <a:t>90/90 hip/knee</a:t>
            </a:r>
          </a:p>
          <a:p>
            <a:pPr marL="628650" lvl="1" indent="-171450">
              <a:buFont typeface="Arial" panose="020B0604020202020204" pitchFamily="34" charset="0"/>
              <a:buChar char="•"/>
            </a:pPr>
            <a:r>
              <a:rPr lang="en-US" dirty="0"/>
              <a:t>*Note, may need to keep hip angle at 90 deg exactly or greater (knee closer to body), to avoid hips rising up off ground. Can also stabilize patient’s hips</a:t>
            </a: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1709049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Consideration </a:t>
            </a:r>
          </a:p>
          <a:p>
            <a:pPr marL="628650" lvl="1" indent="-171450">
              <a:buFont typeface="Arial" panose="020B0604020202020204" pitchFamily="34" charset="0"/>
              <a:buChar char="•"/>
            </a:pPr>
            <a:r>
              <a:rPr lang="en-US" dirty="0"/>
              <a:t>Proximal HS mechanism of injury</a:t>
            </a:r>
          </a:p>
          <a:p>
            <a:pPr marL="628650" lvl="1" indent="-171450">
              <a:buFont typeface="Arial" panose="020B0604020202020204" pitchFamily="34" charset="0"/>
              <a:buChar char="•"/>
            </a:pPr>
            <a:r>
              <a:rPr lang="en-US" dirty="0"/>
              <a:t>Ball sports, sprinting/cutting</a:t>
            </a:r>
          </a:p>
          <a:p>
            <a:pPr marL="171450" lvl="0" indent="-171450">
              <a:buFont typeface="Arial" panose="020B0604020202020204" pitchFamily="34" charset="0"/>
              <a:buChar char="•"/>
            </a:pPr>
            <a:r>
              <a:rPr lang="en-US" dirty="0"/>
              <a:t>Here</a:t>
            </a:r>
          </a:p>
          <a:p>
            <a:pPr marL="628650" lvl="1" indent="-171450">
              <a:buFont typeface="Arial" panose="020B0604020202020204" pitchFamily="34" charset="0"/>
              <a:buChar char="•"/>
            </a:pPr>
            <a:r>
              <a:rPr lang="en-US" dirty="0"/>
              <a:t>Close to 90 deg hip flexion, really patient’s available end range.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3948863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-10 deg hip abduction</a:t>
            </a:r>
          </a:p>
          <a:p>
            <a:pPr marL="171450" indent="-171450">
              <a:buFont typeface="Arial" panose="020B0604020202020204" pitchFamily="34" charset="0"/>
              <a:buChar char="•"/>
            </a:pPr>
            <a:r>
              <a:rPr lang="en-US" dirty="0"/>
              <a:t>Evidence </a:t>
            </a:r>
          </a:p>
          <a:p>
            <a:pPr marL="628650" lvl="1" indent="-171450">
              <a:buFont typeface="Arial" panose="020B0604020202020204" pitchFamily="34" charset="0"/>
              <a:buChar char="•"/>
            </a:pPr>
            <a:r>
              <a:rPr lang="en-US" dirty="0"/>
              <a:t>Supine validity &gt; sidelying (though sidelying easier to isolate muscle)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2590030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3010888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Consider </a:t>
            </a:r>
          </a:p>
          <a:p>
            <a:pPr marL="628650" lvl="1" indent="-171450">
              <a:buFont typeface="Arial" panose="020B0604020202020204" pitchFamily="34" charset="0"/>
              <a:buChar char="•"/>
            </a:pPr>
            <a:r>
              <a:rPr lang="en-US" dirty="0"/>
              <a:t>S/L hip ABD testing: number doesn’t account for force required to pick up weight of limb </a:t>
            </a:r>
            <a:r>
              <a:rPr lang="en-US" dirty="0">
                <a:sym typeface="Wingdings" panose="05000000000000000000" pitchFamily="2" charset="2"/>
              </a:rPr>
              <a:t> values underestimate force production</a:t>
            </a: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762743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Optimal LT: not available </a:t>
            </a:r>
          </a:p>
          <a:p>
            <a:pPr marL="171450" indent="-171450">
              <a:buFont typeface="Arial" panose="020B0604020202020204" pitchFamily="34" charset="0"/>
              <a:buChar char="•"/>
            </a:pPr>
            <a:r>
              <a:rPr lang="en-US" dirty="0">
                <a:cs typeface="Calibri"/>
              </a:rPr>
              <a:t>Evidence </a:t>
            </a:r>
          </a:p>
          <a:p>
            <a:pPr marL="628650" lvl="1" indent="-171450">
              <a:buFont typeface="Arial" panose="020B0604020202020204" pitchFamily="34" charset="0"/>
              <a:buChar char="•"/>
            </a:pPr>
            <a:r>
              <a:rPr lang="en-US" dirty="0">
                <a:cs typeface="Calibri"/>
              </a:rPr>
              <a:t>Supine validity &gt; sidelying </a:t>
            </a:r>
          </a:p>
          <a:p>
            <a:pPr marL="171450" lvl="0" indent="-171450">
              <a:buFont typeface="Arial" panose="020B0604020202020204" pitchFamily="34" charset="0"/>
              <a:buChar char="•"/>
            </a:pPr>
            <a:r>
              <a:rPr lang="en-US" dirty="0"/>
              <a:t>Consider </a:t>
            </a:r>
          </a:p>
          <a:p>
            <a:pPr marL="628650" lvl="1" indent="-171450">
              <a:buFont typeface="Arial" panose="020B0604020202020204" pitchFamily="34" charset="0"/>
              <a:buChar char="•"/>
            </a:pPr>
            <a:r>
              <a:rPr lang="en-US" dirty="0">
                <a:cs typeface="Calibri"/>
              </a:rPr>
              <a:t>Adductor/groin strains mainly happen with sprinting. Main action functionally is to extend the hip when flexed and flex the hip when extended. Pure adduction just isolates the muscle better </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72525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823549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166908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Notes:													</a:t>
            </a:r>
          </a:p>
          <a:p>
            <a:pPr marL="171450" indent="-171450">
              <a:buFont typeface="Arial" panose="020B0604020202020204" pitchFamily="34" charset="0"/>
              <a:buChar char="•"/>
            </a:pPr>
            <a:r>
              <a:rPr lang="en-US" dirty="0"/>
              <a:t>2023, 107 studies, 103 reliability, 14 validity. Injury free and pelvic/lower limb MSK disorders (OA, THA, PFPS, TKA, pelvic pain).					</a:t>
            </a:r>
          </a:p>
          <a:p>
            <a:pPr marL="171450" indent="-171450">
              <a:buFont typeface="Arial" panose="020B0604020202020204" pitchFamily="34" charset="0"/>
              <a:buChar char="•"/>
            </a:pPr>
            <a:r>
              <a:rPr lang="en-US" dirty="0"/>
              <a:t>Intra- and Inter-rater reliability across positions and fixation methods is sufficient (ICC = 0.78-0.96) with low-high quality evidence = reliable.			</a:t>
            </a:r>
          </a:p>
          <a:p>
            <a:pPr marL="171450" indent="-171450">
              <a:buFont typeface="Arial" panose="020B0604020202020204" pitchFamily="34" charset="0"/>
              <a:buChar char="•"/>
            </a:pPr>
            <a:r>
              <a:rPr lang="en-US" dirty="0"/>
              <a:t>Criterion validity less investigated, less consistent (r = 0.40-0.93) with very low to moderate quality evidence = Validity needs more research (HHD not interchangeable with isokinetic dynamometry</a:t>
            </a:r>
          </a:p>
          <a:p>
            <a:pPr marL="171450" indent="-171450">
              <a:buFont typeface="Arial" panose="020B0604020202020204" pitchFamily="34" charset="0"/>
              <a:buChar char="•"/>
            </a:pPr>
            <a:r>
              <a:rPr lang="en-US" dirty="0"/>
              <a:t>Let's not lose the forest for the trees though. Still provides a reliable, objective measure to incorporate into clinical picture.				</a:t>
            </a:r>
          </a:p>
          <a:p>
            <a:pPr marL="171450" indent="-171450">
              <a:buFont typeface="Arial" panose="020B0604020202020204" pitchFamily="34" charset="0"/>
              <a:buChar char="•"/>
            </a:pPr>
            <a:r>
              <a:rPr lang="en-US" dirty="0"/>
              <a:t>Fixation: higher quality evidence for external fixation (belt) vs. manual, though sufficient reliability for both. External fixation recommended to combat difficulties with stronger participants and assessor bias. 													</a:t>
            </a:r>
          </a:p>
          <a:p>
            <a:r>
              <a:rPr lang="en-US" dirty="0"/>
              <a:t>Positions:													</a:t>
            </a:r>
          </a:p>
          <a:p>
            <a:pPr marL="171450" indent="-171450">
              <a:buFont typeface="Arial" panose="020B0604020202020204" pitchFamily="34" charset="0"/>
              <a:buChar char="•"/>
            </a:pPr>
            <a:r>
              <a:rPr lang="en-US" dirty="0"/>
              <a:t>Flexion: seated (higher quality evidence, smaller SEM)									</a:t>
            </a:r>
          </a:p>
          <a:p>
            <a:pPr marL="171450" indent="-171450">
              <a:buFont typeface="Arial" panose="020B0604020202020204" pitchFamily="34" charset="0"/>
              <a:buChar char="•"/>
            </a:pPr>
            <a:r>
              <a:rPr lang="en-US" dirty="0"/>
              <a:t>Extension: Supine (best validity, more </a:t>
            </a:r>
            <a:r>
              <a:rPr lang="en-US" dirty="0" err="1"/>
              <a:t>toqrue</a:t>
            </a:r>
            <a:r>
              <a:rPr lang="en-US" dirty="0"/>
              <a:t>) vs. prone (more glute max targeted vs. whole thigh in supine; smaller SEM)				</a:t>
            </a:r>
          </a:p>
          <a:p>
            <a:pPr marL="171450" indent="-171450">
              <a:buFont typeface="Arial" panose="020B0604020202020204" pitchFamily="34" charset="0"/>
              <a:buChar char="•"/>
            </a:pPr>
            <a:r>
              <a:rPr lang="en-US" dirty="0"/>
              <a:t>Abduction: Sidelying  (best at isolating the motion, but inconsistent validity and low-high quality evidence)					</a:t>
            </a:r>
          </a:p>
          <a:p>
            <a:pPr marL="171450" indent="-171450">
              <a:buFont typeface="Arial" panose="020B0604020202020204" pitchFamily="34" charset="0"/>
              <a:buChar char="•"/>
            </a:pPr>
            <a:r>
              <a:rPr lang="en-US" dirty="0"/>
              <a:t>Adduction: Sidelying or supine (both low-high quality reliability evidence, inconsistent validity)						</a:t>
            </a:r>
          </a:p>
          <a:p>
            <a:pPr marL="171450" indent="-171450">
              <a:buFont typeface="Arial" panose="020B0604020202020204" pitchFamily="34" charset="0"/>
              <a:buChar char="•"/>
            </a:pPr>
            <a:r>
              <a:rPr lang="en-US" dirty="0"/>
              <a:t>IR/ER: Prone isolate ship rotators best (less adduction compared to seated) 														</a:t>
            </a:r>
          </a:p>
          <a:p>
            <a:r>
              <a:rPr lang="en-US" dirty="0"/>
              <a:t>Generally: Use position that most easily isolates the motion (being prone/supine/sidelying often does this by blocking the torso) 														</a:t>
            </a:r>
          </a:p>
          <a:p>
            <a:r>
              <a:rPr lang="en-US" dirty="0"/>
              <a:t>Overall: 													</a:t>
            </a:r>
          </a:p>
          <a:p>
            <a:pPr marL="171450" indent="-171450">
              <a:buFont typeface="Arial" panose="020B0604020202020204" pitchFamily="34" charset="0"/>
              <a:buChar char="•"/>
            </a:pPr>
            <a:r>
              <a:rPr lang="en-US" dirty="0"/>
              <a:t>Intra-rater reliability for HHD is well established. More research needed on criterion validity in standardized positions (HHD not synonymous with isokinetic dynamometry at this time) --&gt; As long as same person measuring, can reliably give you an objective number to guide treatment, especially useful if utilizing established SEM and MDC values.														</a:t>
            </a:r>
          </a:p>
          <a:p>
            <a:r>
              <a:rPr lang="en-US" dirty="0"/>
              <a:t>															</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90 deg hip flexion </a:t>
            </a:r>
          </a:p>
          <a:p>
            <a:pPr marL="171450" indent="-171450">
              <a:buFont typeface="Arial" panose="020B0604020202020204" pitchFamily="34" charset="0"/>
              <a:buChar char="•"/>
            </a:pPr>
            <a:r>
              <a:rPr lang="en-US" dirty="0"/>
              <a:t>Evidence </a:t>
            </a:r>
          </a:p>
          <a:p>
            <a:pPr marL="628650" lvl="1" indent="-171450">
              <a:buFont typeface="Arial" panose="020B0604020202020204" pitchFamily="34" charset="0"/>
              <a:buChar char="•"/>
            </a:pPr>
            <a:r>
              <a:rPr lang="en-US" dirty="0"/>
              <a:t>Seated – greater reliability</a:t>
            </a:r>
          </a:p>
          <a:p>
            <a:pPr marL="628650" lvl="1" indent="-171450">
              <a:buFont typeface="Arial" panose="020B0604020202020204" pitchFamily="34" charset="0"/>
              <a:buChar char="•"/>
            </a:pPr>
            <a:r>
              <a:rPr lang="en-US" dirty="0"/>
              <a:t>Sidelying – better mimics dynamic knee valgus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IR?</a:t>
            </a:r>
          </a:p>
          <a:p>
            <a:pPr marL="628650" lvl="1" indent="-171450">
              <a:buFont typeface="Arial" panose="020B0604020202020204" pitchFamily="34" charset="0"/>
              <a:buChar char="•"/>
            </a:pPr>
            <a:r>
              <a:rPr lang="en-US" dirty="0"/>
              <a:t>Rarely tested. Not the primary function of any one muscle. Secondary function of many</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45</a:t>
            </a:fld>
            <a:endParaRPr lang="cs-CZ"/>
          </a:p>
        </p:txBody>
      </p:sp>
    </p:spTree>
    <p:extLst>
      <p:ext uri="{BB962C8B-B14F-4D97-AF65-F5344CB8AC3E}">
        <p14:creationId xmlns:p14="http://schemas.microsoft.com/office/powerpoint/2010/main" val="2102153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2694450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Medial malleolus of top leg hooked just under medial tibial plateau </a:t>
            </a:r>
          </a:p>
          <a:p>
            <a:pPr marL="171450" indent="-171450">
              <a:buFont typeface="Arial" panose="020B0604020202020204" pitchFamily="34" charset="0"/>
              <a:buChar char="•"/>
            </a:pPr>
            <a:r>
              <a:rPr lang="en-US" dirty="0"/>
              <a:t>Strap just proximal to femoral condyles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47</a:t>
            </a:fld>
            <a:endParaRPr lang="cs-CZ"/>
          </a:p>
        </p:txBody>
      </p:sp>
    </p:spTree>
    <p:extLst>
      <p:ext uri="{BB962C8B-B14F-4D97-AF65-F5344CB8AC3E}">
        <p14:creationId xmlns:p14="http://schemas.microsoft.com/office/powerpoint/2010/main" val="2143297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not available </a:t>
            </a:r>
          </a:p>
          <a:p>
            <a:pPr marL="171450" indent="-171450">
              <a:buFont typeface="Arial" panose="020B0604020202020204" pitchFamily="34" charset="0"/>
              <a:buChar char="•"/>
            </a:pPr>
            <a:r>
              <a:rPr lang="en-US" dirty="0"/>
              <a:t>Evidence:</a:t>
            </a:r>
          </a:p>
          <a:p>
            <a:pPr marL="628650" lvl="1" indent="-171450">
              <a:buFont typeface="Arial" panose="020B0604020202020204" pitchFamily="34" charset="0"/>
              <a:buChar char="•"/>
            </a:pPr>
            <a:r>
              <a:rPr lang="en-US" dirty="0"/>
              <a:t>45 deg shoulder abduction, 0 at elbow</a:t>
            </a:r>
          </a:p>
          <a:p>
            <a:pPr marL="171450" indent="-171450">
              <a:buFont typeface="Arial" panose="020B0604020202020204" pitchFamily="34" charset="0"/>
              <a:buChar char="•"/>
            </a:pPr>
            <a:r>
              <a:rPr lang="en-US" dirty="0"/>
              <a:t>*All shoulder positions consideration</a:t>
            </a:r>
          </a:p>
          <a:p>
            <a:pPr marL="628650" lvl="1" indent="-171450">
              <a:buFont typeface="Arial" panose="020B0604020202020204" pitchFamily="34" charset="0"/>
              <a:buChar char="•"/>
            </a:pPr>
            <a:r>
              <a:rPr lang="en-US" dirty="0"/>
              <a:t>Supine = easier to stabilize shoulder and surrounding joints = greater reliability and validity; however, most things patients are doing involving their shoulder joint is in standing</a:t>
            </a:r>
          </a:p>
          <a:p>
            <a:pPr marL="1085850" lvl="2" indent="-171450">
              <a:buFont typeface="Arial" panose="020B0604020202020204" pitchFamily="34" charset="0"/>
              <a:buChar char="•"/>
            </a:pPr>
            <a:r>
              <a:rPr lang="en-US" dirty="0"/>
              <a:t>Not wrong to test in standing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49</a:t>
            </a:fld>
            <a:endParaRPr lang="cs-CZ"/>
          </a:p>
        </p:txBody>
      </p:sp>
    </p:spTree>
    <p:extLst>
      <p:ext uri="{BB962C8B-B14F-4D97-AF65-F5344CB8AC3E}">
        <p14:creationId xmlns:p14="http://schemas.microsoft.com/office/powerpoint/2010/main" val="4124509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0 deg shoulder flexion, 0-30 deg elbow flexion</a:t>
            </a:r>
          </a:p>
          <a:p>
            <a:pPr marL="171450" indent="-171450">
              <a:buFont typeface="Arial" panose="020B0604020202020204" pitchFamily="34" charset="0"/>
              <a:buChar char="•"/>
            </a:pPr>
            <a:r>
              <a:rPr lang="en-US" dirty="0"/>
              <a:t>Evidence </a:t>
            </a:r>
          </a:p>
          <a:p>
            <a:pPr marL="628650" lvl="1" indent="-171450">
              <a:buFont typeface="Arial" panose="020B0604020202020204" pitchFamily="34" charset="0"/>
              <a:buChar char="•"/>
            </a:pPr>
            <a:r>
              <a:rPr lang="en-US" dirty="0"/>
              <a:t>Supine or seated 90 deg shoulder flexion, 0 at elbow</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50</a:t>
            </a:fld>
            <a:endParaRPr lang="cs-CZ"/>
          </a:p>
        </p:txBody>
      </p:sp>
    </p:spTree>
    <p:extLst>
      <p:ext uri="{BB962C8B-B14F-4D97-AF65-F5344CB8AC3E}">
        <p14:creationId xmlns:p14="http://schemas.microsoft.com/office/powerpoint/2010/main" val="245356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80 deg shoulder flexion, no data on elbow position</a:t>
            </a:r>
          </a:p>
          <a:p>
            <a:pPr marL="171450" indent="-171450">
              <a:buFont typeface="Arial" panose="020B0604020202020204" pitchFamily="34" charset="0"/>
              <a:buChar char="•"/>
            </a:pPr>
            <a:r>
              <a:rPr lang="en-US" dirty="0"/>
              <a:t>Evidence </a:t>
            </a:r>
          </a:p>
          <a:p>
            <a:pPr marL="628650" lvl="1" indent="-171450">
              <a:buFont typeface="Arial" panose="020B0604020202020204" pitchFamily="34" charset="0"/>
              <a:buChar char="•"/>
            </a:pPr>
            <a:r>
              <a:rPr lang="en-US" dirty="0"/>
              <a:t>Same as flexion positions</a:t>
            </a:r>
          </a:p>
          <a:p>
            <a:pPr marL="171450" indent="-171450">
              <a:buFont typeface="Arial" panose="020B0604020202020204" pitchFamily="34" charset="0"/>
              <a:buChar char="•"/>
            </a:pPr>
            <a:r>
              <a:rPr lang="en-US" dirty="0"/>
              <a:t>Consider </a:t>
            </a:r>
          </a:p>
          <a:p>
            <a:pPr marL="628650" lvl="1" indent="-171450">
              <a:buFont typeface="Arial" panose="020B0604020202020204" pitchFamily="34" charset="0"/>
              <a:buChar char="•"/>
            </a:pPr>
            <a:r>
              <a:rPr lang="en-US" dirty="0"/>
              <a:t>Lat activation (strain)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51</a:t>
            </a:fld>
            <a:endParaRPr lang="cs-CZ"/>
          </a:p>
        </p:txBody>
      </p:sp>
    </p:spTree>
    <p:extLst>
      <p:ext uri="{BB962C8B-B14F-4D97-AF65-F5344CB8AC3E}">
        <p14:creationId xmlns:p14="http://schemas.microsoft.com/office/powerpoint/2010/main" val="2790225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for IR/ER: 70 deg shoulder abduction</a:t>
            </a:r>
          </a:p>
          <a:p>
            <a:pPr marL="171450" indent="-171450">
              <a:buFont typeface="Arial" panose="020B0604020202020204" pitchFamily="34" charset="0"/>
              <a:buChar char="•"/>
            </a:pPr>
            <a:r>
              <a:rPr lang="en-US" dirty="0"/>
              <a:t>Evidence </a:t>
            </a:r>
          </a:p>
          <a:p>
            <a:pPr marL="628650" lvl="1" indent="-171450">
              <a:buFont typeface="Arial" panose="020B0604020202020204" pitchFamily="34" charset="0"/>
              <a:buChar char="•"/>
            </a:pPr>
            <a:r>
              <a:rPr lang="en-US" dirty="0"/>
              <a:t>Supine 90 deg shoulder abduction, 90 deg at elbow</a:t>
            </a:r>
          </a:p>
          <a:p>
            <a:pPr marL="457200" lvl="1"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52</a:t>
            </a:fld>
            <a:endParaRPr lang="cs-CZ"/>
          </a:p>
        </p:txBody>
      </p:sp>
    </p:spTree>
    <p:extLst>
      <p:ext uri="{BB962C8B-B14F-4D97-AF65-F5344CB8AC3E}">
        <p14:creationId xmlns:p14="http://schemas.microsoft.com/office/powerpoint/2010/main" val="34091617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Shoulder at 70 deg abduction here for optimal LT relationship, keeping belt perpendicular to this (have to get on the table slightly and have patient slide over)</a:t>
            </a:r>
          </a:p>
          <a:p>
            <a:pPr marL="628650" lvl="1" indent="-171450">
              <a:buFont typeface="Arial" panose="020B0604020202020204" pitchFamily="34" charset="0"/>
              <a:buChar char="•"/>
            </a:pPr>
            <a:r>
              <a:rPr lang="en-US" dirty="0"/>
              <a:t>To avoid set-up hassle, can assess at 90 degrees shoulder abduction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53</a:t>
            </a:fld>
            <a:endParaRPr lang="cs-CZ"/>
          </a:p>
        </p:txBody>
      </p:sp>
    </p:spTree>
    <p:extLst>
      <p:ext uri="{BB962C8B-B14F-4D97-AF65-F5344CB8AC3E}">
        <p14:creationId xmlns:p14="http://schemas.microsoft.com/office/powerpoint/2010/main" val="1958975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54</a:t>
            </a:fld>
            <a:endParaRPr lang="cs-CZ"/>
          </a:p>
        </p:txBody>
      </p:sp>
    </p:spTree>
    <p:extLst>
      <p:ext uri="{BB962C8B-B14F-4D97-AF65-F5344CB8AC3E}">
        <p14:creationId xmlns:p14="http://schemas.microsoft.com/office/powerpoint/2010/main" val="2341184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Optimal LT position = greatest torque… important for clinical picture? If high performing athlete maybe. Otherwise, symmetry probably more important. </a:t>
            </a:r>
          </a:p>
          <a:p>
            <a:pPr marL="171450" indent="-171450">
              <a:buFont typeface="Arial" panose="020B0604020202020204" pitchFamily="34" charset="0"/>
              <a:buChar char="•"/>
            </a:pPr>
            <a:r>
              <a:rPr lang="en-US" dirty="0"/>
              <a:t>Consider </a:t>
            </a:r>
          </a:p>
          <a:p>
            <a:pPr marL="628650" lvl="1" indent="-171450">
              <a:buFont typeface="Arial" panose="020B0604020202020204" pitchFamily="34" charset="0"/>
              <a:buChar char="•"/>
            </a:pPr>
            <a:r>
              <a:rPr lang="en-US" dirty="0"/>
              <a:t>How provocative is testing position? Do you want to test in more provocative positions vs. position of maximal strength? Depends on patient goals, what level of function they are returning to (someone with shoulder pain with a goal to reach over head vs baseball player)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61</a:t>
            </a:fld>
            <a:endParaRPr lang="cs-CZ"/>
          </a:p>
        </p:txBody>
      </p:sp>
    </p:spTree>
    <p:extLst>
      <p:ext uri="{BB962C8B-B14F-4D97-AF65-F5344CB8AC3E}">
        <p14:creationId xmlns:p14="http://schemas.microsoft.com/office/powerpoint/2010/main" val="331249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47323" lvl="0" indent="-302261">
              <a:lnSpc>
                <a:spcPts val="3920"/>
              </a:lnSpc>
              <a:buFont typeface="Arial"/>
              <a:buChar char="•"/>
            </a:pPr>
            <a:r>
              <a:rPr lang="en-US" sz="1200" u="sng" dirty="0">
                <a:solidFill>
                  <a:srgbClr val="000000"/>
                </a:solidFill>
              </a:rPr>
              <a:t>Knee Additional Info:</a:t>
            </a:r>
          </a:p>
          <a:p>
            <a:pPr marL="604523" lvl="1" indent="-302261">
              <a:lnSpc>
                <a:spcPts val="3920"/>
              </a:lnSpc>
              <a:buFont typeface="Arial"/>
              <a:buChar char="•"/>
            </a:pPr>
            <a:r>
              <a:rPr lang="en-US" sz="1200" dirty="0">
                <a:solidFill>
                  <a:srgbClr val="000000"/>
                </a:solidFill>
              </a:rPr>
              <a:t>External fixation + stabilization of trunk, pelvis, and thigh = highest validity</a:t>
            </a:r>
          </a:p>
          <a:p>
            <a:pPr marL="604523" lvl="1" indent="-302261">
              <a:lnSpc>
                <a:spcPts val="3920"/>
              </a:lnSpc>
              <a:buFont typeface="Arial"/>
              <a:buChar char="•"/>
            </a:pPr>
            <a:r>
              <a:rPr lang="en-US" sz="1200" dirty="0">
                <a:solidFill>
                  <a:srgbClr val="000000"/>
                </a:solidFill>
              </a:rPr>
              <a:t>Combined knee extension strength threshold necessary for patient to rise from a chair without hands = 40% BW</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575477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Consider supine shoulder and hip testing</a:t>
            </a:r>
          </a:p>
          <a:p>
            <a:pPr marL="171450" indent="-171450">
              <a:buFont typeface="Arial" panose="020B0604020202020204" pitchFamily="34" charset="0"/>
              <a:buChar char="•"/>
            </a:pPr>
            <a:r>
              <a:rPr lang="en-US" dirty="0"/>
              <a:t>Easier to stabilize and isolate a joint, Increases reliability. Less functional, but point of HHD is to isolate specific motions to aid in POC </a:t>
            </a:r>
          </a:p>
        </p:txBody>
      </p:sp>
      <p:sp>
        <p:nvSpPr>
          <p:cNvPr id="4" name="Slide Number Placeholder 3"/>
          <p:cNvSpPr>
            <a:spLocks noGrp="1"/>
          </p:cNvSpPr>
          <p:nvPr>
            <p:ph type="sldNum" sz="quarter" idx="5"/>
          </p:nvPr>
        </p:nvSpPr>
        <p:spPr/>
        <p:txBody>
          <a:bodyPr/>
          <a:lstStyle/>
          <a:p>
            <a:fld id="{871B2431-D351-4C6E-A3CF-9DFAC0E3E050}" type="slidenum">
              <a:rPr lang="cs-CZ" smtClean="0"/>
              <a:t>62</a:t>
            </a:fld>
            <a:endParaRPr lang="cs-CZ"/>
          </a:p>
        </p:txBody>
      </p:sp>
    </p:spTree>
    <p:extLst>
      <p:ext uri="{BB962C8B-B14F-4D97-AF65-F5344CB8AC3E}">
        <p14:creationId xmlns:p14="http://schemas.microsoft.com/office/powerpoint/2010/main" val="2906203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to consider convenience, peak force, injury prone positions. Most papers out there = positions of convenience</a:t>
            </a:r>
          </a:p>
          <a:p>
            <a:pPr marL="171450" indent="-171450">
              <a:buFont typeface="Arial" panose="020B0604020202020204" pitchFamily="34" charset="0"/>
              <a:buChar char="•"/>
            </a:pPr>
            <a:r>
              <a:rPr lang="en-US" dirty="0"/>
              <a:t>Testing a muscle (isolating) or a movement (probably could do better functional test for this)?</a:t>
            </a:r>
          </a:p>
        </p:txBody>
      </p:sp>
      <p:sp>
        <p:nvSpPr>
          <p:cNvPr id="4" name="Slide Number Placeholder 3"/>
          <p:cNvSpPr>
            <a:spLocks noGrp="1"/>
          </p:cNvSpPr>
          <p:nvPr>
            <p:ph type="sldNum" sz="quarter" idx="5"/>
          </p:nvPr>
        </p:nvSpPr>
        <p:spPr/>
        <p:txBody>
          <a:bodyPr/>
          <a:lstStyle/>
          <a:p>
            <a:fld id="{871B2431-D351-4C6E-A3CF-9DFAC0E3E050}" type="slidenum">
              <a:rPr lang="cs-CZ" smtClean="0"/>
              <a:t>63</a:t>
            </a:fld>
            <a:endParaRPr lang="cs-CZ"/>
          </a:p>
        </p:txBody>
      </p:sp>
    </p:spTree>
    <p:extLst>
      <p:ext uri="{BB962C8B-B14F-4D97-AF65-F5344CB8AC3E}">
        <p14:creationId xmlns:p14="http://schemas.microsoft.com/office/powerpoint/2010/main" val="40940462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Just how weak is a patient in injury prone position? Benefit to increasing strength in positions of injury? Probably.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Ex. Near end range hip flexion and knee ext for proximal HS injury? </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871B2431-D351-4C6E-A3CF-9DFAC0E3E050}" type="slidenum">
              <a:rPr lang="cs-CZ" smtClean="0"/>
              <a:t>64</a:t>
            </a:fld>
            <a:endParaRPr lang="cs-CZ"/>
          </a:p>
        </p:txBody>
      </p:sp>
    </p:spTree>
    <p:extLst>
      <p:ext uri="{BB962C8B-B14F-4D97-AF65-F5344CB8AC3E}">
        <p14:creationId xmlns:p14="http://schemas.microsoft.com/office/powerpoint/2010/main" val="225857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Little data out there at this time. Have to test in the same position as the study, or else you’re comparing two totally different things. </a:t>
            </a:r>
          </a:p>
          <a:p>
            <a:pPr marL="171450" indent="-171450">
              <a:buFont typeface="Arial" panose="020B0604020202020204" pitchFamily="34" charset="0"/>
              <a:buChar char="•"/>
            </a:pPr>
            <a:r>
              <a:rPr lang="en-US" dirty="0"/>
              <a:t>Also note, need a standardized clinic set up or you can’t compare patient data b/w </a:t>
            </a:r>
            <a:r>
              <a:rPr lang="en-US" dirty="0" err="1"/>
              <a:t>practitioenrs</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65</a:t>
            </a:fld>
            <a:endParaRPr lang="cs-CZ"/>
          </a:p>
        </p:txBody>
      </p:sp>
    </p:spTree>
    <p:extLst>
      <p:ext uri="{BB962C8B-B14F-4D97-AF65-F5344CB8AC3E}">
        <p14:creationId xmlns:p14="http://schemas.microsoft.com/office/powerpoint/2010/main" val="3244467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Little data out there at this time. Have to test in the same position as the study, or else you’re comparing two totally different things. </a:t>
            </a:r>
          </a:p>
          <a:p>
            <a:pPr marL="171450" indent="-171450">
              <a:buFont typeface="Arial" panose="020B0604020202020204" pitchFamily="34" charset="0"/>
              <a:buChar char="•"/>
            </a:pPr>
            <a:r>
              <a:rPr lang="en-US" dirty="0"/>
              <a:t>Also note, need a standardized clinic set up or you can’t compare patient data b/w </a:t>
            </a:r>
            <a:r>
              <a:rPr lang="en-US" dirty="0" err="1"/>
              <a:t>practitioenrs</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66</a:t>
            </a:fld>
            <a:endParaRPr lang="cs-CZ"/>
          </a:p>
        </p:txBody>
      </p:sp>
    </p:spTree>
    <p:extLst>
      <p:ext uri="{BB962C8B-B14F-4D97-AF65-F5344CB8AC3E}">
        <p14:creationId xmlns:p14="http://schemas.microsoft.com/office/powerpoint/2010/main" val="4180651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AI generated picture of dynamometry strength testing in PT </a:t>
            </a:r>
          </a:p>
        </p:txBody>
      </p:sp>
      <p:sp>
        <p:nvSpPr>
          <p:cNvPr id="4" name="Slide Number Placeholder 3"/>
          <p:cNvSpPr>
            <a:spLocks noGrp="1"/>
          </p:cNvSpPr>
          <p:nvPr>
            <p:ph type="sldNum" sz="quarter" idx="5"/>
          </p:nvPr>
        </p:nvSpPr>
        <p:spPr/>
        <p:txBody>
          <a:bodyPr/>
          <a:lstStyle/>
          <a:p>
            <a:fld id="{871B2431-D351-4C6E-A3CF-9DFAC0E3E050}" type="slidenum">
              <a:rPr lang="cs-CZ" smtClean="0"/>
              <a:t>67</a:t>
            </a:fld>
            <a:endParaRPr lang="cs-CZ"/>
          </a:p>
        </p:txBody>
      </p:sp>
    </p:spTree>
    <p:extLst>
      <p:ext uri="{BB962C8B-B14F-4D97-AF65-F5344CB8AC3E}">
        <p14:creationId xmlns:p14="http://schemas.microsoft.com/office/powerpoint/2010/main" val="116337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82554" marR="0" lvl="0" indent="-269877" algn="l" defTabSz="914400" rtl="0" eaLnBrk="1" fontAlgn="auto" latinLnBrk="0" hangingPunct="1">
              <a:lnSpc>
                <a:spcPts val="3500"/>
              </a:lnSpc>
              <a:spcBef>
                <a:spcPts val="0"/>
              </a:spcBef>
              <a:spcAft>
                <a:spcPts val="0"/>
              </a:spcAft>
              <a:buClrTx/>
              <a:buSzTx/>
              <a:buFont typeface="Arial"/>
              <a:buChar char="•"/>
              <a:tabLst/>
              <a:defRPr/>
            </a:pPr>
            <a:r>
              <a:rPr kumimoji="0" lang="en-US" sz="3600" b="0" i="0" u="sng" strike="noStrike" kern="1200" cap="none" spc="0" normalizeH="0" baseline="0" noProof="0" dirty="0">
                <a:ln>
                  <a:noFill/>
                </a:ln>
                <a:solidFill>
                  <a:srgbClr val="000000"/>
                </a:solidFill>
                <a:effectLst/>
                <a:uLnTx/>
                <a:uFillTx/>
                <a:ea typeface="+mn-ea"/>
                <a:cs typeface="+mn-cs"/>
              </a:rPr>
              <a:t>Shoulder Additional info</a:t>
            </a:r>
            <a:r>
              <a:rPr kumimoji="0" lang="en-US" sz="3600" b="0" i="0" u="none" strike="noStrike" kern="1200" cap="none" spc="0" normalizeH="0" baseline="0" noProof="0" dirty="0">
                <a:ln>
                  <a:noFill/>
                </a:ln>
                <a:solidFill>
                  <a:srgbClr val="000000"/>
                </a:solidFill>
                <a:effectLst/>
                <a:uLnTx/>
                <a:uFillTx/>
                <a:ea typeface="+mn-ea"/>
                <a:cs typeface="+mn-cs"/>
              </a:rPr>
              <a:t>:</a:t>
            </a:r>
          </a:p>
          <a:p>
            <a:pPr marL="539754" marR="0" lvl="1" indent="-269877" algn="l" defTabSz="914400" rtl="0" eaLnBrk="1" fontAlgn="auto" latinLnBrk="0" hangingPunct="1">
              <a:lnSpc>
                <a:spcPts val="35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ea typeface="+mn-ea"/>
                <a:cs typeface="+mn-cs"/>
              </a:rPr>
              <a:t>No statistically significant difference b/w supine and seated testing</a:t>
            </a:r>
          </a:p>
          <a:p>
            <a:pPr marL="539754" marR="0" lvl="1" indent="-269877" algn="l" defTabSz="914400" rtl="0" eaLnBrk="1" fontAlgn="auto" latinLnBrk="0" hangingPunct="1">
              <a:lnSpc>
                <a:spcPts val="35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ea typeface="+mn-ea"/>
                <a:cs typeface="+mn-cs"/>
              </a:rPr>
              <a:t>Minimal data on shoulder flexion, extension, and abduction</a:t>
            </a:r>
          </a:p>
          <a:p>
            <a:pPr marL="539754" marR="0" lvl="1" indent="-269877" algn="l" defTabSz="914400" rtl="0" eaLnBrk="1" fontAlgn="auto" latinLnBrk="0" hangingPunct="1">
              <a:lnSpc>
                <a:spcPts val="35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ea typeface="+mn-ea"/>
                <a:cs typeface="+mn-cs"/>
              </a:rPr>
              <a:t>External fixation doesn’t significantly </a:t>
            </a:r>
            <a:r>
              <a:rPr lang="en-US" sz="3600" dirty="0">
                <a:solidFill>
                  <a:srgbClr val="000000"/>
                </a:solidFill>
              </a:rPr>
              <a:t>affect</a:t>
            </a:r>
            <a:r>
              <a:rPr kumimoji="0" lang="en-US" sz="3600" b="0" i="0" u="none" strike="noStrike" kern="1200" cap="none" spc="0" normalizeH="0" baseline="0" noProof="0" dirty="0">
                <a:ln>
                  <a:noFill/>
                </a:ln>
                <a:solidFill>
                  <a:srgbClr val="000000"/>
                </a:solidFill>
                <a:effectLst/>
                <a:uLnTx/>
                <a:uFillTx/>
                <a:ea typeface="+mn-ea"/>
                <a:cs typeface="+mn-cs"/>
              </a:rPr>
              <a:t> reliability. Easy to combat smaller forces produced at UE’s compared to LE’s. May be more convenient to do HHD with manual stabilization in UE**</a:t>
            </a:r>
          </a:p>
          <a:p>
            <a:pPr marL="539754" marR="0" lvl="1" indent="-269877" algn="l" defTabSz="914400" rtl="0" eaLnBrk="1" fontAlgn="auto" latinLnBrk="0" hangingPunct="1">
              <a:lnSpc>
                <a:spcPts val="35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ea typeface="+mn-ea"/>
                <a:cs typeface="+mn-cs"/>
              </a:rPr>
              <a:t>IR/ER positioning</a:t>
            </a:r>
          </a:p>
          <a:p>
            <a:pPr marL="996954" lvl="2" indent="-269877">
              <a:lnSpc>
                <a:spcPts val="3500"/>
              </a:lnSpc>
              <a:buFont typeface="Arial"/>
              <a:buChar char="•"/>
              <a:defRPr/>
            </a:pPr>
            <a:r>
              <a:rPr lang="en-US" sz="3600" dirty="0">
                <a:solidFill>
                  <a:srgbClr val="000000"/>
                </a:solidFill>
              </a:rPr>
              <a:t>Best</a:t>
            </a:r>
            <a:r>
              <a:rPr kumimoji="0" lang="en-US" sz="3600" b="0" i="0" u="none" strike="noStrike" kern="1200" cap="none" spc="0" normalizeH="0" baseline="0" noProof="0" dirty="0">
                <a:ln>
                  <a:noFill/>
                </a:ln>
                <a:solidFill>
                  <a:srgbClr val="000000"/>
                </a:solidFill>
                <a:effectLst/>
                <a:uLnTx/>
                <a:uFillTx/>
                <a:ea typeface="+mn-ea"/>
                <a:cs typeface="+mn-cs"/>
              </a:rPr>
              <a:t> reliability in standing</a:t>
            </a:r>
          </a:p>
          <a:p>
            <a:pPr marL="996954" lvl="2" indent="-269877">
              <a:lnSpc>
                <a:spcPts val="3500"/>
              </a:lnSpc>
              <a:buFont typeface="Arial"/>
              <a:buChar char="•"/>
              <a:defRPr/>
            </a:pPr>
            <a:r>
              <a:rPr kumimoji="0" lang="en-US" sz="3600" b="0" i="0" u="none" strike="noStrike" kern="1200" cap="none" spc="0" normalizeH="0" baseline="0" noProof="0" dirty="0">
                <a:ln>
                  <a:noFill/>
                </a:ln>
                <a:solidFill>
                  <a:srgbClr val="000000"/>
                </a:solidFill>
                <a:effectLst/>
                <a:uLnTx/>
                <a:uFillTx/>
                <a:ea typeface="+mn-ea"/>
                <a:cs typeface="+mn-cs"/>
              </a:rPr>
              <a:t>Best isolation of motion in supine</a:t>
            </a:r>
          </a:p>
          <a:p>
            <a:pPr marL="539754" marR="0" lvl="1" indent="-269877" algn="l" defTabSz="914400" rtl="0" eaLnBrk="1" fontAlgn="auto" latinLnBrk="0" hangingPunct="1">
              <a:lnSpc>
                <a:spcPts val="35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ea typeface="+mn-ea"/>
                <a:cs typeface="+mn-cs"/>
              </a:rPr>
              <a:t>Poor quality studies</a:t>
            </a:r>
          </a:p>
          <a:p>
            <a:pPr marL="996954" lvl="2" indent="-269877">
              <a:lnSpc>
                <a:spcPts val="3500"/>
              </a:lnSpc>
              <a:buFont typeface="Arial"/>
              <a:buChar char="•"/>
              <a:defRPr/>
            </a:pPr>
            <a:r>
              <a:rPr lang="en-US" sz="3600" dirty="0">
                <a:solidFill>
                  <a:srgbClr val="000000"/>
                </a:solidFill>
              </a:rPr>
              <a:t>S</a:t>
            </a:r>
            <a:r>
              <a:rPr kumimoji="0" lang="en-US" sz="3600" b="0" i="0" u="none" strike="noStrike" kern="1200" cap="none" spc="0" normalizeH="0" baseline="0" noProof="0" dirty="0">
                <a:ln>
                  <a:noFill/>
                </a:ln>
                <a:solidFill>
                  <a:srgbClr val="000000"/>
                </a:solidFill>
                <a:effectLst/>
                <a:uLnTx/>
                <a:uFillTx/>
                <a:ea typeface="+mn-ea"/>
                <a:cs typeface="+mn-cs"/>
              </a:rPr>
              <a:t>mall sample sizes, 20-30 people</a:t>
            </a:r>
          </a:p>
          <a:p>
            <a:pPr marL="539754" marR="0" lvl="1" indent="-269877" algn="l" defTabSz="914400" rtl="0" eaLnBrk="1" fontAlgn="auto" latinLnBrk="0" hangingPunct="1">
              <a:lnSpc>
                <a:spcPts val="3500"/>
              </a:lnSpc>
              <a:spcBef>
                <a:spcPts val="0"/>
              </a:spcBef>
              <a:spcAft>
                <a:spcPts val="0"/>
              </a:spcAft>
              <a:buClrTx/>
              <a:buSzTx/>
              <a:buFont typeface="Arial"/>
              <a:buChar char="•"/>
              <a:tabLst/>
              <a:defRPr/>
            </a:pPr>
            <a:r>
              <a:rPr kumimoji="0" lang="en-US" sz="3600" b="0" i="0" u="none" strike="noStrike" kern="1200" cap="none" spc="0" normalizeH="0" baseline="0" noProof="0" dirty="0">
                <a:ln>
                  <a:noFill/>
                </a:ln>
                <a:solidFill>
                  <a:srgbClr val="000000"/>
                </a:solidFill>
                <a:effectLst/>
                <a:uLnTx/>
                <a:uFillTx/>
                <a:ea typeface="+mn-ea"/>
                <a:cs typeface="+mn-cs"/>
              </a:rPr>
              <a:t>90</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3600" b="0" i="0" u="none" strike="noStrike" kern="1200" cap="none" spc="0" normalizeH="0" baseline="0" noProof="0" dirty="0">
                <a:ln>
                  <a:noFill/>
                </a:ln>
                <a:solidFill>
                  <a:srgbClr val="000000"/>
                </a:solidFill>
                <a:effectLst/>
                <a:uLnTx/>
                <a:uFillTx/>
                <a:ea typeface="+mn-ea"/>
                <a:cs typeface="+mn-cs"/>
              </a:rPr>
              <a:t> shoulder abduction = less activation of</a:t>
            </a:r>
          </a:p>
          <a:p>
            <a:pPr marL="996954" lvl="2" indent="-269877">
              <a:lnSpc>
                <a:spcPts val="3500"/>
              </a:lnSpc>
              <a:buFont typeface="Arial"/>
              <a:buChar char="•"/>
              <a:defRPr/>
            </a:pPr>
            <a:r>
              <a:rPr kumimoji="0" lang="en-US" sz="3600" b="0" i="0" u="none" strike="noStrike" kern="1200" cap="none" spc="0" normalizeH="0" baseline="0" noProof="0" dirty="0">
                <a:ln>
                  <a:noFill/>
                </a:ln>
                <a:solidFill>
                  <a:srgbClr val="000000"/>
                </a:solidFill>
                <a:effectLst/>
                <a:uLnTx/>
                <a:uFillTx/>
                <a:ea typeface="+mn-ea"/>
                <a:cs typeface="+mn-cs"/>
              </a:rPr>
              <a:t>Coracobrachialis</a:t>
            </a:r>
          </a:p>
          <a:p>
            <a:pPr marL="996954" lvl="2" indent="-269877">
              <a:lnSpc>
                <a:spcPts val="3500"/>
              </a:lnSpc>
              <a:buFont typeface="Arial"/>
              <a:buChar char="•"/>
              <a:defRPr/>
            </a:pPr>
            <a:r>
              <a:rPr kumimoji="0" lang="en-US" sz="3600" b="0" i="0" u="none" strike="noStrike" kern="1200" cap="none" spc="0" normalizeH="0" baseline="0" noProof="0" dirty="0">
                <a:ln>
                  <a:noFill/>
                </a:ln>
                <a:solidFill>
                  <a:srgbClr val="000000"/>
                </a:solidFill>
                <a:effectLst/>
                <a:uLnTx/>
                <a:uFillTx/>
                <a:ea typeface="+mn-ea"/>
                <a:cs typeface="+mn-cs"/>
              </a:rPr>
              <a:t>Biceps</a:t>
            </a:r>
          </a:p>
          <a:p>
            <a:pPr marL="996954" lvl="2" indent="-269877">
              <a:lnSpc>
                <a:spcPts val="3500"/>
              </a:lnSpc>
              <a:buFont typeface="Arial"/>
              <a:buChar char="•"/>
              <a:defRPr/>
            </a:pPr>
            <a:r>
              <a:rPr lang="en-US" sz="3600" dirty="0">
                <a:solidFill>
                  <a:srgbClr val="000000"/>
                </a:solidFill>
              </a:rPr>
              <a:t>Br</a:t>
            </a:r>
            <a:r>
              <a:rPr kumimoji="0" lang="en-US" sz="3600" b="0" i="0" u="none" strike="noStrike" kern="1200" cap="none" spc="0" normalizeH="0" baseline="0" noProof="0" dirty="0" err="1">
                <a:ln>
                  <a:noFill/>
                </a:ln>
                <a:solidFill>
                  <a:srgbClr val="000000"/>
                </a:solidFill>
                <a:effectLst/>
                <a:uLnTx/>
                <a:uFillTx/>
                <a:ea typeface="+mn-ea"/>
                <a:cs typeface="+mn-cs"/>
              </a:rPr>
              <a:t>achialis</a:t>
            </a:r>
            <a:r>
              <a:rPr kumimoji="0" lang="en-US" sz="3600" b="0" i="0" u="none" strike="noStrike" kern="1200" cap="none" spc="0" normalizeH="0" baseline="0" noProof="0" dirty="0">
                <a:ln>
                  <a:noFill/>
                </a:ln>
                <a:solidFill>
                  <a:srgbClr val="000000"/>
                </a:solidFill>
                <a:effectLst/>
                <a:uLnTx/>
                <a:uFillTx/>
                <a:ea typeface="+mn-ea"/>
                <a:cs typeface="+mn-cs"/>
              </a:rPr>
              <a:t>	</a:t>
            </a:r>
            <a:endParaRPr lang="en-US" sz="3600" dirty="0">
              <a:solidFill>
                <a:srgbClr val="000000"/>
              </a:solidFill>
            </a:endParaRPr>
          </a:p>
          <a:p>
            <a:pPr marL="996954" lvl="2" indent="-269877">
              <a:lnSpc>
                <a:spcPts val="3500"/>
              </a:lnSpc>
              <a:buFont typeface="Arial"/>
              <a:buChar char="•"/>
              <a:defRPr/>
            </a:pPr>
            <a:r>
              <a:rPr lang="en-US" sz="3600" dirty="0">
                <a:solidFill>
                  <a:srgbClr val="000000"/>
                </a:solidFill>
              </a:rPr>
              <a:t>P</a:t>
            </a:r>
            <a:r>
              <a:rPr kumimoji="0" lang="en-US" sz="3600" b="0" i="0" u="none" strike="noStrike" kern="1200" cap="none" spc="0" normalizeH="0" baseline="0" noProof="0" dirty="0" err="1">
                <a:ln>
                  <a:noFill/>
                </a:ln>
                <a:solidFill>
                  <a:srgbClr val="000000"/>
                </a:solidFill>
                <a:effectLst/>
                <a:uLnTx/>
                <a:uFillTx/>
                <a:ea typeface="+mn-ea"/>
                <a:cs typeface="+mn-cs"/>
              </a:rPr>
              <a:t>ec</a:t>
            </a:r>
            <a:r>
              <a:rPr kumimoji="0" lang="en-US" sz="3600" b="0" i="0" u="none" strike="noStrike" kern="1200" cap="none" spc="0" normalizeH="0" baseline="0" noProof="0" dirty="0">
                <a:ln>
                  <a:noFill/>
                </a:ln>
                <a:solidFill>
                  <a:srgbClr val="000000"/>
                </a:solidFill>
                <a:effectLst/>
                <a:uLnTx/>
                <a:uFillTx/>
                <a:ea typeface="+mn-ea"/>
                <a:cs typeface="+mn-cs"/>
              </a:rPr>
              <a:t> major</a:t>
            </a:r>
          </a:p>
          <a:p>
            <a:pPr marL="996954" lvl="2" indent="-269877">
              <a:lnSpc>
                <a:spcPts val="3500"/>
              </a:lnSpc>
              <a:buFont typeface="Arial"/>
              <a:buChar char="•"/>
              <a:defRPr/>
            </a:pPr>
            <a:r>
              <a:rPr lang="en-US" sz="3600" dirty="0">
                <a:solidFill>
                  <a:srgbClr val="000000"/>
                </a:solidFill>
              </a:rPr>
              <a:t>S</a:t>
            </a:r>
            <a:r>
              <a:rPr kumimoji="0" lang="en-US" sz="3600" b="0" i="0" u="none" strike="noStrike" kern="1200" cap="none" spc="0" normalizeH="0" baseline="0" noProof="0" dirty="0" err="1">
                <a:ln>
                  <a:noFill/>
                </a:ln>
                <a:solidFill>
                  <a:srgbClr val="000000"/>
                </a:solidFill>
                <a:effectLst/>
                <a:uLnTx/>
                <a:uFillTx/>
                <a:ea typeface="+mn-ea"/>
                <a:cs typeface="+mn-cs"/>
              </a:rPr>
              <a:t>ubscapularis</a:t>
            </a:r>
            <a:endParaRPr kumimoji="0" lang="en-US" sz="3600" b="0" i="0" u="none" strike="noStrike" kern="1200" cap="none" spc="0" normalizeH="0" baseline="0" noProof="0" dirty="0">
              <a:ln>
                <a:noFill/>
              </a:ln>
              <a:solidFill>
                <a:srgbClr val="000000"/>
              </a:solidFill>
              <a:effectLst/>
              <a:uLnTx/>
              <a:uFillTx/>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63536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 N = .22 lb. force</a:t>
            </a:r>
          </a:p>
          <a:p>
            <a:pPr marL="171450" indent="-171450">
              <a:buFont typeface="Arial" panose="020B0604020202020204" pitchFamily="34" charset="0"/>
              <a:buChar char="•"/>
            </a:pPr>
            <a:r>
              <a:rPr lang="en-US" dirty="0"/>
              <a:t>Test positions would need to be the same as in the study/previous slide!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11198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Testing set up</a:t>
            </a:r>
          </a:p>
          <a:p>
            <a:pPr marL="628650" lvl="1" indent="-171450">
              <a:buFont typeface="Arial" panose="020B0604020202020204" pitchFamily="34" charset="0"/>
              <a:buChar char="•"/>
            </a:pPr>
            <a:r>
              <a:rPr lang="en-US" dirty="0"/>
              <a:t>Similar to what we show later in PP</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86351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Canva Sans"/>
              </a:rPr>
              <a:t>Q-LSI significantly greater in HT compared to BPTB and QT graft at all three points in time. Q-RPKT for QT was significantly lower than HT at 3 months post-op. At all time points, males show greater Q-RPKT than females, but sex didn’t significantly impact Q-LSI. Receiving a concomitant meniscal procedure at the time of ACLR did not statistically impact Q-RPKT or Q-LSI </a:t>
            </a:r>
            <a:r>
              <a:rPr lang="en-US" sz="1200" dirty="0">
                <a:solidFill>
                  <a:srgbClr val="B62E2E"/>
                </a:solidFill>
                <a:latin typeface="Canva Sans"/>
              </a:rPr>
              <a:t>(concise – quad may be stronger with HT grafts compared to BPTB and QT grafts in ACLR patients)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B62E2E"/>
                </a:solidFill>
                <a:latin typeface="Canva Sans"/>
              </a:rPr>
              <a:t>Good resource if you have an ACLR patient. Ideal peak torque normalized to body mass is 2.99, very difficult to achieve though.</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79333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Won’t want to use normalized data anyway if not doing exact testing set up as these studies </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582252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376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66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extLst>
      <p:ext uri="{BB962C8B-B14F-4D97-AF65-F5344CB8AC3E}">
        <p14:creationId xmlns:p14="http://schemas.microsoft.com/office/powerpoint/2010/main" val="2457890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057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68970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9099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3833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752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011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544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99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86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6/30/2026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0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6295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431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71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1D8BD707-D9CF-40AE-B4C6-C98DA3205C09}" type="datetimeFigureOut">
              <a:rPr lang="en-US" smtClean="0"/>
              <a:pPr/>
              <a:t>6/30/2026</a:t>
            </a:fld>
            <a:endParaRPr lang="en-US"/>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18187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physiopraxis.shinyapps.io/imperialkneetorque/?fbclid=PAAaYD846oOhXxuXXYu51Bh6qq9KYUe4gtEDUoGtFpsNIsKPZB1UpqevzdMUo_aem_AXEaGYJTaCOBANaIwdxmSUQl5iaiWPbqHysgVU8lqgia0mFiAbVQBH_yO4DFGJ5F9f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s://doi.org/10.26603/001c.32378"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7659121">
            <a:off x="15091031" y="5585714"/>
            <a:ext cx="7629294" cy="7828566"/>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3258071" y="-4629150"/>
            <a:ext cx="9022634" cy="9258300"/>
          </a:xfrm>
          <a:custGeom>
            <a:avLst/>
            <a:gdLst/>
            <a:ahLst/>
            <a:cxnLst/>
            <a:rect l="l" t="t" r="r" b="b"/>
            <a:pathLst>
              <a:path w="9022634" h="9258300">
                <a:moveTo>
                  <a:pt x="0" y="0"/>
                </a:moveTo>
                <a:lnTo>
                  <a:pt x="9022634" y="0"/>
                </a:lnTo>
                <a:lnTo>
                  <a:pt x="9022634" y="9258300"/>
                </a:lnTo>
                <a:lnTo>
                  <a:pt x="0" y="925830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5" name="Group 5"/>
          <p:cNvGrpSpPr/>
          <p:nvPr/>
        </p:nvGrpSpPr>
        <p:grpSpPr>
          <a:xfrm>
            <a:off x="4236347" y="3202251"/>
            <a:ext cx="9815307" cy="4208864"/>
            <a:chOff x="0" y="0"/>
            <a:chExt cx="1895495" cy="812800"/>
          </a:xfrm>
        </p:grpSpPr>
        <p:sp>
          <p:nvSpPr>
            <p:cNvPr id="6" name="Freeform 6"/>
            <p:cNvSpPr/>
            <p:nvPr/>
          </p:nvSpPr>
          <p:spPr>
            <a:xfrm>
              <a:off x="0" y="0"/>
              <a:ext cx="1895495" cy="812800"/>
            </a:xfrm>
            <a:custGeom>
              <a:avLst/>
              <a:gdLst/>
              <a:ahLst/>
              <a:cxnLst/>
              <a:rect l="l" t="t" r="r" b="b"/>
              <a:pathLst>
                <a:path w="1895495" h="812800">
                  <a:moveTo>
                    <a:pt x="0" y="0"/>
                  </a:moveTo>
                  <a:lnTo>
                    <a:pt x="1895495" y="0"/>
                  </a:lnTo>
                  <a:lnTo>
                    <a:pt x="1895495" y="812800"/>
                  </a:lnTo>
                  <a:lnTo>
                    <a:pt x="0" y="812800"/>
                  </a:lnTo>
                  <a:close/>
                </a:path>
              </a:pathLst>
            </a:custGeom>
            <a:solidFill>
              <a:srgbClr val="000000">
                <a:alpha val="0"/>
              </a:srgbClr>
            </a:solidFill>
            <a:ln w="38100" cap="sq">
              <a:solidFill>
                <a:schemeClr val="accent2"/>
              </a:solidFill>
              <a:prstDash val="solid"/>
              <a:miter/>
            </a:ln>
          </p:spPr>
          <p:txBody>
            <a:bodyPr/>
            <a:lstStyle/>
            <a:p>
              <a:endParaRPr lang="en-US">
                <a:solidFill>
                  <a:schemeClr val="accent2"/>
                </a:solidFill>
              </a:endParaRPr>
            </a:p>
          </p:txBody>
        </p:sp>
        <p:sp>
          <p:nvSpPr>
            <p:cNvPr id="7" name="TextBox 7"/>
            <p:cNvSpPr txBox="1"/>
            <p:nvPr/>
          </p:nvSpPr>
          <p:spPr>
            <a:xfrm>
              <a:off x="0" y="-19050"/>
              <a:ext cx="1895495" cy="831850"/>
            </a:xfrm>
            <a:prstGeom prst="rect">
              <a:avLst/>
            </a:prstGeom>
            <a:ln>
              <a:solidFill>
                <a:schemeClr val="accent2"/>
              </a:solidFill>
            </a:ln>
          </p:spPr>
          <p:txBody>
            <a:bodyPr lIns="50800" tIns="50800" rIns="50800" bIns="50800" rtlCol="0" anchor="ctr"/>
            <a:lstStyle/>
            <a:p>
              <a:pPr algn="ctr">
                <a:lnSpc>
                  <a:spcPts val="2859"/>
                </a:lnSpc>
              </a:pPr>
              <a:endParaRPr>
                <a:solidFill>
                  <a:schemeClr val="accent2"/>
                </a:solidFill>
              </a:endParaRPr>
            </a:p>
          </p:txBody>
        </p:sp>
      </p:grpSp>
      <p:sp>
        <p:nvSpPr>
          <p:cNvPr id="8" name="TextBox 8"/>
          <p:cNvSpPr txBox="1"/>
          <p:nvPr/>
        </p:nvSpPr>
        <p:spPr>
          <a:xfrm>
            <a:off x="4236347" y="4824715"/>
            <a:ext cx="9815307" cy="1685926"/>
          </a:xfrm>
          <a:prstGeom prst="rect">
            <a:avLst/>
          </a:prstGeom>
        </p:spPr>
        <p:txBody>
          <a:bodyPr lIns="0" tIns="0" rIns="0" bIns="0" rtlCol="0" anchor="t">
            <a:spAutoFit/>
          </a:bodyPr>
          <a:lstStyle/>
          <a:p>
            <a:pPr algn="ctr">
              <a:lnSpc>
                <a:spcPts val="13799"/>
              </a:lnSpc>
            </a:pPr>
            <a:r>
              <a:rPr lang="en-US" sz="9999" spc="979" dirty="0">
                <a:latin typeface="Oswald Bold"/>
              </a:rPr>
              <a:t>DYNAMOMETRY</a:t>
            </a:r>
          </a:p>
        </p:txBody>
      </p:sp>
      <p:sp>
        <p:nvSpPr>
          <p:cNvPr id="9" name="TextBox 9"/>
          <p:cNvSpPr txBox="1"/>
          <p:nvPr/>
        </p:nvSpPr>
        <p:spPr>
          <a:xfrm>
            <a:off x="4236347" y="3809262"/>
            <a:ext cx="9815307" cy="1186902"/>
          </a:xfrm>
          <a:prstGeom prst="rect">
            <a:avLst/>
          </a:prstGeom>
        </p:spPr>
        <p:txBody>
          <a:bodyPr lIns="0" tIns="0" rIns="0" bIns="0" rtlCol="0" anchor="t">
            <a:spAutoFit/>
          </a:bodyPr>
          <a:lstStyle/>
          <a:p>
            <a:pPr algn="ctr">
              <a:lnSpc>
                <a:spcPts val="9748"/>
              </a:lnSpc>
            </a:pPr>
            <a:r>
              <a:rPr lang="en-US" sz="7063" spc="692" dirty="0">
                <a:latin typeface="Oswald Bold"/>
              </a:rPr>
              <a:t>PORTABLE </a:t>
            </a:r>
          </a:p>
        </p:txBody>
      </p:sp>
      <p:sp>
        <p:nvSpPr>
          <p:cNvPr id="10" name="TextBox 10"/>
          <p:cNvSpPr txBox="1"/>
          <p:nvPr/>
        </p:nvSpPr>
        <p:spPr>
          <a:xfrm>
            <a:off x="7486007" y="6525359"/>
            <a:ext cx="2973521" cy="307777"/>
          </a:xfrm>
          <a:prstGeom prst="rect">
            <a:avLst/>
          </a:prstGeom>
        </p:spPr>
        <p:txBody>
          <a:bodyPr wrap="square" lIns="0" tIns="0" rIns="0" bIns="0" rtlCol="0" anchor="t">
            <a:spAutoFit/>
          </a:bodyPr>
          <a:lstStyle/>
          <a:p>
            <a:pPr algn="ctr">
              <a:lnSpc>
                <a:spcPts val="2394"/>
              </a:lnSpc>
            </a:pPr>
            <a:r>
              <a:rPr lang="en-US" sz="2000" spc="170" dirty="0">
                <a:solidFill>
                  <a:schemeClr val="accent6">
                    <a:lumMod val="50000"/>
                  </a:schemeClr>
                </a:solidFill>
                <a:latin typeface="Montserrat Classic Bold"/>
              </a:rPr>
              <a:t>NICK ROCHE, SPT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1067" y="1550221"/>
            <a:ext cx="15905867" cy="8187029"/>
          </a:xfrm>
          <a:custGeom>
            <a:avLst/>
            <a:gdLst/>
            <a:ahLst/>
            <a:cxnLst/>
            <a:rect l="l" t="t" r="r" b="b"/>
            <a:pathLst>
              <a:path w="15905867" h="8187029">
                <a:moveTo>
                  <a:pt x="0" y="0"/>
                </a:moveTo>
                <a:lnTo>
                  <a:pt x="15905866" y="0"/>
                </a:lnTo>
                <a:lnTo>
                  <a:pt x="15905866" y="8187029"/>
                </a:lnTo>
                <a:lnTo>
                  <a:pt x="0" y="8187029"/>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789627" y="-114300"/>
            <a:ext cx="2708746" cy="1498744"/>
          </a:xfrm>
          <a:prstGeom prst="rect">
            <a:avLst/>
          </a:prstGeom>
        </p:spPr>
        <p:txBody>
          <a:bodyPr wrap="square" lIns="0" tIns="0" rIns="0" bIns="0" rtlCol="0" anchor="t">
            <a:spAutoFit/>
          </a:bodyPr>
          <a:lstStyle/>
          <a:p>
            <a:pPr algn="ctr">
              <a:lnSpc>
                <a:spcPts val="12880"/>
              </a:lnSpc>
            </a:pPr>
            <a:r>
              <a:rPr lang="en-US" sz="9200" dirty="0">
                <a:latin typeface="+mj-lt"/>
                <a:cs typeface="Times New Roman" panose="02020603050405020304" pitchFamily="18" charset="0"/>
              </a:rPr>
              <a:t>HIP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1714500"/>
            <a:ext cx="17830800" cy="5486400"/>
          </a:xfrm>
          <a:custGeom>
            <a:avLst/>
            <a:gdLst/>
            <a:ahLst/>
            <a:cxnLst/>
            <a:rect l="l" t="t" r="r" b="b"/>
            <a:pathLst>
              <a:path w="16759057" h="4956605">
                <a:moveTo>
                  <a:pt x="0" y="0"/>
                </a:moveTo>
                <a:lnTo>
                  <a:pt x="16759058" y="0"/>
                </a:lnTo>
                <a:lnTo>
                  <a:pt x="16759058" y="4956605"/>
                </a:lnTo>
                <a:lnTo>
                  <a:pt x="0" y="495660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584244" y="-171450"/>
            <a:ext cx="3464756" cy="1498744"/>
          </a:xfrm>
          <a:prstGeom prst="rect">
            <a:avLst/>
          </a:prstGeom>
        </p:spPr>
        <p:txBody>
          <a:bodyPr wrap="square" lIns="0" tIns="0" rIns="0" bIns="0" rtlCol="0" anchor="t">
            <a:spAutoFit/>
          </a:bodyPr>
          <a:lstStyle/>
          <a:p>
            <a:pPr algn="ctr">
              <a:lnSpc>
                <a:spcPts val="12880"/>
              </a:lnSpc>
            </a:pPr>
            <a:r>
              <a:rPr lang="en-US" sz="9200" dirty="0">
                <a:latin typeface="+mj-lt"/>
              </a:rPr>
              <a:t>KNEE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8600" y="1562100"/>
            <a:ext cx="17830800" cy="6248400"/>
          </a:xfrm>
          <a:custGeom>
            <a:avLst/>
            <a:gdLst/>
            <a:ahLst/>
            <a:cxnLst/>
            <a:rect l="l" t="t" r="r" b="b"/>
            <a:pathLst>
              <a:path w="16996553" h="5758807">
                <a:moveTo>
                  <a:pt x="0" y="0"/>
                </a:moveTo>
                <a:lnTo>
                  <a:pt x="16996552" y="0"/>
                </a:lnTo>
                <a:lnTo>
                  <a:pt x="16996552" y="5758807"/>
                </a:lnTo>
                <a:lnTo>
                  <a:pt x="0" y="5758807"/>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5947153" y="-20683"/>
            <a:ext cx="6393693" cy="1392945"/>
          </a:xfrm>
          <a:prstGeom prst="rect">
            <a:avLst/>
          </a:prstGeom>
        </p:spPr>
        <p:txBody>
          <a:bodyPr wrap="square" lIns="0" tIns="0" rIns="0" bIns="0" rtlCol="0" anchor="t">
            <a:spAutoFit/>
          </a:bodyPr>
          <a:lstStyle/>
          <a:p>
            <a:pPr algn="ctr">
              <a:lnSpc>
                <a:spcPts val="11760"/>
              </a:lnSpc>
            </a:pPr>
            <a:r>
              <a:rPr lang="en-US" sz="9200" dirty="0">
                <a:latin typeface="+mj-lt"/>
              </a:rPr>
              <a:t>SHOULDER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0E357-3789-99FB-CEF3-977F08AE051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D9D682C-A1E8-48C0-33E9-2E5036ED048E}"/>
              </a:ext>
            </a:extLst>
          </p:cNvPr>
          <p:cNvSpPr txBox="1"/>
          <p:nvPr/>
        </p:nvSpPr>
        <p:spPr>
          <a:xfrm>
            <a:off x="3581400" y="2481232"/>
            <a:ext cx="11125200" cy="5324535"/>
          </a:xfrm>
          <a:prstGeom prst="rect">
            <a:avLst/>
          </a:prstGeom>
        </p:spPr>
        <p:txBody>
          <a:bodyPr wrap="square" lIns="0" tIns="0" rIns="0" bIns="0" rtlCol="0" anchor="t">
            <a:spAutoFit/>
          </a:bodyPr>
          <a:lstStyle/>
          <a:p>
            <a:pPr marL="456574" marR="0" lvl="1" indent="0" algn="ctr" defTabSz="914400" rtl="0" eaLnBrk="1" fontAlgn="auto" latinLnBrk="0" hangingPunct="1">
              <a:spcBef>
                <a:spcPts val="0"/>
              </a:spcBef>
              <a:spcAft>
                <a:spcPts val="0"/>
              </a:spcAft>
              <a:buClrTx/>
              <a:buSzTx/>
              <a:buFontTx/>
              <a:buNone/>
              <a:tabLst/>
              <a:defRPr/>
            </a:pPr>
            <a:r>
              <a:rPr kumimoji="0" lang="en-US" sz="17300" b="0" i="0" u="none" strike="noStrike" kern="1200" cap="none" spc="0" normalizeH="0" baseline="0" noProof="0" dirty="0">
                <a:ln>
                  <a:noFill/>
                </a:ln>
                <a:effectLst/>
                <a:uLnTx/>
                <a:uFillTx/>
                <a:latin typeface="+mj-lt"/>
                <a:ea typeface="+mn-ea"/>
                <a:cs typeface="+mn-cs"/>
              </a:rPr>
              <a:t>Normative</a:t>
            </a:r>
            <a:r>
              <a:rPr kumimoji="0" lang="en-US" sz="14400" b="0" i="0" u="none" strike="noStrike" kern="1200" cap="none" spc="0" normalizeH="0" baseline="0" noProof="0" dirty="0">
                <a:ln>
                  <a:noFill/>
                </a:ln>
                <a:effectLst/>
                <a:uLnTx/>
                <a:uFillTx/>
                <a:latin typeface="+mj-lt"/>
                <a:ea typeface="+mn-ea"/>
                <a:cs typeface="+mn-cs"/>
              </a:rPr>
              <a:t> </a:t>
            </a:r>
            <a:r>
              <a:rPr kumimoji="0" lang="en-US" sz="17300" b="0" i="0" u="none" strike="noStrike" kern="1200" cap="none" spc="0" normalizeH="0" baseline="0" noProof="0" dirty="0">
                <a:ln>
                  <a:noFill/>
                </a:ln>
                <a:effectLst/>
                <a:uLnTx/>
                <a:uFillTx/>
                <a:latin typeface="+mj-lt"/>
                <a:ea typeface="+mn-ea"/>
                <a:cs typeface="+mn-cs"/>
              </a:rPr>
              <a:t>Values</a:t>
            </a:r>
            <a:r>
              <a:rPr kumimoji="0" lang="en-US" sz="14400" b="0" i="0" u="none" strike="noStrike" kern="1200" cap="none" spc="0" normalizeH="0" baseline="0" noProof="0" dirty="0">
                <a:ln>
                  <a:noFill/>
                </a:ln>
                <a:effectLst/>
                <a:uLnTx/>
                <a:uFillTx/>
                <a:latin typeface="+mj-lt"/>
                <a:ea typeface="+mn-ea"/>
                <a:cs typeface="+mn-cs"/>
              </a:rPr>
              <a:t>  </a:t>
            </a:r>
          </a:p>
        </p:txBody>
      </p:sp>
    </p:spTree>
    <p:extLst>
      <p:ext uri="{BB962C8B-B14F-4D97-AF65-F5344CB8AC3E}">
        <p14:creationId xmlns:p14="http://schemas.microsoft.com/office/powerpoint/2010/main" val="641020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3D51F-1A69-E635-EAD9-E60FB5931B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C6FCD5-0A76-8172-09EA-298721A9EDDF}"/>
              </a:ext>
            </a:extLst>
          </p:cNvPr>
          <p:cNvSpPr txBox="1"/>
          <p:nvPr/>
        </p:nvSpPr>
        <p:spPr>
          <a:xfrm>
            <a:off x="304800" y="2095500"/>
            <a:ext cx="16306800" cy="5539978"/>
          </a:xfrm>
          <a:prstGeom prst="rect">
            <a:avLst/>
          </a:prstGeom>
        </p:spPr>
        <p:txBody>
          <a:bodyPr wrap="square" lIns="0" tIns="0" rIns="0" bIns="0" rtlCol="0" anchor="t">
            <a:spAutoFit/>
          </a:bodyPr>
          <a:lstStyle/>
          <a:p>
            <a:pPr marL="571500" marR="0" lvl="0" indent="-571500" defTabSz="914400" rtl="0" eaLnBrk="1" fontAlgn="auto" latinLnBrk="0" hangingPunct="1">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effectLst/>
                <a:uLnTx/>
                <a:uFillTx/>
                <a:ea typeface="+mn-ea"/>
                <a:cs typeface="+mn-cs"/>
              </a:rPr>
              <a:t>Who</a:t>
            </a:r>
          </a:p>
          <a:p>
            <a:pPr marL="1028700" lvl="1" indent="-571500">
              <a:buFont typeface="Arial" panose="020B0604020202020204" pitchFamily="34" charset="0"/>
              <a:buChar char="•"/>
              <a:defRPr/>
            </a:pPr>
            <a:r>
              <a:rPr kumimoji="0" lang="en-US" sz="6000" b="0" i="0" u="none" strike="noStrike" kern="1200" cap="none" spc="0" normalizeH="0" baseline="0" noProof="0" dirty="0">
                <a:ln>
                  <a:noFill/>
                </a:ln>
                <a:effectLst/>
                <a:uLnTx/>
                <a:uFillTx/>
                <a:ea typeface="+mn-ea"/>
                <a:cs typeface="+mn-cs"/>
              </a:rPr>
              <a:t>1,000 healthy participants aged 3-101 years</a:t>
            </a:r>
          </a:p>
          <a:p>
            <a:pPr marR="0" lvl="0" defTabSz="914400" rtl="0" eaLnBrk="1" fontAlgn="auto" latinLnBrk="0" hangingPunct="1">
              <a:spcBef>
                <a:spcPts val="0"/>
              </a:spcBef>
              <a:spcAft>
                <a:spcPts val="0"/>
              </a:spcAft>
              <a:buClrTx/>
              <a:buSzTx/>
              <a:tabLst/>
              <a:defRPr/>
            </a:pPr>
            <a:endParaRPr lang="en-US" sz="6000" dirty="0"/>
          </a:p>
          <a:p>
            <a:pPr marL="571500" marR="0" lvl="0" indent="-571500" defTabSz="914400" rtl="0" eaLnBrk="1" fontAlgn="auto" latinLnBrk="0" hangingPunct="1">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effectLst/>
                <a:uLnTx/>
                <a:uFillTx/>
                <a:ea typeface="+mn-ea"/>
                <a:cs typeface="+mn-cs"/>
              </a:rPr>
              <a:t>Testing Set Up</a:t>
            </a:r>
          </a:p>
          <a:p>
            <a:pPr marL="1028700" lvl="1" indent="-571500">
              <a:buFont typeface="Arial" panose="020B0604020202020204" pitchFamily="34" charset="0"/>
              <a:buChar char="•"/>
              <a:defRPr/>
            </a:pPr>
            <a:r>
              <a:rPr kumimoji="0" lang="en-US" sz="6000" b="0" i="0" u="none" strike="noStrike" kern="1200" cap="none" spc="0" normalizeH="0" baseline="0" noProof="0" dirty="0">
                <a:ln>
                  <a:noFill/>
                </a:ln>
                <a:effectLst/>
                <a:uLnTx/>
                <a:uFillTx/>
                <a:ea typeface="+mn-ea"/>
                <a:cs typeface="+mn-cs"/>
              </a:rPr>
              <a:t>Fixed dynamometry for knee extension, HHD for all other muscle groups.</a:t>
            </a:r>
          </a:p>
        </p:txBody>
      </p:sp>
      <p:sp>
        <p:nvSpPr>
          <p:cNvPr id="5" name="TextBox 4">
            <a:extLst>
              <a:ext uri="{FF2B5EF4-FFF2-40B4-BE49-F238E27FC236}">
                <a16:creationId xmlns:a16="http://schemas.microsoft.com/office/drawing/2014/main" id="{8B5E524F-C115-B5CB-FE5F-FE5661C9A3BA}"/>
              </a:ext>
            </a:extLst>
          </p:cNvPr>
          <p:cNvSpPr txBox="1"/>
          <p:nvPr/>
        </p:nvSpPr>
        <p:spPr>
          <a:xfrm>
            <a:off x="-1600200" y="647700"/>
            <a:ext cx="15621000" cy="823239"/>
          </a:xfrm>
          <a:prstGeom prst="rect">
            <a:avLst/>
          </a:prstGeom>
          <a:noFill/>
        </p:spPr>
        <p:txBody>
          <a:bodyPr wrap="square" rtlCol="0">
            <a:spAutoFit/>
          </a:bodyPr>
          <a:lstStyle/>
          <a:p>
            <a:pPr algn="ctr">
              <a:lnSpc>
                <a:spcPts val="4759"/>
              </a:lnSpc>
            </a:pPr>
            <a:r>
              <a:rPr lang="en-US" sz="9600" dirty="0">
                <a:latin typeface="+mj-lt"/>
              </a:rPr>
              <a:t>“1000 Norms Project”</a:t>
            </a:r>
          </a:p>
        </p:txBody>
      </p:sp>
    </p:spTree>
    <p:extLst>
      <p:ext uri="{BB962C8B-B14F-4D97-AF65-F5344CB8AC3E}">
        <p14:creationId xmlns:p14="http://schemas.microsoft.com/office/powerpoint/2010/main" val="179276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4889" y="563244"/>
            <a:ext cx="7794769" cy="9392058"/>
          </a:xfrm>
          <a:custGeom>
            <a:avLst/>
            <a:gdLst/>
            <a:ahLst/>
            <a:cxnLst/>
            <a:rect l="l" t="t" r="r" b="b"/>
            <a:pathLst>
              <a:path w="7794769" h="9392058">
                <a:moveTo>
                  <a:pt x="0" y="0"/>
                </a:moveTo>
                <a:lnTo>
                  <a:pt x="7794769" y="0"/>
                </a:lnTo>
                <a:lnTo>
                  <a:pt x="7794769" y="9392058"/>
                </a:lnTo>
                <a:lnTo>
                  <a:pt x="0" y="9392058"/>
                </a:lnTo>
                <a:lnTo>
                  <a:pt x="0" y="0"/>
                </a:lnTo>
                <a:close/>
              </a:path>
            </a:pathLst>
          </a:custGeom>
          <a:blipFill>
            <a:blip r:embed="rId2"/>
            <a:stretch>
              <a:fillRect/>
            </a:stretch>
          </a:blipFill>
        </p:spPr>
        <p:txBody>
          <a:bodyPr/>
          <a:lstStyle/>
          <a:p>
            <a:endParaRPr lang="en-US"/>
          </a:p>
        </p:txBody>
      </p:sp>
      <p:sp>
        <p:nvSpPr>
          <p:cNvPr id="3" name="Freeform 3"/>
          <p:cNvSpPr/>
          <p:nvPr/>
        </p:nvSpPr>
        <p:spPr>
          <a:xfrm>
            <a:off x="8443961" y="2103663"/>
            <a:ext cx="9564957" cy="6146983"/>
          </a:xfrm>
          <a:custGeom>
            <a:avLst/>
            <a:gdLst/>
            <a:ahLst/>
            <a:cxnLst/>
            <a:rect l="l" t="t" r="r" b="b"/>
            <a:pathLst>
              <a:path w="9564957" h="6146983">
                <a:moveTo>
                  <a:pt x="0" y="0"/>
                </a:moveTo>
                <a:lnTo>
                  <a:pt x="9564957" y="0"/>
                </a:lnTo>
                <a:lnTo>
                  <a:pt x="9564957" y="6146983"/>
                </a:lnTo>
                <a:lnTo>
                  <a:pt x="0" y="614698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8077200" y="33981"/>
            <a:ext cx="10058400" cy="2031325"/>
          </a:xfrm>
          <a:prstGeom prst="rect">
            <a:avLst/>
          </a:prstGeom>
        </p:spPr>
        <p:txBody>
          <a:bodyPr wrap="square" lIns="0" tIns="0" rIns="0" bIns="0" rtlCol="0" anchor="t">
            <a:spAutoFit/>
          </a:bodyPr>
          <a:lstStyle/>
          <a:p>
            <a:pPr algn="ctr"/>
            <a:r>
              <a:rPr lang="en-US" sz="6600" dirty="0">
                <a:latin typeface="+mj-lt"/>
              </a:rPr>
              <a:t>1000 Norms Project Testing Positions</a:t>
            </a:r>
          </a:p>
        </p:txBody>
      </p:sp>
    </p:spTree>
    <p:extLst>
      <p:ext uri="{BB962C8B-B14F-4D97-AF65-F5344CB8AC3E}">
        <p14:creationId xmlns:p14="http://schemas.microsoft.com/office/powerpoint/2010/main" val="2300480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62100" y="304800"/>
            <a:ext cx="15163800" cy="9677400"/>
          </a:xfrm>
          <a:custGeom>
            <a:avLst/>
            <a:gdLst/>
            <a:ahLst/>
            <a:cxnLst/>
            <a:rect l="l" t="t" r="r" b="b"/>
            <a:pathLst>
              <a:path w="13335556" h="8229600">
                <a:moveTo>
                  <a:pt x="0" y="0"/>
                </a:moveTo>
                <a:lnTo>
                  <a:pt x="13335556" y="0"/>
                </a:lnTo>
                <a:lnTo>
                  <a:pt x="13335556"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873B-439E-7C4E-04B7-69465B6DD1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F757FC-3D3B-DC96-9D77-5CBBA3CB3638}"/>
              </a:ext>
            </a:extLst>
          </p:cNvPr>
          <p:cNvSpPr txBox="1"/>
          <p:nvPr/>
        </p:nvSpPr>
        <p:spPr>
          <a:xfrm>
            <a:off x="292442" y="114300"/>
            <a:ext cx="18605157" cy="12557284"/>
          </a:xfrm>
          <a:prstGeom prst="rect">
            <a:avLst/>
          </a:prstGeom>
        </p:spPr>
        <p:txBody>
          <a:bodyPr wrap="square" lIns="0" tIns="0" rIns="0" bIns="0" rtlCol="0" anchor="t">
            <a:spAutoFit/>
          </a:bodyPr>
          <a:lstStyle/>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effectLst/>
                <a:uLnTx/>
                <a:uFillTx/>
                <a:ea typeface="+mn-ea"/>
                <a:cs typeface="+mn-cs"/>
              </a:rPr>
              <a:t>Who</a:t>
            </a:r>
          </a:p>
          <a:p>
            <a:pPr marL="1028700" lvl="1" indent="-571500">
              <a:buFont typeface="Arial" panose="020B0604020202020204" pitchFamily="34" charset="0"/>
              <a:buChar char="•"/>
              <a:defRPr/>
            </a:pPr>
            <a:r>
              <a:rPr lang="en-US" sz="4800" dirty="0"/>
              <a:t>125 ACLR patients, 18 yr mean age</a:t>
            </a:r>
            <a:endParaRPr kumimoji="0" lang="en-US" sz="4800" b="0" i="0" u="none" strike="noStrike" kern="1200" cap="none" spc="0" normalizeH="0" baseline="0" noProof="0" dirty="0">
              <a:ln>
                <a:noFill/>
              </a:ln>
              <a:effectLst/>
              <a:uLnTx/>
              <a:uFillTx/>
              <a:ea typeface="+mn-ea"/>
              <a:cs typeface="+mn-cs"/>
            </a:endParaRPr>
          </a:p>
          <a:p>
            <a:pPr marL="571500" marR="0" lvl="0" indent="-5715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effectLst/>
                <a:uLnTx/>
                <a:uFillTx/>
                <a:ea typeface="+mn-ea"/>
                <a:cs typeface="+mn-cs"/>
              </a:rPr>
              <a:t>Definitions </a:t>
            </a:r>
          </a:p>
          <a:p>
            <a:pPr marL="1028700" lvl="1" indent="-571500">
              <a:buFont typeface="Arial" panose="020B0604020202020204" pitchFamily="34" charset="0"/>
              <a:buChar char="•"/>
              <a:defRPr/>
            </a:pPr>
            <a:r>
              <a:rPr lang="en-US" sz="4800" dirty="0"/>
              <a:t>Q-RPKT: quadriceps avg. peak torque normalized to body mass</a:t>
            </a:r>
          </a:p>
          <a:p>
            <a:pPr marL="1028700" lvl="1" indent="-571500">
              <a:buFont typeface="Arial" panose="020B0604020202020204" pitchFamily="34" charset="0"/>
              <a:buChar char="•"/>
              <a:defRPr/>
            </a:pPr>
            <a:r>
              <a:rPr lang="en-US" sz="4800" dirty="0"/>
              <a:t>Q-LSI: quadriceps limb symmetry index</a:t>
            </a:r>
          </a:p>
          <a:p>
            <a:pPr marL="1028700" lvl="1" indent="-571500">
              <a:buFont typeface="Arial" panose="020B0604020202020204" pitchFamily="34" charset="0"/>
              <a:buChar char="•"/>
              <a:defRPr/>
            </a:pPr>
            <a:r>
              <a:rPr lang="en-US" sz="4800" dirty="0"/>
              <a:t>BPTB: bone patellar tendon bone graft</a:t>
            </a:r>
          </a:p>
          <a:p>
            <a:pPr marL="1028700" lvl="1" indent="-571500">
              <a:buFont typeface="Arial" panose="020B0604020202020204" pitchFamily="34" charset="0"/>
              <a:buChar char="•"/>
              <a:defRPr/>
            </a:pPr>
            <a:r>
              <a:rPr lang="en-US" sz="4800" dirty="0"/>
              <a:t>HT: hamstring tendon graft </a:t>
            </a:r>
          </a:p>
          <a:p>
            <a:pPr marL="1028700" lvl="1" indent="-571500">
              <a:buFont typeface="Arial" panose="020B0604020202020204" pitchFamily="34" charset="0"/>
              <a:buChar char="•"/>
              <a:defRPr/>
            </a:pPr>
            <a:r>
              <a:rPr lang="en-US" sz="4800" dirty="0"/>
              <a:t>QT: quadriceps tendon graft </a:t>
            </a:r>
          </a:p>
          <a:p>
            <a:pPr marL="571500" indent="-571500">
              <a:buFont typeface="Arial" panose="020B0604020202020204" pitchFamily="34" charset="0"/>
              <a:buChar char="•"/>
              <a:defRPr/>
            </a:pPr>
            <a:r>
              <a:rPr lang="en-US" sz="4800" dirty="0"/>
              <a:t>Info Nuggets</a:t>
            </a:r>
          </a:p>
          <a:p>
            <a:pPr marL="1028700" lvl="1" indent="-571500">
              <a:buFont typeface="Arial" panose="020B0604020202020204" pitchFamily="34" charset="0"/>
              <a:buChar char="•"/>
              <a:defRPr/>
            </a:pPr>
            <a:r>
              <a:rPr kumimoji="0" lang="en-US" sz="4800" b="0" i="0" u="none" strike="noStrike" kern="1200" cap="none" spc="0" normalizeH="0" baseline="0" noProof="0" dirty="0">
                <a:ln>
                  <a:noFill/>
                </a:ln>
                <a:effectLst/>
                <a:uLnTx/>
                <a:uFillTx/>
                <a:ea typeface="+mn-ea"/>
                <a:cs typeface="+mn-cs"/>
              </a:rPr>
              <a:t>Only ~65% of ACLR athletes return to pre-injury level of sport participation</a:t>
            </a:r>
          </a:p>
          <a:p>
            <a:pPr marL="1028700" lvl="1" indent="-571500">
              <a:buFont typeface="Arial" panose="020B0604020202020204" pitchFamily="34" charset="0"/>
              <a:buChar char="•"/>
              <a:defRPr/>
            </a:pPr>
            <a:r>
              <a:rPr lang="en-US" sz="4800" dirty="0"/>
              <a:t>HT graft = better  </a:t>
            </a:r>
          </a:p>
          <a:p>
            <a:pPr marL="1485900" lvl="2" indent="-571500">
              <a:buFont typeface="Arial" panose="020B0604020202020204" pitchFamily="34" charset="0"/>
              <a:buChar char="•"/>
              <a:defRPr/>
            </a:pPr>
            <a:r>
              <a:rPr kumimoji="0" lang="en-US" sz="4800" b="0" i="0" u="none" strike="noStrike" kern="1200" cap="none" spc="0" normalizeH="0" baseline="0" noProof="0" dirty="0">
                <a:ln>
                  <a:noFill/>
                </a:ln>
                <a:effectLst/>
                <a:uLnTx/>
                <a:uFillTx/>
                <a:ea typeface="+mn-ea"/>
                <a:cs typeface="+mn-cs"/>
              </a:rPr>
              <a:t>Q-LSI at 3, 6, and 9 months</a:t>
            </a:r>
          </a:p>
          <a:p>
            <a:pPr marL="1028700" lvl="1" indent="-571500">
              <a:buFont typeface="Arial" panose="020B0604020202020204" pitchFamily="34" charset="0"/>
              <a:buChar char="•"/>
              <a:defRPr/>
            </a:pPr>
            <a:endParaRPr kumimoji="0" lang="en-US" sz="4800" b="0" i="0" u="none" strike="noStrike" kern="1200" cap="none" spc="0" normalizeH="0" baseline="0" noProof="0" dirty="0">
              <a:ln>
                <a:noFill/>
              </a:ln>
              <a:effectLst/>
              <a:uLnTx/>
              <a:uFillTx/>
              <a:ea typeface="+mn-ea"/>
              <a:cs typeface="+mn-cs"/>
            </a:endParaRPr>
          </a:p>
          <a:p>
            <a:pPr marL="1485900" lvl="2" indent="-571500">
              <a:buFont typeface="Arial" panose="020B0604020202020204" pitchFamily="34" charset="0"/>
              <a:buChar char="•"/>
              <a:defRPr/>
            </a:pPr>
            <a:endParaRPr kumimoji="0" lang="en-US" sz="4800" b="0" i="0" u="none" strike="noStrike" kern="1200" cap="none" spc="0" normalizeH="0" baseline="0" noProof="0" dirty="0">
              <a:ln>
                <a:noFill/>
              </a:ln>
              <a:effectLst/>
              <a:uLnTx/>
              <a:uFillTx/>
              <a:ea typeface="+mn-ea"/>
              <a:cs typeface="+mn-cs"/>
            </a:endParaRPr>
          </a:p>
          <a:p>
            <a:pPr marL="1028700" lvl="1" indent="-571500">
              <a:buFont typeface="Arial" panose="020B0604020202020204" pitchFamily="34" charset="0"/>
              <a:buChar char="•"/>
              <a:defRPr/>
            </a:pPr>
            <a:endParaRPr kumimoji="0" lang="en-US" sz="4800" b="0" i="0" u="none" strike="noStrike" kern="1200" cap="none" spc="0" normalizeH="0" baseline="0" noProof="0" dirty="0">
              <a:ln>
                <a:noFill/>
              </a:ln>
              <a:effectLst/>
              <a:uLnTx/>
              <a:uFillTx/>
              <a:ea typeface="+mn-ea"/>
              <a:cs typeface="+mn-cs"/>
            </a:endParaRPr>
          </a:p>
          <a:p>
            <a:pPr marR="0" lvl="0" algn="l" defTabSz="914400" rtl="0" eaLnBrk="1" fontAlgn="auto" latinLnBrk="0" hangingPunct="1">
              <a:spcBef>
                <a:spcPts val="0"/>
              </a:spcBef>
              <a:spcAft>
                <a:spcPts val="0"/>
              </a:spcAft>
              <a:buClrTx/>
              <a:buSzTx/>
              <a:tabLst/>
              <a:defRPr/>
            </a:pPr>
            <a:endParaRPr lang="en-US" sz="4800" dirty="0"/>
          </a:p>
        </p:txBody>
      </p:sp>
      <p:sp>
        <p:nvSpPr>
          <p:cNvPr id="5" name="TextBox 4">
            <a:extLst>
              <a:ext uri="{FF2B5EF4-FFF2-40B4-BE49-F238E27FC236}">
                <a16:creationId xmlns:a16="http://schemas.microsoft.com/office/drawing/2014/main" id="{6E767AC6-64C8-3F8B-CFAF-9D2CFDB97B11}"/>
              </a:ext>
            </a:extLst>
          </p:cNvPr>
          <p:cNvSpPr txBox="1"/>
          <p:nvPr/>
        </p:nvSpPr>
        <p:spPr>
          <a:xfrm>
            <a:off x="11049000" y="571500"/>
            <a:ext cx="7620000" cy="823239"/>
          </a:xfrm>
          <a:prstGeom prst="rect">
            <a:avLst/>
          </a:prstGeom>
          <a:noFill/>
        </p:spPr>
        <p:txBody>
          <a:bodyPr wrap="square" rtlCol="0">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9600" b="0" i="0" strike="noStrike" kern="1200" cap="none" spc="0" normalizeH="0" baseline="0" noProof="0" dirty="0">
                <a:ln>
                  <a:noFill/>
                </a:ln>
                <a:effectLst/>
                <a:uLnTx/>
                <a:uFillTx/>
                <a:latin typeface="+mj-lt"/>
                <a:ea typeface="+mn-ea"/>
                <a:cs typeface="+mn-cs"/>
              </a:rPr>
              <a:t>ACLR Study </a:t>
            </a:r>
          </a:p>
        </p:txBody>
      </p:sp>
    </p:spTree>
    <p:extLst>
      <p:ext uri="{BB962C8B-B14F-4D97-AF65-F5344CB8AC3E}">
        <p14:creationId xmlns:p14="http://schemas.microsoft.com/office/powerpoint/2010/main" val="1069801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97" y="1192140"/>
            <a:ext cx="18298297" cy="7902719"/>
          </a:xfrm>
          <a:custGeom>
            <a:avLst/>
            <a:gdLst/>
            <a:ahLst/>
            <a:cxnLst/>
            <a:rect l="l" t="t" r="r" b="b"/>
            <a:pathLst>
              <a:path w="17811043" h="7369319">
                <a:moveTo>
                  <a:pt x="0" y="0"/>
                </a:moveTo>
                <a:lnTo>
                  <a:pt x="17811044" y="0"/>
                </a:lnTo>
                <a:lnTo>
                  <a:pt x="17811044" y="7369319"/>
                </a:lnTo>
                <a:lnTo>
                  <a:pt x="0" y="7369319"/>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3D51F-1A69-E635-EAD9-E60FB5931B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C6FCD5-0A76-8172-09EA-298721A9EDDF}"/>
              </a:ext>
            </a:extLst>
          </p:cNvPr>
          <p:cNvSpPr txBox="1"/>
          <p:nvPr/>
        </p:nvSpPr>
        <p:spPr>
          <a:xfrm>
            <a:off x="304800" y="2095500"/>
            <a:ext cx="16306800" cy="6463308"/>
          </a:xfrm>
          <a:prstGeom prst="rect">
            <a:avLst/>
          </a:prstGeom>
        </p:spPr>
        <p:txBody>
          <a:bodyPr wrap="square" lIns="0" tIns="0" rIns="0" bIns="0" rtlCol="0" anchor="t">
            <a:spAutoFit/>
          </a:bodyPr>
          <a:lstStyle/>
          <a:p>
            <a:pPr marL="571500" marR="0" lvl="0" indent="-571500" defTabSz="914400" rtl="0" eaLnBrk="1" fontAlgn="auto" latinLnBrk="0" hangingPunct="1">
              <a:spcBef>
                <a:spcPts val="0"/>
              </a:spcBef>
              <a:spcAft>
                <a:spcPts val="0"/>
              </a:spcAft>
              <a:buClrTx/>
              <a:buSzTx/>
              <a:buFont typeface="Arial" panose="020B0604020202020204" pitchFamily="34" charset="0"/>
              <a:buChar char="•"/>
              <a:tabLst/>
              <a:defRPr/>
            </a:pPr>
            <a:r>
              <a:rPr lang="en-US" sz="6000" dirty="0"/>
              <a:t>Limb Symmetry Index (LSI)</a:t>
            </a:r>
          </a:p>
          <a:p>
            <a:pPr marL="1028700" lvl="1" indent="-571500" defTabSz="914400">
              <a:buFont typeface="Arial" panose="020B0604020202020204" pitchFamily="34" charset="0"/>
              <a:buChar char="•"/>
              <a:defRPr/>
            </a:pPr>
            <a:r>
              <a:rPr kumimoji="0" lang="en-US" sz="6000" b="0" i="0" u="none" strike="noStrike" kern="1200" cap="none" spc="0" normalizeH="0" baseline="0" noProof="0" dirty="0">
                <a:ln>
                  <a:noFill/>
                </a:ln>
                <a:effectLst/>
                <a:uLnTx/>
                <a:uFillTx/>
                <a:ea typeface="+mn-ea"/>
                <a:cs typeface="+mn-cs"/>
              </a:rPr>
              <a:t>I</a:t>
            </a:r>
            <a:r>
              <a:rPr lang="en-US" sz="6000" dirty="0" err="1"/>
              <a:t>nvolved</a:t>
            </a:r>
            <a:r>
              <a:rPr lang="en-US" sz="6000" dirty="0"/>
              <a:t> limb strength / uninvolved</a:t>
            </a:r>
          </a:p>
          <a:p>
            <a:pPr lvl="1" defTabSz="914400">
              <a:defRPr/>
            </a:pPr>
            <a:endParaRPr lang="en-US" sz="6000" dirty="0"/>
          </a:p>
          <a:p>
            <a:pPr marL="571500" indent="-571500" defTabSz="914400">
              <a:buFont typeface="Arial" panose="020B0604020202020204" pitchFamily="34" charset="0"/>
              <a:buChar char="•"/>
              <a:defRPr/>
            </a:pPr>
            <a:r>
              <a:rPr kumimoji="0" lang="en-US" sz="6000" b="0" i="0" u="none" strike="noStrike" kern="1200" cap="none" spc="0" normalizeH="0" baseline="0" noProof="0" dirty="0">
                <a:ln>
                  <a:noFill/>
                </a:ln>
                <a:effectLst/>
                <a:uLnTx/>
                <a:uFillTx/>
                <a:ea typeface="+mn-ea"/>
                <a:cs typeface="+mn-cs"/>
              </a:rPr>
              <a:t>Goa</a:t>
            </a:r>
            <a:r>
              <a:rPr lang="en-US" sz="6000" dirty="0"/>
              <a:t>l?</a:t>
            </a:r>
          </a:p>
          <a:p>
            <a:pPr marL="1028700" lvl="1" indent="-571500" defTabSz="914400">
              <a:buFont typeface="Arial" panose="020B0604020202020204" pitchFamily="34" charset="0"/>
              <a:buChar char="•"/>
              <a:defRPr/>
            </a:pPr>
            <a:r>
              <a:rPr kumimoji="0" lang="en-US" sz="6000" b="0" i="0" u="none" strike="noStrike" kern="1200" cap="none" spc="0" normalizeH="0" baseline="0" noProof="0" dirty="0">
                <a:ln>
                  <a:noFill/>
                </a:ln>
                <a:effectLst/>
                <a:uLnTx/>
                <a:uFillTx/>
                <a:ea typeface="+mn-ea"/>
                <a:cs typeface="+mn-cs"/>
              </a:rPr>
              <a:t>Defi</a:t>
            </a:r>
            <a:r>
              <a:rPr lang="en-US" sz="6000" dirty="0" err="1"/>
              <a:t>cit</a:t>
            </a:r>
            <a:r>
              <a:rPr lang="en-US" sz="6000" dirty="0"/>
              <a:t> between limbs </a:t>
            </a:r>
            <a:r>
              <a:rPr lang="en-US" sz="6000" u="sng" dirty="0"/>
              <a:t>&lt;</a:t>
            </a:r>
            <a:r>
              <a:rPr lang="en-US" sz="6000" dirty="0"/>
              <a:t> 5-15% according to most research</a:t>
            </a:r>
          </a:p>
          <a:p>
            <a:pPr marL="1485900" lvl="2" indent="-571500" defTabSz="914400">
              <a:buFont typeface="Arial" panose="020B0604020202020204" pitchFamily="34" charset="0"/>
              <a:buChar char="•"/>
              <a:defRPr/>
            </a:pPr>
            <a:r>
              <a:rPr lang="en-US" sz="6000" dirty="0"/>
              <a:t>Less risk of injury</a:t>
            </a:r>
          </a:p>
        </p:txBody>
      </p:sp>
      <p:sp>
        <p:nvSpPr>
          <p:cNvPr id="5" name="TextBox 4">
            <a:extLst>
              <a:ext uri="{FF2B5EF4-FFF2-40B4-BE49-F238E27FC236}">
                <a16:creationId xmlns:a16="http://schemas.microsoft.com/office/drawing/2014/main" id="{8B5E524F-C115-B5CB-FE5F-FE5661C9A3BA}"/>
              </a:ext>
            </a:extLst>
          </p:cNvPr>
          <p:cNvSpPr txBox="1"/>
          <p:nvPr/>
        </p:nvSpPr>
        <p:spPr>
          <a:xfrm>
            <a:off x="-1600200" y="647700"/>
            <a:ext cx="15773400" cy="823239"/>
          </a:xfrm>
          <a:prstGeom prst="rect">
            <a:avLst/>
          </a:prstGeom>
          <a:noFill/>
        </p:spPr>
        <p:txBody>
          <a:bodyPr wrap="square" rtlCol="0">
            <a:spAutoFit/>
          </a:bodyPr>
          <a:lstStyle/>
          <a:p>
            <a:pPr algn="ctr">
              <a:lnSpc>
                <a:spcPts val="4759"/>
              </a:lnSpc>
            </a:pPr>
            <a:r>
              <a:rPr lang="en-US" sz="9600" dirty="0">
                <a:latin typeface="+mj-lt"/>
              </a:rPr>
              <a:t>No Normative Data?</a:t>
            </a:r>
          </a:p>
        </p:txBody>
      </p:sp>
    </p:spTree>
    <p:extLst>
      <p:ext uri="{BB962C8B-B14F-4D97-AF65-F5344CB8AC3E}">
        <p14:creationId xmlns:p14="http://schemas.microsoft.com/office/powerpoint/2010/main" val="274527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8425" y="4055408"/>
            <a:ext cx="3494073" cy="3476471"/>
          </a:xfrm>
          <a:custGeom>
            <a:avLst/>
            <a:gdLst/>
            <a:ahLst/>
            <a:cxnLst/>
            <a:rect l="l" t="t" r="r" b="b"/>
            <a:pathLst>
              <a:path w="3494073" h="3476471">
                <a:moveTo>
                  <a:pt x="0" y="0"/>
                </a:moveTo>
                <a:lnTo>
                  <a:pt x="3494073" y="0"/>
                </a:lnTo>
                <a:lnTo>
                  <a:pt x="3494073" y="3476471"/>
                </a:lnTo>
                <a:lnTo>
                  <a:pt x="0" y="3476471"/>
                </a:lnTo>
                <a:lnTo>
                  <a:pt x="0" y="0"/>
                </a:lnTo>
                <a:close/>
              </a:path>
            </a:pathLst>
          </a:custGeom>
          <a:blipFill>
            <a:blip r:embed="rId2"/>
            <a:stretch>
              <a:fillRect/>
            </a:stretch>
          </a:blipFill>
        </p:spPr>
        <p:txBody>
          <a:bodyPr/>
          <a:lstStyle/>
          <a:p>
            <a:endParaRPr lang="en-US"/>
          </a:p>
        </p:txBody>
      </p:sp>
      <p:sp>
        <p:nvSpPr>
          <p:cNvPr id="3" name="Freeform 3"/>
          <p:cNvSpPr/>
          <p:nvPr/>
        </p:nvSpPr>
        <p:spPr>
          <a:xfrm>
            <a:off x="4495483" y="3951222"/>
            <a:ext cx="3494073" cy="3684842"/>
          </a:xfrm>
          <a:custGeom>
            <a:avLst/>
            <a:gdLst/>
            <a:ahLst/>
            <a:cxnLst/>
            <a:rect l="l" t="t" r="r" b="b"/>
            <a:pathLst>
              <a:path w="3494073" h="3684842">
                <a:moveTo>
                  <a:pt x="0" y="0"/>
                </a:moveTo>
                <a:lnTo>
                  <a:pt x="3494073" y="0"/>
                </a:lnTo>
                <a:lnTo>
                  <a:pt x="3494073" y="3684842"/>
                </a:lnTo>
                <a:lnTo>
                  <a:pt x="0" y="3684842"/>
                </a:lnTo>
                <a:lnTo>
                  <a:pt x="0" y="0"/>
                </a:lnTo>
                <a:close/>
              </a:path>
            </a:pathLst>
          </a:custGeom>
          <a:blipFill>
            <a:blip r:embed="rId3"/>
            <a:stretch>
              <a:fillRect/>
            </a:stretch>
          </a:blipFill>
        </p:spPr>
        <p:txBody>
          <a:bodyPr/>
          <a:lstStyle/>
          <a:p>
            <a:endParaRPr lang="en-US"/>
          </a:p>
        </p:txBody>
      </p:sp>
      <p:sp>
        <p:nvSpPr>
          <p:cNvPr id="4" name="Freeform 4"/>
          <p:cNvSpPr/>
          <p:nvPr/>
        </p:nvSpPr>
        <p:spPr>
          <a:xfrm>
            <a:off x="10546343" y="3894160"/>
            <a:ext cx="5482015" cy="3916661"/>
          </a:xfrm>
          <a:custGeom>
            <a:avLst/>
            <a:gdLst/>
            <a:ahLst/>
            <a:cxnLst/>
            <a:rect l="l" t="t" r="r" b="b"/>
            <a:pathLst>
              <a:path w="5482015" h="3916661">
                <a:moveTo>
                  <a:pt x="0" y="0"/>
                </a:moveTo>
                <a:lnTo>
                  <a:pt x="5482015" y="0"/>
                </a:lnTo>
                <a:lnTo>
                  <a:pt x="5482015" y="3916661"/>
                </a:lnTo>
                <a:lnTo>
                  <a:pt x="0" y="3916661"/>
                </a:lnTo>
                <a:lnTo>
                  <a:pt x="0" y="0"/>
                </a:lnTo>
                <a:close/>
              </a:path>
            </a:pathLst>
          </a:custGeom>
          <a:blipFill>
            <a:blip r:embed="rId4"/>
            <a:stretch>
              <a:fillRect/>
            </a:stretch>
          </a:blipFill>
        </p:spPr>
        <p:txBody>
          <a:bodyPr/>
          <a:lstStyle/>
          <a:p>
            <a:endParaRPr lang="en-US"/>
          </a:p>
        </p:txBody>
      </p:sp>
      <p:sp>
        <p:nvSpPr>
          <p:cNvPr id="5" name="Freeform 5"/>
          <p:cNvSpPr/>
          <p:nvPr/>
        </p:nvSpPr>
        <p:spPr>
          <a:xfrm>
            <a:off x="12726842" y="7782714"/>
            <a:ext cx="1216316" cy="774911"/>
          </a:xfrm>
          <a:custGeom>
            <a:avLst/>
            <a:gdLst/>
            <a:ahLst/>
            <a:cxnLst/>
            <a:rect l="l" t="t" r="r" b="b"/>
            <a:pathLst>
              <a:path w="1216316" h="774911">
                <a:moveTo>
                  <a:pt x="0" y="0"/>
                </a:moveTo>
                <a:lnTo>
                  <a:pt x="1216316" y="0"/>
                </a:lnTo>
                <a:lnTo>
                  <a:pt x="1216316" y="774911"/>
                </a:lnTo>
                <a:lnTo>
                  <a:pt x="0" y="774911"/>
                </a:lnTo>
                <a:lnTo>
                  <a:pt x="0" y="0"/>
                </a:lnTo>
                <a:close/>
              </a:path>
            </a:pathLst>
          </a:custGeom>
          <a:blipFill>
            <a:blip r:embed="rId5"/>
            <a:stretch>
              <a:fillRect/>
            </a:stretch>
          </a:blipFill>
        </p:spPr>
        <p:txBody>
          <a:bodyPr/>
          <a:lstStyle/>
          <a:p>
            <a:endParaRPr lang="en-US"/>
          </a:p>
        </p:txBody>
      </p:sp>
      <p:sp>
        <p:nvSpPr>
          <p:cNvPr id="6" name="Freeform 6"/>
          <p:cNvSpPr/>
          <p:nvPr/>
        </p:nvSpPr>
        <p:spPr>
          <a:xfrm>
            <a:off x="1371600" y="7782714"/>
            <a:ext cx="2133600" cy="808514"/>
          </a:xfrm>
          <a:custGeom>
            <a:avLst/>
            <a:gdLst/>
            <a:ahLst/>
            <a:cxnLst/>
            <a:rect l="l" t="t" r="r" b="b"/>
            <a:pathLst>
              <a:path w="1747037" h="605071">
                <a:moveTo>
                  <a:pt x="0" y="0"/>
                </a:moveTo>
                <a:lnTo>
                  <a:pt x="1747037" y="0"/>
                </a:lnTo>
                <a:lnTo>
                  <a:pt x="1747037" y="605071"/>
                </a:lnTo>
                <a:lnTo>
                  <a:pt x="0" y="605071"/>
                </a:lnTo>
                <a:lnTo>
                  <a:pt x="0" y="0"/>
                </a:lnTo>
                <a:close/>
              </a:path>
            </a:pathLst>
          </a:custGeom>
          <a:blipFill>
            <a:blip r:embed="rId6"/>
            <a:stretch>
              <a:fillRect/>
            </a:stretch>
          </a:blipFill>
        </p:spPr>
        <p:txBody>
          <a:bodyPr/>
          <a:lstStyle/>
          <a:p>
            <a:endParaRPr lang="en-US"/>
          </a:p>
        </p:txBody>
      </p:sp>
      <p:sp>
        <p:nvSpPr>
          <p:cNvPr id="7" name="Freeform 7"/>
          <p:cNvSpPr/>
          <p:nvPr/>
        </p:nvSpPr>
        <p:spPr>
          <a:xfrm>
            <a:off x="5214744" y="7782714"/>
            <a:ext cx="1914277" cy="808514"/>
          </a:xfrm>
          <a:custGeom>
            <a:avLst/>
            <a:gdLst/>
            <a:ahLst/>
            <a:cxnLst/>
            <a:rect l="l" t="t" r="r" b="b"/>
            <a:pathLst>
              <a:path w="1914277" h="808514">
                <a:moveTo>
                  <a:pt x="0" y="0"/>
                </a:moveTo>
                <a:lnTo>
                  <a:pt x="1914277" y="0"/>
                </a:lnTo>
                <a:lnTo>
                  <a:pt x="1914277" y="808514"/>
                </a:lnTo>
                <a:lnTo>
                  <a:pt x="0" y="808514"/>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230549" y="77990"/>
            <a:ext cx="7943898" cy="2014654"/>
          </a:xfrm>
          <a:prstGeom prst="rect">
            <a:avLst/>
          </a:prstGeom>
        </p:spPr>
        <p:txBody>
          <a:bodyPr lIns="0" tIns="0" rIns="0" bIns="0" rtlCol="0" anchor="t">
            <a:spAutoFit/>
          </a:bodyPr>
          <a:lstStyle/>
          <a:p>
            <a:pPr algn="ctr">
              <a:lnSpc>
                <a:spcPts val="8400"/>
              </a:lnSpc>
            </a:pPr>
            <a:r>
              <a:rPr lang="en-US" sz="4400" dirty="0">
                <a:latin typeface="+mj-lt"/>
              </a:rPr>
              <a:t>Hand-Held Dynamometers (HHD)</a:t>
            </a:r>
          </a:p>
        </p:txBody>
      </p:sp>
      <p:sp>
        <p:nvSpPr>
          <p:cNvPr id="9" name="TextBox 9"/>
          <p:cNvSpPr txBox="1"/>
          <p:nvPr/>
        </p:nvSpPr>
        <p:spPr>
          <a:xfrm>
            <a:off x="8253096" y="81113"/>
            <a:ext cx="10034904" cy="2095500"/>
          </a:xfrm>
          <a:prstGeom prst="rect">
            <a:avLst/>
          </a:prstGeom>
        </p:spPr>
        <p:txBody>
          <a:bodyPr lIns="0" tIns="0" rIns="0" bIns="0" rtlCol="0" anchor="t">
            <a:spAutoFit/>
          </a:bodyPr>
          <a:lstStyle/>
          <a:p>
            <a:pPr algn="ctr">
              <a:lnSpc>
                <a:spcPts val="8400"/>
              </a:lnSpc>
            </a:pPr>
            <a:r>
              <a:rPr lang="en-US" sz="4800" dirty="0">
                <a:latin typeface="+mj-lt"/>
              </a:rPr>
              <a:t>Tension / Traction / Inline Dynamometers</a:t>
            </a:r>
          </a:p>
        </p:txBody>
      </p:sp>
      <p:cxnSp>
        <p:nvCxnSpPr>
          <p:cNvPr id="11" name="Straight Connector 10">
            <a:extLst>
              <a:ext uri="{FF2B5EF4-FFF2-40B4-BE49-F238E27FC236}">
                <a16:creationId xmlns:a16="http://schemas.microsoft.com/office/drawing/2014/main" id="{E59C5F07-CFB9-8E0C-044D-7444C4FBAEFA}"/>
              </a:ext>
            </a:extLst>
          </p:cNvPr>
          <p:cNvCxnSpPr/>
          <p:nvPr/>
        </p:nvCxnSpPr>
        <p:spPr>
          <a:xfrm>
            <a:off x="8382000" y="-76200"/>
            <a:ext cx="0" cy="11087100"/>
          </a:xfrm>
          <a:prstGeom prst="line">
            <a:avLst/>
          </a:prstGeom>
          <a:ln w="38100">
            <a:solidFill>
              <a:schemeClr val="tx1"/>
            </a:solidFill>
            <a:prstDash val="dash"/>
          </a:ln>
        </p:spPr>
        <p:style>
          <a:lnRef idx="1">
            <a:schemeClr val="accent5"/>
          </a:lnRef>
          <a:fillRef idx="0">
            <a:schemeClr val="accent5"/>
          </a:fillRef>
          <a:effectRef idx="0">
            <a:schemeClr val="accent5"/>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26F7AC-3F14-A82E-63C8-1056598D6811}"/>
            </a:ext>
          </a:extLst>
        </p:cNvPr>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AF200E98-10BB-913C-C347-D560B21719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52" r="10133" b="9090"/>
          <a:stretch/>
        </p:blipFill>
        <p:spPr bwMode="auto">
          <a:xfrm>
            <a:off x="20" y="-1"/>
            <a:ext cx="8092420" cy="10287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34010C52-3B63-B9F6-1B41-F2F96B0B62A0}"/>
              </a:ext>
            </a:extLst>
          </p:cNvPr>
          <p:cNvSpPr txBox="1"/>
          <p:nvPr/>
        </p:nvSpPr>
        <p:spPr>
          <a:xfrm>
            <a:off x="7158808" y="2247900"/>
            <a:ext cx="10979156" cy="4648199"/>
          </a:xfrm>
          <a:prstGeom prst="rect">
            <a:avLst/>
          </a:prstGeom>
        </p:spPr>
        <p:txBody>
          <a:bodyPr vert="horz" lIns="91440" tIns="45720" rIns="91440" bIns="45720" rtlCol="0" anchor="b">
            <a:normAutofit fontScale="85000" lnSpcReduction="10000"/>
          </a:bodyPr>
          <a:lstStyle/>
          <a:p>
            <a:pPr marL="456574" marR="0" lvl="1" indent="0" algn="ctr" fontAlgn="auto">
              <a:spcBef>
                <a:spcPct val="0"/>
              </a:spcBef>
              <a:spcAft>
                <a:spcPts val="600"/>
              </a:spcAft>
              <a:buClrTx/>
              <a:buSzTx/>
              <a:tabLst/>
              <a:defRPr/>
            </a:pPr>
            <a:r>
              <a:rPr kumimoji="0" lang="en-US" sz="18800" b="0" i="0" u="none" strike="noStrike" cap="none" spc="0" normalizeH="0" baseline="0" noProof="0" dirty="0">
                <a:ln>
                  <a:noFill/>
                </a:ln>
                <a:effectLst/>
                <a:uLnTx/>
                <a:uFillTx/>
                <a:latin typeface="+mj-lt"/>
                <a:ea typeface="+mj-ea"/>
                <a:cs typeface="+mj-cs"/>
              </a:rPr>
              <a:t>Research Takeaways</a:t>
            </a:r>
          </a:p>
        </p:txBody>
      </p:sp>
    </p:spTree>
    <p:extLst>
      <p:ext uri="{BB962C8B-B14F-4D97-AF65-F5344CB8AC3E}">
        <p14:creationId xmlns:p14="http://schemas.microsoft.com/office/powerpoint/2010/main" val="2302060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701"/>
            <a:ext cx="18288001" cy="10299701"/>
            <a:chOff x="0" y="-8467"/>
            <a:chExt cx="12192000" cy="6866467"/>
          </a:xfrm>
        </p:grpSpPr>
        <p:cxnSp>
          <p:nvCxnSpPr>
            <p:cNvPr id="12" name="Straight Connector 11">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6" name="Picture 5">
            <a:extLst>
              <a:ext uri="{FF2B5EF4-FFF2-40B4-BE49-F238E27FC236}">
                <a16:creationId xmlns:a16="http://schemas.microsoft.com/office/drawing/2014/main" id="{62AC14F2-2783-4375-1BD1-E4397AB6ABD9}"/>
              </a:ext>
            </a:extLst>
          </p:cNvPr>
          <p:cNvPicPr>
            <a:picLocks noChangeAspect="1"/>
          </p:cNvPicPr>
          <p:nvPr/>
        </p:nvPicPr>
        <p:blipFill rotWithShape="1">
          <a:blip r:embed="rId3"/>
          <a:srcRect l="17189" r="19467" b="6918"/>
          <a:stretch/>
        </p:blipFill>
        <p:spPr>
          <a:xfrm>
            <a:off x="20" y="10"/>
            <a:ext cx="4101064" cy="10301583"/>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 name="Isosceles Triangle 8">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9801"/>
            <a:ext cx="714982" cy="42672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3"/>
          <p:cNvSpPr txBox="1"/>
          <p:nvPr/>
        </p:nvSpPr>
        <p:spPr>
          <a:xfrm>
            <a:off x="3861124" y="664374"/>
            <a:ext cx="10221327" cy="9715490"/>
          </a:xfrm>
          <a:prstGeom prst="rect">
            <a:avLst/>
          </a:prstGeom>
        </p:spPr>
        <p:txBody>
          <a:bodyPr vert="horz" lIns="91440" tIns="45720" rIns="91440" bIns="45720" rtlCol="0">
            <a:normAutofit fontScale="92500"/>
          </a:bodyPr>
          <a:lstStyle/>
          <a:p>
            <a:pPr marL="769630" lvl="1" indent="-457200">
              <a:spcBef>
                <a:spcPts val="1000"/>
              </a:spcBef>
              <a:buClr>
                <a:schemeClr val="tx1"/>
              </a:buClr>
              <a:buSzPct val="100000"/>
              <a:buFont typeface="Wingdings" panose="05000000000000000000" pitchFamily="2" charset="2"/>
              <a:buChar char="§"/>
            </a:pPr>
            <a:r>
              <a:rPr lang="en-US" sz="6000" dirty="0"/>
              <a:t>UE dynamometry research = Lacking</a:t>
            </a:r>
          </a:p>
          <a:p>
            <a:pPr marL="769630" lvl="1" indent="-457200">
              <a:spcBef>
                <a:spcPts val="1000"/>
              </a:spcBef>
              <a:buClr>
                <a:schemeClr val="tx1"/>
              </a:buClr>
              <a:buSzPct val="100000"/>
              <a:buFont typeface="Wingdings" panose="05000000000000000000" pitchFamily="2" charset="2"/>
              <a:buChar char="§"/>
            </a:pPr>
            <a:r>
              <a:rPr lang="en-US" sz="6000" dirty="0"/>
              <a:t>↑ Reliability by:</a:t>
            </a:r>
          </a:p>
          <a:p>
            <a:pPr marL="1226830" lvl="2" indent="-457200">
              <a:spcBef>
                <a:spcPts val="1000"/>
              </a:spcBef>
              <a:buClr>
                <a:schemeClr val="tx1"/>
              </a:buClr>
              <a:buSzPct val="100000"/>
              <a:buFont typeface="Wingdings" panose="05000000000000000000" pitchFamily="2" charset="2"/>
              <a:buChar char="§"/>
            </a:pPr>
            <a:r>
              <a:rPr lang="en-US" sz="6000" dirty="0"/>
              <a:t>Stabilize surrounding joints</a:t>
            </a:r>
          </a:p>
          <a:p>
            <a:pPr marL="1684030" lvl="3" indent="-457200">
              <a:spcBef>
                <a:spcPts val="1000"/>
              </a:spcBef>
              <a:buClr>
                <a:schemeClr val="tx1"/>
              </a:buClr>
              <a:buSzPct val="100000"/>
              <a:buFont typeface="Wingdings" panose="05000000000000000000" pitchFamily="2" charset="2"/>
              <a:buChar char="§"/>
            </a:pPr>
            <a:r>
              <a:rPr lang="en-US" sz="6000" dirty="0"/>
              <a:t>Prone/supine/sidelying </a:t>
            </a:r>
          </a:p>
          <a:p>
            <a:pPr marL="769630" lvl="1" indent="-457200">
              <a:spcBef>
                <a:spcPts val="1000"/>
              </a:spcBef>
              <a:buClr>
                <a:schemeClr val="tx1"/>
              </a:buClr>
              <a:buSzPct val="100000"/>
              <a:buFont typeface="Wingdings" panose="05000000000000000000" pitchFamily="2" charset="2"/>
              <a:buChar char="§"/>
            </a:pPr>
            <a:r>
              <a:rPr lang="en-US" sz="6000" dirty="0"/>
              <a:t>Besides knee extension, there is no best set up --&gt; be consistent</a:t>
            </a:r>
          </a:p>
          <a:p>
            <a:pPr marL="769630" lvl="1" indent="-457200">
              <a:spcBef>
                <a:spcPts val="1000"/>
              </a:spcBef>
              <a:buClr>
                <a:schemeClr val="tx1"/>
              </a:buClr>
              <a:buSzPct val="100000"/>
              <a:buFont typeface="Wingdings" panose="05000000000000000000" pitchFamily="2" charset="2"/>
              <a:buChar char="§"/>
            </a:pPr>
            <a:r>
              <a:rPr lang="en-US" sz="6000" dirty="0"/>
              <a:t>Ankle PF strength with HHD = poorest validity --&gt; calf raises</a:t>
            </a:r>
          </a:p>
          <a:p>
            <a:pPr marL="769630" lvl="1" indent="-457200">
              <a:spcBef>
                <a:spcPts val="1000"/>
              </a:spcBef>
              <a:buClr>
                <a:schemeClr val="tx1"/>
              </a:buClr>
              <a:buSzPct val="100000"/>
              <a:buFont typeface="Wingdings" panose="05000000000000000000" pitchFamily="2" charset="2"/>
              <a:buChar char="§"/>
            </a:pPr>
            <a:endParaRPr lang="en-US" sz="6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E92782-322D-9622-656D-1A4E063E92B0}"/>
            </a:ext>
          </a:extLst>
        </p:cNvPr>
        <p:cNvGrpSpPr/>
        <p:nvPr/>
      </p:nvGrpSpPr>
      <p:grpSpPr>
        <a:xfrm>
          <a:off x="0" y="0"/>
          <a:ext cx="0" cy="0"/>
          <a:chOff x="0" y="0"/>
          <a:chExt cx="0" cy="0"/>
        </a:xfrm>
      </p:grpSpPr>
      <p:grpSp>
        <p:nvGrpSpPr>
          <p:cNvPr id="7206" name="Group 7205">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701"/>
            <a:ext cx="18288001" cy="10299701"/>
            <a:chOff x="0" y="-8467"/>
            <a:chExt cx="12192000" cy="6866467"/>
          </a:xfrm>
        </p:grpSpPr>
        <p:cxnSp>
          <p:nvCxnSpPr>
            <p:cNvPr id="7176" name="Straight Connector 7175">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77" name="Straight Connector 7176">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207"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08"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09" name="Isosceles Triangle 7208">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10"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11"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12"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13" name="Isosceles Triangle 7212">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14" name="Isosceles Triangle 7213">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7215" name="Rectangle 7214">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216" name="Rectangle 7215">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17" name="Straight Connector 721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66969" y="0"/>
            <a:ext cx="1828800" cy="10287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18" name="Straight Connector 72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936468" y="5522119"/>
            <a:ext cx="7145337" cy="4764881"/>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219"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852" y="-12700"/>
            <a:ext cx="4511023" cy="102997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6801" y="-12700"/>
            <a:ext cx="3882837" cy="102997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21" name="Isosceles Triangle 72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50137" y="4572000"/>
            <a:ext cx="4889501" cy="5715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388" y="-12700"/>
            <a:ext cx="4281489" cy="102997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23" name="Isosceles Triangle 7222">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9137" y="5384800"/>
            <a:ext cx="2725738" cy="49022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05" name="Freeform: Shape 7204">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96446" y="-12700"/>
            <a:ext cx="8991554" cy="10299700"/>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0" name="Picture 2" descr="Image">
            <a:extLst>
              <a:ext uri="{FF2B5EF4-FFF2-40B4-BE49-F238E27FC236}">
                <a16:creationId xmlns:a16="http://schemas.microsoft.com/office/drawing/2014/main" id="{E898F762-6D85-7A3D-68DA-17907CEF08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39237" y="888999"/>
            <a:ext cx="8509002" cy="85090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91C2FD00-10AE-F1EA-05E1-9BF4760ADC70}"/>
              </a:ext>
            </a:extLst>
          </p:cNvPr>
          <p:cNvSpPr txBox="1"/>
          <p:nvPr/>
        </p:nvSpPr>
        <p:spPr>
          <a:xfrm>
            <a:off x="-164086" y="-158751"/>
            <a:ext cx="8200149" cy="10591800"/>
          </a:xfrm>
          <a:prstGeom prst="rect">
            <a:avLst/>
          </a:prstGeom>
        </p:spPr>
        <p:txBody>
          <a:bodyPr vert="horz" lIns="91440" tIns="45720" rIns="91440" bIns="45720" rtlCol="0" anchor="t">
            <a:normAutofit fontScale="92500"/>
          </a:bodyPr>
          <a:lstStyle/>
          <a:p>
            <a:pPr marL="312430" marR="0" lvl="1" fontAlgn="auto">
              <a:spcBef>
                <a:spcPts val="1000"/>
              </a:spcBef>
              <a:buClr>
                <a:schemeClr val="tx1"/>
              </a:buClr>
              <a:buSzPct val="100000"/>
              <a:tabLst/>
              <a:defRPr/>
            </a:pPr>
            <a:endParaRPr lang="en-US" sz="4000" dirty="0"/>
          </a:p>
          <a:p>
            <a:pPr marL="769630" lvl="1" indent="-457200">
              <a:spcBef>
                <a:spcPts val="1000"/>
              </a:spcBef>
              <a:buClr>
                <a:schemeClr val="tx1"/>
              </a:buClr>
              <a:buSzPct val="100000"/>
              <a:buFont typeface="Wingdings" panose="05000000000000000000" pitchFamily="2" charset="2"/>
              <a:buChar char="§"/>
            </a:pPr>
            <a:r>
              <a:rPr kumimoji="0" lang="en-US" sz="4000" b="0" i="0" u="none" strike="noStrike" cap="none" spc="0" normalizeH="0" baseline="0" noProof="0" dirty="0">
                <a:ln>
                  <a:noFill/>
                </a:ln>
                <a:effectLst/>
                <a:uLnTx/>
                <a:uFillTx/>
              </a:rPr>
              <a:t>Reliability</a:t>
            </a:r>
          </a:p>
          <a:p>
            <a:pPr marL="1226830" lvl="2" indent="-457200">
              <a:spcBef>
                <a:spcPts val="1000"/>
              </a:spcBef>
              <a:buClr>
                <a:schemeClr val="tx1"/>
              </a:buClr>
              <a:buSzPct val="100000"/>
              <a:buFont typeface="Wingdings" panose="05000000000000000000" pitchFamily="2" charset="2"/>
              <a:buChar char="§"/>
            </a:pPr>
            <a:r>
              <a:rPr lang="en-US" sz="4000" dirty="0"/>
              <a:t>HHD</a:t>
            </a:r>
          </a:p>
          <a:p>
            <a:pPr marL="1684030" lvl="3" indent="-457200">
              <a:spcBef>
                <a:spcPts val="1000"/>
              </a:spcBef>
              <a:buClr>
                <a:schemeClr val="tx1"/>
              </a:buClr>
              <a:buSzPct val="100000"/>
              <a:buFont typeface="Wingdings" panose="05000000000000000000" pitchFamily="2" charset="2"/>
              <a:buChar char="§"/>
            </a:pPr>
            <a:r>
              <a:rPr kumimoji="0" lang="en-US" sz="4000" b="0" i="0" u="none" strike="noStrike" cap="none" spc="0" normalizeH="0" baseline="0" noProof="0" dirty="0">
                <a:ln>
                  <a:noFill/>
                </a:ln>
                <a:effectLst/>
                <a:uLnTx/>
                <a:uFillTx/>
              </a:rPr>
              <a:t>Intra-rater  </a:t>
            </a:r>
            <a:r>
              <a:rPr kumimoji="0" lang="en-US" sz="4000" b="0" i="0" u="none" strike="noStrike" cap="none" spc="0" normalizeH="0" baseline="0" noProof="0" dirty="0">
                <a:ln>
                  <a:noFill/>
                </a:ln>
                <a:effectLst/>
                <a:uLnTx/>
                <a:uFillTx/>
                <a:sym typeface="Wingdings" panose="05000000000000000000" pitchFamily="2" charset="2"/>
              </a:rPr>
              <a:t>  Well established </a:t>
            </a:r>
          </a:p>
          <a:p>
            <a:pPr marL="1684030" lvl="3" indent="-457200">
              <a:spcBef>
                <a:spcPts val="1000"/>
              </a:spcBef>
              <a:buClr>
                <a:schemeClr val="tx1"/>
              </a:buClr>
              <a:buSzPct val="100000"/>
              <a:buFont typeface="Wingdings" panose="05000000000000000000" pitchFamily="2" charset="2"/>
              <a:buChar char="§"/>
            </a:pPr>
            <a:r>
              <a:rPr lang="en-US" sz="4000" dirty="0">
                <a:sym typeface="Wingdings" panose="05000000000000000000" pitchFamily="2" charset="2"/>
              </a:rPr>
              <a:t>Inter-rater    Not as good</a:t>
            </a:r>
          </a:p>
          <a:p>
            <a:pPr marL="1226830" lvl="2" indent="-457200">
              <a:spcBef>
                <a:spcPts val="1000"/>
              </a:spcBef>
              <a:buClr>
                <a:schemeClr val="tx1"/>
              </a:buClr>
              <a:buSzPct val="100000"/>
              <a:buFont typeface="Wingdings" panose="05000000000000000000" pitchFamily="2" charset="2"/>
              <a:buChar char="§"/>
            </a:pPr>
            <a:r>
              <a:rPr kumimoji="0" lang="en-US" sz="4000" b="0" i="0" u="none" strike="noStrike" cap="none" spc="0" normalizeH="0" baseline="0" noProof="0" dirty="0">
                <a:ln>
                  <a:noFill/>
                </a:ln>
                <a:effectLst/>
                <a:uLnTx/>
                <a:uFillTx/>
                <a:sym typeface="Wingdings" panose="05000000000000000000" pitchFamily="2" charset="2"/>
              </a:rPr>
              <a:t>Does experience affect re</a:t>
            </a:r>
            <a:r>
              <a:rPr lang="en-US" sz="4000" dirty="0">
                <a:sym typeface="Wingdings" panose="05000000000000000000" pitchFamily="2" charset="2"/>
              </a:rPr>
              <a:t>liability?</a:t>
            </a:r>
          </a:p>
          <a:p>
            <a:pPr marL="1684030" lvl="3" indent="-457200">
              <a:spcBef>
                <a:spcPts val="1000"/>
              </a:spcBef>
              <a:buClr>
                <a:schemeClr val="tx1"/>
              </a:buClr>
              <a:buSzPct val="100000"/>
              <a:buFont typeface="Wingdings" panose="05000000000000000000" pitchFamily="2" charset="2"/>
              <a:buChar char="§"/>
            </a:pPr>
            <a:r>
              <a:rPr kumimoji="0" lang="en-US" sz="4000" b="0" i="0" u="none" strike="noStrike" cap="none" spc="0" normalizeH="0" baseline="0" noProof="0" dirty="0">
                <a:ln>
                  <a:noFill/>
                </a:ln>
                <a:effectLst/>
                <a:uLnTx/>
                <a:uFillTx/>
                <a:sym typeface="Wingdings" panose="05000000000000000000" pitchFamily="2" charset="2"/>
              </a:rPr>
              <a:t>Not for traction dynamometry</a:t>
            </a:r>
            <a:endParaRPr kumimoji="0" lang="en-US" sz="4000" b="0" i="0" u="none" strike="noStrike" cap="none" spc="0" normalizeH="0" baseline="0" noProof="0" dirty="0">
              <a:ln>
                <a:noFill/>
              </a:ln>
              <a:effectLst/>
              <a:uLnTx/>
              <a:uFillTx/>
            </a:endParaRPr>
          </a:p>
          <a:p>
            <a:pPr marL="769630" lvl="1" indent="-457200">
              <a:spcBef>
                <a:spcPts val="1000"/>
              </a:spcBef>
              <a:buClr>
                <a:schemeClr val="tx1"/>
              </a:buClr>
              <a:buSzPct val="100000"/>
              <a:buFont typeface="Wingdings" panose="05000000000000000000" pitchFamily="2" charset="2"/>
              <a:buChar char="§"/>
            </a:pPr>
            <a:r>
              <a:rPr kumimoji="0" lang="en-US" sz="4000" b="0" i="0" u="none" strike="noStrike" cap="none" spc="0" normalizeH="0" baseline="0" noProof="0" dirty="0">
                <a:ln>
                  <a:noFill/>
                </a:ln>
                <a:effectLst/>
                <a:uLnTx/>
                <a:uFillTx/>
              </a:rPr>
              <a:t>External fixation use associated with higher quality evidence</a:t>
            </a:r>
            <a:endParaRPr lang="en-US" sz="4000" dirty="0"/>
          </a:p>
          <a:p>
            <a:pPr marL="769630" lvl="1" indent="-457200">
              <a:spcBef>
                <a:spcPts val="1000"/>
              </a:spcBef>
              <a:buClr>
                <a:schemeClr val="tx1"/>
              </a:buClr>
              <a:buSzPct val="100000"/>
              <a:buFont typeface="Wingdings" panose="05000000000000000000" pitchFamily="2" charset="2"/>
              <a:buChar char="§"/>
            </a:pPr>
            <a:r>
              <a:rPr kumimoji="0" lang="en-US" sz="4000" b="0" i="0" u="none" strike="noStrike" cap="none" spc="0" normalizeH="0" baseline="0" noProof="0" dirty="0">
                <a:ln>
                  <a:noFill/>
                </a:ln>
                <a:effectLst/>
                <a:uLnTx/>
                <a:uFillTx/>
              </a:rPr>
              <a:t>Multiple papers suggest calibrating dynamometer monthly with weights</a:t>
            </a:r>
            <a:endParaRPr lang="en-US" sz="4000" dirty="0"/>
          </a:p>
          <a:p>
            <a:pPr marL="769630" lvl="1" indent="-457200">
              <a:spcBef>
                <a:spcPts val="1000"/>
              </a:spcBef>
              <a:buClr>
                <a:schemeClr val="tx1"/>
              </a:buClr>
              <a:buSzPct val="100000"/>
              <a:buFont typeface="Wingdings" panose="05000000000000000000" pitchFamily="2" charset="2"/>
              <a:buChar char="§"/>
            </a:pPr>
            <a:r>
              <a:rPr kumimoji="0" lang="en-US" sz="4000" b="0" i="0" u="none" strike="noStrike" cap="none" spc="0" normalizeH="0" baseline="0" noProof="0" dirty="0">
                <a:ln>
                  <a:noFill/>
                </a:ln>
                <a:effectLst/>
                <a:uLnTx/>
                <a:uFillTx/>
              </a:rPr>
              <a:t>Research most lacking where?</a:t>
            </a:r>
          </a:p>
          <a:p>
            <a:pPr marL="1226830" lvl="2" indent="-457200">
              <a:spcBef>
                <a:spcPts val="1000"/>
              </a:spcBef>
              <a:buClr>
                <a:schemeClr val="tx1"/>
              </a:buClr>
              <a:buSzPct val="100000"/>
              <a:buFont typeface="Wingdings" panose="05000000000000000000" pitchFamily="2" charset="2"/>
              <a:buChar char="§"/>
            </a:pPr>
            <a:r>
              <a:rPr kumimoji="0" lang="en-US" sz="4000" b="0" i="0" u="none" strike="noStrike" cap="none" spc="0" normalizeH="0" baseline="0" noProof="0" dirty="0">
                <a:ln>
                  <a:noFill/>
                </a:ln>
                <a:effectLst/>
                <a:uLnTx/>
                <a:uFillTx/>
              </a:rPr>
              <a:t>Criterion validity in standardized positions</a:t>
            </a:r>
          </a:p>
          <a:p>
            <a:pPr marL="769630" marR="0" lvl="1" indent="-457200" fontAlgn="auto">
              <a:spcBef>
                <a:spcPts val="1000"/>
              </a:spcBef>
              <a:buClr>
                <a:schemeClr val="tx1"/>
              </a:buClr>
              <a:buSzPct val="100000"/>
              <a:buFont typeface="Wingdings" panose="05000000000000000000" pitchFamily="2" charset="2"/>
              <a:buChar char="§"/>
              <a:tabLst/>
              <a:defRPr/>
            </a:pPr>
            <a:endParaRPr kumimoji="0" lang="en-US" sz="40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3263300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A7330-A6C3-DF6A-9840-E5F42971005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35AE03E0-C3DB-4132-D566-83A7295381DA}"/>
              </a:ext>
            </a:extLst>
          </p:cNvPr>
          <p:cNvSpPr txBox="1"/>
          <p:nvPr/>
        </p:nvSpPr>
        <p:spPr>
          <a:xfrm>
            <a:off x="6934200" y="3009900"/>
            <a:ext cx="11506200" cy="4770537"/>
          </a:xfrm>
          <a:prstGeom prst="rect">
            <a:avLst/>
          </a:prstGeom>
        </p:spPr>
        <p:txBody>
          <a:bodyPr wrap="square" lIns="0" tIns="0" rIns="0" bIns="0" rtlCol="0" anchor="t">
            <a:spAutoFit/>
          </a:bodyPr>
          <a:lstStyle/>
          <a:p>
            <a:pPr marL="456574" marR="0" lvl="1" indent="0" algn="ctr" defTabSz="914400" rtl="0" eaLnBrk="1" fontAlgn="auto" latinLnBrk="0" hangingPunct="1">
              <a:spcBef>
                <a:spcPts val="0"/>
              </a:spcBef>
              <a:spcAft>
                <a:spcPts val="0"/>
              </a:spcAft>
              <a:buClrTx/>
              <a:buSzTx/>
              <a:buFontTx/>
              <a:buNone/>
              <a:tabLst/>
              <a:defRPr/>
            </a:pPr>
            <a:r>
              <a:rPr lang="en-US" sz="15000" dirty="0">
                <a:latin typeface="Berlin Sans FB Demi" panose="020E0802020502020306" pitchFamily="34" charset="0"/>
              </a:rPr>
              <a:t>Clinical Applications</a:t>
            </a:r>
            <a:endParaRPr kumimoji="0" lang="en-US" sz="15000" b="0" i="0" u="none" strike="noStrike" kern="1200" cap="none" spc="0" normalizeH="0" baseline="0" noProof="0" dirty="0">
              <a:ln>
                <a:noFill/>
              </a:ln>
              <a:effectLst/>
              <a:uLnTx/>
              <a:uFillTx/>
              <a:latin typeface="Berlin Sans FB Demi" panose="020E0802020502020306" pitchFamily="34" charset="0"/>
            </a:endParaRPr>
          </a:p>
        </p:txBody>
      </p:sp>
      <p:pic>
        <p:nvPicPr>
          <p:cNvPr id="6146" name="Picture 2" descr="Image">
            <a:extLst>
              <a:ext uri="{FF2B5EF4-FFF2-40B4-BE49-F238E27FC236}">
                <a16:creationId xmlns:a16="http://schemas.microsoft.com/office/drawing/2014/main" id="{21519871-73F6-3D9C-81B8-3C8DA2A09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784991"/>
            <a:ext cx="7467600" cy="7467600"/>
          </a:xfrm>
          <a:prstGeom prst="rect">
            <a:avLst/>
          </a:prstGeom>
          <a:noFill/>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D4185896-4D02-C15C-8F02-FF05F3864BDA}"/>
              </a:ext>
            </a:extLst>
          </p:cNvPr>
          <p:cNvSpPr/>
          <p:nvPr/>
        </p:nvSpPr>
        <p:spPr>
          <a:xfrm>
            <a:off x="4800600" y="32657"/>
            <a:ext cx="5867400" cy="3352800"/>
          </a:xfrm>
          <a:prstGeom prst="cloudCallout">
            <a:avLst>
              <a:gd name="adj1" fmla="val -50137"/>
              <a:gd name="adj2" fmla="val 56526"/>
            </a:avLst>
          </a:prstGeom>
          <a:solidFill>
            <a:schemeClr val="accent1">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What does all this mean?</a:t>
            </a:r>
          </a:p>
        </p:txBody>
      </p:sp>
      <p:pic>
        <p:nvPicPr>
          <p:cNvPr id="6148" name="Picture 4" descr="Progressor 150 – tindeq">
            <a:extLst>
              <a:ext uri="{FF2B5EF4-FFF2-40B4-BE49-F238E27FC236}">
                <a16:creationId xmlns:a16="http://schemas.microsoft.com/office/drawing/2014/main" id="{55F94B25-7F4A-7D07-53E4-384FF528D8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097516">
            <a:off x="5253985" y="7007841"/>
            <a:ext cx="1257310" cy="125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48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8EF54-06A9-B531-95BC-390B3ABEBF6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3BE3711-002A-61CB-8B90-F78BB719DB22}"/>
              </a:ext>
            </a:extLst>
          </p:cNvPr>
          <p:cNvPicPr>
            <a:picLocks noChangeAspect="1"/>
          </p:cNvPicPr>
          <p:nvPr/>
        </p:nvPicPr>
        <p:blipFill>
          <a:blip r:embed="rId2">
            <a:grayscl/>
            <a:extLst>
              <a:ext uri="{BEBA8EAE-BF5A-486C-A8C5-ECC9F3942E4B}">
                <a14:imgProps xmlns:a14="http://schemas.microsoft.com/office/drawing/2010/main">
                  <a14:imgLayer r:embed="rId3">
                    <a14:imgEffect>
                      <a14:backgroundRemoval t="2077" b="99273" l="4229" r="94030">
                        <a14:foregroundMark x1="73507" y1="30218" x2="73507" y2="30218"/>
                        <a14:foregroundMark x1="68905" y1="27726" x2="71269" y2="27414"/>
                        <a14:foregroundMark x1="73881" y1="26064" x2="74502" y2="25026"/>
                        <a14:foregroundMark x1="47388" y1="10280" x2="64552" y2="3323"/>
                        <a14:foregroundMark x1="64552" y1="3323" x2="83333" y2="12461"/>
                        <a14:foregroundMark x1="83333" y1="12461" x2="60821" y2="18172"/>
                        <a14:foregroundMark x1="60821" y1="18172" x2="47388" y2="8930"/>
                        <a14:foregroundMark x1="66045" y1="5607" x2="67289" y2="2077"/>
                        <a14:foregroundMark x1="87189" y1="33749" x2="87935" y2="35099"/>
                        <a14:foregroundMark x1="87935" y1="31256" x2="87935" y2="31256"/>
                        <a14:foregroundMark x1="83333" y1="39979" x2="85323" y2="39148"/>
                        <a14:foregroundMark x1="88557" y1="32918" x2="87935" y2="31049"/>
                        <a14:foregroundMark x1="92164" y1="36449" x2="94154" y2="36449"/>
                        <a14:foregroundMark x1="75498" y1="27414" x2="58582" y2="22015"/>
                        <a14:foregroundMark x1="58582" y1="22015" x2="70647" y2="38837"/>
                        <a14:foregroundMark x1="70647" y1="38837" x2="71891" y2="26376"/>
                        <a14:foregroundMark x1="82960" y1="25026" x2="67040" y2="33437"/>
                        <a14:foregroundMark x1="67040" y1="33437" x2="83458" y2="27103"/>
                        <a14:foregroundMark x1="83458" y1="27103" x2="83955" y2="25026"/>
                        <a14:foregroundMark x1="81095" y1="26064" x2="82960" y2="26376"/>
                        <a14:foregroundMark x1="27114" y1="83074" x2="8831" y2="84424"/>
                        <a14:foregroundMark x1="8831" y1="84424" x2="25124" y2="73313"/>
                        <a14:foregroundMark x1="25124" y1="73313" x2="30100" y2="87954"/>
                        <a14:foregroundMark x1="30100" y1="87954" x2="30100" y2="88266"/>
                        <a14:foregroundMark x1="19030" y1="72690" x2="4229" y2="84216"/>
                        <a14:foregroundMark x1="4229" y1="84216" x2="24005" y2="72690"/>
                        <a14:foregroundMark x1="24005" y1="72690" x2="16667" y2="73313"/>
                        <a14:foregroundMark x1="24502" y1="81205" x2="8955" y2="73832"/>
                        <a14:foregroundMark x1="8955" y1="73832" x2="22015" y2="84320"/>
                        <a14:foregroundMark x1="22015" y1="84320" x2="25498" y2="77674"/>
                        <a14:foregroundMark x1="25498" y1="82762" x2="27861" y2="82555"/>
                        <a14:foregroundMark x1="28483" y1="84943" x2="13308" y2="93666"/>
                        <a14:foregroundMark x1="13308" y1="93666" x2="28483" y2="85566"/>
                        <a14:foregroundMark x1="22886" y1="82555" x2="26741" y2="99273"/>
                        <a14:foregroundMark x1="26741" y1="99273" x2="30970" y2="84216"/>
                        <a14:foregroundMark x1="30970" y1="84216" x2="21642" y2="77882"/>
                        <a14:backgroundMark x1="50000" y1="61267" x2="50000" y2="98858"/>
                        <a14:backgroundMark x1="50000" y1="98858" x2="88184" y2="98650"/>
                        <a14:backgroundMark x1="88184" y1="98650" x2="98010" y2="79958"/>
                        <a14:backgroundMark x1="98010" y1="79958" x2="94279" y2="48494"/>
                        <a14:backgroundMark x1="94279" y1="48494" x2="59577" y2="61475"/>
                        <a14:backgroundMark x1="59577" y1="61475" x2="51368" y2="62928"/>
                      </a14:backgroundRemoval>
                    </a14:imgEffect>
                  </a14:imgLayer>
                </a14:imgProps>
              </a:ext>
            </a:extLst>
          </a:blip>
          <a:stretch>
            <a:fillRect/>
          </a:stretch>
        </p:blipFill>
        <p:spPr>
          <a:xfrm>
            <a:off x="8237574" y="1382520"/>
            <a:ext cx="2821914" cy="3379980"/>
          </a:xfrm>
          <a:prstGeom prst="rect">
            <a:avLst/>
          </a:prstGeom>
          <a:effectLst>
            <a:softEdge rad="31750"/>
          </a:effectLst>
        </p:spPr>
      </p:pic>
      <p:sp>
        <p:nvSpPr>
          <p:cNvPr id="3" name="TextBox 3">
            <a:extLst>
              <a:ext uri="{FF2B5EF4-FFF2-40B4-BE49-F238E27FC236}">
                <a16:creationId xmlns:a16="http://schemas.microsoft.com/office/drawing/2014/main" id="{691741D5-4F4F-30B4-C486-88CEB3FEA0FC}"/>
              </a:ext>
            </a:extLst>
          </p:cNvPr>
          <p:cNvSpPr txBox="1"/>
          <p:nvPr/>
        </p:nvSpPr>
        <p:spPr>
          <a:xfrm>
            <a:off x="-18667" y="-352483"/>
            <a:ext cx="13298150" cy="2103140"/>
          </a:xfrm>
          <a:prstGeom prst="rect">
            <a:avLst/>
          </a:prstGeom>
        </p:spPr>
        <p:txBody>
          <a:bodyPr wrap="square" lIns="0" tIns="0" rIns="0" bIns="0" rtlCol="0" anchor="t">
            <a:spAutoFit/>
          </a:bodyPr>
          <a:lstStyle/>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anva Sans"/>
              <a:ea typeface="+mn-ea"/>
              <a:cs typeface="+mn-cs"/>
            </a:endParaRPr>
          </a:p>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a:p>
            <a:pPr marL="312430" marR="0" lvl="1" algn="l" defTabSz="914400" rtl="0" eaLnBrk="1" fontAlgn="auto" latinLnBrk="0" hangingPunct="1">
              <a:lnSpc>
                <a:spcPts val="4051"/>
              </a:lnSpc>
              <a:spcBef>
                <a:spcPts val="0"/>
              </a:spcBef>
              <a:spcAft>
                <a:spcPts val="0"/>
              </a:spcAft>
              <a:buClrTx/>
              <a:buSzTx/>
              <a:tabLst/>
              <a:defRPr/>
            </a:pPr>
            <a:r>
              <a:rPr lang="en-US" sz="8000" dirty="0">
                <a:latin typeface="+mj-lt"/>
              </a:rPr>
              <a:t>Manual vs External Fixation</a:t>
            </a:r>
            <a:endParaRPr kumimoji="0" lang="en-US" sz="8000" b="0" i="0" strike="noStrike" kern="1200" cap="none" spc="0" normalizeH="0" baseline="0" noProof="0" dirty="0">
              <a:ln>
                <a:noFill/>
              </a:ln>
              <a:effectLst/>
              <a:uLnTx/>
              <a:uFillTx/>
              <a:latin typeface="+mj-lt"/>
              <a:ea typeface="+mn-ea"/>
              <a:cs typeface="+mn-cs"/>
            </a:endParaRPr>
          </a:p>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3D258A92-C09E-02DB-BE8F-BD0F9BC81892}"/>
              </a:ext>
            </a:extLst>
          </p:cNvPr>
          <p:cNvSpPr txBox="1"/>
          <p:nvPr/>
        </p:nvSpPr>
        <p:spPr>
          <a:xfrm>
            <a:off x="824853" y="1716188"/>
            <a:ext cx="8382626" cy="1200329"/>
          </a:xfrm>
          <a:prstGeom prst="rect">
            <a:avLst/>
          </a:prstGeom>
          <a:noFill/>
        </p:spPr>
        <p:txBody>
          <a:bodyPr wrap="square" rtlCol="0">
            <a:spAutoFit/>
          </a:bodyPr>
          <a:lstStyle/>
          <a:p>
            <a:r>
              <a:rPr lang="en-US" sz="7200" dirty="0"/>
              <a:t>Patient strength &gt; PT</a:t>
            </a:r>
          </a:p>
        </p:txBody>
      </p:sp>
      <p:sp>
        <p:nvSpPr>
          <p:cNvPr id="5" name="TextBox 4">
            <a:extLst>
              <a:ext uri="{FF2B5EF4-FFF2-40B4-BE49-F238E27FC236}">
                <a16:creationId xmlns:a16="http://schemas.microsoft.com/office/drawing/2014/main" id="{06725D98-23F7-E699-2755-91BFE06AEDE2}"/>
              </a:ext>
            </a:extLst>
          </p:cNvPr>
          <p:cNvSpPr txBox="1"/>
          <p:nvPr/>
        </p:nvSpPr>
        <p:spPr>
          <a:xfrm>
            <a:off x="3124200" y="4648654"/>
            <a:ext cx="12687300" cy="1200329"/>
          </a:xfrm>
          <a:prstGeom prst="rect">
            <a:avLst/>
          </a:prstGeom>
          <a:noFill/>
        </p:spPr>
        <p:txBody>
          <a:bodyPr wrap="square" rtlCol="0">
            <a:spAutoFit/>
          </a:bodyPr>
          <a:lstStyle/>
          <a:p>
            <a:r>
              <a:rPr lang="en-US" sz="7200" dirty="0">
                <a:sym typeface="Wingdings" panose="05000000000000000000" pitchFamily="2" charset="2"/>
              </a:rPr>
              <a:t>Can’t nullify patient movement</a:t>
            </a:r>
            <a:endParaRPr lang="en-US" sz="7200" dirty="0"/>
          </a:p>
        </p:txBody>
      </p:sp>
      <p:sp>
        <p:nvSpPr>
          <p:cNvPr id="6" name="TextBox 5">
            <a:extLst>
              <a:ext uri="{FF2B5EF4-FFF2-40B4-BE49-F238E27FC236}">
                <a16:creationId xmlns:a16="http://schemas.microsoft.com/office/drawing/2014/main" id="{E0712900-9E16-B761-A514-970603F4CBC4}"/>
              </a:ext>
            </a:extLst>
          </p:cNvPr>
          <p:cNvSpPr txBox="1"/>
          <p:nvPr/>
        </p:nvSpPr>
        <p:spPr>
          <a:xfrm>
            <a:off x="9677400" y="7962150"/>
            <a:ext cx="9144000" cy="1569660"/>
          </a:xfrm>
          <a:prstGeom prst="rect">
            <a:avLst/>
          </a:prstGeom>
          <a:noFill/>
        </p:spPr>
        <p:txBody>
          <a:bodyPr wrap="square" rtlCol="0">
            <a:spAutoFit/>
          </a:bodyPr>
          <a:lstStyle/>
          <a:p>
            <a:r>
              <a:rPr lang="en-US" sz="7200" dirty="0">
                <a:sym typeface="Wingdings" panose="05000000000000000000" pitchFamily="2" charset="2"/>
              </a:rPr>
              <a:t>Use external fixation </a:t>
            </a:r>
          </a:p>
          <a:p>
            <a:endParaRPr lang="en-US" sz="2400" dirty="0"/>
          </a:p>
        </p:txBody>
      </p:sp>
      <p:sp>
        <p:nvSpPr>
          <p:cNvPr id="7" name="Arrow: Right 6">
            <a:extLst>
              <a:ext uri="{FF2B5EF4-FFF2-40B4-BE49-F238E27FC236}">
                <a16:creationId xmlns:a16="http://schemas.microsoft.com/office/drawing/2014/main" id="{08568A50-3E27-B6D0-DA6E-691DD590A5F0}"/>
              </a:ext>
            </a:extLst>
          </p:cNvPr>
          <p:cNvSpPr/>
          <p:nvPr/>
        </p:nvSpPr>
        <p:spPr>
          <a:xfrm rot="2022413">
            <a:off x="4997830" y="3523043"/>
            <a:ext cx="2209800" cy="830997"/>
          </a:xfrm>
          <a:prstGeom prst="rightArrow">
            <a:avLst/>
          </a:prstGeom>
          <a:solidFill>
            <a:schemeClr val="accent4">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F8A90CF-129D-71EC-152E-E1492FFEB322}"/>
              </a:ext>
            </a:extLst>
          </p:cNvPr>
          <p:cNvSpPr/>
          <p:nvPr/>
        </p:nvSpPr>
        <p:spPr>
          <a:xfrm rot="2022413">
            <a:off x="9569831" y="6383551"/>
            <a:ext cx="2209800" cy="830997"/>
          </a:xfrm>
          <a:prstGeom prst="rightArrow">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
            <a:extLst>
              <a:ext uri="{FF2B5EF4-FFF2-40B4-BE49-F238E27FC236}">
                <a16:creationId xmlns:a16="http://schemas.microsoft.com/office/drawing/2014/main" id="{F888D30D-CB0B-7105-AEE1-67ACF6A243DA}"/>
              </a:ext>
            </a:extLst>
          </p:cNvPr>
          <p:cNvSpPr/>
          <p:nvPr/>
        </p:nvSpPr>
        <p:spPr>
          <a:xfrm>
            <a:off x="4963884" y="6362700"/>
            <a:ext cx="4243595" cy="3678029"/>
          </a:xfrm>
          <a:custGeom>
            <a:avLst/>
            <a:gdLst/>
            <a:ahLst/>
            <a:cxnLst/>
            <a:rect l="l" t="t" r="r" b="b"/>
            <a:pathLst>
              <a:path w="3408965" h="3103622">
                <a:moveTo>
                  <a:pt x="0" y="0"/>
                </a:moveTo>
                <a:lnTo>
                  <a:pt x="3408965" y="0"/>
                </a:lnTo>
                <a:lnTo>
                  <a:pt x="3408965" y="3103623"/>
                </a:lnTo>
                <a:lnTo>
                  <a:pt x="0" y="3103623"/>
                </a:lnTo>
                <a:lnTo>
                  <a:pt x="0" y="0"/>
                </a:lnTo>
                <a:close/>
              </a:path>
            </a:pathLst>
          </a:custGeom>
          <a:blipFill>
            <a:blip r:embed="rId4"/>
            <a:stretch>
              <a:fillRect/>
            </a:stretch>
          </a:blipFill>
        </p:spPr>
        <p:txBody>
          <a:bodyPr/>
          <a:lstStyle/>
          <a:p>
            <a:endParaRPr lang="en-US" dirty="0"/>
          </a:p>
        </p:txBody>
      </p:sp>
    </p:spTree>
    <p:extLst>
      <p:ext uri="{BB962C8B-B14F-4D97-AF65-F5344CB8AC3E}">
        <p14:creationId xmlns:p14="http://schemas.microsoft.com/office/powerpoint/2010/main" val="3892536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B6145-D3BB-9DF1-7F41-CB8D1865A02A}"/>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A6BDEBF-B7A5-1B22-1E15-4B696E90D922}"/>
              </a:ext>
            </a:extLst>
          </p:cNvPr>
          <p:cNvSpPr txBox="1"/>
          <p:nvPr/>
        </p:nvSpPr>
        <p:spPr>
          <a:xfrm>
            <a:off x="76200" y="-647700"/>
            <a:ext cx="17068800" cy="12926616"/>
          </a:xfrm>
          <a:prstGeom prst="rect">
            <a:avLst/>
          </a:prstGeom>
        </p:spPr>
        <p:txBody>
          <a:bodyPr wrap="square" lIns="0" tIns="0" rIns="0" bIns="0" rtlCol="0" anchor="t">
            <a:spAutoFit/>
          </a:bodyPr>
          <a:lstStyle/>
          <a:p>
            <a:pPr marL="769630" marR="0" lvl="1" indent="-4572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a:p>
            <a:pPr marL="883930" marR="0" lvl="1"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a:p>
            <a:pPr marL="883930" marR="0" lvl="1"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a:p>
            <a:pPr marL="883930" marR="0" lvl="1"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r>
              <a:rPr kumimoji="0" lang="en-US" sz="6000" b="0" i="0" u="none" strike="noStrike" kern="1200" cap="none" spc="0" normalizeH="0" baseline="0" noProof="0" dirty="0">
                <a:ln>
                  <a:noFill/>
                </a:ln>
                <a:effectLst/>
                <a:uLnTx/>
                <a:uFillTx/>
                <a:ea typeface="+mn-ea"/>
                <a:cs typeface="+mn-cs"/>
              </a:rPr>
              <a:t>External fixation + traction dynamometry</a:t>
            </a:r>
          </a:p>
          <a:p>
            <a:pPr marL="883930" lvl="1" indent="-571500">
              <a:buClr>
                <a:schemeClr val="tx1"/>
              </a:buClr>
              <a:buFont typeface="Wingdings" panose="05000000000000000000" pitchFamily="2" charset="2"/>
              <a:buChar char="§"/>
            </a:pPr>
            <a:r>
              <a:rPr lang="en-US" sz="6000" dirty="0"/>
              <a:t>Most practical when?</a:t>
            </a:r>
          </a:p>
          <a:p>
            <a:pPr marL="1341130" lvl="2" indent="-571500">
              <a:buClr>
                <a:schemeClr val="tx1"/>
              </a:buClr>
              <a:buFont typeface="Wingdings" panose="05000000000000000000" pitchFamily="2" charset="2"/>
              <a:buChar char="§"/>
            </a:pPr>
            <a:r>
              <a:rPr kumimoji="0" lang="en-US" sz="6000" b="0" i="0" u="none" strike="noStrike" kern="1200" cap="none" spc="0" normalizeH="0" baseline="0" noProof="0" dirty="0">
                <a:ln>
                  <a:noFill/>
                </a:ln>
                <a:effectLst/>
                <a:uLnTx/>
                <a:uFillTx/>
                <a:ea typeface="+mn-ea"/>
                <a:cs typeface="+mn-cs"/>
              </a:rPr>
              <a:t>Large muscle groups, LE  </a:t>
            </a:r>
            <a:r>
              <a:rPr kumimoji="0" lang="en-US" sz="6000" b="0" i="0" u="none" strike="noStrike" kern="1200" cap="none" spc="0" normalizeH="0" baseline="0" noProof="0" dirty="0">
                <a:ln>
                  <a:noFill/>
                </a:ln>
                <a:effectLst/>
                <a:uLnTx/>
                <a:uFillTx/>
                <a:ea typeface="+mn-ea"/>
                <a:cs typeface="+mn-cs"/>
                <a:sym typeface="Wingdings" panose="05000000000000000000" pitchFamily="2" charset="2"/>
              </a:rPr>
              <a:t>  Quadriceps </a:t>
            </a:r>
          </a:p>
          <a:p>
            <a:pPr marL="1341130" lvl="2" indent="-571500">
              <a:buClr>
                <a:schemeClr val="tx1"/>
              </a:buClr>
              <a:buFont typeface="Wingdings" panose="05000000000000000000" pitchFamily="2" charset="2"/>
              <a:buChar char="§"/>
            </a:pPr>
            <a:r>
              <a:rPr lang="en-US" sz="6000" dirty="0">
                <a:sym typeface="Wingdings" panose="05000000000000000000" pitchFamily="2" charset="2"/>
              </a:rPr>
              <a:t>UE? </a:t>
            </a:r>
          </a:p>
          <a:p>
            <a:pPr marL="1798330" lvl="3" indent="-571500">
              <a:buClr>
                <a:schemeClr val="tx1"/>
              </a:buClr>
              <a:buFont typeface="Wingdings" panose="05000000000000000000" pitchFamily="2" charset="2"/>
              <a:buChar char="§"/>
            </a:pPr>
            <a:r>
              <a:rPr kumimoji="0" lang="en-US" sz="6000" b="0" i="0" u="none" strike="noStrike" kern="1200" cap="none" spc="0" normalizeH="0" baseline="0" noProof="0" dirty="0">
                <a:ln>
                  <a:noFill/>
                </a:ln>
                <a:effectLst/>
                <a:uLnTx/>
                <a:uFillTx/>
                <a:ea typeface="+mn-ea"/>
                <a:cs typeface="+mn-cs"/>
                <a:sym typeface="Wingdings" panose="05000000000000000000" pitchFamily="2" charset="2"/>
              </a:rPr>
              <a:t>HHD </a:t>
            </a:r>
            <a:r>
              <a:rPr lang="en-US" sz="6000" dirty="0">
                <a:sym typeface="Wingdings" panose="05000000000000000000" pitchFamily="2" charset="2"/>
              </a:rPr>
              <a:t>often just as good, need more research</a:t>
            </a:r>
            <a:endParaRPr kumimoji="0" lang="en-US" sz="6000" b="0" i="0" u="none" strike="noStrike" kern="1200" cap="none" spc="0" normalizeH="0" baseline="0" noProof="0" dirty="0">
              <a:ln>
                <a:noFill/>
              </a:ln>
              <a:effectLst/>
              <a:uLnTx/>
              <a:uFillTx/>
              <a:ea typeface="+mn-ea"/>
              <a:cs typeface="+mn-cs"/>
              <a:sym typeface="Wingdings" panose="05000000000000000000" pitchFamily="2" charset="2"/>
            </a:endParaRPr>
          </a:p>
          <a:p>
            <a:pPr marL="1341130" lvl="2" indent="-571500">
              <a:buClr>
                <a:schemeClr val="tx1"/>
              </a:buClr>
              <a:buFont typeface="Wingdings" panose="05000000000000000000" pitchFamily="2" charset="2"/>
              <a:buChar char="§"/>
            </a:pPr>
            <a:endParaRPr lang="en-US" sz="6000" dirty="0">
              <a:sym typeface="Wingdings" panose="05000000000000000000" pitchFamily="2" charset="2"/>
            </a:endParaRPr>
          </a:p>
          <a:p>
            <a:pPr marL="883930" lvl="1" indent="-571500">
              <a:buClr>
                <a:schemeClr val="tx1"/>
              </a:buClr>
              <a:buFont typeface="Wingdings" panose="05000000000000000000" pitchFamily="2" charset="2"/>
              <a:buChar char="§"/>
            </a:pPr>
            <a:endParaRPr kumimoji="0" lang="en-US" sz="6000" b="0" i="0" u="none" strike="noStrike" kern="1200" cap="none" spc="0" normalizeH="0" baseline="0" noProof="0" dirty="0">
              <a:ln>
                <a:noFill/>
              </a:ln>
              <a:effectLst/>
              <a:uLnTx/>
              <a:uFillTx/>
              <a:ea typeface="+mn-ea"/>
              <a:cs typeface="+mn-cs"/>
            </a:endParaRPr>
          </a:p>
          <a:p>
            <a:pPr marL="759459" lvl="1" indent="-457200">
              <a:buClr>
                <a:schemeClr val="tx1"/>
              </a:buClr>
              <a:buFont typeface="Wingdings" panose="05000000000000000000" pitchFamily="2" charset="2"/>
              <a:buChar char="§"/>
            </a:pPr>
            <a:endParaRPr lang="en-US" sz="6000" dirty="0"/>
          </a:p>
          <a:p>
            <a:pPr marL="759459" lvl="1" indent="-457200">
              <a:buClr>
                <a:schemeClr val="tx1"/>
              </a:buClr>
              <a:buFont typeface="Wingdings" panose="05000000000000000000" pitchFamily="2" charset="2"/>
              <a:buChar char="§"/>
            </a:pPr>
            <a:endParaRPr lang="en-US" sz="6000" dirty="0"/>
          </a:p>
          <a:p>
            <a:pPr marL="1341130" marR="0" lvl="2"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a:p>
            <a:pPr marL="883930" marR="0" lvl="1"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p:txBody>
      </p:sp>
      <p:sp>
        <p:nvSpPr>
          <p:cNvPr id="2" name="TextBox 3">
            <a:extLst>
              <a:ext uri="{FF2B5EF4-FFF2-40B4-BE49-F238E27FC236}">
                <a16:creationId xmlns:a16="http://schemas.microsoft.com/office/drawing/2014/main" id="{87A2DF87-DE88-72E6-8067-660CF50D7AB1}"/>
              </a:ext>
            </a:extLst>
          </p:cNvPr>
          <p:cNvSpPr txBox="1"/>
          <p:nvPr/>
        </p:nvSpPr>
        <p:spPr>
          <a:xfrm>
            <a:off x="0" y="-342900"/>
            <a:ext cx="14403050" cy="2103140"/>
          </a:xfrm>
          <a:prstGeom prst="rect">
            <a:avLst/>
          </a:prstGeom>
        </p:spPr>
        <p:txBody>
          <a:bodyPr wrap="square" lIns="0" tIns="0" rIns="0" bIns="0" rtlCol="0" anchor="t">
            <a:spAutoFit/>
          </a:bodyPr>
          <a:lstStyle/>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2894" b="0" i="0" u="none" strike="noStrike" kern="1200" cap="none" spc="0" normalizeH="0" baseline="0" noProof="0" dirty="0">
              <a:ln>
                <a:noFill/>
              </a:ln>
              <a:effectLst/>
              <a:uLnTx/>
              <a:uFillTx/>
              <a:latin typeface="Canva Sans"/>
              <a:ea typeface="+mn-ea"/>
              <a:cs typeface="+mn-cs"/>
            </a:endParaRPr>
          </a:p>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3600" b="0" i="0" u="none" strike="noStrike" kern="1200" cap="none" spc="0" normalizeH="0" baseline="0" noProof="0" dirty="0">
              <a:ln>
                <a:noFill/>
              </a:ln>
              <a:effectLst/>
              <a:uLnTx/>
              <a:uFillTx/>
              <a:latin typeface="Calibri"/>
              <a:ea typeface="+mn-ea"/>
              <a:cs typeface="+mn-cs"/>
            </a:endParaRPr>
          </a:p>
          <a:p>
            <a:pPr marL="312430" marR="0" lvl="1" algn="l" defTabSz="914400" rtl="0" eaLnBrk="1" fontAlgn="auto" latinLnBrk="0" hangingPunct="1">
              <a:lnSpc>
                <a:spcPts val="4051"/>
              </a:lnSpc>
              <a:spcBef>
                <a:spcPts val="0"/>
              </a:spcBef>
              <a:spcAft>
                <a:spcPts val="0"/>
              </a:spcAft>
              <a:buClrTx/>
              <a:buSzTx/>
              <a:tabLst/>
              <a:defRPr/>
            </a:pPr>
            <a:r>
              <a:rPr lang="en-US" sz="8000" dirty="0">
                <a:latin typeface="+mj-lt"/>
              </a:rPr>
              <a:t>Best Reliability and Validity</a:t>
            </a:r>
            <a:endParaRPr kumimoji="0" lang="en-US" sz="8000" b="0" i="0" strike="noStrike" kern="1200" cap="none" spc="0" normalizeH="0" baseline="0" noProof="0" dirty="0">
              <a:ln>
                <a:noFill/>
              </a:ln>
              <a:effectLst/>
              <a:uLnTx/>
              <a:uFillTx/>
              <a:latin typeface="+mj-lt"/>
              <a:ea typeface="+mn-ea"/>
              <a:cs typeface="+mn-cs"/>
            </a:endParaRPr>
          </a:p>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3600" b="0"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2749481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FC8F6E-2CEB-3480-952B-4E323B97F265}"/>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701"/>
            <a:ext cx="18288001" cy="10299701"/>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5" name="Rectangle 24">
            <a:extLst>
              <a:ext uri="{FF2B5EF4-FFF2-40B4-BE49-F238E27FC236}">
                <a16:creationId xmlns:a16="http://schemas.microsoft.com/office/drawing/2014/main" id="{BDDE9CD4-0E0A-4129-8689-A89C4E9A6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ed megaphone">
            <a:extLst>
              <a:ext uri="{FF2B5EF4-FFF2-40B4-BE49-F238E27FC236}">
                <a16:creationId xmlns:a16="http://schemas.microsoft.com/office/drawing/2014/main" id="{AD0AC3C0-B5C2-E785-C27A-4439293596D5}"/>
              </a:ext>
            </a:extLst>
          </p:cNvPr>
          <p:cNvPicPr>
            <a:picLocks noChangeAspect="1"/>
          </p:cNvPicPr>
          <p:nvPr/>
        </p:nvPicPr>
        <p:blipFill rotWithShape="1">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rcRect t="17728" b="26023"/>
          <a:stretch/>
        </p:blipFill>
        <p:spPr>
          <a:xfrm>
            <a:off x="20" y="10"/>
            <a:ext cx="18287980" cy="10286990"/>
          </a:xfrm>
          <a:prstGeom prst="rect">
            <a:avLst/>
          </a:prstGeom>
        </p:spPr>
      </p:pic>
      <p:grpSp>
        <p:nvGrpSpPr>
          <p:cNvPr id="27" name="Group 26">
            <a:extLst>
              <a:ext uri="{FF2B5EF4-FFF2-40B4-BE49-F238E27FC236}">
                <a16:creationId xmlns:a16="http://schemas.microsoft.com/office/drawing/2014/main" id="{85DB3CA2-FA66-42B9-90EF-394894352D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701"/>
            <a:ext cx="18288001" cy="10299701"/>
            <a:chOff x="0" y="-8467"/>
            <a:chExt cx="12192000" cy="6866467"/>
          </a:xfrm>
        </p:grpSpPr>
        <p:cxnSp>
          <p:nvCxnSpPr>
            <p:cNvPr id="28" name="Straight Connector 27">
              <a:extLst>
                <a:ext uri="{FF2B5EF4-FFF2-40B4-BE49-F238E27FC236}">
                  <a16:creationId xmlns:a16="http://schemas.microsoft.com/office/drawing/2014/main" id="{2C8D0718-07C6-45A2-A743-BC64673C96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AE7BCCE-817C-4933-A587-F1EF87D4B4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0E96C1E8-3E07-4AF1-BA61-7FB948F90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B3B592D1-4031-4144-A2DB-B2D8F8C73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55CB28D4-D6D1-4DB7-B557-D5FF65237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7">
              <a:extLst>
                <a:ext uri="{FF2B5EF4-FFF2-40B4-BE49-F238E27FC236}">
                  <a16:creationId xmlns:a16="http://schemas.microsoft.com/office/drawing/2014/main" id="{F69D97D4-6031-4064-9BBA-2E96839A3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8">
              <a:extLst>
                <a:ext uri="{FF2B5EF4-FFF2-40B4-BE49-F238E27FC236}">
                  <a16:creationId xmlns:a16="http://schemas.microsoft.com/office/drawing/2014/main" id="{BAF978AE-97B1-4224-A562-EBCE373A12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Rectangle 29">
              <a:extLst>
                <a:ext uri="{FF2B5EF4-FFF2-40B4-BE49-F238E27FC236}">
                  <a16:creationId xmlns:a16="http://schemas.microsoft.com/office/drawing/2014/main" id="{3A18250B-41A2-4BA7-9E5C-679CF3AE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Isosceles Triangle 35">
              <a:extLst>
                <a:ext uri="{FF2B5EF4-FFF2-40B4-BE49-F238E27FC236}">
                  <a16:creationId xmlns:a16="http://schemas.microsoft.com/office/drawing/2014/main" id="{C8751ECC-5286-4332-9942-2D01B7135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Isosceles Triangle 36">
              <a:extLst>
                <a:ext uri="{FF2B5EF4-FFF2-40B4-BE49-F238E27FC236}">
                  <a16:creationId xmlns:a16="http://schemas.microsoft.com/office/drawing/2014/main" id="{5952A4A6-F619-458C-A026-6E5D6AF15D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extBox 3">
            <a:extLst>
              <a:ext uri="{FF2B5EF4-FFF2-40B4-BE49-F238E27FC236}">
                <a16:creationId xmlns:a16="http://schemas.microsoft.com/office/drawing/2014/main" id="{45C9C690-983B-0329-B7DB-5353353D35A8}"/>
              </a:ext>
            </a:extLst>
          </p:cNvPr>
          <p:cNvSpPr txBox="1"/>
          <p:nvPr/>
        </p:nvSpPr>
        <p:spPr>
          <a:xfrm>
            <a:off x="190052" y="0"/>
            <a:ext cx="12895002" cy="1981200"/>
          </a:xfrm>
          <a:prstGeom prst="rect">
            <a:avLst/>
          </a:prstGeom>
        </p:spPr>
        <p:txBody>
          <a:bodyPr vert="horz" lIns="91440" tIns="45720" rIns="91440" bIns="45720" rtlCol="0" anchor="t">
            <a:normAutofit/>
          </a:bodyPr>
          <a:lstStyle/>
          <a:p>
            <a:pPr indent="-144770">
              <a:spcBef>
                <a:spcPct val="0"/>
              </a:spcBef>
              <a:spcAft>
                <a:spcPts val="600"/>
              </a:spcAft>
              <a:defRPr/>
            </a:pPr>
            <a:r>
              <a:rPr lang="en-US" sz="8000" b="1" dirty="0">
                <a:latin typeface="+mj-lt"/>
                <a:ea typeface="+mj-ea"/>
                <a:cs typeface="+mj-cs"/>
              </a:rPr>
              <a:t>Verbal Standardization</a:t>
            </a:r>
            <a:endParaRPr kumimoji="0" lang="en-US" sz="8000" b="1" i="0" strike="noStrike" cap="none" spc="0" normalizeH="0" baseline="0" noProof="0" dirty="0">
              <a:ln>
                <a:noFill/>
              </a:ln>
              <a:effectLst/>
              <a:uLnTx/>
              <a:uFillTx/>
              <a:latin typeface="+mj-lt"/>
              <a:ea typeface="+mj-ea"/>
              <a:cs typeface="+mj-cs"/>
            </a:endParaRPr>
          </a:p>
          <a:p>
            <a:pPr marL="312430" marR="0" lvl="1" indent="0" fontAlgn="auto">
              <a:spcBef>
                <a:spcPct val="0"/>
              </a:spcBef>
              <a:spcAft>
                <a:spcPts val="600"/>
              </a:spcAft>
              <a:buClrTx/>
              <a:buSzTx/>
              <a:tabLst/>
              <a:defRPr/>
            </a:pPr>
            <a:endParaRPr kumimoji="0" lang="en-US" sz="3600" b="1" i="0" strike="noStrike" cap="none" spc="0" normalizeH="0" baseline="0" noProof="0" dirty="0">
              <a:ln>
                <a:noFill/>
              </a:ln>
              <a:solidFill>
                <a:schemeClr val="accent1"/>
              </a:solidFill>
              <a:effectLst/>
              <a:uLnTx/>
              <a:uFillTx/>
              <a:latin typeface="+mj-lt"/>
              <a:ea typeface="+mj-ea"/>
              <a:cs typeface="+mj-cs"/>
            </a:endParaRPr>
          </a:p>
        </p:txBody>
      </p:sp>
      <p:sp>
        <p:nvSpPr>
          <p:cNvPr id="8" name="TextBox 7">
            <a:extLst>
              <a:ext uri="{FF2B5EF4-FFF2-40B4-BE49-F238E27FC236}">
                <a16:creationId xmlns:a16="http://schemas.microsoft.com/office/drawing/2014/main" id="{7DA8007E-C261-4FCA-3DF1-20B06AD695D8}"/>
              </a:ext>
            </a:extLst>
          </p:cNvPr>
          <p:cNvSpPr txBox="1"/>
          <p:nvPr/>
        </p:nvSpPr>
        <p:spPr>
          <a:xfrm>
            <a:off x="380084" y="1866900"/>
            <a:ext cx="12895002" cy="5821160"/>
          </a:xfrm>
          <a:prstGeom prst="rect">
            <a:avLst/>
          </a:prstGeom>
        </p:spPr>
        <p:txBody>
          <a:bodyPr vert="horz" lIns="91440" tIns="45720" rIns="91440" bIns="45720" rtlCol="0">
            <a:normAutofit/>
          </a:bodyPr>
          <a:lstStyle/>
          <a:p>
            <a:pPr marL="857250" indent="-857250">
              <a:spcBef>
                <a:spcPts val="1000"/>
              </a:spcBef>
              <a:buClr>
                <a:schemeClr val="tx1"/>
              </a:buClr>
              <a:buSzPct val="100000"/>
              <a:buFont typeface="Wingdings" panose="05000000000000000000" pitchFamily="2" charset="2"/>
              <a:buChar char="§"/>
            </a:pPr>
            <a:r>
              <a:rPr lang="en-US" sz="6000" dirty="0"/>
              <a:t>Have consistent phrasing </a:t>
            </a:r>
          </a:p>
          <a:p>
            <a:pPr marL="1314450" lvl="1" indent="-857250">
              <a:spcBef>
                <a:spcPts val="1000"/>
              </a:spcBef>
              <a:buClr>
                <a:schemeClr val="tx1"/>
              </a:buClr>
              <a:buSzPct val="100000"/>
              <a:buFont typeface="Wingdings" panose="05000000000000000000" pitchFamily="2" charset="2"/>
              <a:buChar char="§"/>
            </a:pPr>
            <a:r>
              <a:rPr lang="en-US" sz="6000" dirty="0"/>
              <a:t>“on go, slowly ramp up to max force over 5 seconds” </a:t>
            </a:r>
          </a:p>
          <a:p>
            <a:pPr marL="857250" indent="-857250">
              <a:spcBef>
                <a:spcPts val="1000"/>
              </a:spcBef>
              <a:buClr>
                <a:schemeClr val="tx1"/>
              </a:buClr>
              <a:buSzPct val="100000"/>
              <a:buFont typeface="Wingdings" panose="05000000000000000000" pitchFamily="2" charset="2"/>
              <a:buChar char="§"/>
            </a:pPr>
            <a:r>
              <a:rPr lang="en-US" sz="6000" dirty="0"/>
              <a:t>Constant encouragement</a:t>
            </a:r>
          </a:p>
          <a:p>
            <a:pPr marL="1314450" lvl="1" indent="-857250">
              <a:spcBef>
                <a:spcPts val="1000"/>
              </a:spcBef>
              <a:buClr>
                <a:schemeClr val="tx1"/>
              </a:buClr>
              <a:buSzPct val="100000"/>
              <a:buFont typeface="Wingdings" panose="05000000000000000000" pitchFamily="2" charset="2"/>
              <a:buChar char="§"/>
            </a:pPr>
            <a:r>
              <a:rPr lang="en-US" sz="6000" dirty="0"/>
              <a:t>“Push </a:t>
            </a:r>
            <a:r>
              <a:rPr lang="en-US" sz="6000" dirty="0" err="1"/>
              <a:t>push</a:t>
            </a:r>
            <a:r>
              <a:rPr lang="en-US" sz="6000" dirty="0"/>
              <a:t> </a:t>
            </a:r>
            <a:r>
              <a:rPr lang="en-US" sz="6000" dirty="0" err="1"/>
              <a:t>push</a:t>
            </a:r>
            <a:r>
              <a:rPr lang="en-US" sz="6000" dirty="0"/>
              <a:t> </a:t>
            </a:r>
            <a:r>
              <a:rPr lang="en-US" sz="6000" dirty="0" err="1"/>
              <a:t>push</a:t>
            </a:r>
            <a:r>
              <a:rPr lang="en-US" sz="6000" dirty="0"/>
              <a:t> </a:t>
            </a:r>
            <a:r>
              <a:rPr lang="en-US" sz="6000" dirty="0" err="1"/>
              <a:t>push</a:t>
            </a:r>
            <a:r>
              <a:rPr lang="en-US" sz="6000" dirty="0"/>
              <a:t> push!!!!” </a:t>
            </a:r>
          </a:p>
          <a:p>
            <a:pPr marL="857250" indent="-857250">
              <a:spcBef>
                <a:spcPts val="1000"/>
              </a:spcBef>
              <a:buClr>
                <a:schemeClr val="accent1"/>
              </a:buClr>
              <a:buSzPct val="80000"/>
              <a:buFont typeface="Wingdings 3" charset="2"/>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1475840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extBox 3">
            <a:extLst>
              <a:ext uri="{FF2B5EF4-FFF2-40B4-BE49-F238E27FC236}">
                <a16:creationId xmlns:a16="http://schemas.microsoft.com/office/drawing/2014/main" id="{50992F27-4718-C65C-06CB-D6FC024C6279}"/>
              </a:ext>
            </a:extLst>
          </p:cNvPr>
          <p:cNvGraphicFramePr/>
          <p:nvPr>
            <p:extLst>
              <p:ext uri="{D42A27DB-BD31-4B8C-83A1-F6EECF244321}">
                <p14:modId xmlns:p14="http://schemas.microsoft.com/office/powerpoint/2010/main" val="4161892834"/>
              </p:ext>
            </p:extLst>
          </p:nvPr>
        </p:nvGraphicFramePr>
        <p:xfrm>
          <a:off x="457200" y="1725898"/>
          <a:ext cx="17373600" cy="6835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3">
            <a:extLst>
              <a:ext uri="{FF2B5EF4-FFF2-40B4-BE49-F238E27FC236}">
                <a16:creationId xmlns:a16="http://schemas.microsoft.com/office/drawing/2014/main" id="{97431401-0599-6DE6-5E5D-88780FED0D17}"/>
              </a:ext>
            </a:extLst>
          </p:cNvPr>
          <p:cNvSpPr txBox="1"/>
          <p:nvPr/>
        </p:nvSpPr>
        <p:spPr>
          <a:xfrm>
            <a:off x="-8709" y="-1028700"/>
            <a:ext cx="16008936" cy="2808461"/>
          </a:xfrm>
          <a:prstGeom prst="rect">
            <a:avLst/>
          </a:prstGeom>
        </p:spPr>
        <p:txBody>
          <a:bodyPr wrap="square" lIns="0" tIns="0" rIns="0" bIns="0" rtlCol="0" anchor="t">
            <a:spAutoFit/>
          </a:bodyPr>
          <a:lstStyle/>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2894" b="0" i="0" u="none" strike="noStrike" kern="1200" cap="none" spc="0" normalizeH="0" baseline="0" noProof="0" dirty="0">
              <a:ln>
                <a:noFill/>
              </a:ln>
              <a:solidFill>
                <a:srgbClr val="000000"/>
              </a:solidFill>
              <a:effectLst/>
              <a:uLnTx/>
              <a:uFillTx/>
              <a:latin typeface="Canva Sans"/>
              <a:ea typeface="+mn-ea"/>
              <a:cs typeface="+mn-cs"/>
            </a:endParaRPr>
          </a:p>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alibri"/>
              <a:ea typeface="+mn-ea"/>
              <a:cs typeface="+mn-cs"/>
            </a:endParaRPr>
          </a:p>
          <a:p>
            <a:pPr marL="312430" marR="0" lvl="1" algn="l" defTabSz="914400" rtl="0" eaLnBrk="1" fontAlgn="auto" latinLnBrk="0" hangingPunct="1">
              <a:spcBef>
                <a:spcPts val="0"/>
              </a:spcBef>
              <a:spcAft>
                <a:spcPts val="0"/>
              </a:spcAft>
              <a:buClrTx/>
              <a:buSzTx/>
              <a:tabLst/>
              <a:defRPr/>
            </a:pPr>
            <a:r>
              <a:rPr lang="en-US" sz="8000" dirty="0">
                <a:latin typeface="+mj-lt"/>
              </a:rPr>
              <a:t>Patient/Practitioner Positioning</a:t>
            </a:r>
            <a:endParaRPr kumimoji="0" lang="en-US" sz="8000" b="0" i="0" strike="noStrike" kern="1200" cap="none" spc="0" normalizeH="0" baseline="0" noProof="0" dirty="0">
              <a:ln>
                <a:noFill/>
              </a:ln>
              <a:effectLst/>
              <a:uLnTx/>
              <a:uFillTx/>
              <a:latin typeface="+mj-lt"/>
              <a:ea typeface="+mn-ea"/>
              <a:cs typeface="+mn-cs"/>
            </a:endParaRPr>
          </a:p>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32556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688443" y="-190500"/>
            <a:ext cx="14911112" cy="2800082"/>
          </a:xfrm>
          <a:prstGeom prst="rect">
            <a:avLst/>
          </a:prstGeom>
        </p:spPr>
        <p:txBody>
          <a:bodyPr vert="horz" lIns="91440" tIns="45720" rIns="91440" bIns="45720" rtlCol="0" anchor="b">
            <a:normAutofit fontScale="92500"/>
          </a:bodyPr>
          <a:lstStyle/>
          <a:p>
            <a:pPr defTabSz="1024128">
              <a:lnSpc>
                <a:spcPct val="90000"/>
              </a:lnSpc>
              <a:spcBef>
                <a:spcPct val="0"/>
              </a:spcBef>
              <a:spcAft>
                <a:spcPts val="672"/>
              </a:spcAft>
            </a:pPr>
            <a:r>
              <a:rPr lang="en-US" sz="19376" kern="1200" dirty="0">
                <a:ln w="22225">
                  <a:solidFill>
                    <a:schemeClr val="tx1"/>
                  </a:solidFill>
                  <a:miter lim="800000"/>
                </a:ln>
                <a:latin typeface="+mj-lt"/>
                <a:ea typeface="+mj-ea"/>
                <a:cs typeface="+mj-cs"/>
              </a:rPr>
              <a:t>Testing Set Up</a:t>
            </a:r>
            <a:endParaRPr lang="en-US" sz="17300" dirty="0">
              <a:ln w="22225">
                <a:solidFill>
                  <a:schemeClr val="tx1"/>
                </a:solidFill>
                <a:miter lim="800000"/>
              </a:ln>
              <a:latin typeface="+mj-lt"/>
              <a:ea typeface="+mj-ea"/>
              <a:cs typeface="+mj-cs"/>
            </a:endParaRPr>
          </a:p>
        </p:txBody>
      </p:sp>
      <p:sp>
        <p:nvSpPr>
          <p:cNvPr id="3" name="Freeform 4">
            <a:extLst>
              <a:ext uri="{FF2B5EF4-FFF2-40B4-BE49-F238E27FC236}">
                <a16:creationId xmlns:a16="http://schemas.microsoft.com/office/drawing/2014/main" id="{694A8850-CAB3-2CF2-3D9A-476B2F87F65B}"/>
              </a:ext>
            </a:extLst>
          </p:cNvPr>
          <p:cNvSpPr/>
          <p:nvPr/>
        </p:nvSpPr>
        <p:spPr>
          <a:xfrm>
            <a:off x="5067299" y="2857500"/>
            <a:ext cx="8153401" cy="6781800"/>
          </a:xfrm>
          <a:custGeom>
            <a:avLst/>
            <a:gdLst/>
            <a:ahLst/>
            <a:cxnLst/>
            <a:rect l="l" t="t" r="r" b="b"/>
            <a:pathLst>
              <a:path w="9242416" h="3893701">
                <a:moveTo>
                  <a:pt x="0" y="0"/>
                </a:moveTo>
                <a:lnTo>
                  <a:pt x="9242417" y="0"/>
                </a:lnTo>
                <a:lnTo>
                  <a:pt x="9242417" y="3893701"/>
                </a:lnTo>
                <a:lnTo>
                  <a:pt x="0" y="3893701"/>
                </a:lnTo>
                <a:lnTo>
                  <a:pt x="0" y="0"/>
                </a:lnTo>
                <a:close/>
              </a:path>
            </a:pathLst>
          </a:custGeom>
          <a:blipFill>
            <a:blip r:embed="rId3"/>
            <a:srcRect/>
            <a:stretch>
              <a:fillRect l="-35" t="-5618" r="-107495" b="-1789"/>
            </a:stretch>
          </a:blipFill>
        </p:spPr>
        <p:txBody>
          <a:bodyPr/>
          <a:lstStyle/>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54D924E-D816-3107-F8E4-6252E29CA60D}"/>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701"/>
            <a:ext cx="18288001" cy="10299701"/>
            <a:chOff x="0" y="-8467"/>
            <a:chExt cx="12192000" cy="6866467"/>
          </a:xfrm>
        </p:grpSpPr>
        <p:cxnSp>
          <p:nvCxnSpPr>
            <p:cNvPr id="13" name="Straight Connector 12">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4" name="Rectangle 23">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2450" y="0"/>
            <a:ext cx="1828800" cy="10287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762" y="5522119"/>
            <a:ext cx="7145337" cy="4764881"/>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8146" y="-12700"/>
            <a:ext cx="4511023" cy="102997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1095" y="-12700"/>
            <a:ext cx="3882837" cy="102997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31" y="4572000"/>
            <a:ext cx="4889501" cy="5715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7682" y="-12700"/>
            <a:ext cx="4281489" cy="102997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Isosceles Triangle 37">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3431" y="5384800"/>
            <a:ext cx="2725738" cy="49022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4430" y="-12700"/>
            <a:ext cx="13763570" cy="10299700"/>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a:extLst>
              <a:ext uri="{FF2B5EF4-FFF2-40B4-BE49-F238E27FC236}">
                <a16:creationId xmlns:a16="http://schemas.microsoft.com/office/drawing/2014/main" id="{9311B646-E046-2332-5342-74CF7F4E540F}"/>
              </a:ext>
            </a:extLst>
          </p:cNvPr>
          <p:cNvSpPr txBox="1"/>
          <p:nvPr/>
        </p:nvSpPr>
        <p:spPr>
          <a:xfrm>
            <a:off x="6606266" y="1943100"/>
            <a:ext cx="10441138" cy="4274507"/>
          </a:xfrm>
          <a:prstGeom prst="rect">
            <a:avLst/>
          </a:prstGeom>
        </p:spPr>
        <p:txBody>
          <a:bodyPr vert="horz" lIns="91440" tIns="45720" rIns="91440" bIns="45720" rtlCol="0" anchor="b">
            <a:normAutofit/>
          </a:bodyPr>
          <a:lstStyle/>
          <a:p>
            <a:pPr marL="0" marR="0" lvl="0" indent="0" fontAlgn="auto">
              <a:spcBef>
                <a:spcPct val="0"/>
              </a:spcBef>
              <a:spcAft>
                <a:spcPts val="600"/>
              </a:spcAft>
              <a:buClrTx/>
              <a:buSzTx/>
              <a:tabLst/>
              <a:defRPr/>
            </a:pPr>
            <a:r>
              <a:rPr kumimoji="0" lang="en-US" sz="16600" b="0" i="0" u="none" strike="noStrike" cap="none" spc="0" normalizeH="0" baseline="0" noProof="0" dirty="0">
                <a:ln>
                  <a:noFill/>
                </a:ln>
                <a:solidFill>
                  <a:srgbClr val="FFFFFF"/>
                </a:solidFill>
                <a:effectLst/>
                <a:uLnTx/>
                <a:uFillTx/>
                <a:latin typeface="+mj-lt"/>
                <a:ea typeface="+mj-ea"/>
                <a:cs typeface="+mj-cs"/>
              </a:rPr>
              <a:t>The Knee</a:t>
            </a:r>
          </a:p>
        </p:txBody>
      </p:sp>
      <p:sp>
        <p:nvSpPr>
          <p:cNvPr id="42" name="Isosceles Triangle 41">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93843" y="4907231"/>
            <a:ext cx="330990" cy="27965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57868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087711" y="6437641"/>
            <a:ext cx="8191502" cy="1631484"/>
          </a:xfrm>
          <a:prstGeom prst="rect">
            <a:avLst/>
          </a:prstGeom>
        </p:spPr>
        <p:txBody>
          <a:bodyPr vert="horz" lIns="91440" tIns="45720" rIns="91440" bIns="45720" rtlCol="0" anchor="b">
            <a:normAutofit fontScale="92500"/>
          </a:bodyPr>
          <a:lstStyle/>
          <a:p>
            <a:pPr>
              <a:spcBef>
                <a:spcPct val="0"/>
              </a:spcBef>
              <a:spcAft>
                <a:spcPts val="600"/>
              </a:spcAft>
            </a:pPr>
            <a:r>
              <a:rPr lang="en-US" sz="8000" kern="1200" dirty="0">
                <a:latin typeface="Berlin Sans FB" panose="020E0602020502020306" pitchFamily="34" charset="0"/>
                <a:ea typeface="+mj-ea"/>
                <a:cs typeface="+mj-cs"/>
              </a:rPr>
              <a:t>The Gold Standard: </a:t>
            </a:r>
          </a:p>
        </p:txBody>
      </p:sp>
      <p:sp>
        <p:nvSpPr>
          <p:cNvPr id="5" name="TextBox 5"/>
          <p:cNvSpPr txBox="1"/>
          <p:nvPr/>
        </p:nvSpPr>
        <p:spPr>
          <a:xfrm>
            <a:off x="4378540" y="8069125"/>
            <a:ext cx="8161272" cy="2057400"/>
          </a:xfrm>
          <a:prstGeom prst="rect">
            <a:avLst/>
          </a:prstGeom>
        </p:spPr>
        <p:txBody>
          <a:bodyPr vert="horz" lIns="91440" tIns="45720" rIns="91440" bIns="45720" rtlCol="0" anchor="t">
            <a:normAutofit/>
          </a:bodyPr>
          <a:lstStyle/>
          <a:p>
            <a:pPr>
              <a:spcBef>
                <a:spcPts val="1000"/>
              </a:spcBef>
              <a:buClr>
                <a:schemeClr val="accent1"/>
              </a:buClr>
              <a:buSzPct val="80000"/>
            </a:pPr>
            <a:r>
              <a:rPr lang="en-US" sz="4800" dirty="0">
                <a:solidFill>
                  <a:schemeClr val="accent6"/>
                </a:solidFill>
                <a:latin typeface="Berlin Sans FB" panose="020E0602020502020306" pitchFamily="34" charset="0"/>
              </a:rPr>
              <a:t>Isokinetic Dynamometry (ID)</a:t>
            </a:r>
          </a:p>
        </p:txBody>
      </p:sp>
      <p:pic>
        <p:nvPicPr>
          <p:cNvPr id="7" name="Picture 6">
            <a:extLst>
              <a:ext uri="{FF2B5EF4-FFF2-40B4-BE49-F238E27FC236}">
                <a16:creationId xmlns:a16="http://schemas.microsoft.com/office/drawing/2014/main" id="{FFE35F77-066F-3AEA-6A5F-D1025E1CC492}"/>
              </a:ext>
            </a:extLst>
          </p:cNvPr>
          <p:cNvPicPr>
            <a:picLocks noChangeAspect="1"/>
          </p:cNvPicPr>
          <p:nvPr/>
        </p:nvPicPr>
        <p:blipFill rotWithShape="1">
          <a:blip r:embed="rId2"/>
          <a:srcRect r="51443"/>
          <a:stretch/>
        </p:blipFill>
        <p:spPr>
          <a:xfrm>
            <a:off x="1597252" y="800100"/>
            <a:ext cx="7007769" cy="5051151"/>
          </a:xfrm>
          <a:prstGeom prst="rect">
            <a:avLst/>
          </a:prstGeom>
        </p:spPr>
      </p:pic>
      <p:pic>
        <p:nvPicPr>
          <p:cNvPr id="2" name="Picture 1">
            <a:extLst>
              <a:ext uri="{FF2B5EF4-FFF2-40B4-BE49-F238E27FC236}">
                <a16:creationId xmlns:a16="http://schemas.microsoft.com/office/drawing/2014/main" id="{628ABB8C-7810-D843-524B-D91DDF9314C0}"/>
              </a:ext>
            </a:extLst>
          </p:cNvPr>
          <p:cNvPicPr>
            <a:picLocks noChangeAspect="1"/>
          </p:cNvPicPr>
          <p:nvPr/>
        </p:nvPicPr>
        <p:blipFill rotWithShape="1">
          <a:blip r:embed="rId3"/>
          <a:srcRect l="53737"/>
          <a:stretch/>
        </p:blipFill>
        <p:spPr>
          <a:xfrm>
            <a:off x="9636946" y="800099"/>
            <a:ext cx="6680950" cy="505115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533400" y="291606"/>
            <a:ext cx="4876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Extension</a:t>
            </a:r>
            <a:endParaRPr kumimoji="0" lang="en-US" sz="6000" b="0" i="0" strike="noStrike" kern="1200" cap="none" spc="0" normalizeH="0" baseline="0" noProof="0" dirty="0">
              <a:ln>
                <a:noFill/>
              </a:ln>
              <a:effectLst/>
              <a:uLnTx/>
              <a:uFillTx/>
              <a:ea typeface="+mn-ea"/>
              <a:cs typeface="+mn-cs"/>
            </a:endParaRPr>
          </a:p>
        </p:txBody>
      </p:sp>
      <p:pic>
        <p:nvPicPr>
          <p:cNvPr id="2" name="Picture 1" descr="A person sitting on a massage table">
            <a:extLst>
              <a:ext uri="{FF2B5EF4-FFF2-40B4-BE49-F238E27FC236}">
                <a16:creationId xmlns:a16="http://schemas.microsoft.com/office/drawing/2014/main" id="{4577C9C9-12CB-048F-E02A-0B7A78B71B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54536"/>
            <a:ext cx="9448800" cy="9777927"/>
          </a:xfrm>
          <a:prstGeom prst="rect">
            <a:avLst/>
          </a:prstGeom>
        </p:spPr>
      </p:pic>
    </p:spTree>
    <p:extLst>
      <p:ext uri="{BB962C8B-B14F-4D97-AF65-F5344CB8AC3E}">
        <p14:creationId xmlns:p14="http://schemas.microsoft.com/office/powerpoint/2010/main" val="3869072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B6145-D3BB-9DF1-7F41-CB8D1865A02A}"/>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4A6BDEBF-B7A5-1B22-1E15-4B696E90D922}"/>
              </a:ext>
            </a:extLst>
          </p:cNvPr>
          <p:cNvSpPr txBox="1"/>
          <p:nvPr/>
        </p:nvSpPr>
        <p:spPr>
          <a:xfrm>
            <a:off x="76200" y="-647700"/>
            <a:ext cx="17068800" cy="14773275"/>
          </a:xfrm>
          <a:prstGeom prst="rect">
            <a:avLst/>
          </a:prstGeom>
        </p:spPr>
        <p:txBody>
          <a:bodyPr wrap="square" lIns="0" tIns="0" rIns="0" bIns="0" rtlCol="0" anchor="t">
            <a:spAutoFit/>
          </a:bodyPr>
          <a:lstStyle/>
          <a:p>
            <a:pPr marL="769630" marR="0" lvl="1" indent="-4572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a:p>
            <a:pPr marL="883930" marR="0" lvl="1"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a:p>
            <a:pPr marL="883930" marR="0" lvl="1"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a:p>
            <a:pPr marL="883930" lvl="1" indent="-571500" defTabSz="914400">
              <a:buClr>
                <a:schemeClr val="tx1"/>
              </a:buClr>
              <a:buFont typeface="Wingdings" panose="05000000000000000000" pitchFamily="2" charset="2"/>
              <a:buChar char="§"/>
              <a:defRPr/>
            </a:pPr>
            <a:r>
              <a:rPr lang="en-US" sz="6000" dirty="0">
                <a:solidFill>
                  <a:srgbClr val="000000"/>
                </a:solidFill>
                <a:hlinkClick r:id="rId3"/>
              </a:rPr>
              <a:t>Knee Extension Torque Calculator</a:t>
            </a:r>
            <a:r>
              <a:rPr lang="en-US" sz="6000" dirty="0">
                <a:solidFill>
                  <a:srgbClr val="000000"/>
                </a:solidFill>
                <a:latin typeface="Canva Sans"/>
                <a:hlinkClick r:id="rId3"/>
              </a:rPr>
              <a:t> </a:t>
            </a:r>
            <a:endParaRPr lang="en-US" sz="6000" dirty="0">
              <a:solidFill>
                <a:srgbClr val="B62E2E"/>
              </a:solidFill>
              <a:latin typeface="Canva Sans"/>
            </a:endParaRPr>
          </a:p>
          <a:p>
            <a:pPr marL="883930" marR="0" lvl="1"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r>
              <a:rPr lang="en-US" sz="6000" dirty="0">
                <a:sym typeface="Wingdings" panose="05000000000000000000" pitchFamily="2" charset="2"/>
              </a:rPr>
              <a:t>Required Data (keep units consistent)</a:t>
            </a:r>
          </a:p>
          <a:p>
            <a:pPr marL="1341130" lvl="2" indent="-571500" defTabSz="914400">
              <a:buClr>
                <a:schemeClr val="tx1"/>
              </a:buClr>
              <a:buFont typeface="Wingdings" panose="05000000000000000000" pitchFamily="2" charset="2"/>
              <a:buChar char="§"/>
              <a:defRPr/>
            </a:pPr>
            <a:r>
              <a:rPr kumimoji="0" lang="en-US" sz="6000" b="0" i="0" u="none" strike="noStrike" kern="1200" cap="none" spc="0" normalizeH="0" baseline="0" noProof="0" dirty="0">
                <a:ln>
                  <a:noFill/>
                </a:ln>
                <a:effectLst/>
                <a:uLnTx/>
                <a:uFillTx/>
                <a:ea typeface="+mn-ea"/>
                <a:cs typeface="+mn-cs"/>
                <a:sym typeface="Wingdings" panose="05000000000000000000" pitchFamily="2" charset="2"/>
              </a:rPr>
              <a:t>Force (lb. or kg)</a:t>
            </a:r>
            <a:endParaRPr lang="en-US" sz="6000" dirty="0">
              <a:sym typeface="Wingdings" panose="05000000000000000000" pitchFamily="2" charset="2"/>
            </a:endParaRPr>
          </a:p>
          <a:p>
            <a:pPr marL="1341130" lvl="2" indent="-571500" defTabSz="914400">
              <a:buClr>
                <a:schemeClr val="tx1"/>
              </a:buClr>
              <a:buFont typeface="Wingdings" panose="05000000000000000000" pitchFamily="2" charset="2"/>
              <a:buChar char="§"/>
              <a:defRPr/>
            </a:pPr>
            <a:r>
              <a:rPr lang="en-US" sz="6000" dirty="0">
                <a:sym typeface="Wingdings" panose="05000000000000000000" pitchFamily="2" charset="2"/>
              </a:rPr>
              <a:t>Moment arm (m)</a:t>
            </a:r>
          </a:p>
          <a:p>
            <a:pPr marL="1341130" lvl="2" indent="-571500" defTabSz="914400">
              <a:buClr>
                <a:schemeClr val="tx1"/>
              </a:buClr>
              <a:buFont typeface="Wingdings" panose="05000000000000000000" pitchFamily="2" charset="2"/>
              <a:buChar char="§"/>
              <a:defRPr/>
            </a:pPr>
            <a:r>
              <a:rPr kumimoji="0" lang="en-US" sz="6000" b="0" i="0" u="none" strike="noStrike" kern="1200" cap="none" spc="0" normalizeH="0" baseline="0" noProof="0" dirty="0">
                <a:ln>
                  <a:noFill/>
                </a:ln>
                <a:effectLst/>
                <a:uLnTx/>
                <a:uFillTx/>
                <a:ea typeface="+mn-ea"/>
                <a:cs typeface="+mn-cs"/>
                <a:sym typeface="Wingdings" panose="05000000000000000000" pitchFamily="2" charset="2"/>
              </a:rPr>
              <a:t>Body weight (lb. or kg)</a:t>
            </a:r>
          </a:p>
          <a:p>
            <a:pPr marL="883930" lvl="1" indent="-571500" defTabSz="914400">
              <a:buClr>
                <a:schemeClr val="tx1"/>
              </a:buClr>
              <a:buFont typeface="Wingdings" panose="05000000000000000000" pitchFamily="2" charset="2"/>
              <a:buChar char="§"/>
              <a:defRPr/>
            </a:pPr>
            <a:r>
              <a:rPr lang="en-US" sz="6000" dirty="0">
                <a:sym typeface="Wingdings" panose="05000000000000000000" pitchFamily="2" charset="2"/>
              </a:rPr>
              <a:t>Gold standard </a:t>
            </a:r>
          </a:p>
          <a:p>
            <a:pPr marL="1341130" lvl="2" indent="-571500" defTabSz="914400">
              <a:buClr>
                <a:schemeClr val="tx1"/>
              </a:buClr>
              <a:buFont typeface="Wingdings" panose="05000000000000000000" pitchFamily="2" charset="2"/>
              <a:buChar char="§"/>
              <a:defRPr/>
            </a:pPr>
            <a:r>
              <a:rPr lang="en-US" sz="6000" dirty="0">
                <a:sym typeface="Wingdings" panose="05000000000000000000" pitchFamily="2" charset="2"/>
              </a:rPr>
              <a:t>2.99 Nm/kg </a:t>
            </a:r>
            <a:endParaRPr kumimoji="0" lang="en-US" sz="6000" b="0" i="0" u="none" strike="noStrike" kern="1200" cap="none" spc="0" normalizeH="0" baseline="0" noProof="0" dirty="0">
              <a:ln>
                <a:noFill/>
              </a:ln>
              <a:effectLst/>
              <a:uLnTx/>
              <a:uFillTx/>
              <a:ea typeface="+mn-ea"/>
              <a:cs typeface="+mn-cs"/>
              <a:sym typeface="Wingdings" panose="05000000000000000000" pitchFamily="2" charset="2"/>
            </a:endParaRPr>
          </a:p>
          <a:p>
            <a:pPr marL="1341130" lvl="2" indent="-571500">
              <a:buClr>
                <a:schemeClr val="tx1"/>
              </a:buClr>
              <a:buFont typeface="Wingdings" panose="05000000000000000000" pitchFamily="2" charset="2"/>
              <a:buChar char="§"/>
            </a:pPr>
            <a:endParaRPr lang="en-US" sz="6000" dirty="0">
              <a:sym typeface="Wingdings" panose="05000000000000000000" pitchFamily="2" charset="2"/>
            </a:endParaRPr>
          </a:p>
          <a:p>
            <a:pPr marL="883930" lvl="1" indent="-571500">
              <a:buClr>
                <a:schemeClr val="tx1"/>
              </a:buClr>
              <a:buFont typeface="Wingdings" panose="05000000000000000000" pitchFamily="2" charset="2"/>
              <a:buChar char="§"/>
            </a:pPr>
            <a:endParaRPr kumimoji="0" lang="en-US" sz="6000" b="0" i="0" u="none" strike="noStrike" kern="1200" cap="none" spc="0" normalizeH="0" baseline="0" noProof="0" dirty="0">
              <a:ln>
                <a:noFill/>
              </a:ln>
              <a:effectLst/>
              <a:uLnTx/>
              <a:uFillTx/>
              <a:ea typeface="+mn-ea"/>
              <a:cs typeface="+mn-cs"/>
            </a:endParaRPr>
          </a:p>
          <a:p>
            <a:pPr marL="759459" lvl="1" indent="-457200">
              <a:buClr>
                <a:schemeClr val="tx1"/>
              </a:buClr>
              <a:buFont typeface="Wingdings" panose="05000000000000000000" pitchFamily="2" charset="2"/>
              <a:buChar char="§"/>
            </a:pPr>
            <a:endParaRPr lang="en-US" sz="6000" dirty="0"/>
          </a:p>
          <a:p>
            <a:pPr marL="759459" lvl="1" indent="-457200">
              <a:buClr>
                <a:schemeClr val="tx1"/>
              </a:buClr>
              <a:buFont typeface="Wingdings" panose="05000000000000000000" pitchFamily="2" charset="2"/>
              <a:buChar char="§"/>
            </a:pPr>
            <a:endParaRPr lang="en-US" sz="6000" dirty="0"/>
          </a:p>
          <a:p>
            <a:pPr marL="1341130" marR="0" lvl="2"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a:p>
            <a:pPr marL="883930" marR="0" lvl="1" indent="-571500" algn="l" defTabSz="914400" rtl="0" eaLnBrk="1" fontAlgn="auto" latinLnBrk="0" hangingPunct="1">
              <a:spcBef>
                <a:spcPts val="0"/>
              </a:spcBef>
              <a:spcAft>
                <a:spcPts val="0"/>
              </a:spcAft>
              <a:buClr>
                <a:schemeClr val="tx1"/>
              </a:buClr>
              <a:buSzTx/>
              <a:buFont typeface="Wingdings" panose="05000000000000000000" pitchFamily="2" charset="2"/>
              <a:buChar char="§"/>
              <a:tabLst/>
              <a:defRPr/>
            </a:pPr>
            <a:endParaRPr kumimoji="0" lang="en-US" sz="6000" b="0" i="0" u="none" strike="noStrike" kern="1200" cap="none" spc="0" normalizeH="0" baseline="0" noProof="0" dirty="0">
              <a:ln>
                <a:noFill/>
              </a:ln>
              <a:effectLst/>
              <a:uLnTx/>
              <a:uFillTx/>
              <a:ea typeface="+mn-ea"/>
              <a:cs typeface="+mn-cs"/>
            </a:endParaRPr>
          </a:p>
        </p:txBody>
      </p:sp>
      <p:sp>
        <p:nvSpPr>
          <p:cNvPr id="2" name="TextBox 3">
            <a:extLst>
              <a:ext uri="{FF2B5EF4-FFF2-40B4-BE49-F238E27FC236}">
                <a16:creationId xmlns:a16="http://schemas.microsoft.com/office/drawing/2014/main" id="{87A2DF87-DE88-72E6-8067-660CF50D7AB1}"/>
              </a:ext>
            </a:extLst>
          </p:cNvPr>
          <p:cNvSpPr txBox="1"/>
          <p:nvPr/>
        </p:nvSpPr>
        <p:spPr>
          <a:xfrm>
            <a:off x="0" y="-342900"/>
            <a:ext cx="17145000" cy="2103140"/>
          </a:xfrm>
          <a:prstGeom prst="rect">
            <a:avLst/>
          </a:prstGeom>
        </p:spPr>
        <p:txBody>
          <a:bodyPr wrap="square" lIns="0" tIns="0" rIns="0" bIns="0" rtlCol="0" anchor="t">
            <a:spAutoFit/>
          </a:bodyPr>
          <a:lstStyle/>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2894" b="0" i="0" u="none" strike="noStrike" kern="1200" cap="none" spc="0" normalizeH="0" baseline="0" noProof="0" dirty="0">
              <a:ln>
                <a:noFill/>
              </a:ln>
              <a:effectLst/>
              <a:uLnTx/>
              <a:uFillTx/>
              <a:latin typeface="Canva Sans"/>
              <a:ea typeface="+mn-ea"/>
              <a:cs typeface="+mn-cs"/>
            </a:endParaRPr>
          </a:p>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3600" b="0" i="0" u="none" strike="noStrike" kern="1200" cap="none" spc="0" normalizeH="0" baseline="0" noProof="0" dirty="0">
              <a:ln>
                <a:noFill/>
              </a:ln>
              <a:effectLst/>
              <a:uLnTx/>
              <a:uFillTx/>
              <a:latin typeface="Calibri"/>
              <a:ea typeface="+mn-ea"/>
              <a:cs typeface="+mn-cs"/>
            </a:endParaRPr>
          </a:p>
          <a:p>
            <a:pPr marL="312430" marR="0" lvl="1" algn="l" defTabSz="914400" rtl="0" eaLnBrk="1" fontAlgn="auto" latinLnBrk="0" hangingPunct="1">
              <a:lnSpc>
                <a:spcPts val="4051"/>
              </a:lnSpc>
              <a:spcBef>
                <a:spcPts val="0"/>
              </a:spcBef>
              <a:spcAft>
                <a:spcPts val="0"/>
              </a:spcAft>
              <a:buClrTx/>
              <a:buSzTx/>
              <a:tabLst/>
              <a:defRPr/>
            </a:pPr>
            <a:r>
              <a:rPr lang="en-US" sz="8000" dirty="0">
                <a:latin typeface="+mj-lt"/>
              </a:rPr>
              <a:t>Knee Ext Torque Normalized to BW</a:t>
            </a:r>
            <a:endParaRPr kumimoji="0" lang="en-US" sz="8000" b="0" i="0" strike="noStrike" kern="1200" cap="none" spc="0" normalizeH="0" baseline="0" noProof="0" dirty="0">
              <a:ln>
                <a:noFill/>
              </a:ln>
              <a:effectLst/>
              <a:uLnTx/>
              <a:uFillTx/>
              <a:latin typeface="+mj-lt"/>
              <a:ea typeface="+mn-ea"/>
              <a:cs typeface="+mn-cs"/>
            </a:endParaRPr>
          </a:p>
          <a:p>
            <a:pPr marL="312430" marR="0" lvl="1" indent="0" algn="l" defTabSz="914400" rtl="0" eaLnBrk="1" fontAlgn="auto" latinLnBrk="0" hangingPunct="1">
              <a:lnSpc>
                <a:spcPts val="4051"/>
              </a:lnSpc>
              <a:spcBef>
                <a:spcPts val="0"/>
              </a:spcBef>
              <a:spcAft>
                <a:spcPts val="0"/>
              </a:spcAft>
              <a:buClrTx/>
              <a:buSzTx/>
              <a:buFontTx/>
              <a:buNone/>
              <a:tabLst/>
              <a:defRPr/>
            </a:pPr>
            <a:endParaRPr kumimoji="0" lang="en-US" sz="3600" b="0" i="0" u="none" strike="noStrike" kern="1200" cap="none" spc="0" normalizeH="0" baseline="0" noProof="0" dirty="0">
              <a:ln>
                <a:noFill/>
              </a:ln>
              <a:effectLst/>
              <a:uLnTx/>
              <a:uFillTx/>
              <a:latin typeface="Calibri"/>
              <a:ea typeface="+mn-ea"/>
              <a:cs typeface="+mn-cs"/>
            </a:endParaRPr>
          </a:p>
        </p:txBody>
      </p:sp>
      <p:pic>
        <p:nvPicPr>
          <p:cNvPr id="6" name="Picture 5">
            <a:extLst>
              <a:ext uri="{FF2B5EF4-FFF2-40B4-BE49-F238E27FC236}">
                <a16:creationId xmlns:a16="http://schemas.microsoft.com/office/drawing/2014/main" id="{0FD26335-D604-0AE9-0CDA-815954AF659A}"/>
              </a:ext>
            </a:extLst>
          </p:cNvPr>
          <p:cNvPicPr>
            <a:picLocks noChangeAspect="1"/>
          </p:cNvPicPr>
          <p:nvPr/>
        </p:nvPicPr>
        <p:blipFill>
          <a:blip r:embed="rId4"/>
          <a:stretch>
            <a:fillRect/>
          </a:stretch>
        </p:blipFill>
        <p:spPr>
          <a:xfrm>
            <a:off x="8915400" y="3936485"/>
            <a:ext cx="10896600" cy="6350515"/>
          </a:xfrm>
          <a:prstGeom prst="rect">
            <a:avLst/>
          </a:prstGeom>
        </p:spPr>
      </p:pic>
    </p:spTree>
    <p:extLst>
      <p:ext uri="{BB962C8B-B14F-4D97-AF65-F5344CB8AC3E}">
        <p14:creationId xmlns:p14="http://schemas.microsoft.com/office/powerpoint/2010/main" val="371377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914400" y="284398"/>
            <a:ext cx="2895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Flexion</a:t>
            </a:r>
            <a:endParaRPr kumimoji="0" lang="en-US" sz="6000" b="0" i="0" u="sng"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Seated</a:t>
            </a:r>
            <a:endParaRPr kumimoji="0" lang="en-US" sz="6000" b="0" i="0" strike="noStrike" kern="1200" cap="none" spc="0" normalizeH="0" baseline="0" noProof="0" dirty="0">
              <a:ln>
                <a:noFill/>
              </a:ln>
              <a:effectLst/>
              <a:uLnTx/>
              <a:uFillTx/>
              <a:ea typeface="+mn-ea"/>
              <a:cs typeface="+mn-cs"/>
            </a:endParaRPr>
          </a:p>
        </p:txBody>
      </p:sp>
      <p:pic>
        <p:nvPicPr>
          <p:cNvPr id="5" name="Picture 4">
            <a:extLst>
              <a:ext uri="{FF2B5EF4-FFF2-40B4-BE49-F238E27FC236}">
                <a16:creationId xmlns:a16="http://schemas.microsoft.com/office/drawing/2014/main" id="{7B66E0B6-A4E5-6B05-91D9-DD5EA2FC8DC6}"/>
              </a:ext>
            </a:extLst>
          </p:cNvPr>
          <p:cNvPicPr>
            <a:picLocks noChangeAspect="1"/>
          </p:cNvPicPr>
          <p:nvPr/>
        </p:nvPicPr>
        <p:blipFill>
          <a:blip r:embed="rId3"/>
          <a:stretch>
            <a:fillRect/>
          </a:stretch>
        </p:blipFill>
        <p:spPr>
          <a:xfrm>
            <a:off x="3962400" y="514350"/>
            <a:ext cx="12986200" cy="9258300"/>
          </a:xfrm>
          <a:prstGeom prst="rect">
            <a:avLst/>
          </a:prstGeom>
        </p:spPr>
      </p:pic>
    </p:spTree>
    <p:extLst>
      <p:ext uri="{BB962C8B-B14F-4D97-AF65-F5344CB8AC3E}">
        <p14:creationId xmlns:p14="http://schemas.microsoft.com/office/powerpoint/2010/main" val="3569026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914400" y="284398"/>
            <a:ext cx="28956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Flexion</a:t>
            </a:r>
            <a:endParaRPr kumimoji="0" lang="en-US" sz="6000" b="0" i="0" u="sng"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Prone</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lying on a bed with his leg on the back&#10;&#10;Description automatically generated">
            <a:extLst>
              <a:ext uri="{FF2B5EF4-FFF2-40B4-BE49-F238E27FC236}">
                <a16:creationId xmlns:a16="http://schemas.microsoft.com/office/drawing/2014/main" id="{08A9FA7A-4184-D26B-BAD4-7C4C6973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495300"/>
            <a:ext cx="12480140" cy="9410700"/>
          </a:xfrm>
          <a:prstGeom prst="rect">
            <a:avLst/>
          </a:prstGeom>
        </p:spPr>
      </p:pic>
    </p:spTree>
    <p:extLst>
      <p:ext uri="{BB962C8B-B14F-4D97-AF65-F5344CB8AC3E}">
        <p14:creationId xmlns:p14="http://schemas.microsoft.com/office/powerpoint/2010/main" val="1786827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54D924E-D816-3107-F8E4-6252E29CA60D}"/>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701"/>
            <a:ext cx="18288001" cy="10299701"/>
            <a:chOff x="0" y="-8467"/>
            <a:chExt cx="12192000" cy="6866467"/>
          </a:xfrm>
        </p:grpSpPr>
        <p:cxnSp>
          <p:nvCxnSpPr>
            <p:cNvPr id="13" name="Straight Connector 12">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16"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17" name="Isosceles Triangle 16">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18"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19"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20"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21" name="Isosceles Triangle 20">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22" name="Isosceles Triangle 21">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grpSp>
      <p:sp useBgFill="1">
        <p:nvSpPr>
          <p:cNvPr id="24" name="Rectangle 23">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cxnSp>
        <p:nvCxnSpPr>
          <p:cNvPr id="26" name="Straight Connector 25">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2450" y="0"/>
            <a:ext cx="1828800" cy="10287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762" y="5522119"/>
            <a:ext cx="7145337" cy="4764881"/>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8146" y="-12700"/>
            <a:ext cx="4511023" cy="102997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32"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1095" y="-12700"/>
            <a:ext cx="3882837" cy="102997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34" name="Isosceles Triangle 33">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31" y="4572000"/>
            <a:ext cx="4889501" cy="5715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36"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7682" y="-12700"/>
            <a:ext cx="4281489" cy="102997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38" name="Isosceles Triangle 37">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3431" y="5384800"/>
            <a:ext cx="2725738" cy="49022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40" name="Freeform: Shape 39">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4430" y="-12700"/>
            <a:ext cx="13763570" cy="10299700"/>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7" name="TextBox 7">
            <a:extLst>
              <a:ext uri="{FF2B5EF4-FFF2-40B4-BE49-F238E27FC236}">
                <a16:creationId xmlns:a16="http://schemas.microsoft.com/office/drawing/2014/main" id="{9311B646-E046-2332-5342-74CF7F4E540F}"/>
              </a:ext>
            </a:extLst>
          </p:cNvPr>
          <p:cNvSpPr txBox="1"/>
          <p:nvPr/>
        </p:nvSpPr>
        <p:spPr>
          <a:xfrm>
            <a:off x="6606266" y="1943100"/>
            <a:ext cx="10441138" cy="4274507"/>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Berlin Sans FB Demi"/>
                <a:ea typeface="+mn-ea"/>
                <a:cs typeface="+mn-cs"/>
              </a:rPr>
              <a:t>The </a:t>
            </a:r>
            <a:r>
              <a:rPr lang="en-US" sz="16600" dirty="0">
                <a:solidFill>
                  <a:srgbClr val="FFFFFF"/>
                </a:solidFill>
                <a:latin typeface="Berlin Sans FB Demi"/>
              </a:rPr>
              <a:t>Hip</a:t>
            </a:r>
            <a:endParaRPr kumimoji="0" lang="en-US" sz="16600" b="0" i="0" u="none" strike="noStrike" kern="1200" cap="none" spc="0" normalizeH="0" baseline="0" noProof="0" dirty="0">
              <a:ln>
                <a:noFill/>
              </a:ln>
              <a:solidFill>
                <a:srgbClr val="FFFFFF"/>
              </a:solidFill>
              <a:effectLst/>
              <a:uLnTx/>
              <a:uFillTx/>
              <a:latin typeface="Berlin Sans FB Demi"/>
              <a:ea typeface="+mn-ea"/>
              <a:cs typeface="+mn-cs"/>
            </a:endParaRPr>
          </a:p>
        </p:txBody>
      </p:sp>
      <p:sp>
        <p:nvSpPr>
          <p:cNvPr id="42" name="Isosceles Triangle 41">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93843" y="4907231"/>
            <a:ext cx="330990" cy="27965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Tree>
    <p:extLst>
      <p:ext uri="{BB962C8B-B14F-4D97-AF65-F5344CB8AC3E}">
        <p14:creationId xmlns:p14="http://schemas.microsoft.com/office/powerpoint/2010/main" val="2268254922"/>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81000" y="150393"/>
            <a:ext cx="7772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Flexion - Seated</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and person sitting on a medical device&#10;&#10;Description automatically generated">
            <a:extLst>
              <a:ext uri="{FF2B5EF4-FFF2-40B4-BE49-F238E27FC236}">
                <a16:creationId xmlns:a16="http://schemas.microsoft.com/office/drawing/2014/main" id="{A15CA88B-941D-E8EA-D399-7FCFA85E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875" y="1166056"/>
            <a:ext cx="10748250" cy="9120944"/>
          </a:xfrm>
          <a:prstGeom prst="rect">
            <a:avLst/>
          </a:prstGeom>
        </p:spPr>
      </p:pic>
    </p:spTree>
    <p:extLst>
      <p:ext uri="{BB962C8B-B14F-4D97-AF65-F5344CB8AC3E}">
        <p14:creationId xmlns:p14="http://schemas.microsoft.com/office/powerpoint/2010/main" val="2715526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81000" y="150393"/>
            <a:ext cx="7772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Flexion – Supine</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lying on a chair&#10;&#10;Description automatically generated">
            <a:extLst>
              <a:ext uri="{FF2B5EF4-FFF2-40B4-BE49-F238E27FC236}">
                <a16:creationId xmlns:a16="http://schemas.microsoft.com/office/drawing/2014/main" id="{348F9B93-1E20-7E9F-157E-ED4832886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050" y="1110978"/>
            <a:ext cx="13177900" cy="9176022"/>
          </a:xfrm>
          <a:prstGeom prst="rect">
            <a:avLst/>
          </a:prstGeom>
        </p:spPr>
      </p:pic>
    </p:spTree>
    <p:extLst>
      <p:ext uri="{BB962C8B-B14F-4D97-AF65-F5344CB8AC3E}">
        <p14:creationId xmlns:p14="http://schemas.microsoft.com/office/powerpoint/2010/main" val="2141410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81000" y="150393"/>
            <a:ext cx="7772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Extension – Short Lever</a:t>
            </a:r>
            <a:endParaRPr kumimoji="0" lang="en-US" sz="6000" b="0" i="0" strike="noStrike" kern="1200" cap="none" spc="0" normalizeH="0" baseline="0" noProof="0" dirty="0">
              <a:ln>
                <a:noFill/>
              </a:ln>
              <a:effectLst/>
              <a:uLnTx/>
              <a:uFillTx/>
              <a:ea typeface="+mn-ea"/>
              <a:cs typeface="+mn-cs"/>
            </a:endParaRPr>
          </a:p>
        </p:txBody>
      </p:sp>
      <p:pic>
        <p:nvPicPr>
          <p:cNvPr id="4" name="Picture 3" descr="A person lying on the floor with a belt attached to their back&#10;&#10;Description automatically generated">
            <a:extLst>
              <a:ext uri="{FF2B5EF4-FFF2-40B4-BE49-F238E27FC236}">
                <a16:creationId xmlns:a16="http://schemas.microsoft.com/office/drawing/2014/main" id="{04E22ED8-8029-27F6-0078-2E37D9371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34" y="1485900"/>
            <a:ext cx="17895531" cy="7635044"/>
          </a:xfrm>
          <a:prstGeom prst="rect">
            <a:avLst/>
          </a:prstGeom>
        </p:spPr>
      </p:pic>
    </p:spTree>
    <p:extLst>
      <p:ext uri="{BB962C8B-B14F-4D97-AF65-F5344CB8AC3E}">
        <p14:creationId xmlns:p14="http://schemas.microsoft.com/office/powerpoint/2010/main" val="2979110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457200" y="172480"/>
            <a:ext cx="80010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Extension – Long Lever</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lying on the floor with legs up&#10;&#10;Description automatically generated">
            <a:extLst>
              <a:ext uri="{FF2B5EF4-FFF2-40B4-BE49-F238E27FC236}">
                <a16:creationId xmlns:a16="http://schemas.microsoft.com/office/drawing/2014/main" id="{4A9A61B9-0D63-03B4-DEE0-FF78047FA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896" y="1188143"/>
            <a:ext cx="15380208" cy="8827008"/>
          </a:xfrm>
          <a:prstGeom prst="rect">
            <a:avLst/>
          </a:prstGeom>
        </p:spPr>
      </p:pic>
    </p:spTree>
    <p:extLst>
      <p:ext uri="{BB962C8B-B14F-4D97-AF65-F5344CB8AC3E}">
        <p14:creationId xmlns:p14="http://schemas.microsoft.com/office/powerpoint/2010/main" val="2234861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457200" y="13037"/>
            <a:ext cx="112776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dirty="0">
                <a:ln>
                  <a:noFill/>
                </a:ln>
                <a:effectLst/>
                <a:uLnTx/>
                <a:uFillTx/>
                <a:ea typeface="+mn-ea"/>
                <a:cs typeface="+mn-cs"/>
              </a:rPr>
              <a:t>Abduction – Supine</a:t>
            </a:r>
          </a:p>
        </p:txBody>
      </p:sp>
      <p:pic>
        <p:nvPicPr>
          <p:cNvPr id="3" name="Picture 2" descr="A person on a stretcher&#10;&#10;Description automatically generated">
            <a:extLst>
              <a:ext uri="{FF2B5EF4-FFF2-40B4-BE49-F238E27FC236}">
                <a16:creationId xmlns:a16="http://schemas.microsoft.com/office/drawing/2014/main" id="{65233544-56CF-0B73-116A-708EC2F93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904" y="1028700"/>
            <a:ext cx="15252192" cy="9058656"/>
          </a:xfrm>
          <a:prstGeom prst="rect">
            <a:avLst/>
          </a:prstGeom>
        </p:spPr>
      </p:pic>
      <p:sp>
        <p:nvSpPr>
          <p:cNvPr id="4" name="Smiley Face 3">
            <a:extLst>
              <a:ext uri="{FF2B5EF4-FFF2-40B4-BE49-F238E27FC236}">
                <a16:creationId xmlns:a16="http://schemas.microsoft.com/office/drawing/2014/main" id="{89C662DA-8452-4505-4C49-6A52611B5B88}"/>
              </a:ext>
            </a:extLst>
          </p:cNvPr>
          <p:cNvSpPr/>
          <p:nvPr/>
        </p:nvSpPr>
        <p:spPr>
          <a:xfrm>
            <a:off x="2286000" y="3619500"/>
            <a:ext cx="1752600" cy="1447800"/>
          </a:xfrm>
          <a:prstGeom prst="smileyFac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38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DFC805C-3F90-5E79-32AC-0EF31717EA6A}"/>
              </a:ext>
            </a:extLst>
          </p:cNvPr>
          <p:cNvSpPr/>
          <p:nvPr/>
        </p:nvSpPr>
        <p:spPr>
          <a:xfrm>
            <a:off x="4940532" y="4457700"/>
            <a:ext cx="3974868" cy="5156360"/>
          </a:xfrm>
          <a:custGeom>
            <a:avLst/>
            <a:gdLst/>
            <a:ahLst/>
            <a:cxnLst/>
            <a:rect l="l" t="t" r="r" b="b"/>
            <a:pathLst>
              <a:path w="3474015" h="4780755">
                <a:moveTo>
                  <a:pt x="0" y="0"/>
                </a:moveTo>
                <a:lnTo>
                  <a:pt x="3474015" y="0"/>
                </a:lnTo>
                <a:lnTo>
                  <a:pt x="3474015" y="4780755"/>
                </a:lnTo>
                <a:lnTo>
                  <a:pt x="0" y="4780755"/>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E0A72DFE-C75D-8F01-E456-7C46B0BD760F}"/>
              </a:ext>
            </a:extLst>
          </p:cNvPr>
          <p:cNvSpPr/>
          <p:nvPr/>
        </p:nvSpPr>
        <p:spPr>
          <a:xfrm>
            <a:off x="380506" y="2834152"/>
            <a:ext cx="4712426" cy="5585947"/>
          </a:xfrm>
          <a:custGeom>
            <a:avLst/>
            <a:gdLst/>
            <a:ahLst/>
            <a:cxnLst/>
            <a:rect l="l" t="t" r="r" b="b"/>
            <a:pathLst>
              <a:path w="3850971" h="4780755">
                <a:moveTo>
                  <a:pt x="0" y="0"/>
                </a:moveTo>
                <a:lnTo>
                  <a:pt x="3850971" y="0"/>
                </a:lnTo>
                <a:lnTo>
                  <a:pt x="3850971" y="4780755"/>
                </a:lnTo>
                <a:lnTo>
                  <a:pt x="0" y="4780755"/>
                </a:lnTo>
                <a:lnTo>
                  <a:pt x="0" y="0"/>
                </a:lnTo>
                <a:close/>
              </a:path>
            </a:pathLst>
          </a:custGeom>
          <a:blipFill>
            <a:blip r:embed="rId3"/>
            <a:stretch>
              <a:fillRect/>
            </a:stretch>
          </a:blipFill>
        </p:spPr>
        <p:txBody>
          <a:bodyPr/>
          <a:lstStyle/>
          <a:p>
            <a:endParaRPr lang="en-US"/>
          </a:p>
        </p:txBody>
      </p:sp>
      <p:sp>
        <p:nvSpPr>
          <p:cNvPr id="4" name="Freeform 2">
            <a:extLst>
              <a:ext uri="{FF2B5EF4-FFF2-40B4-BE49-F238E27FC236}">
                <a16:creationId xmlns:a16="http://schemas.microsoft.com/office/drawing/2014/main" id="{67CA6E34-8217-42CF-07FD-AA3F77054728}"/>
              </a:ext>
            </a:extLst>
          </p:cNvPr>
          <p:cNvSpPr/>
          <p:nvPr/>
        </p:nvSpPr>
        <p:spPr>
          <a:xfrm>
            <a:off x="13106400" y="2857500"/>
            <a:ext cx="5105400" cy="4275732"/>
          </a:xfrm>
          <a:custGeom>
            <a:avLst/>
            <a:gdLst/>
            <a:ahLst/>
            <a:cxnLst/>
            <a:rect l="l" t="t" r="r" b="b"/>
            <a:pathLst>
              <a:path w="3408965" h="3103622">
                <a:moveTo>
                  <a:pt x="0" y="0"/>
                </a:moveTo>
                <a:lnTo>
                  <a:pt x="3408965" y="0"/>
                </a:lnTo>
                <a:lnTo>
                  <a:pt x="3408965" y="3103623"/>
                </a:lnTo>
                <a:lnTo>
                  <a:pt x="0" y="3103623"/>
                </a:lnTo>
                <a:lnTo>
                  <a:pt x="0" y="0"/>
                </a:lnTo>
                <a:close/>
              </a:path>
            </a:pathLst>
          </a:custGeom>
          <a:blipFill>
            <a:blip r:embed="rId4"/>
            <a:stretch>
              <a:fillRect/>
            </a:stretch>
          </a:blipFill>
        </p:spPr>
        <p:txBody>
          <a:bodyPr/>
          <a:lstStyle/>
          <a:p>
            <a:endParaRPr lang="en-US" dirty="0"/>
          </a:p>
        </p:txBody>
      </p:sp>
      <p:sp>
        <p:nvSpPr>
          <p:cNvPr id="5" name="Freeform 4">
            <a:extLst>
              <a:ext uri="{FF2B5EF4-FFF2-40B4-BE49-F238E27FC236}">
                <a16:creationId xmlns:a16="http://schemas.microsoft.com/office/drawing/2014/main" id="{A3DA7E59-EF93-5A9A-A1A6-87410693EF53}"/>
              </a:ext>
            </a:extLst>
          </p:cNvPr>
          <p:cNvSpPr/>
          <p:nvPr/>
        </p:nvSpPr>
        <p:spPr>
          <a:xfrm>
            <a:off x="9588732" y="4457700"/>
            <a:ext cx="3974868" cy="5156360"/>
          </a:xfrm>
          <a:custGeom>
            <a:avLst/>
            <a:gdLst/>
            <a:ahLst/>
            <a:cxnLst/>
            <a:rect l="l" t="t" r="r" b="b"/>
            <a:pathLst>
              <a:path w="3469564" h="4584781">
                <a:moveTo>
                  <a:pt x="0" y="0"/>
                </a:moveTo>
                <a:lnTo>
                  <a:pt x="3469564" y="0"/>
                </a:lnTo>
                <a:lnTo>
                  <a:pt x="3469564" y="4584782"/>
                </a:lnTo>
                <a:lnTo>
                  <a:pt x="0" y="4584782"/>
                </a:lnTo>
                <a:lnTo>
                  <a:pt x="0" y="0"/>
                </a:lnTo>
                <a:close/>
              </a:path>
            </a:pathLst>
          </a:custGeom>
          <a:blipFill>
            <a:blip r:embed="rId5"/>
            <a:stretch>
              <a:fillRect/>
            </a:stretch>
          </a:blipFill>
        </p:spPr>
        <p:txBody>
          <a:bodyPr/>
          <a:lstStyle/>
          <a:p>
            <a:endParaRPr lang="en-US"/>
          </a:p>
        </p:txBody>
      </p:sp>
      <p:sp>
        <p:nvSpPr>
          <p:cNvPr id="8" name="TextBox 9">
            <a:extLst>
              <a:ext uri="{FF2B5EF4-FFF2-40B4-BE49-F238E27FC236}">
                <a16:creationId xmlns:a16="http://schemas.microsoft.com/office/drawing/2014/main" id="{AD2D29CC-C360-E669-7619-312B2A7C1177}"/>
              </a:ext>
            </a:extLst>
          </p:cNvPr>
          <p:cNvSpPr txBox="1"/>
          <p:nvPr/>
        </p:nvSpPr>
        <p:spPr>
          <a:xfrm>
            <a:off x="1730792" y="1776468"/>
            <a:ext cx="5486400" cy="971676"/>
          </a:xfrm>
          <a:prstGeom prst="rect">
            <a:avLst/>
          </a:prstGeom>
        </p:spPr>
        <p:txBody>
          <a:bodyPr wrap="square" lIns="0" tIns="0" rIns="0" bIns="0" rtlCol="0" anchor="t">
            <a:spAutoFit/>
          </a:bodyPr>
          <a:lstStyle/>
          <a:p>
            <a:pPr algn="ctr">
              <a:lnSpc>
                <a:spcPts val="7279"/>
              </a:lnSpc>
            </a:pPr>
            <a:r>
              <a:rPr lang="en-US" sz="8000" dirty="0"/>
              <a:t>Manual </a:t>
            </a:r>
          </a:p>
        </p:txBody>
      </p:sp>
      <p:sp>
        <p:nvSpPr>
          <p:cNvPr id="9" name="TextBox 9">
            <a:extLst>
              <a:ext uri="{FF2B5EF4-FFF2-40B4-BE49-F238E27FC236}">
                <a16:creationId xmlns:a16="http://schemas.microsoft.com/office/drawing/2014/main" id="{809725BD-C012-070C-4C8E-3C67DC473E9B}"/>
              </a:ext>
            </a:extLst>
          </p:cNvPr>
          <p:cNvSpPr txBox="1"/>
          <p:nvPr/>
        </p:nvSpPr>
        <p:spPr>
          <a:xfrm>
            <a:off x="11201400" y="1776468"/>
            <a:ext cx="5486400" cy="971676"/>
          </a:xfrm>
          <a:prstGeom prst="rect">
            <a:avLst/>
          </a:prstGeom>
        </p:spPr>
        <p:txBody>
          <a:bodyPr wrap="square" lIns="0" tIns="0" rIns="0" bIns="0" rtlCol="0" anchor="t">
            <a:spAutoFit/>
          </a:bodyPr>
          <a:lstStyle/>
          <a:p>
            <a:pPr algn="ctr">
              <a:lnSpc>
                <a:spcPts val="7279"/>
              </a:lnSpc>
            </a:pPr>
            <a:r>
              <a:rPr lang="en-US" sz="8000" dirty="0">
                <a:latin typeface="Berlin Sans FB" panose="020E0602020502020306" pitchFamily="34" charset="0"/>
              </a:rPr>
              <a:t>External</a:t>
            </a:r>
          </a:p>
        </p:txBody>
      </p:sp>
      <p:sp>
        <p:nvSpPr>
          <p:cNvPr id="10" name="TextBox 9">
            <a:extLst>
              <a:ext uri="{FF2B5EF4-FFF2-40B4-BE49-F238E27FC236}">
                <a16:creationId xmlns:a16="http://schemas.microsoft.com/office/drawing/2014/main" id="{163B024B-26FF-D2CD-D2BD-947699B1CDDC}"/>
              </a:ext>
            </a:extLst>
          </p:cNvPr>
          <p:cNvSpPr txBox="1"/>
          <p:nvPr/>
        </p:nvSpPr>
        <p:spPr>
          <a:xfrm>
            <a:off x="6400224" y="394664"/>
            <a:ext cx="5791775" cy="1089594"/>
          </a:xfrm>
          <a:prstGeom prst="rect">
            <a:avLst/>
          </a:prstGeom>
        </p:spPr>
        <p:txBody>
          <a:bodyPr wrap="square" lIns="0" tIns="0" rIns="0" bIns="0" rtlCol="0" anchor="t">
            <a:spAutoFit/>
          </a:bodyPr>
          <a:lstStyle/>
          <a:p>
            <a:pPr algn="ctr">
              <a:lnSpc>
                <a:spcPts val="7279"/>
              </a:lnSpc>
            </a:pPr>
            <a:r>
              <a:rPr lang="en-US" sz="11500" b="1" dirty="0">
                <a:latin typeface="+mj-lt"/>
              </a:rPr>
              <a:t>Fixation</a:t>
            </a:r>
            <a:endParaRPr lang="en-US" sz="11500" b="1" dirty="0">
              <a:latin typeface="Canva Sans Bold"/>
            </a:endParaRPr>
          </a:p>
        </p:txBody>
      </p:sp>
    </p:spTree>
    <p:extLst>
      <p:ext uri="{BB962C8B-B14F-4D97-AF65-F5344CB8AC3E}">
        <p14:creationId xmlns:p14="http://schemas.microsoft.com/office/powerpoint/2010/main" val="1515427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1143000" y="266700"/>
            <a:ext cx="3810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t>Abduction  Supine</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s leg on a bench&#10;&#10;Description automatically generated">
            <a:extLst>
              <a:ext uri="{FF2B5EF4-FFF2-40B4-BE49-F238E27FC236}">
                <a16:creationId xmlns:a16="http://schemas.microsoft.com/office/drawing/2014/main" id="{C7EBE9E3-0F28-4EA0-46B1-BD3C3EFD1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023" y="25743"/>
            <a:ext cx="5631954" cy="10287000"/>
          </a:xfrm>
          <a:prstGeom prst="rect">
            <a:avLst/>
          </a:prstGeom>
        </p:spPr>
      </p:pic>
    </p:spTree>
    <p:extLst>
      <p:ext uri="{BB962C8B-B14F-4D97-AF65-F5344CB8AC3E}">
        <p14:creationId xmlns:p14="http://schemas.microsoft.com/office/powerpoint/2010/main" val="2413858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457200" y="266700"/>
            <a:ext cx="8686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Abduction – Sidelying </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lying on a bed with a person holding her leg&#10;&#10;Description automatically generated">
            <a:extLst>
              <a:ext uri="{FF2B5EF4-FFF2-40B4-BE49-F238E27FC236}">
                <a16:creationId xmlns:a16="http://schemas.microsoft.com/office/drawing/2014/main" id="{08699452-A79F-4077-4FB1-3C021F8AB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616" y="1282363"/>
            <a:ext cx="12824768" cy="8988946"/>
          </a:xfrm>
          <a:prstGeom prst="rect">
            <a:avLst/>
          </a:prstGeom>
        </p:spPr>
      </p:pic>
    </p:spTree>
    <p:extLst>
      <p:ext uri="{BB962C8B-B14F-4D97-AF65-F5344CB8AC3E}">
        <p14:creationId xmlns:p14="http://schemas.microsoft.com/office/powerpoint/2010/main" val="638545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81000" y="0"/>
            <a:ext cx="1150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Adduction – Sidelying</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on a bench with a person standing behind them&#10;&#10;Description automatically generated with medium confidence">
            <a:extLst>
              <a:ext uri="{FF2B5EF4-FFF2-40B4-BE49-F238E27FC236}">
                <a16:creationId xmlns:a16="http://schemas.microsoft.com/office/drawing/2014/main" id="{81655EB8-384C-692D-1C3A-781DAD83A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93" y="990067"/>
            <a:ext cx="14156813" cy="9296933"/>
          </a:xfrm>
          <a:prstGeom prst="rect">
            <a:avLst/>
          </a:prstGeom>
        </p:spPr>
      </p:pic>
    </p:spTree>
    <p:extLst>
      <p:ext uri="{BB962C8B-B14F-4D97-AF65-F5344CB8AC3E}">
        <p14:creationId xmlns:p14="http://schemas.microsoft.com/office/powerpoint/2010/main" val="3387268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04800" y="19565"/>
            <a:ext cx="11734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Adduction – Sidelying, Foam Roller</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stretching on a massage table&#10;&#10;Description automatically generated">
            <a:extLst>
              <a:ext uri="{FF2B5EF4-FFF2-40B4-BE49-F238E27FC236}">
                <a16:creationId xmlns:a16="http://schemas.microsoft.com/office/drawing/2014/main" id="{8311B7E2-CFA9-AA2D-6371-0E91A37AD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248" y="1044852"/>
            <a:ext cx="14261503" cy="9242148"/>
          </a:xfrm>
          <a:prstGeom prst="rect">
            <a:avLst/>
          </a:prstGeom>
        </p:spPr>
      </p:pic>
    </p:spTree>
    <p:extLst>
      <p:ext uri="{BB962C8B-B14F-4D97-AF65-F5344CB8AC3E}">
        <p14:creationId xmlns:p14="http://schemas.microsoft.com/office/powerpoint/2010/main" val="492824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1371600" y="266700"/>
            <a:ext cx="37338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dirty="0">
                <a:ln>
                  <a:noFill/>
                </a:ln>
                <a:effectLst/>
                <a:uLnTx/>
                <a:uFillTx/>
                <a:ea typeface="+mn-ea"/>
                <a:cs typeface="+mn-cs"/>
              </a:rPr>
              <a:t>Adduction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dirty="0">
                <a:ln>
                  <a:noFill/>
                </a:ln>
                <a:effectLst/>
                <a:uLnTx/>
                <a:uFillTx/>
                <a:ea typeface="+mn-ea"/>
                <a:cs typeface="+mn-cs"/>
              </a:rPr>
              <a:t>Supine</a:t>
            </a:r>
          </a:p>
        </p:txBody>
      </p:sp>
      <p:pic>
        <p:nvPicPr>
          <p:cNvPr id="3" name="Picture 2" descr="A person lying on a black bench&#10;&#10;Description automatically generated">
            <a:extLst>
              <a:ext uri="{FF2B5EF4-FFF2-40B4-BE49-F238E27FC236}">
                <a16:creationId xmlns:a16="http://schemas.microsoft.com/office/drawing/2014/main" id="{1B9962F7-44FF-BAA9-64D1-E19DFCDDE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3132" y="0"/>
            <a:ext cx="5541736" cy="10287000"/>
          </a:xfrm>
          <a:prstGeom prst="rect">
            <a:avLst/>
          </a:prstGeom>
        </p:spPr>
      </p:pic>
    </p:spTree>
    <p:extLst>
      <p:ext uri="{BB962C8B-B14F-4D97-AF65-F5344CB8AC3E}">
        <p14:creationId xmlns:p14="http://schemas.microsoft.com/office/powerpoint/2010/main" val="1979099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457200" y="0"/>
            <a:ext cx="10058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strike="noStrike" kern="1200" cap="none" spc="0" normalizeH="0" baseline="0" noProof="0" dirty="0">
                <a:ln>
                  <a:noFill/>
                </a:ln>
                <a:effectLst/>
                <a:uLnTx/>
                <a:uFillTx/>
                <a:ea typeface="+mn-ea"/>
                <a:cs typeface="+mn-cs"/>
              </a:rPr>
              <a:t>ER – Seated | IR = Reverse</a:t>
            </a:r>
          </a:p>
        </p:txBody>
      </p:sp>
      <p:pic>
        <p:nvPicPr>
          <p:cNvPr id="3" name="Picture 2" descr="A person on a bench&#10;&#10;Description automatically generated">
            <a:extLst>
              <a:ext uri="{FF2B5EF4-FFF2-40B4-BE49-F238E27FC236}">
                <a16:creationId xmlns:a16="http://schemas.microsoft.com/office/drawing/2014/main" id="{2CE91B69-0103-2FFF-7809-73D4CE918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048000" y="1143000"/>
            <a:ext cx="12192000" cy="9144000"/>
          </a:xfrm>
          <a:prstGeom prst="rect">
            <a:avLst/>
          </a:prstGeom>
        </p:spPr>
      </p:pic>
      <p:sp>
        <p:nvSpPr>
          <p:cNvPr id="4" name="Arrow: Curved Left 3">
            <a:extLst>
              <a:ext uri="{FF2B5EF4-FFF2-40B4-BE49-F238E27FC236}">
                <a16:creationId xmlns:a16="http://schemas.microsoft.com/office/drawing/2014/main" id="{C5628060-1C68-730D-488F-ADEF4A1F7699}"/>
              </a:ext>
            </a:extLst>
          </p:cNvPr>
          <p:cNvSpPr/>
          <p:nvPr/>
        </p:nvSpPr>
        <p:spPr>
          <a:xfrm rot="5400000">
            <a:off x="7200900" y="7403757"/>
            <a:ext cx="1447800" cy="4267200"/>
          </a:xfrm>
          <a:prstGeom prst="curvedLef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36887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04800" y="0"/>
            <a:ext cx="8305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ER – Sidelying</a:t>
            </a:r>
            <a:endParaRPr kumimoji="0" lang="en-US" sz="6000" b="0" i="0" strike="noStrike" kern="1200" cap="none" spc="0" normalizeH="0" baseline="0" noProof="0" dirty="0">
              <a:ln>
                <a:noFill/>
              </a:ln>
              <a:effectLst/>
              <a:uLnTx/>
              <a:uFillTx/>
              <a:ea typeface="+mn-ea"/>
              <a:cs typeface="+mn-cs"/>
            </a:endParaRPr>
          </a:p>
        </p:txBody>
      </p:sp>
      <p:pic>
        <p:nvPicPr>
          <p:cNvPr id="5" name="Picture 4" descr="A person working out on a machine&#10;&#10;Description automatically generated">
            <a:extLst>
              <a:ext uri="{FF2B5EF4-FFF2-40B4-BE49-F238E27FC236}">
                <a16:creationId xmlns:a16="http://schemas.microsoft.com/office/drawing/2014/main" id="{8CA1D530-EDD3-6EEF-9C0E-BCA29B399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933700" y="971550"/>
            <a:ext cx="12420600" cy="9315450"/>
          </a:xfrm>
          <a:prstGeom prst="rect">
            <a:avLst/>
          </a:prstGeom>
        </p:spPr>
      </p:pic>
      <p:sp>
        <p:nvSpPr>
          <p:cNvPr id="7" name="Smiley Face 6">
            <a:extLst>
              <a:ext uri="{FF2B5EF4-FFF2-40B4-BE49-F238E27FC236}">
                <a16:creationId xmlns:a16="http://schemas.microsoft.com/office/drawing/2014/main" id="{4DCDF981-36CD-35B0-83DB-353A0997B283}"/>
              </a:ext>
            </a:extLst>
          </p:cNvPr>
          <p:cNvSpPr/>
          <p:nvPr/>
        </p:nvSpPr>
        <p:spPr>
          <a:xfrm>
            <a:off x="11353800" y="3771900"/>
            <a:ext cx="2895600" cy="2590800"/>
          </a:xfrm>
          <a:prstGeom prst="smileyFac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801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04800" y="0"/>
            <a:ext cx="13411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ER – Sidelying Cont.</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sitting on a chair&#10;&#10;Description automatically generated">
            <a:extLst>
              <a:ext uri="{FF2B5EF4-FFF2-40B4-BE49-F238E27FC236}">
                <a16:creationId xmlns:a16="http://schemas.microsoft.com/office/drawing/2014/main" id="{B30A47D9-0AFE-3326-0194-769C331F8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400" y="1181100"/>
            <a:ext cx="12141200" cy="9105900"/>
          </a:xfrm>
          <a:prstGeom prst="rect">
            <a:avLst/>
          </a:prstGeom>
        </p:spPr>
      </p:pic>
    </p:spTree>
    <p:extLst>
      <p:ext uri="{BB962C8B-B14F-4D97-AF65-F5344CB8AC3E}">
        <p14:creationId xmlns:p14="http://schemas.microsoft.com/office/powerpoint/2010/main" val="1212218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54D924E-D816-3107-F8E4-6252E29CA60D}"/>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2701"/>
            <a:ext cx="18288001" cy="10299701"/>
            <a:chOff x="0" y="-8467"/>
            <a:chExt cx="12192000" cy="6866467"/>
          </a:xfrm>
        </p:grpSpPr>
        <p:cxnSp>
          <p:nvCxnSpPr>
            <p:cNvPr id="13" name="Straight Connector 12">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16"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17" name="Isosceles Triangle 16">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18"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19"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20"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21" name="Isosceles Triangle 20">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22" name="Isosceles Triangle 21">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grpSp>
      <p:sp useBgFill="1">
        <p:nvSpPr>
          <p:cNvPr id="24" name="Rectangle 23">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cxnSp>
        <p:nvCxnSpPr>
          <p:cNvPr id="26" name="Straight Connector 25">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2450" y="0"/>
            <a:ext cx="1828800" cy="10287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762" y="5522119"/>
            <a:ext cx="7145337" cy="4764881"/>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0"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8146" y="-12700"/>
            <a:ext cx="4511023" cy="1029970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32"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21095" y="-12700"/>
            <a:ext cx="3882837" cy="1029970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34" name="Isosceles Triangle 33">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14431" y="4572000"/>
            <a:ext cx="4889501" cy="5715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36"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7682" y="-12700"/>
            <a:ext cx="4281489" cy="1029970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38" name="Isosceles Triangle 37">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3431" y="5384800"/>
            <a:ext cx="2725738" cy="49022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40" name="Freeform: Shape 39">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4430" y="-12700"/>
            <a:ext cx="13763570" cy="10299700"/>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
        <p:nvSpPr>
          <p:cNvPr id="7" name="TextBox 7">
            <a:extLst>
              <a:ext uri="{FF2B5EF4-FFF2-40B4-BE49-F238E27FC236}">
                <a16:creationId xmlns:a16="http://schemas.microsoft.com/office/drawing/2014/main" id="{9311B646-E046-2332-5342-74CF7F4E540F}"/>
              </a:ext>
            </a:extLst>
          </p:cNvPr>
          <p:cNvSpPr txBox="1"/>
          <p:nvPr/>
        </p:nvSpPr>
        <p:spPr>
          <a:xfrm>
            <a:off x="6606266" y="1943100"/>
            <a:ext cx="11911270" cy="4274507"/>
          </a:xfrm>
          <a:prstGeom prst="rect">
            <a:avLst/>
          </a:prstGeom>
        </p:spPr>
        <p:txBody>
          <a:bodyPr vert="horz" lIns="91440" tIns="45720" rIns="91440" bIns="45720" rtlCol="0" anchor="b">
            <a:normAutofit fontScale="92500"/>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Berlin Sans FB Demi"/>
                <a:ea typeface="+mn-ea"/>
                <a:cs typeface="+mn-cs"/>
              </a:rPr>
              <a:t>The </a:t>
            </a:r>
            <a:r>
              <a:rPr lang="en-US" sz="16600" dirty="0">
                <a:solidFill>
                  <a:srgbClr val="FFFFFF"/>
                </a:solidFill>
                <a:latin typeface="Berlin Sans FB Demi"/>
              </a:rPr>
              <a:t>Shoulder</a:t>
            </a:r>
            <a:endParaRPr kumimoji="0" lang="en-US" sz="16600" b="0" i="0" u="none" strike="noStrike" kern="1200" cap="none" spc="0" normalizeH="0" baseline="0" noProof="0" dirty="0">
              <a:ln>
                <a:noFill/>
              </a:ln>
              <a:solidFill>
                <a:srgbClr val="FFFFFF"/>
              </a:solidFill>
              <a:effectLst/>
              <a:uLnTx/>
              <a:uFillTx/>
              <a:latin typeface="Berlin Sans FB Demi"/>
              <a:ea typeface="+mn-ea"/>
              <a:cs typeface="+mn-cs"/>
            </a:endParaRPr>
          </a:p>
        </p:txBody>
      </p:sp>
      <p:sp>
        <p:nvSpPr>
          <p:cNvPr id="42" name="Isosceles Triangle 41">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93843" y="4907231"/>
            <a:ext cx="330990" cy="27965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rlin Sans FB"/>
              <a:ea typeface="+mn-ea"/>
              <a:cs typeface="+mn-cs"/>
            </a:endParaRPr>
          </a:p>
        </p:txBody>
      </p:sp>
    </p:spTree>
    <p:extLst>
      <p:ext uri="{BB962C8B-B14F-4D97-AF65-F5344CB8AC3E}">
        <p14:creationId xmlns:p14="http://schemas.microsoft.com/office/powerpoint/2010/main" val="919600463"/>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04800" y="0"/>
            <a:ext cx="8305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Abduction </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on a gym machine&#10;&#10;Description automatically generated with medium confidence">
            <a:extLst>
              <a:ext uri="{FF2B5EF4-FFF2-40B4-BE49-F238E27FC236}">
                <a16:creationId xmlns:a16="http://schemas.microsoft.com/office/drawing/2014/main" id="{6FC33DB0-B24E-364D-2373-97C872058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7551" y="966962"/>
            <a:ext cx="11732897" cy="9320038"/>
          </a:xfrm>
          <a:prstGeom prst="rect">
            <a:avLst/>
          </a:prstGeom>
        </p:spPr>
      </p:pic>
    </p:spTree>
    <p:extLst>
      <p:ext uri="{BB962C8B-B14F-4D97-AF65-F5344CB8AC3E}">
        <p14:creationId xmlns:p14="http://schemas.microsoft.com/office/powerpoint/2010/main" val="3982839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338557" y="3743138"/>
            <a:ext cx="13606269" cy="2800082"/>
          </a:xfrm>
          <a:prstGeom prst="rect">
            <a:avLst/>
          </a:prstGeom>
        </p:spPr>
        <p:txBody>
          <a:bodyPr vert="horz" lIns="91440" tIns="45720" rIns="91440" bIns="45720" rtlCol="0" anchor="ctr">
            <a:normAutofit fontScale="92500"/>
          </a:bodyPr>
          <a:lstStyle/>
          <a:p>
            <a:pPr marL="0" marR="0" lvl="0" indent="0" algn="ctr" defTabSz="1024128" rtl="0" eaLnBrk="1" fontAlgn="auto" latinLnBrk="0" hangingPunct="1">
              <a:lnSpc>
                <a:spcPct val="90000"/>
              </a:lnSpc>
              <a:spcBef>
                <a:spcPct val="0"/>
              </a:spcBef>
              <a:spcAft>
                <a:spcPts val="672"/>
              </a:spcAft>
              <a:buClrTx/>
              <a:buSzTx/>
              <a:buFontTx/>
              <a:buNone/>
              <a:tabLst/>
              <a:defRPr/>
            </a:pPr>
            <a:r>
              <a:rPr kumimoji="0" lang="en-US" sz="19376" b="1" i="0" u="none" strike="noStrike" kern="1200" cap="none" spc="0" normalizeH="0" baseline="0" noProof="0" dirty="0">
                <a:ln w="22225">
                  <a:solidFill>
                    <a:prstClr val="black"/>
                  </a:solidFill>
                  <a:miter lim="800000"/>
                </a:ln>
                <a:effectLst/>
                <a:uLnTx/>
                <a:uFillTx/>
                <a:latin typeface="Berlin Sans FB Demi" panose="020E0802020502020306" pitchFamily="34" charset="0"/>
              </a:rPr>
              <a:t>Importance?</a:t>
            </a:r>
            <a:endParaRPr kumimoji="0" lang="en-US" sz="17300" b="1" i="0" u="none" strike="noStrike" kern="1200" cap="none" spc="0" normalizeH="0" baseline="0" noProof="0" dirty="0">
              <a:ln w="22225">
                <a:solidFill>
                  <a:prstClr val="black"/>
                </a:solidFill>
                <a:miter lim="800000"/>
              </a:ln>
              <a:effectLst/>
              <a:uLnTx/>
              <a:uFillTx/>
              <a:latin typeface="Berlin Sans FB Demi" panose="020E0802020502020306" pitchFamily="34" charset="0"/>
            </a:endParaRPr>
          </a:p>
        </p:txBody>
      </p:sp>
    </p:spTree>
    <p:extLst>
      <p:ext uri="{BB962C8B-B14F-4D97-AF65-F5344CB8AC3E}">
        <p14:creationId xmlns:p14="http://schemas.microsoft.com/office/powerpoint/2010/main" val="485656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81000" y="0"/>
            <a:ext cx="8305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Flexion</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on a stretcher&#10;&#10;Description automatically generated">
            <a:extLst>
              <a:ext uri="{FF2B5EF4-FFF2-40B4-BE49-F238E27FC236}">
                <a16:creationId xmlns:a16="http://schemas.microsoft.com/office/drawing/2014/main" id="{0ADD8832-B608-7499-828A-B3E6E28A8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402" y="0"/>
            <a:ext cx="11423196" cy="10287000"/>
          </a:xfrm>
          <a:prstGeom prst="rect">
            <a:avLst/>
          </a:prstGeom>
        </p:spPr>
      </p:pic>
    </p:spTree>
    <p:extLst>
      <p:ext uri="{BB962C8B-B14F-4D97-AF65-F5344CB8AC3E}">
        <p14:creationId xmlns:p14="http://schemas.microsoft.com/office/powerpoint/2010/main" val="3254114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304800" y="0"/>
            <a:ext cx="8305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Extension</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lying on a medical bed&#10;&#10;Description automatically generated">
            <a:extLst>
              <a:ext uri="{FF2B5EF4-FFF2-40B4-BE49-F238E27FC236}">
                <a16:creationId xmlns:a16="http://schemas.microsoft.com/office/drawing/2014/main" id="{FDEA4E05-D912-02D9-7361-169F7E1BC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0"/>
            <a:ext cx="13716000" cy="10287000"/>
          </a:xfrm>
          <a:prstGeom prst="rect">
            <a:avLst/>
          </a:prstGeom>
        </p:spPr>
      </p:pic>
      <p:sp>
        <p:nvSpPr>
          <p:cNvPr id="4" name="Smiley Face 3">
            <a:extLst>
              <a:ext uri="{FF2B5EF4-FFF2-40B4-BE49-F238E27FC236}">
                <a16:creationId xmlns:a16="http://schemas.microsoft.com/office/drawing/2014/main" id="{832558D2-8B65-F079-8A4D-725BACBC0B63}"/>
              </a:ext>
            </a:extLst>
          </p:cNvPr>
          <p:cNvSpPr/>
          <p:nvPr/>
        </p:nvSpPr>
        <p:spPr>
          <a:xfrm>
            <a:off x="12420600" y="2628900"/>
            <a:ext cx="1981200" cy="1828800"/>
          </a:xfrm>
          <a:prstGeom prst="smileyFac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234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533400" y="0"/>
            <a:ext cx="8305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ER </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on a stretcher&#10;&#10;Description automatically generated">
            <a:extLst>
              <a:ext uri="{FF2B5EF4-FFF2-40B4-BE49-F238E27FC236}">
                <a16:creationId xmlns:a16="http://schemas.microsoft.com/office/drawing/2014/main" id="{94327C57-809A-9755-2095-22B42AFE0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7" name="Smiley Face 6">
            <a:extLst>
              <a:ext uri="{FF2B5EF4-FFF2-40B4-BE49-F238E27FC236}">
                <a16:creationId xmlns:a16="http://schemas.microsoft.com/office/drawing/2014/main" id="{4DCDF981-36CD-35B0-83DB-353A0997B283}"/>
              </a:ext>
            </a:extLst>
          </p:cNvPr>
          <p:cNvSpPr/>
          <p:nvPr/>
        </p:nvSpPr>
        <p:spPr>
          <a:xfrm>
            <a:off x="13487400" y="3314700"/>
            <a:ext cx="1981200" cy="1828800"/>
          </a:xfrm>
          <a:prstGeom prst="smileyFac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65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1133475" y="0"/>
            <a:ext cx="8305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ER Cont.</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holding a slingshot&#10;&#10;Description automatically generated">
            <a:extLst>
              <a:ext uri="{FF2B5EF4-FFF2-40B4-BE49-F238E27FC236}">
                <a16:creationId xmlns:a16="http://schemas.microsoft.com/office/drawing/2014/main" id="{5D993EFD-2B1C-B931-8A9B-99D9E8A3A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00500" y="1285875"/>
            <a:ext cx="10287000" cy="7715250"/>
          </a:xfrm>
          <a:prstGeom prst="rect">
            <a:avLst/>
          </a:prstGeom>
        </p:spPr>
      </p:pic>
    </p:spTree>
    <p:extLst>
      <p:ext uri="{BB962C8B-B14F-4D97-AF65-F5344CB8AC3E}">
        <p14:creationId xmlns:p14="http://schemas.microsoft.com/office/powerpoint/2010/main" val="3241225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71D6-4D56-90D1-48AB-1A6131B57B1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14FE3DB-F959-693C-200E-AC2B2639FC97}"/>
              </a:ext>
            </a:extLst>
          </p:cNvPr>
          <p:cNvSpPr txBox="1"/>
          <p:nvPr/>
        </p:nvSpPr>
        <p:spPr>
          <a:xfrm>
            <a:off x="609600" y="0"/>
            <a:ext cx="83058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a:t>IR </a:t>
            </a:r>
            <a:endParaRPr kumimoji="0" lang="en-US" sz="6000" b="0" i="0" strike="noStrike" kern="1200" cap="none" spc="0" normalizeH="0" baseline="0" noProof="0" dirty="0">
              <a:ln>
                <a:noFill/>
              </a:ln>
              <a:effectLst/>
              <a:uLnTx/>
              <a:uFillTx/>
              <a:ea typeface="+mn-ea"/>
              <a:cs typeface="+mn-cs"/>
            </a:endParaRPr>
          </a:p>
        </p:txBody>
      </p:sp>
      <p:pic>
        <p:nvPicPr>
          <p:cNvPr id="3" name="Picture 2" descr="A person holding a person's leg&#10;&#10;Description automatically generated">
            <a:extLst>
              <a:ext uri="{FF2B5EF4-FFF2-40B4-BE49-F238E27FC236}">
                <a16:creationId xmlns:a16="http://schemas.microsoft.com/office/drawing/2014/main" id="{71469694-BE24-F31B-0C8D-AE01B9CA8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286000" y="0"/>
            <a:ext cx="13716000" cy="10287000"/>
          </a:xfrm>
          <a:prstGeom prst="rect">
            <a:avLst/>
          </a:prstGeom>
        </p:spPr>
      </p:pic>
      <p:sp>
        <p:nvSpPr>
          <p:cNvPr id="7" name="Smiley Face 6">
            <a:extLst>
              <a:ext uri="{FF2B5EF4-FFF2-40B4-BE49-F238E27FC236}">
                <a16:creationId xmlns:a16="http://schemas.microsoft.com/office/drawing/2014/main" id="{4DCDF981-36CD-35B0-83DB-353A0997B283}"/>
              </a:ext>
            </a:extLst>
          </p:cNvPr>
          <p:cNvSpPr/>
          <p:nvPr/>
        </p:nvSpPr>
        <p:spPr>
          <a:xfrm>
            <a:off x="9448800" y="3848100"/>
            <a:ext cx="1676399" cy="1524000"/>
          </a:xfrm>
          <a:prstGeom prst="smileyFac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753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E98B1-D191-5332-112F-0ABFFE47A2F4}"/>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DD742076-8DC5-1347-5CE3-F564A46629FC}"/>
              </a:ext>
            </a:extLst>
          </p:cNvPr>
          <p:cNvSpPr txBox="1"/>
          <p:nvPr/>
        </p:nvSpPr>
        <p:spPr>
          <a:xfrm>
            <a:off x="2537007" y="2476500"/>
            <a:ext cx="13213985" cy="4539704"/>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9900" b="0" i="0" u="none" strike="noStrike" kern="1200" cap="none" spc="0" normalizeH="0" baseline="0" noProof="0" dirty="0">
                <a:ln>
                  <a:noFill/>
                </a:ln>
                <a:effectLst/>
                <a:uLnTx/>
                <a:uFillTx/>
                <a:latin typeface="+mj-lt"/>
                <a:ea typeface="+mn-ea"/>
                <a:cs typeface="+mn-cs"/>
              </a:rPr>
              <a:t>Extras</a:t>
            </a:r>
          </a:p>
          <a:p>
            <a:pPr marL="0" marR="0" lvl="0" indent="0" algn="ctr" defTabSz="914400" rtl="0" eaLnBrk="1" fontAlgn="auto" latinLnBrk="0" hangingPunct="1">
              <a:spcBef>
                <a:spcPts val="0"/>
              </a:spcBef>
              <a:spcAft>
                <a:spcPts val="0"/>
              </a:spcAft>
              <a:buClrTx/>
              <a:buSzTx/>
              <a:buFontTx/>
              <a:buNone/>
              <a:tabLst/>
              <a:defRPr/>
            </a:pPr>
            <a:r>
              <a:rPr lang="en-US" sz="9600" dirty="0">
                <a:latin typeface="+mj-lt"/>
              </a:rPr>
              <a:t>From Research Articles</a:t>
            </a:r>
            <a:endParaRPr kumimoji="0" lang="en-US" sz="16600" b="0" i="0" u="none" strike="noStrike" kern="1200" cap="none" spc="0" normalizeH="0" baseline="0" noProof="0" dirty="0">
              <a:ln>
                <a:noFill/>
              </a:ln>
              <a:effectLst/>
              <a:uLnTx/>
              <a:uFillTx/>
              <a:latin typeface="+mj-lt"/>
              <a:ea typeface="+mn-ea"/>
              <a:cs typeface="+mn-cs"/>
            </a:endParaRPr>
          </a:p>
        </p:txBody>
      </p:sp>
    </p:spTree>
    <p:extLst>
      <p:ext uri="{BB962C8B-B14F-4D97-AF65-F5344CB8AC3E}">
        <p14:creationId xmlns:p14="http://schemas.microsoft.com/office/powerpoint/2010/main" val="3208711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E98B1-D191-5332-112F-0ABFFE47A2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BD39E9-1ABB-D427-B6A4-DA6C48E72BFD}"/>
              </a:ext>
            </a:extLst>
          </p:cNvPr>
          <p:cNvSpPr/>
          <p:nvPr/>
        </p:nvSpPr>
        <p:spPr>
          <a:xfrm>
            <a:off x="1905000" y="442595"/>
            <a:ext cx="14478000" cy="9401810"/>
          </a:xfrm>
          <a:custGeom>
            <a:avLst/>
            <a:gdLst/>
            <a:ahLst/>
            <a:cxnLst/>
            <a:rect l="l" t="t" r="r" b="b"/>
            <a:pathLst>
              <a:path w="8492085" h="5746003">
                <a:moveTo>
                  <a:pt x="0" y="0"/>
                </a:moveTo>
                <a:lnTo>
                  <a:pt x="8492085" y="0"/>
                </a:lnTo>
                <a:lnTo>
                  <a:pt x="8492085" y="5746003"/>
                </a:lnTo>
                <a:lnTo>
                  <a:pt x="0" y="5746003"/>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7877177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E98B1-D191-5332-112F-0ABFFE47A2F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40CE58-E660-999E-F640-4C4E140A5FAA}"/>
              </a:ext>
            </a:extLst>
          </p:cNvPr>
          <p:cNvSpPr/>
          <p:nvPr/>
        </p:nvSpPr>
        <p:spPr>
          <a:xfrm>
            <a:off x="2057400" y="190500"/>
            <a:ext cx="14173200" cy="9906000"/>
          </a:xfrm>
          <a:custGeom>
            <a:avLst/>
            <a:gdLst/>
            <a:ahLst/>
            <a:cxnLst/>
            <a:rect l="l" t="t" r="r" b="b"/>
            <a:pathLst>
              <a:path w="6584883" h="4038385">
                <a:moveTo>
                  <a:pt x="0" y="0"/>
                </a:moveTo>
                <a:lnTo>
                  <a:pt x="6584883" y="0"/>
                </a:lnTo>
                <a:lnTo>
                  <a:pt x="6584883" y="4038385"/>
                </a:lnTo>
                <a:lnTo>
                  <a:pt x="0" y="4038385"/>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334507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E98B1-D191-5332-112F-0ABFFE47A2F4}"/>
            </a:ext>
          </a:extLst>
        </p:cNvPr>
        <p:cNvGrpSpPr/>
        <p:nvPr/>
      </p:nvGrpSpPr>
      <p:grpSpPr>
        <a:xfrm>
          <a:off x="0" y="0"/>
          <a:ext cx="0" cy="0"/>
          <a:chOff x="0" y="0"/>
          <a:chExt cx="0" cy="0"/>
        </a:xfrm>
      </p:grpSpPr>
      <p:sp>
        <p:nvSpPr>
          <p:cNvPr id="2" name="Freeform 4">
            <a:extLst>
              <a:ext uri="{FF2B5EF4-FFF2-40B4-BE49-F238E27FC236}">
                <a16:creationId xmlns:a16="http://schemas.microsoft.com/office/drawing/2014/main" id="{D9DAEB97-7337-1D69-2113-8B88DD6F63FB}"/>
              </a:ext>
            </a:extLst>
          </p:cNvPr>
          <p:cNvSpPr/>
          <p:nvPr/>
        </p:nvSpPr>
        <p:spPr>
          <a:xfrm>
            <a:off x="378114" y="323850"/>
            <a:ext cx="17531771" cy="9639300"/>
          </a:xfrm>
          <a:custGeom>
            <a:avLst/>
            <a:gdLst/>
            <a:ahLst/>
            <a:cxnLst/>
            <a:rect l="l" t="t" r="r" b="b"/>
            <a:pathLst>
              <a:path w="9242416" h="3893701">
                <a:moveTo>
                  <a:pt x="0" y="0"/>
                </a:moveTo>
                <a:lnTo>
                  <a:pt x="9242417" y="0"/>
                </a:lnTo>
                <a:lnTo>
                  <a:pt x="9242417" y="3893701"/>
                </a:lnTo>
                <a:lnTo>
                  <a:pt x="0" y="3893701"/>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226333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18CC6B3-FE02-A229-CE13-69EE811D4DDB}"/>
              </a:ext>
            </a:extLst>
          </p:cNvPr>
          <p:cNvSpPr/>
          <p:nvPr/>
        </p:nvSpPr>
        <p:spPr>
          <a:xfrm>
            <a:off x="1974635" y="827373"/>
            <a:ext cx="14338729" cy="8632254"/>
          </a:xfrm>
          <a:custGeom>
            <a:avLst/>
            <a:gdLst/>
            <a:ahLst/>
            <a:cxnLst/>
            <a:rect l="l" t="t" r="r" b="b"/>
            <a:pathLst>
              <a:path w="6570010" h="4136454">
                <a:moveTo>
                  <a:pt x="0" y="0"/>
                </a:moveTo>
                <a:lnTo>
                  <a:pt x="6570010" y="0"/>
                </a:lnTo>
                <a:lnTo>
                  <a:pt x="6570010" y="4136454"/>
                </a:lnTo>
                <a:lnTo>
                  <a:pt x="0" y="413645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Image">
            <a:extLst>
              <a:ext uri="{FF2B5EF4-FFF2-40B4-BE49-F238E27FC236}">
                <a16:creationId xmlns:a16="http://schemas.microsoft.com/office/drawing/2014/main" id="{45C20DE0-A353-1B4D-522E-78E5FE9A6D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33"/>
          <a:stretch/>
        </p:blipFill>
        <p:spPr bwMode="auto">
          <a:xfrm>
            <a:off x="-2514600" y="-1"/>
            <a:ext cx="11883219" cy="10287001"/>
          </a:xfrm>
          <a:prstGeom prst="hexagon">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8229600" y="1257300"/>
            <a:ext cx="9906000" cy="9296400"/>
          </a:xfrm>
          <a:prstGeom prst="rect">
            <a:avLst/>
          </a:prstGeom>
        </p:spPr>
        <p:txBody>
          <a:bodyPr vert="horz" lIns="91440" tIns="45720" rIns="91440" bIns="45720" rtlCol="0">
            <a:normAutofit/>
          </a:bodyPr>
          <a:lstStyle/>
          <a:p>
            <a:pPr marL="1313824" lvl="1" indent="-857250">
              <a:spcBef>
                <a:spcPts val="1000"/>
              </a:spcBef>
              <a:buClr>
                <a:schemeClr val="tx1"/>
              </a:buClr>
              <a:buSzPct val="100000"/>
              <a:buFont typeface="Wingdings" panose="05000000000000000000" pitchFamily="2" charset="2"/>
              <a:buChar char="§"/>
            </a:pPr>
            <a:r>
              <a:rPr lang="en-US" sz="6000" dirty="0"/>
              <a:t>Quantifies patient strength</a:t>
            </a:r>
          </a:p>
          <a:p>
            <a:pPr marL="2074779" lvl="2" indent="-857250">
              <a:spcBef>
                <a:spcPts val="1000"/>
              </a:spcBef>
              <a:buClr>
                <a:schemeClr val="tx1"/>
              </a:buClr>
              <a:buSzPct val="100000"/>
              <a:buFont typeface="Wingdings" panose="05000000000000000000" pitchFamily="2" charset="2"/>
              <a:buChar char="§"/>
            </a:pPr>
            <a:r>
              <a:rPr kumimoji="0" lang="en-US" sz="6000" b="0" i="0" u="none" strike="noStrike" cap="none" spc="0" normalizeH="0" baseline="0" noProof="0" dirty="0">
                <a:ln>
                  <a:noFill/>
                </a:ln>
                <a:effectLst/>
                <a:uLnTx/>
                <a:uFillTx/>
              </a:rPr>
              <a:t>Helps prescribe and progress an appropriate training program</a:t>
            </a:r>
            <a:endParaRPr lang="en-US" sz="6000" dirty="0"/>
          </a:p>
          <a:p>
            <a:pPr marL="1313824" lvl="1" indent="-857250">
              <a:spcBef>
                <a:spcPts val="1000"/>
              </a:spcBef>
              <a:buClr>
                <a:schemeClr val="tx1"/>
              </a:buClr>
              <a:buSzPct val="100000"/>
              <a:buFont typeface="Wingdings" panose="05000000000000000000" pitchFamily="2" charset="2"/>
              <a:buChar char="§"/>
            </a:pPr>
            <a:r>
              <a:rPr lang="en-US" sz="6000" dirty="0"/>
              <a:t>Affordable</a:t>
            </a:r>
          </a:p>
          <a:p>
            <a:pPr marL="1313824" lvl="1" indent="-857250">
              <a:spcBef>
                <a:spcPts val="1000"/>
              </a:spcBef>
              <a:buClr>
                <a:schemeClr val="tx1"/>
              </a:buClr>
              <a:buSzPct val="100000"/>
              <a:buFont typeface="Wingdings" panose="05000000000000000000" pitchFamily="2" charset="2"/>
              <a:buChar char="§"/>
            </a:pPr>
            <a:r>
              <a:rPr lang="en-US" sz="6000" dirty="0"/>
              <a:t>Accessible </a:t>
            </a:r>
          </a:p>
          <a:p>
            <a:pPr marL="1313824" lvl="1" indent="-857250">
              <a:spcBef>
                <a:spcPts val="1000"/>
              </a:spcBef>
              <a:buClr>
                <a:schemeClr val="tx1"/>
              </a:buClr>
              <a:buSzPct val="100000"/>
              <a:buFont typeface="Wingdings" panose="05000000000000000000" pitchFamily="2" charset="2"/>
              <a:buChar char="§"/>
            </a:pPr>
            <a:r>
              <a:rPr lang="en-US" sz="6000" dirty="0"/>
              <a:t>Time efficient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E98B1-D191-5332-112F-0ABFFE47A2F4}"/>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DD742076-8DC5-1347-5CE3-F564A46629FC}"/>
              </a:ext>
            </a:extLst>
          </p:cNvPr>
          <p:cNvSpPr txBox="1"/>
          <p:nvPr/>
        </p:nvSpPr>
        <p:spPr>
          <a:xfrm>
            <a:off x="2537007" y="1638300"/>
            <a:ext cx="13213985" cy="6124754"/>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9900" b="0" i="0" u="none" strike="noStrike" kern="1200" cap="none" spc="0" normalizeH="0" baseline="0" noProof="0" dirty="0">
                <a:ln>
                  <a:noFill/>
                </a:ln>
                <a:effectLst/>
                <a:uLnTx/>
                <a:uFillTx/>
                <a:latin typeface="+mj-lt"/>
                <a:ea typeface="+mn-ea"/>
                <a:cs typeface="+mn-cs"/>
              </a:rPr>
              <a:t>Questions to Consider</a:t>
            </a:r>
          </a:p>
        </p:txBody>
      </p:sp>
    </p:spTree>
    <p:extLst>
      <p:ext uri="{BB962C8B-B14F-4D97-AF65-F5344CB8AC3E}">
        <p14:creationId xmlns:p14="http://schemas.microsoft.com/office/powerpoint/2010/main" val="1862946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42FD-C5D7-9C43-D6B4-7A69E1A65725}"/>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7545F168-8084-3384-07AF-6CDF8C0C2BD6}"/>
              </a:ext>
            </a:extLst>
          </p:cNvPr>
          <p:cNvSpPr txBox="1"/>
          <p:nvPr/>
        </p:nvSpPr>
        <p:spPr>
          <a:xfrm>
            <a:off x="38100" y="1958012"/>
            <a:ext cx="18211800" cy="6370975"/>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800" b="0" i="0" u="none" strike="noStrike" kern="1200" cap="none" spc="0" normalizeH="0" baseline="0" noProof="0" dirty="0">
                <a:ln>
                  <a:noFill/>
                </a:ln>
                <a:effectLst/>
                <a:uLnTx/>
                <a:uFillTx/>
                <a:latin typeface="+mj-lt"/>
                <a:ea typeface="+mn-ea"/>
                <a:cs typeface="+mn-cs"/>
              </a:rPr>
              <a:t>1) Do you have to consider optimal L-T relationship?</a:t>
            </a:r>
          </a:p>
        </p:txBody>
      </p:sp>
    </p:spTree>
    <p:extLst>
      <p:ext uri="{BB962C8B-B14F-4D97-AF65-F5344CB8AC3E}">
        <p14:creationId xmlns:p14="http://schemas.microsoft.com/office/powerpoint/2010/main" val="1319226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A8558-7F1E-3F10-9515-260BF1C0CA92}"/>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B853693C-F37D-56FC-A0C6-9D82D79774F2}"/>
              </a:ext>
            </a:extLst>
          </p:cNvPr>
          <p:cNvSpPr txBox="1"/>
          <p:nvPr/>
        </p:nvSpPr>
        <p:spPr>
          <a:xfrm>
            <a:off x="38100" y="3019841"/>
            <a:ext cx="18211800" cy="42473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800" b="0" i="0" u="none" strike="noStrike" kern="1200" cap="none" spc="0" normalizeH="0" baseline="0" noProof="0" dirty="0">
                <a:ln>
                  <a:noFill/>
                </a:ln>
                <a:effectLst/>
                <a:uLnTx/>
                <a:uFillTx/>
                <a:latin typeface="+mj-lt"/>
                <a:ea typeface="+mn-ea"/>
                <a:cs typeface="+mn-cs"/>
              </a:rPr>
              <a:t>2) Does mitigating gravity matter?</a:t>
            </a:r>
          </a:p>
        </p:txBody>
      </p:sp>
    </p:spTree>
    <p:extLst>
      <p:ext uri="{BB962C8B-B14F-4D97-AF65-F5344CB8AC3E}">
        <p14:creationId xmlns:p14="http://schemas.microsoft.com/office/powerpoint/2010/main" val="2725543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C93DC-A5A0-D6D7-C5FD-306AD0654A1F}"/>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6420C6BB-BE90-2374-3A50-711070B596E0}"/>
              </a:ext>
            </a:extLst>
          </p:cNvPr>
          <p:cNvSpPr txBox="1"/>
          <p:nvPr/>
        </p:nvSpPr>
        <p:spPr>
          <a:xfrm>
            <a:off x="38100" y="3019841"/>
            <a:ext cx="18211800" cy="42473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800" b="0" i="0" u="none" strike="noStrike" kern="1200" cap="none" spc="0" normalizeH="0" baseline="0" noProof="0" dirty="0">
                <a:ln>
                  <a:noFill/>
                </a:ln>
                <a:effectLst/>
                <a:uLnTx/>
                <a:uFillTx/>
                <a:latin typeface="+mj-lt"/>
                <a:ea typeface="+mn-ea"/>
                <a:cs typeface="+mn-cs"/>
              </a:rPr>
              <a:t>3) What do you want out of these measures?</a:t>
            </a:r>
          </a:p>
        </p:txBody>
      </p:sp>
    </p:spTree>
    <p:extLst>
      <p:ext uri="{BB962C8B-B14F-4D97-AF65-F5344CB8AC3E}">
        <p14:creationId xmlns:p14="http://schemas.microsoft.com/office/powerpoint/2010/main" val="12235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93C28-5D45-1FC2-0E72-420F8C357032}"/>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BD571FE6-7AF2-A339-884C-4F1562D47C16}"/>
              </a:ext>
            </a:extLst>
          </p:cNvPr>
          <p:cNvSpPr txBox="1"/>
          <p:nvPr/>
        </p:nvSpPr>
        <p:spPr>
          <a:xfrm>
            <a:off x="43249" y="1958012"/>
            <a:ext cx="18211800" cy="6370975"/>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800" b="0" i="0" u="none" strike="noStrike" kern="1200" cap="none" spc="0" normalizeH="0" baseline="0" noProof="0" dirty="0">
                <a:ln>
                  <a:noFill/>
                </a:ln>
                <a:effectLst/>
                <a:uLnTx/>
                <a:uFillTx/>
                <a:latin typeface="+mj-lt"/>
                <a:ea typeface="+mn-ea"/>
                <a:cs typeface="+mn-cs"/>
              </a:rPr>
              <a:t>4) Any benefit to testing in injury prone positions?</a:t>
            </a:r>
          </a:p>
        </p:txBody>
      </p:sp>
    </p:spTree>
    <p:extLst>
      <p:ext uri="{BB962C8B-B14F-4D97-AF65-F5344CB8AC3E}">
        <p14:creationId xmlns:p14="http://schemas.microsoft.com/office/powerpoint/2010/main" val="3301951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1F556-1A4B-6037-02E4-CA299AD4259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56A22584-F491-CAA7-BBD9-FD619B7D7C4E}"/>
              </a:ext>
            </a:extLst>
          </p:cNvPr>
          <p:cNvSpPr txBox="1"/>
          <p:nvPr/>
        </p:nvSpPr>
        <p:spPr>
          <a:xfrm>
            <a:off x="43249" y="1958012"/>
            <a:ext cx="18211800" cy="6370975"/>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800" b="0" i="0" u="none" strike="noStrike" kern="1200" cap="none" spc="0" normalizeH="0" baseline="0" noProof="0" dirty="0">
                <a:ln>
                  <a:noFill/>
                </a:ln>
                <a:effectLst/>
                <a:uLnTx/>
                <a:uFillTx/>
                <a:latin typeface="+mj-lt"/>
                <a:ea typeface="+mn-ea"/>
                <a:cs typeface="+mn-cs"/>
              </a:rPr>
              <a:t>5) What’s the problem with normative value comparison?</a:t>
            </a:r>
          </a:p>
        </p:txBody>
      </p:sp>
    </p:spTree>
    <p:extLst>
      <p:ext uri="{BB962C8B-B14F-4D97-AF65-F5344CB8AC3E}">
        <p14:creationId xmlns:p14="http://schemas.microsoft.com/office/powerpoint/2010/main" val="42625161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1F556-1A4B-6037-02E4-CA299AD42598}"/>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56A22584-F491-CAA7-BBD9-FD619B7D7C4E}"/>
              </a:ext>
            </a:extLst>
          </p:cNvPr>
          <p:cNvSpPr txBox="1"/>
          <p:nvPr/>
        </p:nvSpPr>
        <p:spPr>
          <a:xfrm>
            <a:off x="304800" y="-114300"/>
            <a:ext cx="13944600" cy="4247317"/>
          </a:xfrm>
          <a:prstGeom prst="rect">
            <a:avLst/>
          </a:prstGeom>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en-US" sz="13800" b="0" i="0" u="none" strike="noStrike" kern="1200" cap="none" spc="0" normalizeH="0" baseline="0" noProof="0" dirty="0">
                <a:ln>
                  <a:noFill/>
                </a:ln>
                <a:effectLst/>
                <a:uLnTx/>
                <a:uFillTx/>
                <a:latin typeface="+mj-lt"/>
                <a:ea typeface="+mn-ea"/>
                <a:cs typeface="+mn-cs"/>
              </a:rPr>
              <a:t>Photo Credits:</a:t>
            </a:r>
          </a:p>
          <a:p>
            <a:pPr marL="0" marR="0" lvl="0" indent="0" algn="ctr" defTabSz="914400" rtl="0" eaLnBrk="1" fontAlgn="auto" latinLnBrk="0" hangingPunct="1">
              <a:spcBef>
                <a:spcPts val="0"/>
              </a:spcBef>
              <a:spcAft>
                <a:spcPts val="0"/>
              </a:spcAft>
              <a:buClrTx/>
              <a:buSzTx/>
              <a:buFontTx/>
              <a:buNone/>
              <a:tabLst/>
              <a:defRPr/>
            </a:pPr>
            <a:endParaRPr kumimoji="0" lang="en-US" sz="13800" b="0" i="0" u="none" strike="noStrike" kern="1200" cap="none" spc="0" normalizeH="0" baseline="0" noProof="0" dirty="0">
              <a:ln>
                <a:noFill/>
              </a:ln>
              <a:effectLst/>
              <a:uLnTx/>
              <a:uFillTx/>
              <a:latin typeface="+mj-lt"/>
              <a:ea typeface="+mn-ea"/>
              <a:cs typeface="+mn-cs"/>
            </a:endParaRPr>
          </a:p>
        </p:txBody>
      </p:sp>
      <p:sp>
        <p:nvSpPr>
          <p:cNvPr id="2" name="TextBox 7">
            <a:extLst>
              <a:ext uri="{FF2B5EF4-FFF2-40B4-BE49-F238E27FC236}">
                <a16:creationId xmlns:a16="http://schemas.microsoft.com/office/drawing/2014/main" id="{2DAF1B7D-63C3-95E8-11EF-918940D06D61}"/>
              </a:ext>
            </a:extLst>
          </p:cNvPr>
          <p:cNvSpPr txBox="1"/>
          <p:nvPr/>
        </p:nvSpPr>
        <p:spPr>
          <a:xfrm>
            <a:off x="1600200" y="3019841"/>
            <a:ext cx="17449800" cy="4247317"/>
          </a:xfrm>
          <a:prstGeom prst="rect">
            <a:avLst/>
          </a:prstGeom>
        </p:spPr>
        <p:txBody>
          <a:bodyPr wrap="square" lIns="0" tIns="0" rIns="0" bIns="0" rtlCol="0" anchor="t">
            <a:spAutoFit/>
          </a:bodyPr>
          <a:lstStyle/>
          <a:p>
            <a:pPr marL="0" marR="0" lvl="0" indent="0" defTabSz="914400" rtl="0" eaLnBrk="1" fontAlgn="auto" latinLnBrk="0" hangingPunct="1">
              <a:spcBef>
                <a:spcPts val="0"/>
              </a:spcBef>
              <a:spcAft>
                <a:spcPts val="0"/>
              </a:spcAft>
              <a:buClrTx/>
              <a:buSzTx/>
              <a:buFontTx/>
              <a:buNone/>
              <a:tabLst/>
              <a:defRPr/>
            </a:pPr>
            <a:r>
              <a:rPr kumimoji="0" lang="en-US" sz="13800" b="0" i="0" u="none" strike="noStrike" kern="1200" cap="none" spc="0" normalizeH="0" baseline="0" noProof="0" dirty="0">
                <a:ln>
                  <a:noFill/>
                </a:ln>
                <a:effectLst/>
                <a:uLnTx/>
                <a:uFillTx/>
                <a:latin typeface="+mj-lt"/>
                <a:ea typeface="+mn-ea"/>
                <a:cs typeface="+mn-cs"/>
              </a:rPr>
              <a:t>Brandon &amp; Heather</a:t>
            </a:r>
          </a:p>
          <a:p>
            <a:pPr marL="0" marR="0" lvl="0" indent="0" algn="ctr" defTabSz="914400" rtl="0" eaLnBrk="1" fontAlgn="auto" latinLnBrk="0" hangingPunct="1">
              <a:spcBef>
                <a:spcPts val="0"/>
              </a:spcBef>
              <a:spcAft>
                <a:spcPts val="0"/>
              </a:spcAft>
              <a:buClrTx/>
              <a:buSzTx/>
              <a:buFontTx/>
              <a:buNone/>
              <a:tabLst/>
              <a:defRPr/>
            </a:pPr>
            <a:endParaRPr kumimoji="0" lang="en-US" sz="13800" b="0" i="0" u="none" strike="noStrike" kern="1200" cap="none" spc="0" normalizeH="0" baseline="0" noProof="0" dirty="0">
              <a:ln>
                <a:noFill/>
              </a:ln>
              <a:effectLst/>
              <a:uLnTx/>
              <a:uFillTx/>
              <a:latin typeface="+mj-lt"/>
              <a:ea typeface="+mn-ea"/>
              <a:cs typeface="+mn-cs"/>
            </a:endParaRPr>
          </a:p>
        </p:txBody>
      </p:sp>
    </p:spTree>
    <p:extLst>
      <p:ext uri="{BB962C8B-B14F-4D97-AF65-F5344CB8AC3E}">
        <p14:creationId xmlns:p14="http://schemas.microsoft.com/office/powerpoint/2010/main" val="1860872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05200" y="0"/>
            <a:ext cx="112776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a:stretch>
          </a:blipFill>
        </p:spPr>
        <p:txBody>
          <a:bodyPr anchor="ctr"/>
          <a:lstStyle/>
          <a:p>
            <a:endParaRPr lang="en-US" dirty="0"/>
          </a:p>
        </p:txBody>
      </p:sp>
    </p:spTree>
    <p:extLst>
      <p:ext uri="{BB962C8B-B14F-4D97-AF65-F5344CB8AC3E}">
        <p14:creationId xmlns:p14="http://schemas.microsoft.com/office/powerpoint/2010/main" val="15982052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488950"/>
            <a:ext cx="18059400" cy="9867381"/>
          </a:xfrm>
          <a:prstGeom prst="rect">
            <a:avLst/>
          </a:prstGeom>
        </p:spPr>
        <p:txBody>
          <a:bodyPr wrap="square" lIns="0" tIns="0" rIns="0" bIns="0" rtlCol="0" anchor="t">
            <a:spAutoFit/>
          </a:bodyPr>
          <a:lstStyle/>
          <a:p>
            <a:pPr marL="483235" lvl="1" indent="-342900" algn="just">
              <a:lnSpc>
                <a:spcPts val="1820"/>
              </a:lnSpc>
              <a:buFont typeface="+mj-lt"/>
              <a:buAutoNum type="arabicPeriod"/>
            </a:pPr>
            <a:r>
              <a:rPr lang="en-US" sz="1400" dirty="0">
                <a:solidFill>
                  <a:srgbClr val="000000"/>
                </a:solidFill>
              </a:rPr>
              <a:t>Norris, R., Morrison, S., Price, A., Pulford, S., Meira, E., O'Neill, S., Williams, H., Maddox, T. W., Carter, P., &amp; Oldershaw, R. A. (2023). Inline dynamometry provides reliable measurements of quadriceps strength in healthy and ACL-reconstructed individuals and is a valid substitute for isometric electromechanical dynamometry following ACL reconstruction. The Knee, 46, 136–147. Advance online publication. https://doi.org/10.1016/j.knee.2023.12.006</a:t>
            </a:r>
          </a:p>
          <a:p>
            <a:pPr marL="483235" lvl="1" indent="-342900" algn="just">
              <a:lnSpc>
                <a:spcPts val="1820"/>
              </a:lnSpc>
              <a:buFont typeface="+mj-lt"/>
              <a:buAutoNum type="arabicPeriod"/>
            </a:pPr>
            <a:r>
              <a:rPr lang="en-US" sz="1400" dirty="0">
                <a:solidFill>
                  <a:srgbClr val="000000"/>
                </a:solidFill>
              </a:rPr>
              <a:t>Whiteley, R., Jacobsen, P., Prior, S., </a:t>
            </a:r>
            <a:r>
              <a:rPr lang="en-US" sz="1400" dirty="0" err="1">
                <a:solidFill>
                  <a:srgbClr val="000000"/>
                </a:solidFill>
              </a:rPr>
              <a:t>Skazalski</a:t>
            </a:r>
            <a:r>
              <a:rPr lang="en-US" sz="1400" dirty="0">
                <a:solidFill>
                  <a:srgbClr val="000000"/>
                </a:solidFill>
              </a:rPr>
              <a:t>, C., Otten, R., &amp; Johnson, A. (2012). Correlation of isokinetic and novel hand-held dynamometry measures of knee flexion and extension strength testing. Journal of science and medicine in sport, 15(5), 444–450. https://doi.org/10.1016/j.jsams.2012.01.003</a:t>
            </a:r>
          </a:p>
          <a:p>
            <a:pPr marL="483235" lvl="1" indent="-342900" algn="just">
              <a:lnSpc>
                <a:spcPts val="1820"/>
              </a:lnSpc>
              <a:buFont typeface="+mj-lt"/>
              <a:buAutoNum type="arabicPeriod"/>
            </a:pPr>
            <a:r>
              <a:rPr lang="en-US" sz="1400" dirty="0" err="1">
                <a:solidFill>
                  <a:srgbClr val="000000"/>
                </a:solidFill>
              </a:rPr>
              <a:t>Mentiplay</a:t>
            </a:r>
            <a:r>
              <a:rPr lang="en-US" sz="1400" dirty="0">
                <a:solidFill>
                  <a:srgbClr val="000000"/>
                </a:solidFill>
              </a:rPr>
              <a:t>, B. F., </a:t>
            </a:r>
            <a:r>
              <a:rPr lang="en-US" sz="1400" dirty="0" err="1">
                <a:solidFill>
                  <a:srgbClr val="000000"/>
                </a:solidFill>
              </a:rPr>
              <a:t>Perraton</a:t>
            </a:r>
            <a:r>
              <a:rPr lang="en-US" sz="1400" dirty="0">
                <a:solidFill>
                  <a:srgbClr val="000000"/>
                </a:solidFill>
              </a:rPr>
              <a:t>, L. G., Bower, K. J., Adair, B., </a:t>
            </a:r>
            <a:r>
              <a:rPr lang="en-US" sz="1400" dirty="0" err="1">
                <a:solidFill>
                  <a:srgbClr val="000000"/>
                </a:solidFill>
              </a:rPr>
              <a:t>Pua</a:t>
            </a:r>
            <a:r>
              <a:rPr lang="en-US" sz="1400" dirty="0">
                <a:solidFill>
                  <a:srgbClr val="000000"/>
                </a:solidFill>
              </a:rPr>
              <a:t>, Y. H., Williams, G. P., McGaw, R., &amp; Clark, R. A. (2015). Assessment of Lower Limb Muscle Strength and Power Using Hand-Held and Fixed Dynamometry: A Reliability and Validity Study. </a:t>
            </a:r>
            <a:r>
              <a:rPr lang="en-US" sz="1400" dirty="0" err="1">
                <a:solidFill>
                  <a:srgbClr val="000000"/>
                </a:solidFill>
              </a:rPr>
              <a:t>PloS</a:t>
            </a:r>
            <a:r>
              <a:rPr lang="en-US" sz="1400" dirty="0">
                <a:solidFill>
                  <a:srgbClr val="000000"/>
                </a:solidFill>
              </a:rPr>
              <a:t> one, 10(10), e0140822. https://doi.org/10.1371/journal.pone.0140822</a:t>
            </a:r>
          </a:p>
          <a:p>
            <a:pPr marL="483235" lvl="1" indent="-342900" algn="just">
              <a:lnSpc>
                <a:spcPts val="1820"/>
              </a:lnSpc>
              <a:buFont typeface="+mj-lt"/>
              <a:buAutoNum type="arabicPeriod"/>
            </a:pPr>
            <a:r>
              <a:rPr lang="en-US" sz="1400" dirty="0">
                <a:solidFill>
                  <a:srgbClr val="000000"/>
                </a:solidFill>
              </a:rPr>
              <a:t>van der Made, A. D., Paget, L. D. A., </a:t>
            </a:r>
            <a:r>
              <a:rPr lang="en-US" sz="1400" dirty="0" err="1">
                <a:solidFill>
                  <a:srgbClr val="000000"/>
                </a:solidFill>
              </a:rPr>
              <a:t>Altink</a:t>
            </a:r>
            <a:r>
              <a:rPr lang="en-US" sz="1400" dirty="0">
                <a:solidFill>
                  <a:srgbClr val="000000"/>
                </a:solidFill>
              </a:rPr>
              <a:t>, J. N., </a:t>
            </a:r>
            <a:r>
              <a:rPr lang="en-US" sz="1400" dirty="0" err="1">
                <a:solidFill>
                  <a:srgbClr val="000000"/>
                </a:solidFill>
              </a:rPr>
              <a:t>Reurink</a:t>
            </a:r>
            <a:r>
              <a:rPr lang="en-US" sz="1400" dirty="0">
                <a:solidFill>
                  <a:srgbClr val="000000"/>
                </a:solidFill>
              </a:rPr>
              <a:t>, G., Six, W. R., Tol, J. L., &amp; </a:t>
            </a:r>
            <a:r>
              <a:rPr lang="en-US" sz="1400" dirty="0" err="1">
                <a:solidFill>
                  <a:srgbClr val="000000"/>
                </a:solidFill>
              </a:rPr>
              <a:t>Kerkhoffs</a:t>
            </a:r>
            <a:r>
              <a:rPr lang="en-US" sz="1400" dirty="0">
                <a:solidFill>
                  <a:srgbClr val="000000"/>
                </a:solidFill>
              </a:rPr>
              <a:t>, G. M. (2021). Assessment of Isometric Knee Flexor Strength Using Hand-Held Dynamometry in High-Level Rugby Players Is Intertester Reliable. Clinical journal of sport medicine : official journal of the Canadian Academy of Sport Medicine, 31(5), e271–e276. https://doi.org/10.1097/JSM.0000000000000793</a:t>
            </a:r>
          </a:p>
          <a:p>
            <a:pPr marL="483235" lvl="1" indent="-342900" algn="just">
              <a:lnSpc>
                <a:spcPts val="1820"/>
              </a:lnSpc>
              <a:buFont typeface="+mj-lt"/>
              <a:buAutoNum type="arabicPeriod"/>
            </a:pPr>
            <a:r>
              <a:rPr lang="en-US" sz="1400" dirty="0" err="1">
                <a:solidFill>
                  <a:srgbClr val="000000"/>
                </a:solidFill>
              </a:rPr>
              <a:t>Eymir</a:t>
            </a:r>
            <a:r>
              <a:rPr lang="en-US" sz="1400" dirty="0">
                <a:solidFill>
                  <a:srgbClr val="000000"/>
                </a:solidFill>
              </a:rPr>
              <a:t>, M., Unver, B., &amp; </a:t>
            </a:r>
            <a:r>
              <a:rPr lang="en-US" sz="1400" dirty="0" err="1">
                <a:solidFill>
                  <a:srgbClr val="000000"/>
                </a:solidFill>
              </a:rPr>
              <a:t>Karatosun</a:t>
            </a:r>
            <a:r>
              <a:rPr lang="en-US" sz="1400" dirty="0">
                <a:solidFill>
                  <a:srgbClr val="000000"/>
                </a:solidFill>
              </a:rPr>
              <a:t>, V. (2024). Reliability, Concurrent Validity, and Minimal Detectable Change of the Hand-Held Dynamometry for the Assessment of Knee Muscle Strength in Patients With Revision Total Knee Arthroplasty. Archives of physical medicine and rehabilitation, 105(1), 34–39. https://doi.org/10.1016/j.apmr.2023.05.002</a:t>
            </a:r>
          </a:p>
          <a:p>
            <a:pPr marL="483235" lvl="1" indent="-342900" algn="just">
              <a:lnSpc>
                <a:spcPts val="1820"/>
              </a:lnSpc>
              <a:buFont typeface="+mj-lt"/>
              <a:buAutoNum type="arabicPeriod"/>
            </a:pPr>
            <a:r>
              <a:rPr lang="en-US" sz="1400" dirty="0" err="1">
                <a:solidFill>
                  <a:srgbClr val="000000"/>
                </a:solidFill>
              </a:rPr>
              <a:t>Ushiyama</a:t>
            </a:r>
            <a:r>
              <a:rPr lang="en-US" sz="1400" dirty="0">
                <a:solidFill>
                  <a:srgbClr val="000000"/>
                </a:solidFill>
              </a:rPr>
              <a:t>, N., Kurobe, Y., &amp; </a:t>
            </a:r>
            <a:r>
              <a:rPr lang="en-US" sz="1400" dirty="0" err="1">
                <a:solidFill>
                  <a:srgbClr val="000000"/>
                </a:solidFill>
              </a:rPr>
              <a:t>Momose</a:t>
            </a:r>
            <a:r>
              <a:rPr lang="en-US" sz="1400" dirty="0">
                <a:solidFill>
                  <a:srgbClr val="000000"/>
                </a:solidFill>
              </a:rPr>
              <a:t>, K. (2017). Validity of maximal isometric knee extension strength measurements obtained via belt-stabilized hand-held dynamometry in healthy adults. Journal of physical therapy science, 29(11), 1987–1992. https://doi.org/10.1589/jpts.29.1987</a:t>
            </a:r>
          </a:p>
          <a:p>
            <a:pPr marL="483235" lvl="1" indent="-342900" algn="just">
              <a:lnSpc>
                <a:spcPts val="1820"/>
              </a:lnSpc>
              <a:buFont typeface="+mj-lt"/>
              <a:buAutoNum type="arabicPeriod"/>
            </a:pPr>
            <a:r>
              <a:rPr lang="en-US" sz="1400" dirty="0">
                <a:solidFill>
                  <a:srgbClr val="000000"/>
                </a:solidFill>
              </a:rPr>
              <a:t>Bohannon R. W. (2017). Reference Values for Knee Extension Strength Obtained by Hand-Held Dynamometry from Apparently Healthy Older Adults: A Meta-Analysis. The Journal of frailty &amp; aging, 6(4), 199–201. https://doi.org/10.14283/jfa.2017.32</a:t>
            </a:r>
          </a:p>
          <a:p>
            <a:pPr marL="483235" lvl="1" indent="-342900" algn="just">
              <a:lnSpc>
                <a:spcPts val="1820"/>
              </a:lnSpc>
              <a:buFont typeface="+mj-lt"/>
              <a:buAutoNum type="arabicPeriod"/>
            </a:pPr>
            <a:r>
              <a:rPr lang="en-US" sz="1400" dirty="0">
                <a:solidFill>
                  <a:srgbClr val="000000"/>
                </a:solidFill>
              </a:rPr>
              <a:t>Chamorro, C., Armijo-Olivo, S., De la Fuente, C., Fuentes, J., &amp; Javier </a:t>
            </a:r>
            <a:r>
              <a:rPr lang="en-US" sz="1400" dirty="0" err="1">
                <a:solidFill>
                  <a:srgbClr val="000000"/>
                </a:solidFill>
              </a:rPr>
              <a:t>Chirosa</a:t>
            </a:r>
            <a:r>
              <a:rPr lang="en-US" sz="1400" dirty="0">
                <a:solidFill>
                  <a:srgbClr val="000000"/>
                </a:solidFill>
              </a:rPr>
              <a:t>, L. (2017). Absolute Reliability and Concurrent Validity of Hand Held Dynamometry and Isokinetic Dynamometry in the Hip, Knee and Ankle Joint: Systematic Review and Meta-analysis. Open medicine (Warsaw, Poland), 12, 359–375. https://doi.org/10.1515/med-2017-0052</a:t>
            </a:r>
          </a:p>
          <a:p>
            <a:pPr marL="483235" lvl="1" indent="-342900" algn="just">
              <a:lnSpc>
                <a:spcPts val="1820"/>
              </a:lnSpc>
              <a:buFont typeface="+mj-lt"/>
              <a:buAutoNum type="arabicPeriod"/>
            </a:pPr>
            <a:r>
              <a:rPr lang="en-US" sz="1400" dirty="0">
                <a:solidFill>
                  <a:srgbClr val="000000"/>
                </a:solidFill>
              </a:rPr>
              <a:t>Larson, D., Lorenz, D., &amp; Melton, B. (2022). Can Clinician-Stabilization with Hand-Held Dynamometry Yield a Reliable Measure of Knee Flexion Torque?. International journal of sports physical therapy, 17(6), 1095–1103. https://doi.org/10.26603/001c.37907</a:t>
            </a:r>
          </a:p>
          <a:p>
            <a:pPr marL="483235" lvl="1" indent="-342900" algn="just">
              <a:lnSpc>
                <a:spcPts val="1820"/>
              </a:lnSpc>
              <a:buFont typeface="+mj-lt"/>
              <a:buAutoNum type="arabicPeriod"/>
            </a:pPr>
            <a:r>
              <a:rPr lang="en-US" sz="1400" dirty="0">
                <a:solidFill>
                  <a:srgbClr val="000000"/>
                </a:solidFill>
              </a:rPr>
              <a:t>Chamorro, C., </a:t>
            </a:r>
            <a:r>
              <a:rPr lang="en-US" sz="1400" dirty="0" err="1">
                <a:solidFill>
                  <a:srgbClr val="000000"/>
                </a:solidFill>
              </a:rPr>
              <a:t>Arancibia</a:t>
            </a:r>
            <a:r>
              <a:rPr lang="en-US" sz="1400" dirty="0">
                <a:solidFill>
                  <a:srgbClr val="000000"/>
                </a:solidFill>
              </a:rPr>
              <a:t>, M., Trigo, B., Arias-Poblete, L., &amp; Jerez-Mayorga, D. (2021). Absolute Reliability and Concurrent Validity of Hand-Held Dynamometry in Shoulder Rotator Strength Assessment: Systematic Review and Meta-Analysis. International journal of environmental research and public health, 18(17), 9293. https://doi.org/10.3390/ijerph18179293</a:t>
            </a:r>
          </a:p>
          <a:p>
            <a:pPr marL="483235" lvl="1" indent="-342900" algn="just">
              <a:lnSpc>
                <a:spcPts val="1820"/>
              </a:lnSpc>
              <a:buFont typeface="+mj-lt"/>
              <a:buAutoNum type="arabicPeriod"/>
            </a:pPr>
            <a:r>
              <a:rPr lang="en-US" sz="1400" dirty="0">
                <a:solidFill>
                  <a:srgbClr val="000000"/>
                </a:solidFill>
              </a:rPr>
              <a:t>Dixon, E. J., Sánchez De La Cruz, C. R., &amp; </a:t>
            </a:r>
            <a:r>
              <a:rPr lang="en-US" sz="1400" dirty="0" err="1">
                <a:solidFill>
                  <a:srgbClr val="000000"/>
                </a:solidFill>
              </a:rPr>
              <a:t>Artese</a:t>
            </a:r>
            <a:r>
              <a:rPr lang="en-US" sz="1400" dirty="0">
                <a:solidFill>
                  <a:srgbClr val="000000"/>
                </a:solidFill>
              </a:rPr>
              <a:t>, A. L. (2022). Evaluating the Influence of Gravity on Shoulder Strength Measures Assessed via Handheld Dynamometry. Journal of sport rehabilitation, 31(7), 933–936. https://doi.org/10.1123/jsr.2021-0375</a:t>
            </a:r>
          </a:p>
          <a:p>
            <a:pPr marL="483235" lvl="1" indent="-342900" algn="just">
              <a:lnSpc>
                <a:spcPts val="1820"/>
              </a:lnSpc>
              <a:buFont typeface="+mj-lt"/>
              <a:buAutoNum type="arabicPeriod"/>
            </a:pPr>
            <a:r>
              <a:rPr lang="en-US" sz="1400" dirty="0">
                <a:solidFill>
                  <a:srgbClr val="000000"/>
                </a:solidFill>
              </a:rPr>
              <a:t>McKay, M. J., Baldwin, J. N., Ferreira, P., Simic, M., </a:t>
            </a:r>
            <a:r>
              <a:rPr lang="en-US" sz="1400" dirty="0" err="1">
                <a:solidFill>
                  <a:srgbClr val="000000"/>
                </a:solidFill>
              </a:rPr>
              <a:t>Vanicek</a:t>
            </a:r>
            <a:r>
              <a:rPr lang="en-US" sz="1400" dirty="0">
                <a:solidFill>
                  <a:srgbClr val="000000"/>
                </a:solidFill>
              </a:rPr>
              <a:t>, N., Burns, J., &amp; 1000 Norms Project Consortium (2017). Normative reference values for strength and flexibility of 1,000 children and adults. Neurology, 88(1), 36–43. https://doi.org/10.1212/WNL.0000000000003466</a:t>
            </a:r>
          </a:p>
          <a:p>
            <a:pPr marL="483235" lvl="1" indent="-342900" algn="just">
              <a:lnSpc>
                <a:spcPts val="1820"/>
              </a:lnSpc>
              <a:buFont typeface="+mj-lt"/>
              <a:buAutoNum type="arabicPeriod"/>
            </a:pPr>
            <a:r>
              <a:rPr lang="en-US" sz="1400" dirty="0">
                <a:solidFill>
                  <a:srgbClr val="000000"/>
                </a:solidFill>
              </a:rPr>
              <a:t>Holt, K. L., Raper, D. P., Boettcher, C. E., Waddington, G. S., &amp; Drew, M. K. (2016). Hand-held dynamometry strength measures for internal and external rotation demonstrate superior reliability, lower minimal detectable change and higher correlation to isokinetic dynamometry than externally-fixed dynamometry of the shoulder. Physical therapy in sport : official journal of the Association of Chartered Physiotherapists in Sports Medicine, 21, 75–81. https://doi.org/10.1016/j.ptsp.2016.07.001</a:t>
            </a:r>
          </a:p>
          <a:p>
            <a:pPr marL="483235" lvl="1" indent="-342900" algn="just">
              <a:lnSpc>
                <a:spcPts val="1820"/>
              </a:lnSpc>
              <a:buFont typeface="+mj-lt"/>
              <a:buAutoNum type="arabicPeriod"/>
            </a:pPr>
            <a:r>
              <a:rPr lang="en-US" sz="1400" dirty="0">
                <a:solidFill>
                  <a:srgbClr val="000000"/>
                </a:solidFill>
              </a:rPr>
              <a:t>Couch, J., Sayers, M., &amp; </a:t>
            </a:r>
            <a:r>
              <a:rPr lang="en-US" sz="1400" dirty="0" err="1">
                <a:solidFill>
                  <a:srgbClr val="000000"/>
                </a:solidFill>
              </a:rPr>
              <a:t>Pizzari</a:t>
            </a:r>
            <a:r>
              <a:rPr lang="en-US" sz="1400" dirty="0">
                <a:solidFill>
                  <a:srgbClr val="000000"/>
                </a:solidFill>
              </a:rPr>
              <a:t>, T. (2021). Reliability of the </a:t>
            </a:r>
            <a:r>
              <a:rPr lang="en-US" sz="1400" dirty="0" err="1">
                <a:solidFill>
                  <a:srgbClr val="000000"/>
                </a:solidFill>
              </a:rPr>
              <a:t>ForceFrame</a:t>
            </a:r>
            <a:r>
              <a:rPr lang="en-US" sz="1400" dirty="0">
                <a:solidFill>
                  <a:srgbClr val="000000"/>
                </a:solidFill>
              </a:rPr>
              <a:t> With and Without a Fixed Upper-Limb Mold in Shoulder Rotation Strength Assessments Compared With Traditional Hand-Held Dynamometry. Journal of sport rehabilitation, 30(8), 1246–1249. https://doi.org/10.1123/jsr.2020-0434</a:t>
            </a:r>
          </a:p>
          <a:p>
            <a:pPr marL="483235" lvl="1" indent="-342900" algn="just">
              <a:lnSpc>
                <a:spcPts val="1820"/>
              </a:lnSpc>
              <a:buFont typeface="+mj-lt"/>
              <a:buAutoNum type="arabicPeriod"/>
            </a:pPr>
            <a:r>
              <a:rPr lang="en-US" sz="1400" dirty="0" err="1">
                <a:solidFill>
                  <a:srgbClr val="000000"/>
                </a:solidFill>
              </a:rPr>
              <a:t>Bazett</a:t>
            </a:r>
            <a:r>
              <a:rPr lang="en-US" sz="1400" dirty="0">
                <a:solidFill>
                  <a:srgbClr val="000000"/>
                </a:solidFill>
              </a:rPr>
              <a:t>-Jones, D. M., &amp; </a:t>
            </a:r>
            <a:r>
              <a:rPr lang="en-US" sz="1400" dirty="0" err="1">
                <a:solidFill>
                  <a:srgbClr val="000000"/>
                </a:solidFill>
              </a:rPr>
              <a:t>Squier</a:t>
            </a:r>
            <a:r>
              <a:rPr lang="en-US" sz="1400" dirty="0">
                <a:solidFill>
                  <a:srgbClr val="000000"/>
                </a:solidFill>
              </a:rPr>
              <a:t>, K. (2020). Measurement properties of hip strength measured by handheld dynamometry: Reliability and validity across the range of motion. Physical therapy in sport : official journal of the Association of Chartered Physiotherapists in Sports Medicine, 42, 100–106. https://doi.org/10.1016/j.ptsp.2020.01.005</a:t>
            </a:r>
          </a:p>
          <a:p>
            <a:pPr marL="483235" lvl="1" indent="-342900" algn="just">
              <a:lnSpc>
                <a:spcPts val="1820"/>
              </a:lnSpc>
              <a:buFont typeface="+mj-lt"/>
              <a:buAutoNum type="arabicPeriod"/>
            </a:pPr>
            <a:r>
              <a:rPr lang="en-US" sz="1400" dirty="0">
                <a:solidFill>
                  <a:srgbClr val="000000"/>
                </a:solidFill>
              </a:rPr>
              <a:t>Fulcher, M. L., Hanna, C. M., &amp; Raina </a:t>
            </a:r>
            <a:r>
              <a:rPr lang="en-US" sz="1400" dirty="0" err="1">
                <a:solidFill>
                  <a:srgbClr val="000000"/>
                </a:solidFill>
              </a:rPr>
              <a:t>Elley</a:t>
            </a:r>
            <a:r>
              <a:rPr lang="en-US" sz="1400" dirty="0">
                <a:solidFill>
                  <a:srgbClr val="000000"/>
                </a:solidFill>
              </a:rPr>
              <a:t>, C. (2010). Reliability of handheld dynamometry in assessment of hip strength in adult male football players. Journal of science and medicine in sport, 13(1), 80–84. https://doi.org/10.1016/j.jsams.2008.11.007</a:t>
            </a:r>
          </a:p>
          <a:p>
            <a:pPr marL="483235" lvl="1" indent="-342900" algn="just">
              <a:lnSpc>
                <a:spcPts val="1820"/>
              </a:lnSpc>
              <a:buFont typeface="+mj-lt"/>
              <a:buAutoNum type="arabicPeriod"/>
            </a:pPr>
            <a:r>
              <a:rPr lang="en-US" sz="1400" dirty="0" err="1">
                <a:solidFill>
                  <a:srgbClr val="000000"/>
                </a:solidFill>
              </a:rPr>
              <a:t>Toonstra</a:t>
            </a:r>
            <a:r>
              <a:rPr lang="en-US" sz="1400" dirty="0">
                <a:solidFill>
                  <a:srgbClr val="000000"/>
                </a:solidFill>
              </a:rPr>
              <a:t>, J., &amp; </a:t>
            </a:r>
            <a:r>
              <a:rPr lang="en-US" sz="1400" dirty="0" err="1">
                <a:solidFill>
                  <a:srgbClr val="000000"/>
                </a:solidFill>
              </a:rPr>
              <a:t>Mattacola</a:t>
            </a:r>
            <a:r>
              <a:rPr lang="en-US" sz="1400" dirty="0">
                <a:solidFill>
                  <a:srgbClr val="000000"/>
                </a:solidFill>
              </a:rPr>
              <a:t>, C. G. (2013). Test-retest reliability and validity of isometric knee-flexion and -extension measurement using 3 methods of assessing muscle strength. Journal of sport rehabilitation, 22(1), 10.1123/jsr.2013.TR7. https://doi.org/10.1123/jsr.2013.TR7</a:t>
            </a:r>
          </a:p>
          <a:p>
            <a:pPr marL="483235" lvl="1" indent="-342900" algn="just">
              <a:lnSpc>
                <a:spcPts val="1820"/>
              </a:lnSpc>
              <a:buFont typeface="+mj-lt"/>
              <a:buAutoNum type="arabicPeriod"/>
            </a:pPr>
            <a:r>
              <a:rPr lang="en-US" sz="1400" dirty="0" err="1">
                <a:solidFill>
                  <a:srgbClr val="000000"/>
                </a:solidFill>
              </a:rPr>
              <a:t>Waiteman</a:t>
            </a:r>
            <a:r>
              <a:rPr lang="en-US" sz="1400" dirty="0">
                <a:solidFill>
                  <a:srgbClr val="000000"/>
                </a:solidFill>
              </a:rPr>
              <a:t>, M. C., Garcia, M. C., </a:t>
            </a:r>
            <a:r>
              <a:rPr lang="en-US" sz="1400" dirty="0" err="1">
                <a:solidFill>
                  <a:srgbClr val="000000"/>
                </a:solidFill>
              </a:rPr>
              <a:t>Briani</a:t>
            </a:r>
            <a:r>
              <a:rPr lang="en-US" sz="1400" dirty="0">
                <a:solidFill>
                  <a:srgbClr val="000000"/>
                </a:solidFill>
              </a:rPr>
              <a:t>, R. V., Norte, G., </a:t>
            </a:r>
            <a:r>
              <a:rPr lang="en-US" sz="1400" dirty="0" err="1">
                <a:solidFill>
                  <a:srgbClr val="000000"/>
                </a:solidFill>
              </a:rPr>
              <a:t>Glaviano</a:t>
            </a:r>
            <a:r>
              <a:rPr lang="en-US" sz="1400" dirty="0">
                <a:solidFill>
                  <a:srgbClr val="000000"/>
                </a:solidFill>
              </a:rPr>
              <a:t>, N. R., De Azevedo, F. M., &amp; </a:t>
            </a:r>
            <a:r>
              <a:rPr lang="en-US" sz="1400" dirty="0" err="1">
                <a:solidFill>
                  <a:srgbClr val="000000"/>
                </a:solidFill>
              </a:rPr>
              <a:t>Bazett</a:t>
            </a:r>
            <a:r>
              <a:rPr lang="en-US" sz="1400" dirty="0">
                <a:solidFill>
                  <a:srgbClr val="000000"/>
                </a:solidFill>
              </a:rPr>
              <a:t>-Jones, D. M. (2023). Can Clinicians Trust Objective Measures of Hip Muscle Strength From Portable Dynamometers? A Systematic Review With Meta-analysis and Evidence Gap Map of 107 Studies of Reliability and Criterion Validity Using the COSMIN Methodology. The Journal of </a:t>
            </a:r>
            <a:r>
              <a:rPr lang="en-US" sz="1400" dirty="0" err="1">
                <a:solidFill>
                  <a:srgbClr val="000000"/>
                </a:solidFill>
              </a:rPr>
              <a:t>orthopaedic</a:t>
            </a:r>
            <a:r>
              <a:rPr lang="en-US" sz="1400" dirty="0">
                <a:solidFill>
                  <a:srgbClr val="000000"/>
                </a:solidFill>
              </a:rPr>
              <a:t> and sports physical therapy, 53(11), 655–672. https://doi.org/10.2519/jospt.2023.12045</a:t>
            </a:r>
          </a:p>
          <a:p>
            <a:pPr marL="483235" lvl="1" indent="-342900" algn="just">
              <a:lnSpc>
                <a:spcPts val="1820"/>
              </a:lnSpc>
              <a:buFont typeface="+mj-lt"/>
              <a:buAutoNum type="arabicPeriod"/>
            </a:pPr>
            <a:r>
              <a:rPr lang="en-US" sz="1400" dirty="0">
                <a:solidFill>
                  <a:srgbClr val="000000"/>
                </a:solidFill>
              </a:rPr>
              <a:t>McKay, M. J., Baldwin, J. N., Ferreira, P., Simic, M., </a:t>
            </a:r>
            <a:r>
              <a:rPr lang="en-US" sz="1400" dirty="0" err="1">
                <a:solidFill>
                  <a:srgbClr val="000000"/>
                </a:solidFill>
              </a:rPr>
              <a:t>Vanicek</a:t>
            </a:r>
            <a:r>
              <a:rPr lang="en-US" sz="1400" dirty="0">
                <a:solidFill>
                  <a:srgbClr val="000000"/>
                </a:solidFill>
              </a:rPr>
              <a:t>, N., Hiller, C. E., Nightingale, E. J., Moloney, N. A., Quinlan, K. G., </a:t>
            </a:r>
            <a:r>
              <a:rPr lang="en-US" sz="1400" dirty="0" err="1">
                <a:solidFill>
                  <a:srgbClr val="000000"/>
                </a:solidFill>
              </a:rPr>
              <a:t>Pourkazemi</a:t>
            </a:r>
            <a:r>
              <a:rPr lang="en-US" sz="1400" dirty="0">
                <a:solidFill>
                  <a:srgbClr val="000000"/>
                </a:solidFill>
              </a:rPr>
              <a:t>, F., </a:t>
            </a:r>
            <a:r>
              <a:rPr lang="en-US" sz="1400" dirty="0" err="1">
                <a:solidFill>
                  <a:srgbClr val="000000"/>
                </a:solidFill>
              </a:rPr>
              <a:t>Sman</a:t>
            </a:r>
            <a:r>
              <a:rPr lang="en-US" sz="1400" dirty="0">
                <a:solidFill>
                  <a:srgbClr val="000000"/>
                </a:solidFill>
              </a:rPr>
              <a:t>, A. D., Nicholson, L. L., Mousavi, S. J., Rose, K., Raymond, J., Mackey, M. G., Chard, A., </a:t>
            </a:r>
            <a:r>
              <a:rPr lang="en-US" sz="1400" dirty="0" err="1">
                <a:solidFill>
                  <a:srgbClr val="000000"/>
                </a:solidFill>
              </a:rPr>
              <a:t>Hübscher</a:t>
            </a:r>
            <a:r>
              <a:rPr lang="en-US" sz="1400" dirty="0">
                <a:solidFill>
                  <a:srgbClr val="000000"/>
                </a:solidFill>
              </a:rPr>
              <a:t>, M., Wegener, C., Fong Yan, A., … 1000 Norms Project Consortium (2016). 1000 Norms Project: protocol of a cross-sectional study cataloging human variation. Physiotherapy, 102(1), 50–56. https://doi.org/10.1016/j.physio.2014.12.002</a:t>
            </a:r>
          </a:p>
          <a:p>
            <a:pPr marL="472441" lvl="1" indent="-342900" algn="just">
              <a:lnSpc>
                <a:spcPts val="1680"/>
              </a:lnSpc>
              <a:buFont typeface="+mj-lt"/>
              <a:buAutoNum type="arabicPeriod"/>
            </a:pPr>
            <a:r>
              <a:rPr lang="en-US" sz="1400" dirty="0" err="1">
                <a:solidFill>
                  <a:srgbClr val="000000"/>
                </a:solidFill>
              </a:rPr>
              <a:t>Schwery</a:t>
            </a:r>
            <a:r>
              <a:rPr lang="en-US" sz="1400" dirty="0">
                <a:solidFill>
                  <a:srgbClr val="000000"/>
                </a:solidFill>
              </a:rPr>
              <a:t>, N. A., Kiely, M. T., Larson, C. M., Wulf, C. A., </a:t>
            </a:r>
            <a:r>
              <a:rPr lang="en-US" sz="1400" dirty="0" err="1">
                <a:solidFill>
                  <a:srgbClr val="000000"/>
                </a:solidFill>
              </a:rPr>
              <a:t>Heikes</a:t>
            </a:r>
            <a:r>
              <a:rPr lang="en-US" sz="1400" dirty="0">
                <a:solidFill>
                  <a:srgbClr val="000000"/>
                </a:solidFill>
              </a:rPr>
              <a:t>, C. S., Hess, R. W., </a:t>
            </a:r>
            <a:r>
              <a:rPr lang="en-US" sz="1400" dirty="0" err="1">
                <a:solidFill>
                  <a:srgbClr val="000000"/>
                </a:solidFill>
              </a:rPr>
              <a:t>Giveans</a:t>
            </a:r>
            <a:r>
              <a:rPr lang="en-US" sz="1400" dirty="0">
                <a:solidFill>
                  <a:srgbClr val="000000"/>
                </a:solidFill>
              </a:rPr>
              <a:t>, M. R., </a:t>
            </a:r>
            <a:r>
              <a:rPr lang="en-US" sz="1400" dirty="0" err="1">
                <a:solidFill>
                  <a:srgbClr val="000000"/>
                </a:solidFill>
              </a:rPr>
              <a:t>Solie</a:t>
            </a:r>
            <a:r>
              <a:rPr lang="en-US" sz="1400" dirty="0">
                <a:solidFill>
                  <a:srgbClr val="000000"/>
                </a:solidFill>
              </a:rPr>
              <a:t>, B. S., &amp; </a:t>
            </a:r>
            <a:r>
              <a:rPr lang="en-US" sz="1400" dirty="0" err="1">
                <a:solidFill>
                  <a:srgbClr val="000000"/>
                </a:solidFill>
              </a:rPr>
              <a:t>Doney</a:t>
            </a:r>
            <a:r>
              <a:rPr lang="en-US" sz="1400" dirty="0">
                <a:solidFill>
                  <a:srgbClr val="000000"/>
                </a:solidFill>
              </a:rPr>
              <a:t>, C. P. (2022). Quadriceps Strength following Anterior Cruciate Ligament Reconstruction: Normative Values based on Sex, Graft Type and Meniscal Status at 3, 6 &amp; 9 Months. International journal of sports physical therapy, 17(3), 434–444. </a:t>
            </a:r>
            <a:r>
              <a:rPr lang="en-US" sz="1400" dirty="0">
                <a:solidFill>
                  <a:srgbClr val="000000"/>
                </a:solidFill>
                <a:hlinkClick r:id="rId2"/>
              </a:rPr>
              <a:t>https://doi.org/10.26603/001c.32378</a:t>
            </a:r>
            <a:endParaRPr lang="en-US" sz="1400" dirty="0">
              <a:solidFill>
                <a:srgbClr val="000000"/>
              </a:solidFill>
            </a:endParaRPr>
          </a:p>
          <a:p>
            <a:pPr marL="472441" lvl="1" indent="-342900" algn="just">
              <a:lnSpc>
                <a:spcPts val="1680"/>
              </a:lnSpc>
              <a:buFont typeface="+mj-lt"/>
              <a:buAutoNum type="arabicPeriod"/>
            </a:pPr>
            <a:r>
              <a:rPr lang="en-US" sz="1400" dirty="0">
                <a:solidFill>
                  <a:srgbClr val="000000"/>
                </a:solidFill>
              </a:rPr>
              <a:t>Garcia, S. C., </a:t>
            </a:r>
            <a:r>
              <a:rPr lang="en-US" sz="1400" dirty="0" err="1">
                <a:solidFill>
                  <a:srgbClr val="000000"/>
                </a:solidFill>
              </a:rPr>
              <a:t>Dueweke</a:t>
            </a:r>
            <a:r>
              <a:rPr lang="en-US" sz="1400" dirty="0">
                <a:solidFill>
                  <a:srgbClr val="000000"/>
                </a:solidFill>
              </a:rPr>
              <a:t>, J. J., &amp; </a:t>
            </a:r>
            <a:r>
              <a:rPr lang="en-US" sz="1400" dirty="0" err="1">
                <a:solidFill>
                  <a:srgbClr val="000000"/>
                </a:solidFill>
              </a:rPr>
              <a:t>Mendias</a:t>
            </a:r>
            <a:r>
              <a:rPr lang="en-US" sz="1400" dirty="0">
                <a:solidFill>
                  <a:srgbClr val="000000"/>
                </a:solidFill>
              </a:rPr>
              <a:t>, C. L. (2016). Optimal Joint Positions for Manual Isometric Muscle Testing. Journal of sport rehabilitation, 25(4), jsr.2015-0118. https://doi.org/10.1123/jsr.2015-0118</a:t>
            </a:r>
          </a:p>
          <a:p>
            <a:pPr marL="472441" lvl="1" indent="-342900" algn="just">
              <a:lnSpc>
                <a:spcPts val="1680"/>
              </a:lnSpc>
              <a:buFont typeface="+mj-lt"/>
              <a:buAutoNum type="arabicPeriod"/>
            </a:pPr>
            <a:endParaRPr lang="en-US" sz="1400" dirty="0">
              <a:solidFill>
                <a:srgbClr val="000000"/>
              </a:solidFill>
            </a:endParaRPr>
          </a:p>
        </p:txBody>
      </p:sp>
      <p:sp>
        <p:nvSpPr>
          <p:cNvPr id="3" name="TextBox 3"/>
          <p:cNvSpPr txBox="1"/>
          <p:nvPr/>
        </p:nvSpPr>
        <p:spPr>
          <a:xfrm>
            <a:off x="0" y="-102869"/>
            <a:ext cx="2585665" cy="603883"/>
          </a:xfrm>
          <a:prstGeom prst="rect">
            <a:avLst/>
          </a:prstGeom>
        </p:spPr>
        <p:txBody>
          <a:bodyPr lIns="0" tIns="0" rIns="0" bIns="0" rtlCol="0" anchor="t">
            <a:spAutoFit/>
          </a:bodyPr>
          <a:lstStyle/>
          <a:p>
            <a:pPr algn="ctr">
              <a:lnSpc>
                <a:spcPts val="5180"/>
              </a:lnSpc>
            </a:pPr>
            <a:r>
              <a:rPr lang="en-US" sz="3700" dirty="0">
                <a:latin typeface="+mj-lt"/>
              </a:rPr>
              <a:t>References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8214CA-4082-F48F-5652-DDC910830138}"/>
            </a:ext>
          </a:extLst>
        </p:cNvPr>
        <p:cNvGrpSpPr/>
        <p:nvPr/>
      </p:nvGrpSpPr>
      <p:grpSpPr>
        <a:xfrm>
          <a:off x="0" y="0"/>
          <a:ext cx="0" cy="0"/>
          <a:chOff x="0" y="0"/>
          <a:chExt cx="0" cy="0"/>
        </a:xfrm>
      </p:grpSpPr>
      <p:pic>
        <p:nvPicPr>
          <p:cNvPr id="2" name="Picture 2" descr="Image">
            <a:extLst>
              <a:ext uri="{FF2B5EF4-FFF2-40B4-BE49-F238E27FC236}">
                <a16:creationId xmlns:a16="http://schemas.microsoft.com/office/drawing/2014/main" id="{156980CA-0993-9D6E-90D7-651250ABAD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432"/>
          <a:stretch/>
        </p:blipFill>
        <p:spPr bwMode="auto">
          <a:xfrm>
            <a:off x="6404781" y="-1"/>
            <a:ext cx="11883219" cy="10287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269DDC8C-B1F6-847C-B387-ADAA0DE0EFF7}"/>
              </a:ext>
            </a:extLst>
          </p:cNvPr>
          <p:cNvSpPr txBox="1"/>
          <p:nvPr/>
        </p:nvSpPr>
        <p:spPr>
          <a:xfrm>
            <a:off x="-190253" y="723900"/>
            <a:ext cx="7810253" cy="8991600"/>
          </a:xfrm>
          <a:prstGeom prst="rect">
            <a:avLst/>
          </a:prstGeom>
        </p:spPr>
        <p:txBody>
          <a:bodyPr vert="horz" lIns="91440" tIns="45720" rIns="91440" bIns="45720" rtlCol="0">
            <a:normAutofit lnSpcReduction="10000"/>
          </a:bodyPr>
          <a:lstStyle/>
          <a:p>
            <a:pPr marL="1313824" marR="0" lvl="1" indent="-857250" fontAlgn="auto">
              <a:spcBef>
                <a:spcPts val="1000"/>
              </a:spcBef>
              <a:buClr>
                <a:schemeClr val="tx1"/>
              </a:buClr>
              <a:buSzPct val="100000"/>
              <a:buFont typeface="Wingdings" panose="05000000000000000000" pitchFamily="2" charset="2"/>
              <a:buChar char="§"/>
              <a:tabLst/>
              <a:defRPr/>
            </a:pPr>
            <a:r>
              <a:rPr kumimoji="0" lang="en-US" sz="6000" b="0" i="0" u="none" strike="noStrike" cap="none" spc="0" normalizeH="0" baseline="0" noProof="0" dirty="0">
                <a:ln>
                  <a:noFill/>
                </a:ln>
                <a:effectLst/>
                <a:uLnTx/>
                <a:uFillTx/>
              </a:rPr>
              <a:t>Assess readiness for return to activity/sport</a:t>
            </a:r>
          </a:p>
          <a:p>
            <a:pPr marL="2074779" marR="0" lvl="2" indent="-857250" fontAlgn="auto">
              <a:spcBef>
                <a:spcPts val="1000"/>
              </a:spcBef>
              <a:buClr>
                <a:schemeClr val="tx1"/>
              </a:buClr>
              <a:buSzPct val="100000"/>
              <a:buFont typeface="Wingdings" panose="05000000000000000000" pitchFamily="2" charset="2"/>
              <a:buChar char="§"/>
              <a:tabLst/>
              <a:defRPr/>
            </a:pPr>
            <a:r>
              <a:rPr kumimoji="0" lang="en-US" sz="6000" b="0" i="0" u="none" strike="noStrike" cap="none" spc="0" normalizeH="0" baseline="0" noProof="0" dirty="0">
                <a:ln>
                  <a:noFill/>
                </a:ln>
                <a:effectLst/>
                <a:uLnTx/>
                <a:uFillTx/>
              </a:rPr>
              <a:t>Limb asymmetry </a:t>
            </a:r>
            <a:r>
              <a:rPr kumimoji="0" lang="en-US" sz="6000" b="0" i="0" u="sng" strike="noStrike" cap="none" spc="0" normalizeH="0" baseline="0" noProof="0" dirty="0">
                <a:ln>
                  <a:noFill/>
                </a:ln>
                <a:effectLst/>
                <a:uLnTx/>
                <a:uFillTx/>
              </a:rPr>
              <a:t>&lt;</a:t>
            </a:r>
            <a:r>
              <a:rPr kumimoji="0" lang="en-US" sz="6000" b="0" i="0" u="none" strike="noStrike" cap="none" spc="0" normalizeH="0" baseline="0" noProof="0" dirty="0">
                <a:ln>
                  <a:noFill/>
                </a:ln>
                <a:effectLst/>
                <a:uLnTx/>
                <a:uFillTx/>
              </a:rPr>
              <a:t> 5-15%</a:t>
            </a:r>
          </a:p>
          <a:p>
            <a:pPr marL="1313824" marR="0" lvl="1" indent="-857250" fontAlgn="auto">
              <a:spcBef>
                <a:spcPts val="1000"/>
              </a:spcBef>
              <a:buClr>
                <a:schemeClr val="tx1"/>
              </a:buClr>
              <a:buSzPct val="100000"/>
              <a:buFont typeface="Wingdings" panose="05000000000000000000" pitchFamily="2" charset="2"/>
              <a:buChar char="§"/>
              <a:tabLst/>
              <a:defRPr/>
            </a:pPr>
            <a:r>
              <a:rPr kumimoji="0" lang="en-US" sz="6000" b="0" i="0" u="none" strike="noStrike" cap="none" spc="0" normalizeH="0" baseline="0" noProof="0" dirty="0">
                <a:ln>
                  <a:noFill/>
                </a:ln>
                <a:effectLst/>
                <a:uLnTx/>
                <a:uFillTx/>
              </a:rPr>
              <a:t>Targeted strength training can improve clinical and functional performance </a:t>
            </a:r>
          </a:p>
          <a:p>
            <a:pPr marL="742324" marR="0" lvl="1" indent="-285750" fontAlgn="auto">
              <a:spcBef>
                <a:spcPts val="1000"/>
              </a:spcBef>
              <a:buClr>
                <a:schemeClr val="tx1"/>
              </a:buClr>
              <a:buSzPct val="100000"/>
              <a:buFont typeface="Wingdings" panose="05000000000000000000" pitchFamily="2" charset="2"/>
              <a:buChar char="§"/>
              <a:tabLst/>
              <a:defRPr/>
            </a:pPr>
            <a:endParaRPr kumimoji="0" lang="en-US" sz="1600" b="0" i="0" u="none" strike="noStrike" cap="none" spc="0" normalizeH="0" baseline="0" noProof="0" dirty="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3431871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Image">
            <a:extLst>
              <a:ext uri="{FF2B5EF4-FFF2-40B4-BE49-F238E27FC236}">
                <a16:creationId xmlns:a16="http://schemas.microsoft.com/office/drawing/2014/main" id="{847DBB33-F6FF-A01C-8134-40F949056B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18" r="12467" b="9090"/>
          <a:stretch/>
        </p:blipFill>
        <p:spPr bwMode="auto">
          <a:xfrm>
            <a:off x="20" y="-1"/>
            <a:ext cx="8092420" cy="10287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8321976" y="1887647"/>
            <a:ext cx="9733061" cy="6511703"/>
          </a:xfrm>
          <a:prstGeom prst="rect">
            <a:avLst/>
          </a:prstGeom>
        </p:spPr>
        <p:txBody>
          <a:bodyPr vert="horz" lIns="91440" tIns="45720" rIns="91440" bIns="45720" rtlCol="0" anchor="b">
            <a:normAutofit fontScale="85000" lnSpcReduction="10000"/>
          </a:bodyPr>
          <a:lstStyle/>
          <a:p>
            <a:pPr algn="ctr">
              <a:spcBef>
                <a:spcPct val="0"/>
              </a:spcBef>
              <a:spcAft>
                <a:spcPts val="600"/>
              </a:spcAft>
            </a:pPr>
            <a:r>
              <a:rPr lang="en-US" sz="17400" dirty="0">
                <a:latin typeface="+mj-lt"/>
                <a:ea typeface="+mj-ea"/>
                <a:cs typeface="+mj-cs"/>
              </a:rPr>
              <a:t>Positioning</a:t>
            </a:r>
          </a:p>
          <a:p>
            <a:pPr algn="ctr">
              <a:spcBef>
                <a:spcPct val="0"/>
              </a:spcBef>
              <a:spcAft>
                <a:spcPts val="600"/>
              </a:spcAft>
            </a:pPr>
            <a:r>
              <a:rPr lang="en-US" sz="17400" dirty="0">
                <a:latin typeface="+mj-lt"/>
                <a:ea typeface="+mj-ea"/>
                <a:cs typeface="+mj-cs"/>
              </a:rPr>
              <a:t>Reliability</a:t>
            </a:r>
          </a:p>
          <a:p>
            <a:pPr algn="ctr">
              <a:spcBef>
                <a:spcPct val="0"/>
              </a:spcBef>
              <a:spcAft>
                <a:spcPts val="600"/>
              </a:spcAft>
            </a:pPr>
            <a:r>
              <a:rPr lang="en-US" sz="17400" dirty="0">
                <a:latin typeface="+mj-lt"/>
                <a:ea typeface="+mj-ea"/>
                <a:cs typeface="+mj-cs"/>
              </a:rPr>
              <a:t>Validity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DD026E96-77CE-4432-72E8-F4D043D52C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09" b="1924"/>
          <a:stretch/>
        </p:blipFill>
        <p:spPr bwMode="auto">
          <a:xfrm>
            <a:off x="6404781" y="-1"/>
            <a:ext cx="11883219" cy="10287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4" name="TextBox 4"/>
          <p:cNvSpPr txBox="1"/>
          <p:nvPr/>
        </p:nvSpPr>
        <p:spPr>
          <a:xfrm>
            <a:off x="-76200" y="800100"/>
            <a:ext cx="8610600" cy="8566743"/>
          </a:xfrm>
          <a:prstGeom prst="rect">
            <a:avLst/>
          </a:prstGeom>
        </p:spPr>
        <p:txBody>
          <a:bodyPr vert="horz" lIns="91440" tIns="45720" rIns="91440" bIns="45720" rtlCol="0">
            <a:normAutofit fontScale="92500"/>
          </a:bodyPr>
          <a:lstStyle/>
          <a:p>
            <a:pPr marL="561339" lvl="1">
              <a:spcBef>
                <a:spcPts val="1000"/>
              </a:spcBef>
              <a:buClr>
                <a:schemeClr val="tx1"/>
              </a:buClr>
              <a:buSzPct val="100000"/>
            </a:pPr>
            <a:r>
              <a:rPr lang="en-US" sz="6000" u="sng" dirty="0"/>
              <a:t>Caution </a:t>
            </a:r>
          </a:p>
          <a:p>
            <a:pPr marL="1418589" lvl="1" indent="-857250">
              <a:spcBef>
                <a:spcPts val="1000"/>
              </a:spcBef>
              <a:buClr>
                <a:schemeClr val="tx1"/>
              </a:buClr>
              <a:buSzPct val="100000"/>
              <a:buFont typeface="Wingdings" panose="05000000000000000000" pitchFamily="2" charset="2"/>
              <a:buChar char="§"/>
            </a:pPr>
            <a:r>
              <a:rPr lang="en-US" sz="6000" dirty="0"/>
              <a:t>UE research lacking</a:t>
            </a:r>
          </a:p>
          <a:p>
            <a:pPr marL="1418589" lvl="1" indent="-857250">
              <a:spcBef>
                <a:spcPts val="1000"/>
              </a:spcBef>
              <a:buClr>
                <a:schemeClr val="tx1"/>
              </a:buClr>
              <a:buSzPct val="100000"/>
              <a:buFont typeface="Wingdings" panose="05000000000000000000" pitchFamily="2" charset="2"/>
              <a:buChar char="§"/>
            </a:pPr>
            <a:r>
              <a:rPr lang="en-US" sz="6000" dirty="0"/>
              <a:t>Lack of consensus for patient and practitioner positioning </a:t>
            </a:r>
          </a:p>
          <a:p>
            <a:pPr marL="1418589" lvl="1" indent="-857250">
              <a:spcBef>
                <a:spcPts val="1000"/>
              </a:spcBef>
              <a:buClr>
                <a:schemeClr val="tx1"/>
              </a:buClr>
              <a:buSzPct val="100000"/>
              <a:buFont typeface="Wingdings" panose="05000000000000000000" pitchFamily="2" charset="2"/>
              <a:buChar char="§"/>
            </a:pPr>
            <a:r>
              <a:rPr lang="en-US" sz="6000" dirty="0"/>
              <a:t>Hip data = JOSPT systematic review </a:t>
            </a:r>
          </a:p>
          <a:p>
            <a:pPr marL="1418589" lvl="1" indent="-857250">
              <a:spcBef>
                <a:spcPts val="1000"/>
              </a:spcBef>
              <a:buClr>
                <a:schemeClr val="tx1"/>
              </a:buClr>
              <a:buSzPct val="100000"/>
              <a:buFont typeface="Wingdings" panose="05000000000000000000" pitchFamily="2" charset="2"/>
              <a:buChar char="§"/>
            </a:pPr>
            <a:r>
              <a:rPr lang="en-US" sz="6000" dirty="0"/>
              <a:t>Knee + shoulder data = personal review</a:t>
            </a:r>
          </a:p>
        </p:txBody>
      </p:sp>
    </p:spTree>
  </p:cSld>
  <p:clrMapOvr>
    <a:masterClrMapping/>
  </p:clrMapOvr>
</p:sld>
</file>

<file path=ppt/theme/theme1.xml><?xml version="1.0" encoding="utf-8"?>
<a:theme xmlns:a="http://schemas.openxmlformats.org/drawingml/2006/main" name="Facet">
  <a:themeElements>
    <a:clrScheme name="Custom 4">
      <a:dk1>
        <a:srgbClr val="002060"/>
      </a:dk1>
      <a:lt1>
        <a:sysClr val="window" lastClr="FFFFFF"/>
      </a:lt1>
      <a:dk2>
        <a:srgbClr val="0070C0"/>
      </a:dk2>
      <a:lt2>
        <a:srgbClr val="F8F8F8"/>
      </a:lt2>
      <a:accent1>
        <a:srgbClr val="7C7C7C"/>
      </a:accent1>
      <a:accent2>
        <a:srgbClr val="99CCFF"/>
      </a:accent2>
      <a:accent3>
        <a:srgbClr val="6DB6FF"/>
      </a:accent3>
      <a:accent4>
        <a:srgbClr val="75BAFF"/>
      </a:accent4>
      <a:accent5>
        <a:srgbClr val="57ABFF"/>
      </a:accent5>
      <a:accent6>
        <a:srgbClr val="2190FF"/>
      </a:accent6>
      <a:hlink>
        <a:srgbClr val="21C5FF"/>
      </a:hlink>
      <a:folHlink>
        <a:srgbClr val="00FFFF"/>
      </a:folHlink>
    </a:clrScheme>
    <a:fontScheme name="Custom 1">
      <a:majorFont>
        <a:latin typeface="Berlin Sans FB Demi"/>
        <a:ea typeface=""/>
        <a:cs typeface=""/>
      </a:majorFont>
      <a:minorFont>
        <a:latin typeface="Berlin Sans FB"/>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F5BFC9C-0E14-4065-9E39-86B2257F13F0}">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34420</TotalTime>
  <Words>4062</Words>
  <Application>Microsoft Office PowerPoint</Application>
  <PresentationFormat>Custom</PresentationFormat>
  <Paragraphs>398</Paragraphs>
  <Slides>68</Slides>
  <Notes>45</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Grey minimalist business project presentation</dc:title>
  <dc:creator>Nickolas Roche</dc:creator>
  <cp:lastModifiedBy>Nickolas Roche</cp:lastModifiedBy>
  <cp:revision>7</cp:revision>
  <dcterms:created xsi:type="dcterms:W3CDTF">2006-08-16T00:00:00Z</dcterms:created>
  <dcterms:modified xsi:type="dcterms:W3CDTF">2026-06-30T17:46:31Z</dcterms:modified>
  <dc:identifier>DAF72YNibmo</dc:identifier>
</cp:coreProperties>
</file>