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8" r:id="rId11"/>
    <p:sldId id="269" r:id="rId12"/>
    <p:sldId id="270" r:id="rId13"/>
    <p:sldId id="271" r:id="rId14"/>
    <p:sldId id="272" r:id="rId15"/>
    <p:sldId id="273"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300" r:id="rId34"/>
    <p:sldId id="304" r:id="rId35"/>
  </p:sldIdLst>
  <p:sldSz cx="9144000" cy="5143500" type="screen16x9"/>
  <p:notesSz cx="6858000" cy="9144000"/>
  <p:embeddedFontLst>
    <p:embeddedFont>
      <p:font typeface="Nunito" panose="020B0604020202020204" charset="0"/>
      <p:regular r:id="rId37"/>
      <p:bold r:id="rId38"/>
      <p:italic r:id="rId39"/>
      <p:boldItalic r:id="rId40"/>
    </p:embeddedFont>
    <p:embeddedFont>
      <p:font typeface="Proxima Nova" panose="020B0604020202020204" charset="0"/>
      <p:regular r:id="rId41"/>
      <p:bold r:id="rId42"/>
      <p:italic r:id="rId43"/>
      <p:boldItalic r:id="rId44"/>
    </p:embeddedFont>
    <p:embeddedFont>
      <p:font typeface="Proxima Nova Extrabold" panose="020B0604020202020204" charset="0"/>
      <p:bold r:id="rId45"/>
    </p:embeddedFont>
    <p:embeddedFont>
      <p:font typeface="Proxima Nova Semibold" panose="020B0604020202020204" charset="0"/>
      <p:regular r:id="rId46"/>
      <p:bold r:id="rId47"/>
      <p:boldItalic r:id="rId48"/>
    </p:embeddedFont>
    <p:embeddedFont>
      <p:font typeface="Roboto"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E37F06-B011-36F2-DB98-9D9B85504D66}" v="444" dt="2025-11-05T16:34:02.232"/>
    <p1510:client id="{32BE81C1-4F5F-584D-E172-C0F161297EBC}" v="162" dt="2025-11-05T16:22:48.126"/>
    <p1510:client id="{87754F21-B504-0062-A65B-0A56032E34E9}" v="7" dt="2025-11-05T16:18:11.4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k3ef@virginia.edu" userId="S::urn:spo:guest#auk3ef@virginia.edu::" providerId="AD" clId="Web-{17E37F06-B011-36F2-DB98-9D9B85504D66}"/>
    <pc:docChg chg="modSld">
      <pc:chgData name="auk3ef@virginia.edu" userId="S::urn:spo:guest#auk3ef@virginia.edu::" providerId="AD" clId="Web-{17E37F06-B011-36F2-DB98-9D9B85504D66}" dt="2025-11-05T16:37:50.959" v="487"/>
      <pc:docMkLst>
        <pc:docMk/>
      </pc:docMkLst>
      <pc:sldChg chg="modSp modNotes">
        <pc:chgData name="auk3ef@virginia.edu" userId="S::urn:spo:guest#auk3ef@virginia.edu::" providerId="AD" clId="Web-{17E37F06-B011-36F2-DB98-9D9B85504D66}" dt="2025-11-05T16:37:50.959" v="487"/>
        <pc:sldMkLst>
          <pc:docMk/>
          <pc:sldMk cId="1387249766" sldId="304"/>
        </pc:sldMkLst>
        <pc:spChg chg="mod">
          <ac:chgData name="auk3ef@virginia.edu" userId="S::urn:spo:guest#auk3ef@virginia.edu::" providerId="AD" clId="Web-{17E37F06-B011-36F2-DB98-9D9B85504D66}" dt="2025-11-05T16:33:32.201" v="436" actId="20577"/>
          <ac:spMkLst>
            <pc:docMk/>
            <pc:sldMk cId="1387249766" sldId="304"/>
            <ac:spMk id="2" creationId="{1C4EECC1-686D-734B-224D-659BD9918768}"/>
          </ac:spMkLst>
        </pc:spChg>
        <pc:spChg chg="mod">
          <ac:chgData name="auk3ef@virginia.edu" userId="S::urn:spo:guest#auk3ef@virginia.edu::" providerId="AD" clId="Web-{17E37F06-B011-36F2-DB98-9D9B85504D66}" dt="2025-11-05T16:32:20.590" v="433" actId="1076"/>
          <ac:spMkLst>
            <pc:docMk/>
            <pc:sldMk cId="1387249766" sldId="304"/>
            <ac:spMk id="4" creationId="{6F6C448C-C8BD-247D-4B83-BA19E614ACCE}"/>
          </ac:spMkLst>
        </pc:spChg>
        <pc:spChg chg="mod">
          <ac:chgData name="auk3ef@virginia.edu" userId="S::urn:spo:guest#auk3ef@virginia.edu::" providerId="AD" clId="Web-{17E37F06-B011-36F2-DB98-9D9B85504D66}" dt="2025-11-05T16:34:02.232" v="445" actId="20577"/>
          <ac:spMkLst>
            <pc:docMk/>
            <pc:sldMk cId="1387249766" sldId="304"/>
            <ac:spMk id="5" creationId="{BCFA718C-CFB1-7F2C-97ED-90B9B3419B45}"/>
          </ac:spMkLst>
        </pc:spChg>
        <pc:picChg chg="mod">
          <ac:chgData name="auk3ef@virginia.edu" userId="S::urn:spo:guest#auk3ef@virginia.edu::" providerId="AD" clId="Web-{17E37F06-B011-36F2-DB98-9D9B85504D66}" dt="2025-11-05T16:32:22.262" v="434" actId="1076"/>
          <ac:picMkLst>
            <pc:docMk/>
            <pc:sldMk cId="1387249766" sldId="304"/>
            <ac:picMk id="3" creationId="{34809DEF-35C6-F2A2-0BDA-8C5D5F39C5BF}"/>
          </ac:picMkLst>
        </pc:picChg>
      </pc:sldChg>
    </pc:docChg>
  </pc:docChgLst>
  <pc:docChgLst>
    <pc:chgData name="auk3ef@virginia.edu" userId="S::urn:spo:guest#auk3ef@virginia.edu::" providerId="AD" clId="Web-{87754F21-B504-0062-A65B-0A56032E34E9}"/>
    <pc:docChg chg="modSld">
      <pc:chgData name="auk3ef@virginia.edu" userId="S::urn:spo:guest#auk3ef@virginia.edu::" providerId="AD" clId="Web-{87754F21-B504-0062-A65B-0A56032E34E9}" dt="2025-11-05T16:18:11.456" v="6" actId="1076"/>
      <pc:docMkLst>
        <pc:docMk/>
      </pc:docMkLst>
      <pc:sldChg chg="addSp modSp">
        <pc:chgData name="auk3ef@virginia.edu" userId="S::urn:spo:guest#auk3ef@virginia.edu::" providerId="AD" clId="Web-{87754F21-B504-0062-A65B-0A56032E34E9}" dt="2025-11-05T16:18:11.456" v="6" actId="1076"/>
        <pc:sldMkLst>
          <pc:docMk/>
          <pc:sldMk cId="1387249766" sldId="304"/>
        </pc:sldMkLst>
        <pc:spChg chg="mod">
          <ac:chgData name="auk3ef@virginia.edu" userId="S::urn:spo:guest#auk3ef@virginia.edu::" providerId="AD" clId="Web-{87754F21-B504-0062-A65B-0A56032E34E9}" dt="2025-11-05T16:17:51.909" v="0" actId="1076"/>
          <ac:spMkLst>
            <pc:docMk/>
            <pc:sldMk cId="1387249766" sldId="304"/>
            <ac:spMk id="2" creationId="{1C4EECC1-686D-734B-224D-659BD9918768}"/>
          </ac:spMkLst>
        </pc:spChg>
        <pc:spChg chg="add mod">
          <ac:chgData name="auk3ef@virginia.edu" userId="S::urn:spo:guest#auk3ef@virginia.edu::" providerId="AD" clId="Web-{87754F21-B504-0062-A65B-0A56032E34E9}" dt="2025-11-05T16:18:11.456" v="6" actId="1076"/>
          <ac:spMkLst>
            <pc:docMk/>
            <pc:sldMk cId="1387249766" sldId="304"/>
            <ac:spMk id="4" creationId="{6F6C448C-C8BD-247D-4B83-BA19E614ACCE}"/>
          </ac:spMkLst>
        </pc:spChg>
        <pc:picChg chg="add mod">
          <ac:chgData name="auk3ef@virginia.edu" userId="S::urn:spo:guest#auk3ef@virginia.edu::" providerId="AD" clId="Web-{87754F21-B504-0062-A65B-0A56032E34E9}" dt="2025-11-05T16:18:00.690" v="3" actId="1076"/>
          <ac:picMkLst>
            <pc:docMk/>
            <pc:sldMk cId="1387249766" sldId="304"/>
            <ac:picMk id="3" creationId="{34809DEF-35C6-F2A2-0BDA-8C5D5F39C5BF}"/>
          </ac:picMkLst>
        </pc:picChg>
      </pc:sldChg>
    </pc:docChg>
  </pc:docChgLst>
  <pc:docChgLst>
    <pc:chgData name="auk3ef@virginia.edu" userId="S::urn:spo:guest#auk3ef@virginia.edu::" providerId="AD" clId="Web-{32BE81C1-4F5F-584D-E172-C0F161297EBC}"/>
    <pc:docChg chg="modSld">
      <pc:chgData name="auk3ef@virginia.edu" userId="S::urn:spo:guest#auk3ef@virginia.edu::" providerId="AD" clId="Web-{32BE81C1-4F5F-584D-E172-C0F161297EBC}" dt="2025-11-05T16:22:48.126" v="129" actId="1076"/>
      <pc:docMkLst>
        <pc:docMk/>
      </pc:docMkLst>
      <pc:sldChg chg="modSp">
        <pc:chgData name="auk3ef@virginia.edu" userId="S::urn:spo:guest#auk3ef@virginia.edu::" providerId="AD" clId="Web-{32BE81C1-4F5F-584D-E172-C0F161297EBC}" dt="2025-11-05T16:22:48.126" v="129" actId="1076"/>
        <pc:sldMkLst>
          <pc:docMk/>
          <pc:sldMk cId="1387249766" sldId="304"/>
        </pc:sldMkLst>
        <pc:spChg chg="mod">
          <ac:chgData name="auk3ef@virginia.edu" userId="S::urn:spo:guest#auk3ef@virginia.edu::" providerId="AD" clId="Web-{32BE81C1-4F5F-584D-E172-C0F161297EBC}" dt="2025-11-05T16:20:14.775" v="45" actId="1076"/>
          <ac:spMkLst>
            <pc:docMk/>
            <pc:sldMk cId="1387249766" sldId="304"/>
            <ac:spMk id="4" creationId="{6F6C448C-C8BD-247D-4B83-BA19E614ACCE}"/>
          </ac:spMkLst>
        </pc:spChg>
        <pc:spChg chg="mod">
          <ac:chgData name="auk3ef@virginia.edu" userId="S::urn:spo:guest#auk3ef@virginia.edu::" providerId="AD" clId="Web-{32BE81C1-4F5F-584D-E172-C0F161297EBC}" dt="2025-11-05T16:22:48.126" v="129" actId="1076"/>
          <ac:spMkLst>
            <pc:docMk/>
            <pc:sldMk cId="1387249766" sldId="304"/>
            <ac:spMk id="5" creationId="{BCFA718C-CFB1-7F2C-97ED-90B9B3419B45}"/>
          </ac:spMkLst>
        </pc:spChg>
        <pc:picChg chg="mod">
          <ac:chgData name="auk3ef@virginia.edu" userId="S::urn:spo:guest#auk3ef@virginia.edu::" providerId="AD" clId="Web-{32BE81C1-4F5F-584D-E172-C0F161297EBC}" dt="2025-11-05T16:20:20.322" v="47" actId="1076"/>
          <ac:picMkLst>
            <pc:docMk/>
            <pc:sldMk cId="1387249766" sldId="304"/>
            <ac:picMk id="3" creationId="{34809DEF-35C6-F2A2-0BDA-8C5D5F39C5BF}"/>
          </ac:picMkLst>
        </pc:picChg>
      </pc:sldChg>
    </pc:docChg>
  </pc:docChgLst>
  <pc:docChgLst>
    <pc:chgData name="Keila Strick" userId="S::kstrick@fcapotential.org::5a3d34a4-3611-4596-a9f9-c4988a203b8b" providerId="AD" clId="Web-{EB741233-F352-1A79-7C4B-D0FE5EC7805A}"/>
    <pc:docChg chg="addSld modSld sldOrd">
      <pc:chgData name="Keila Strick" userId="S::kstrick@fcapotential.org::5a3d34a4-3611-4596-a9f9-c4988a203b8b" providerId="AD" clId="Web-{EB741233-F352-1A79-7C4B-D0FE5EC7805A}" dt="2025-10-22T17:48:49.514" v="32" actId="1076"/>
      <pc:docMkLst>
        <pc:docMk/>
      </pc:docMkLst>
      <pc:sldChg chg="addSp delSp modSp">
        <pc:chgData name="Keila Strick" userId="S::kstrick@fcapotential.org::5a3d34a4-3611-4596-a9f9-c4988a203b8b" providerId="AD" clId="Web-{EB741233-F352-1A79-7C4B-D0FE5EC7805A}" dt="2025-10-22T17:48:49.514" v="32" actId="1076"/>
        <pc:sldMkLst>
          <pc:docMk/>
          <pc:sldMk cId="0" sldId="256"/>
        </pc:sldMkLst>
        <pc:spChg chg="add del mod">
          <ac:chgData name="Keila Strick" userId="S::kstrick@fcapotential.org::5a3d34a4-3611-4596-a9f9-c4988a203b8b" providerId="AD" clId="Web-{EB741233-F352-1A79-7C4B-D0FE5EC7805A}" dt="2025-10-22T17:48:46.577" v="31"/>
          <ac:spMkLst>
            <pc:docMk/>
            <pc:sldMk cId="0" sldId="256"/>
            <ac:spMk id="3" creationId="{FA0EA417-2B84-C6FB-17D7-F5783AE64E02}"/>
          </ac:spMkLst>
        </pc:spChg>
        <pc:spChg chg="add mod">
          <ac:chgData name="Keila Strick" userId="S::kstrick@fcapotential.org::5a3d34a4-3611-4596-a9f9-c4988a203b8b" providerId="AD" clId="Web-{EB741233-F352-1A79-7C4B-D0FE5EC7805A}" dt="2025-10-22T17:48:49.514" v="32" actId="1076"/>
          <ac:spMkLst>
            <pc:docMk/>
            <pc:sldMk cId="0" sldId="256"/>
            <ac:spMk id="4" creationId="{44F8AE4D-E576-F9A5-F398-8E4DD6B6EB68}"/>
          </ac:spMkLst>
        </pc:spChg>
        <pc:spChg chg="del">
          <ac:chgData name="Keila Strick" userId="S::kstrick@fcapotential.org::5a3d34a4-3611-4596-a9f9-c4988a203b8b" providerId="AD" clId="Web-{EB741233-F352-1A79-7C4B-D0FE5EC7805A}" dt="2025-10-22T17:48:31.905" v="28"/>
          <ac:spMkLst>
            <pc:docMk/>
            <pc:sldMk cId="0" sldId="256"/>
            <ac:spMk id="129" creationId="{00000000-0000-0000-0000-000000000000}"/>
          </ac:spMkLst>
        </pc:spChg>
      </pc:sldChg>
      <pc:sldChg chg="mod modShow">
        <pc:chgData name="Keila Strick" userId="S::kstrick@fcapotential.org::5a3d34a4-3611-4596-a9f9-c4988a203b8b" providerId="AD" clId="Web-{EB741233-F352-1A79-7C4B-D0FE5EC7805A}" dt="2025-10-22T17:45:54.920" v="0"/>
        <pc:sldMkLst>
          <pc:docMk/>
          <pc:sldMk cId="0" sldId="269"/>
        </pc:sldMkLst>
      </pc:sldChg>
      <pc:sldChg chg="mod modShow">
        <pc:chgData name="Keila Strick" userId="S::kstrick@fcapotential.org::5a3d34a4-3611-4596-a9f9-c4988a203b8b" providerId="AD" clId="Web-{EB741233-F352-1A79-7C4B-D0FE5EC7805A}" dt="2025-10-22T17:45:57.795" v="1"/>
        <pc:sldMkLst>
          <pc:docMk/>
          <pc:sldMk cId="0" sldId="270"/>
        </pc:sldMkLst>
      </pc:sldChg>
      <pc:sldChg chg="mod modShow">
        <pc:chgData name="Keila Strick" userId="S::kstrick@fcapotential.org::5a3d34a4-3611-4596-a9f9-c4988a203b8b" providerId="AD" clId="Web-{EB741233-F352-1A79-7C4B-D0FE5EC7805A}" dt="2025-10-22T17:46:02.076" v="2"/>
        <pc:sldMkLst>
          <pc:docMk/>
          <pc:sldMk cId="0" sldId="271"/>
        </pc:sldMkLst>
      </pc:sldChg>
      <pc:sldChg chg="mod modShow">
        <pc:chgData name="Keila Strick" userId="S::kstrick@fcapotential.org::5a3d34a4-3611-4596-a9f9-c4988a203b8b" providerId="AD" clId="Web-{EB741233-F352-1A79-7C4B-D0FE5EC7805A}" dt="2025-10-22T17:46:04.342" v="3"/>
        <pc:sldMkLst>
          <pc:docMk/>
          <pc:sldMk cId="0" sldId="272"/>
        </pc:sldMkLst>
      </pc:sldChg>
      <pc:sldChg chg="modNotes">
        <pc:chgData name="Keila Strick" userId="S::kstrick@fcapotential.org::5a3d34a4-3611-4596-a9f9-c4988a203b8b" providerId="AD" clId="Web-{EB741233-F352-1A79-7C4B-D0FE5EC7805A}" dt="2025-10-22T17:47:19.780" v="17"/>
        <pc:sldMkLst>
          <pc:docMk/>
          <pc:sldMk cId="0" sldId="297"/>
        </pc:sldMkLst>
      </pc:sldChg>
      <pc:sldChg chg="mod modShow">
        <pc:chgData name="Keila Strick" userId="S::kstrick@fcapotential.org::5a3d34a4-3611-4596-a9f9-c4988a203b8b" providerId="AD" clId="Web-{EB741233-F352-1A79-7C4B-D0FE5EC7805A}" dt="2025-10-22T17:47:12.936" v="8"/>
        <pc:sldMkLst>
          <pc:docMk/>
          <pc:sldMk cId="0" sldId="298"/>
        </pc:sldMkLst>
      </pc:sldChg>
      <pc:sldChg chg="mod modShow">
        <pc:chgData name="Keila Strick" userId="S::kstrick@fcapotential.org::5a3d34a4-3611-4596-a9f9-c4988a203b8b" providerId="AD" clId="Web-{EB741233-F352-1A79-7C4B-D0FE5EC7805A}" dt="2025-10-22T17:47:40.217" v="18"/>
        <pc:sldMkLst>
          <pc:docMk/>
          <pc:sldMk cId="0" sldId="299"/>
        </pc:sldMkLst>
      </pc:sldChg>
      <pc:sldChg chg="ord">
        <pc:chgData name="Keila Strick" userId="S::kstrick@fcapotential.org::5a3d34a4-3611-4596-a9f9-c4988a203b8b" providerId="AD" clId="Web-{EB741233-F352-1A79-7C4B-D0FE5EC7805A}" dt="2025-10-22T17:48:04.951" v="27"/>
        <pc:sldMkLst>
          <pc:docMk/>
          <pc:sldMk cId="0" sldId="300"/>
        </pc:sldMkLst>
      </pc:sldChg>
      <pc:sldChg chg="modSp new">
        <pc:chgData name="Keila Strick" userId="S::kstrick@fcapotential.org::5a3d34a4-3611-4596-a9f9-c4988a203b8b" providerId="AD" clId="Web-{EB741233-F352-1A79-7C4B-D0FE5EC7805A}" dt="2025-10-22T17:47:55.170" v="26" actId="20577"/>
        <pc:sldMkLst>
          <pc:docMk/>
          <pc:sldMk cId="1387249766" sldId="304"/>
        </pc:sldMkLst>
        <pc:spChg chg="mod">
          <ac:chgData name="Keila Strick" userId="S::kstrick@fcapotential.org::5a3d34a4-3611-4596-a9f9-c4988a203b8b" providerId="AD" clId="Web-{EB741233-F352-1A79-7C4B-D0FE5EC7805A}" dt="2025-10-22T17:47:55.170" v="26" actId="20577"/>
          <ac:spMkLst>
            <pc:docMk/>
            <pc:sldMk cId="1387249766" sldId="304"/>
            <ac:spMk id="2" creationId="{1C4EECC1-686D-734B-224D-659BD9918768}"/>
          </ac:spMkLst>
        </pc:spChg>
      </pc:sldChg>
    </pc:docChg>
  </pc:docChgLst>
  <pc:docChgLst>
    <pc:chgData name="katiemclaughlin03@gmail.com" userId="S::urn:spo:guest#katiemclaughlin03@gmail.com::" providerId="AD" clId="Web-{D66E1DC7-BD30-2306-E480-DD18E69E2634}"/>
    <pc:docChg chg="delSld modSld">
      <pc:chgData name="katiemclaughlin03@gmail.com" userId="S::urn:spo:guest#katiemclaughlin03@gmail.com::" providerId="AD" clId="Web-{D66E1DC7-BD30-2306-E480-DD18E69E2634}" dt="2025-10-22T21:55:39.821" v="160" actId="20577"/>
      <pc:docMkLst>
        <pc:docMk/>
      </pc:docMkLst>
      <pc:sldChg chg="del">
        <pc:chgData name="katiemclaughlin03@gmail.com" userId="S::urn:spo:guest#katiemclaughlin03@gmail.com::" providerId="AD" clId="Web-{D66E1DC7-BD30-2306-E480-DD18E69E2634}" dt="2025-10-22T21:45:20.769" v="0"/>
        <pc:sldMkLst>
          <pc:docMk/>
          <pc:sldMk cId="0" sldId="265"/>
        </pc:sldMkLst>
      </pc:sldChg>
      <pc:sldChg chg="del">
        <pc:chgData name="katiemclaughlin03@gmail.com" userId="S::urn:spo:guest#katiemclaughlin03@gmail.com::" providerId="AD" clId="Web-{D66E1DC7-BD30-2306-E480-DD18E69E2634}" dt="2025-10-22T21:45:21.769" v="1"/>
        <pc:sldMkLst>
          <pc:docMk/>
          <pc:sldMk cId="0" sldId="266"/>
        </pc:sldMkLst>
      </pc:sldChg>
      <pc:sldChg chg="del">
        <pc:chgData name="katiemclaughlin03@gmail.com" userId="S::urn:spo:guest#katiemclaughlin03@gmail.com::" providerId="AD" clId="Web-{D66E1DC7-BD30-2306-E480-DD18E69E2634}" dt="2025-10-22T21:45:26.285" v="2"/>
        <pc:sldMkLst>
          <pc:docMk/>
          <pc:sldMk cId="0" sldId="267"/>
        </pc:sldMkLst>
      </pc:sldChg>
      <pc:sldChg chg="del">
        <pc:chgData name="katiemclaughlin03@gmail.com" userId="S::urn:spo:guest#katiemclaughlin03@gmail.com::" providerId="AD" clId="Web-{D66E1DC7-BD30-2306-E480-DD18E69E2634}" dt="2025-10-22T21:46:48.209" v="3"/>
        <pc:sldMkLst>
          <pc:docMk/>
          <pc:sldMk cId="0" sldId="274"/>
        </pc:sldMkLst>
      </pc:sldChg>
      <pc:sldChg chg="del">
        <pc:chgData name="katiemclaughlin03@gmail.com" userId="S::urn:spo:guest#katiemclaughlin03@gmail.com::" providerId="AD" clId="Web-{D66E1DC7-BD30-2306-E480-DD18E69E2634}" dt="2025-10-22T21:46:50.178" v="4"/>
        <pc:sldMkLst>
          <pc:docMk/>
          <pc:sldMk cId="0" sldId="275"/>
        </pc:sldMkLst>
      </pc:sldChg>
      <pc:sldChg chg="del">
        <pc:chgData name="katiemclaughlin03@gmail.com" userId="S::urn:spo:guest#katiemclaughlin03@gmail.com::" providerId="AD" clId="Web-{D66E1DC7-BD30-2306-E480-DD18E69E2634}" dt="2025-10-22T21:46:51.397" v="5"/>
        <pc:sldMkLst>
          <pc:docMk/>
          <pc:sldMk cId="0" sldId="276"/>
        </pc:sldMkLst>
      </pc:sldChg>
      <pc:sldChg chg="del">
        <pc:chgData name="katiemclaughlin03@gmail.com" userId="S::urn:spo:guest#katiemclaughlin03@gmail.com::" providerId="AD" clId="Web-{D66E1DC7-BD30-2306-E480-DD18E69E2634}" dt="2025-10-22T21:46:52.287" v="6"/>
        <pc:sldMkLst>
          <pc:docMk/>
          <pc:sldMk cId="0" sldId="277"/>
        </pc:sldMkLst>
      </pc:sldChg>
      <pc:sldChg chg="del">
        <pc:chgData name="katiemclaughlin03@gmail.com" userId="S::urn:spo:guest#katiemclaughlin03@gmail.com::" providerId="AD" clId="Web-{D66E1DC7-BD30-2306-E480-DD18E69E2634}" dt="2025-10-22T21:46:53.240" v="7"/>
        <pc:sldMkLst>
          <pc:docMk/>
          <pc:sldMk cId="0" sldId="278"/>
        </pc:sldMkLst>
      </pc:sldChg>
      <pc:sldChg chg="del">
        <pc:chgData name="katiemclaughlin03@gmail.com" userId="S::urn:spo:guest#katiemclaughlin03@gmail.com::" providerId="AD" clId="Web-{D66E1DC7-BD30-2306-E480-DD18E69E2634}" dt="2025-10-22T21:46:54.209" v="8"/>
        <pc:sldMkLst>
          <pc:docMk/>
          <pc:sldMk cId="0" sldId="279"/>
        </pc:sldMkLst>
      </pc:sldChg>
      <pc:sldChg chg="del">
        <pc:chgData name="katiemclaughlin03@gmail.com" userId="S::urn:spo:guest#katiemclaughlin03@gmail.com::" providerId="AD" clId="Web-{D66E1DC7-BD30-2306-E480-DD18E69E2634}" dt="2025-10-22T21:47:01.897" v="9"/>
        <pc:sldMkLst>
          <pc:docMk/>
          <pc:sldMk cId="0" sldId="280"/>
        </pc:sldMkLst>
      </pc:sldChg>
      <pc:sldChg chg="del">
        <pc:chgData name="katiemclaughlin03@gmail.com" userId="S::urn:spo:guest#katiemclaughlin03@gmail.com::" providerId="AD" clId="Web-{D66E1DC7-BD30-2306-E480-DD18E69E2634}" dt="2025-10-22T21:47:49.335" v="10"/>
        <pc:sldMkLst>
          <pc:docMk/>
          <pc:sldMk cId="0" sldId="298"/>
        </pc:sldMkLst>
      </pc:sldChg>
      <pc:sldChg chg="del">
        <pc:chgData name="katiemclaughlin03@gmail.com" userId="S::urn:spo:guest#katiemclaughlin03@gmail.com::" providerId="AD" clId="Web-{D66E1DC7-BD30-2306-E480-DD18E69E2634}" dt="2025-10-22T21:47:50.429" v="11"/>
        <pc:sldMkLst>
          <pc:docMk/>
          <pc:sldMk cId="0" sldId="299"/>
        </pc:sldMkLst>
      </pc:sldChg>
      <pc:sldChg chg="del">
        <pc:chgData name="katiemclaughlin03@gmail.com" userId="S::urn:spo:guest#katiemclaughlin03@gmail.com::" providerId="AD" clId="Web-{D66E1DC7-BD30-2306-E480-DD18E69E2634}" dt="2025-10-22T21:47:51.523" v="12"/>
        <pc:sldMkLst>
          <pc:docMk/>
          <pc:sldMk cId="0" sldId="301"/>
        </pc:sldMkLst>
      </pc:sldChg>
      <pc:sldChg chg="del">
        <pc:chgData name="katiemclaughlin03@gmail.com" userId="S::urn:spo:guest#katiemclaughlin03@gmail.com::" providerId="AD" clId="Web-{D66E1DC7-BD30-2306-E480-DD18E69E2634}" dt="2025-10-22T21:48:04.211" v="13"/>
        <pc:sldMkLst>
          <pc:docMk/>
          <pc:sldMk cId="0" sldId="302"/>
        </pc:sldMkLst>
      </pc:sldChg>
      <pc:sldChg chg="del">
        <pc:chgData name="katiemclaughlin03@gmail.com" userId="S::urn:spo:guest#katiemclaughlin03@gmail.com::" providerId="AD" clId="Web-{D66E1DC7-BD30-2306-E480-DD18E69E2634}" dt="2025-10-22T21:48:06.992" v="14"/>
        <pc:sldMkLst>
          <pc:docMk/>
          <pc:sldMk cId="0" sldId="303"/>
        </pc:sldMkLst>
      </pc:sldChg>
      <pc:sldChg chg="addSp delSp modSp">
        <pc:chgData name="katiemclaughlin03@gmail.com" userId="S::urn:spo:guest#katiemclaughlin03@gmail.com::" providerId="AD" clId="Web-{D66E1DC7-BD30-2306-E480-DD18E69E2634}" dt="2025-10-22T21:55:39.821" v="160" actId="20577"/>
        <pc:sldMkLst>
          <pc:docMk/>
          <pc:sldMk cId="1387249766" sldId="304"/>
        </pc:sldMkLst>
        <pc:spChg chg="add del mod">
          <ac:chgData name="katiemclaughlin03@gmail.com" userId="S::urn:spo:guest#katiemclaughlin03@gmail.com::" providerId="AD" clId="Web-{D66E1DC7-BD30-2306-E480-DD18E69E2634}" dt="2025-10-22T21:48:23.821" v="19"/>
          <ac:spMkLst>
            <pc:docMk/>
            <pc:sldMk cId="1387249766" sldId="304"/>
            <ac:spMk id="3" creationId="{2E7292EA-D40C-457D-9E25-7AA06C2B2F15}"/>
          </ac:spMkLst>
        </pc:spChg>
        <pc:spChg chg="add mod">
          <ac:chgData name="katiemclaughlin03@gmail.com" userId="S::urn:spo:guest#katiemclaughlin03@gmail.com::" providerId="AD" clId="Web-{D66E1DC7-BD30-2306-E480-DD18E69E2634}" dt="2025-10-22T21:55:39.821" v="160" actId="20577"/>
          <ac:spMkLst>
            <pc:docMk/>
            <pc:sldMk cId="1387249766" sldId="304"/>
            <ac:spMk id="5" creationId="{BCFA718C-CFB1-7F2C-97ED-90B9B3419B4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f86371fde6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f86371fde6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all points in the care plan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f86371fde6_0_5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f86371fde6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ad0c1e234c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ad0c1e234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298450" algn="l" rtl="0">
              <a:lnSpc>
                <a:spcPct val="115000"/>
              </a:lnSpc>
              <a:spcBef>
                <a:spcPts val="0"/>
              </a:spcBef>
              <a:spcAft>
                <a:spcPts val="0"/>
              </a:spcAft>
              <a:buClr>
                <a:schemeClr val="dk1"/>
              </a:buClr>
              <a:buSzPts val="1100"/>
              <a:buChar char="○"/>
            </a:pPr>
            <a:r>
              <a:rPr lang="en">
                <a:solidFill>
                  <a:schemeClr val="dk1"/>
                </a:solidFill>
              </a:rPr>
              <a:t>What is referred pain?</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Can be MSK sourced Mitch L hip bursitis referred pain to L knee</a:t>
            </a:r>
            <a:endParaRPr>
              <a:solidFill>
                <a:schemeClr val="dk1"/>
              </a:solidFill>
            </a:endParaRPr>
          </a:p>
          <a:p>
            <a:pPr marL="1828800" lvl="3" indent="-342900" algn="l" rtl="0">
              <a:lnSpc>
                <a:spcPct val="115000"/>
              </a:lnSpc>
              <a:spcBef>
                <a:spcPts val="0"/>
              </a:spcBef>
              <a:spcAft>
                <a:spcPts val="0"/>
              </a:spcAft>
              <a:buClr>
                <a:schemeClr val="dk1"/>
              </a:buClr>
              <a:buSzPts val="1800"/>
              <a:buChar char="●"/>
            </a:pPr>
            <a:r>
              <a:rPr lang="en" sz="1800">
                <a:solidFill>
                  <a:schemeClr val="dk1"/>
                </a:solidFill>
              </a:rPr>
              <a:t>Radicular versus referred pain</a:t>
            </a:r>
            <a:endParaRPr sz="1800">
              <a:solidFill>
                <a:schemeClr val="dk1"/>
              </a:solidFill>
            </a:endParaRPr>
          </a:p>
          <a:p>
            <a:pPr marL="2286000" lvl="4" indent="-342900" algn="l" rtl="0">
              <a:lnSpc>
                <a:spcPct val="115000"/>
              </a:lnSpc>
              <a:spcBef>
                <a:spcPts val="0"/>
              </a:spcBef>
              <a:spcAft>
                <a:spcPts val="0"/>
              </a:spcAft>
              <a:buClr>
                <a:schemeClr val="dk1"/>
              </a:buClr>
              <a:buSzPts val="1800"/>
              <a:buChar char="○"/>
            </a:pPr>
            <a:r>
              <a:rPr lang="en" sz="1800">
                <a:solidFill>
                  <a:schemeClr val="dk1"/>
                </a:solidFill>
              </a:rPr>
              <a:t>Importance of screening back for extremity injury/pain</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Organ/visceral referred pain (pain in area other than injury site - visceral afferent neurons synapse at level of afferent somatic nerve where pain response is distributed - “crossed wires” or “visceral sensory reflex”)</a:t>
            </a:r>
            <a:endParaRPr>
              <a:solidFill>
                <a:schemeClr val="dk1"/>
              </a:solidFill>
            </a:endParaRPr>
          </a:p>
          <a:p>
            <a:pPr marL="1828800" lvl="3" indent="-298450" algn="l" rtl="0">
              <a:lnSpc>
                <a:spcPct val="115000"/>
              </a:lnSpc>
              <a:spcBef>
                <a:spcPts val="0"/>
              </a:spcBef>
              <a:spcAft>
                <a:spcPts val="0"/>
              </a:spcAft>
              <a:buClr>
                <a:schemeClr val="dk1"/>
              </a:buClr>
              <a:buSzPts val="1100"/>
              <a:buChar char="●"/>
            </a:pPr>
            <a:r>
              <a:rPr lang="en">
                <a:solidFill>
                  <a:schemeClr val="dk1"/>
                </a:solidFill>
              </a:rPr>
              <a:t>https://www.ncbi.nlm.nih.gov/pmc/articles/PMC10338069/</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f86371fde6_0_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f86371fde6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372 / 393 responders</a:t>
            </a:r>
            <a:endParaRPr/>
          </a:p>
          <a:p>
            <a:pPr marL="0" lvl="0" indent="0" algn="l" rtl="0">
              <a:spcBef>
                <a:spcPts val="0"/>
              </a:spcBef>
              <a:spcAft>
                <a:spcPts val="0"/>
              </a:spcAft>
              <a:buNone/>
            </a:pPr>
            <a:r>
              <a:rPr lang="en"/>
              <a:t>23 item captured all 393 responders that had a red flag condition</a:t>
            </a:r>
            <a:endParaRPr/>
          </a:p>
          <a:p>
            <a:pPr marL="0" lvl="0" indent="0" algn="l" rtl="0">
              <a:spcBef>
                <a:spcPts val="0"/>
              </a:spcBef>
              <a:spcAft>
                <a:spcPts val="0"/>
              </a:spcAft>
              <a:buNone/>
            </a:pPr>
            <a:r>
              <a:rPr lang="en"/>
              <a:t>10 item questionnaire - more realistic in clinical setting</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ffff0721f8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1ffff0721f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lot of these questions require further context before we can make a decision re: red flag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f86371fde6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AKA let Keila and I know</a:t>
            </a:r>
            <a:endParaRPr/>
          </a:p>
          <a:p>
            <a:pPr marL="0" lvl="0" indent="0" algn="l" rtl="0">
              <a:spcBef>
                <a:spcPts val="0"/>
              </a:spcBef>
              <a:spcAft>
                <a:spcPts val="0"/>
              </a:spcAft>
              <a:buNone/>
            </a:pPr>
            <a:r>
              <a:rPr lang="en"/>
              <a:t>-medical abbreviations (in education folder of Slack)</a:t>
            </a:r>
            <a:endParaRPr/>
          </a:p>
          <a:p>
            <a:pPr marL="0" lvl="0" indent="0" algn="l" rtl="0">
              <a:spcBef>
                <a:spcPts val="0"/>
              </a:spcBef>
              <a:spcAft>
                <a:spcPts val="0"/>
              </a:spcAft>
              <a:buNone/>
            </a:pPr>
            <a:r>
              <a:rPr lang="en"/>
              <a:t>-two new exercises: standing erector spinae, and the diagonal set-up for step ups </a:t>
            </a:r>
            <a:endParaRPr/>
          </a:p>
        </p:txBody>
      </p:sp>
      <p:sp>
        <p:nvSpPr>
          <p:cNvPr id="232" name="Google Shape;232;g1f86371fde6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ffff0721f8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ffff0721f8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f86371fde6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“clues” guides where your thought process for the rest of your examination</a:t>
            </a:r>
            <a:endParaRPr/>
          </a:p>
        </p:txBody>
      </p:sp>
      <p:sp>
        <p:nvSpPr>
          <p:cNvPr id="289" name="Google Shape;289;g1f86371fde6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f86371fde6_0_3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f86371fde6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Calibri"/>
                <a:ea typeface="Calibri"/>
                <a:cs typeface="Calibri"/>
                <a:sym typeface="Calibri"/>
              </a:rPr>
              <a:t>Nature of the pain</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Stabbing/Radiating/Burning: Neuropathic pain terms </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Throbbing: Vascular in nature. Headaches?</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Dull: Lower level but steady. Can change in intensity. Joint?</a:t>
            </a:r>
            <a:endParaRPr sz="14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a:solidFill>
                  <a:schemeClr val="dk1"/>
                </a:solidFill>
                <a:latin typeface="Calibri"/>
                <a:ea typeface="Calibri"/>
                <a:cs typeface="Calibri"/>
                <a:sym typeface="Calibri"/>
              </a:rPr>
              <a:t>Sharp: Harsh severe and local. Organ system? </a:t>
            </a:r>
            <a:endParaRPr sz="14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f86371fde6_0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Keeping this in mind as part of your detective work </a:t>
            </a:r>
            <a:endParaRPr/>
          </a:p>
        </p:txBody>
      </p:sp>
      <p:sp>
        <p:nvSpPr>
          <p:cNvPr id="302" name="Google Shape;302;g1f86371fde6_0_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ffff0721f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ffff0721f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f86371fde6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f86371fde6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1f86371fde6_0_3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1f86371fde6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00bec1841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200bec184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af1a3d7fa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af1a3d7f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Importance of goals for person centered care: what are we getting people back to?</a:t>
            </a:r>
            <a:endParaRPr/>
          </a:p>
          <a:p>
            <a:pPr marL="457200" lvl="0" indent="-298450" algn="l" rtl="0">
              <a:spcBef>
                <a:spcPts val="0"/>
              </a:spcBef>
              <a:spcAft>
                <a:spcPts val="0"/>
              </a:spcAft>
              <a:buSzPts val="1100"/>
              <a:buChar char="-"/>
            </a:pPr>
            <a:r>
              <a:rPr lang="en"/>
              <a:t>Specificity of program (sports, work, etc) to incorporate goals and interests</a:t>
            </a:r>
            <a:endParaRPr/>
          </a:p>
          <a:p>
            <a:pPr marL="457200" lvl="0" indent="-298450" algn="l" rtl="0">
              <a:spcBef>
                <a:spcPts val="0"/>
              </a:spcBef>
              <a:spcAft>
                <a:spcPts val="0"/>
              </a:spcAft>
              <a:buSzPts val="1100"/>
              <a:buChar char="-"/>
            </a:pPr>
            <a:r>
              <a:rPr lang="en"/>
              <a:t>We are more than just our physical body! If we can make our clients feel comfortable and heard, and allow them to be at the center of their program, they are more likely to respond positively to our interventions and enjoy the process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f86371fde6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g1f86371fde6_0_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f86371fde6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 name="Google Shape;345;g1f86371fde6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86371fde6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g1f86371fde6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solidFill>
                <a:srgbClr val="212121"/>
              </a:solidFill>
              <a:highlight>
                <a:srgbClr val="FFFFFF"/>
              </a:highlight>
            </a:endParaRPr>
          </a:p>
        </p:txBody>
      </p:sp>
      <p:sp>
        <p:nvSpPr>
          <p:cNvPr id="351" name="Google Shape;351;g1f86371fde6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26</a:t>
            </a:fld>
            <a:endParaRPr>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ae220b3d1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g2ae220b3d1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Body fat percentage through bioimpedance scale</a:t>
            </a:r>
            <a:endParaRPr sz="2000">
              <a:solidFill>
                <a:srgbClr val="434343"/>
              </a:solidFill>
              <a:latin typeface="Proxima Nova"/>
              <a:ea typeface="Proxima Nova"/>
              <a:cs typeface="Proxima Nova"/>
              <a:sym typeface="Proxima Nova"/>
            </a:endParaRPr>
          </a:p>
          <a:p>
            <a:pPr marL="0" lvl="0" indent="0" algn="l" rtl="0">
              <a:spcBef>
                <a:spcPts val="0"/>
              </a:spcBef>
              <a:spcAft>
                <a:spcPts val="0"/>
              </a:spcAft>
              <a:buNone/>
            </a:pPr>
            <a:r>
              <a:rPr lang="en">
                <a:solidFill>
                  <a:schemeClr val="dk1"/>
                </a:solidFill>
              </a:rPr>
              <a:t>Bioimpedance: </a:t>
            </a:r>
            <a:r>
              <a:rPr lang="en">
                <a:solidFill>
                  <a:srgbClr val="212121"/>
                </a:solidFill>
                <a:highlight>
                  <a:schemeClr val="lt1"/>
                </a:highlight>
              </a:rPr>
              <a:t>BIA analysis is based on the principle that electric current flows at different rates through the body depending upon its composition. (specifically, adipose tissue is less conductive than muscle tissue or bone) </a:t>
            </a:r>
            <a:endParaRPr>
              <a:solidFill>
                <a:srgbClr val="212121"/>
              </a:solidFill>
              <a:highlight>
                <a:schemeClr val="lt1"/>
              </a:highlight>
            </a:endParaRPr>
          </a:p>
          <a:p>
            <a:pPr marL="457200" lvl="0" indent="-298450" algn="l" rtl="0">
              <a:spcBef>
                <a:spcPts val="0"/>
              </a:spcBef>
              <a:spcAft>
                <a:spcPts val="0"/>
              </a:spcAft>
              <a:buClr>
                <a:srgbClr val="212121"/>
              </a:buClr>
              <a:buSzPts val="1100"/>
              <a:buChar char="-"/>
            </a:pPr>
            <a:r>
              <a:rPr lang="en">
                <a:solidFill>
                  <a:srgbClr val="212121"/>
                </a:solidFill>
                <a:highlight>
                  <a:schemeClr val="lt1"/>
                </a:highlight>
              </a:rPr>
              <a:t>Results can be affected by hydration status, exercise, menstrual cycle for women, consumption of food/beverages and alcohol, as well as time of day</a:t>
            </a:r>
            <a:endParaRPr>
              <a:solidFill>
                <a:srgbClr val="212121"/>
              </a:solidFill>
              <a:highlight>
                <a:schemeClr val="lt1"/>
              </a:highlight>
            </a:endParaRPr>
          </a:p>
          <a:p>
            <a:pPr marL="457200" lvl="0" indent="0" algn="l" rtl="0">
              <a:spcBef>
                <a:spcPts val="0"/>
              </a:spcBef>
              <a:spcAft>
                <a:spcPts val="0"/>
              </a:spcAft>
              <a:buNone/>
            </a:pPr>
            <a:endParaRPr>
              <a:solidFill>
                <a:srgbClr val="212121"/>
              </a:solidFill>
              <a:highlight>
                <a:schemeClr val="lt1"/>
              </a:highlight>
            </a:endParaRPr>
          </a:p>
          <a:p>
            <a:pPr marL="0" lvl="0" indent="0" algn="l" rtl="0">
              <a:spcBef>
                <a:spcPts val="0"/>
              </a:spcBef>
              <a:spcAft>
                <a:spcPts val="0"/>
              </a:spcAft>
              <a:buNone/>
            </a:pPr>
            <a:r>
              <a:rPr lang="en" sz="1300">
                <a:solidFill>
                  <a:srgbClr val="212121"/>
                </a:solidFill>
                <a:highlight>
                  <a:schemeClr val="lt1"/>
                </a:highlight>
                <a:latin typeface="Roboto"/>
                <a:ea typeface="Roboto"/>
                <a:cs typeface="Roboto"/>
                <a:sym typeface="Roboto"/>
              </a:rPr>
              <a:t>Castizo-Olier, J., Irurtia, A., Jemni, M., Carrasco-Marginet, M., Fernández-García, R., &amp; Rodríguez, F. A. (2018). Bioelectrical impedance vector analysis (BIVA) in sport and exercise: Systematic review and future perspectives. </a:t>
            </a:r>
            <a:r>
              <a:rPr lang="en" sz="1300" i="1">
                <a:solidFill>
                  <a:srgbClr val="212121"/>
                </a:solidFill>
                <a:highlight>
                  <a:schemeClr val="lt1"/>
                </a:highlight>
                <a:latin typeface="Roboto"/>
                <a:ea typeface="Roboto"/>
                <a:cs typeface="Roboto"/>
                <a:sym typeface="Roboto"/>
              </a:rPr>
              <a:t>PloS one</a:t>
            </a:r>
            <a:r>
              <a:rPr lang="en" sz="1300">
                <a:solidFill>
                  <a:srgbClr val="212121"/>
                </a:solidFill>
                <a:highlight>
                  <a:schemeClr val="lt1"/>
                </a:highlight>
                <a:latin typeface="Roboto"/>
                <a:ea typeface="Roboto"/>
                <a:cs typeface="Roboto"/>
                <a:sym typeface="Roboto"/>
              </a:rPr>
              <a:t>, </a:t>
            </a:r>
            <a:r>
              <a:rPr lang="en" sz="1300" i="1">
                <a:solidFill>
                  <a:srgbClr val="212121"/>
                </a:solidFill>
                <a:highlight>
                  <a:schemeClr val="lt1"/>
                </a:highlight>
                <a:latin typeface="Roboto"/>
                <a:ea typeface="Roboto"/>
                <a:cs typeface="Roboto"/>
                <a:sym typeface="Roboto"/>
              </a:rPr>
              <a:t>13</a:t>
            </a:r>
            <a:r>
              <a:rPr lang="en" sz="1300">
                <a:solidFill>
                  <a:srgbClr val="212121"/>
                </a:solidFill>
                <a:highlight>
                  <a:schemeClr val="lt1"/>
                </a:highlight>
                <a:latin typeface="Roboto"/>
                <a:ea typeface="Roboto"/>
                <a:cs typeface="Roboto"/>
                <a:sym typeface="Roboto"/>
              </a:rPr>
              <a:t>(6), e0197957. https://doi.org/10.1371/journal.pone.0197957</a:t>
            </a:r>
            <a:endParaRPr>
              <a:solidFill>
                <a:srgbClr val="212121"/>
              </a:solidFill>
              <a:highlight>
                <a:schemeClr val="lt1"/>
              </a:highlight>
            </a:endParaRPr>
          </a:p>
          <a:p>
            <a:pPr marL="457200" lvl="0" indent="-355600" algn="l" rtl="0">
              <a:spcBef>
                <a:spcPts val="0"/>
              </a:spcBef>
              <a:spcAft>
                <a:spcPts val="0"/>
              </a:spcAft>
              <a:buClr>
                <a:srgbClr val="434343"/>
              </a:buClr>
              <a:buSzPts val="2000"/>
              <a:buFont typeface="Proxima Nova"/>
              <a:buChar char="●"/>
            </a:pPr>
            <a:endParaRPr sz="2000">
              <a:solidFill>
                <a:srgbClr val="434343"/>
              </a:solidFill>
              <a:latin typeface="Proxima Nova"/>
              <a:ea typeface="Proxima Nova"/>
              <a:cs typeface="Proxima Nova"/>
              <a:sym typeface="Proxima Nov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00bec1841e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g200bec1841e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Abnormal: </a:t>
            </a:r>
            <a:endParaRPr/>
          </a:p>
        </p:txBody>
      </p:sp>
      <p:sp>
        <p:nvSpPr>
          <p:cNvPr id="365" name="Google Shape;365;g200bec1841e_0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28</a:t>
            </a:fld>
            <a:endParaRPr>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00bec1841e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200bec1841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.4 → mild</a:t>
            </a:r>
            <a:endParaRPr/>
          </a:p>
          <a:p>
            <a:pPr marL="0" lvl="0" indent="0" algn="l" rtl="0">
              <a:spcBef>
                <a:spcPts val="0"/>
              </a:spcBef>
              <a:spcAft>
                <a:spcPts val="0"/>
              </a:spcAft>
              <a:buNone/>
            </a:pPr>
            <a:r>
              <a:rPr lang="en"/>
              <a:t>.6 → moderate</a:t>
            </a:r>
            <a:endParaRPr/>
          </a:p>
          <a:p>
            <a:pPr marL="0" lvl="0" indent="0" algn="l" rtl="0">
              <a:spcBef>
                <a:spcPts val="0"/>
              </a:spcBef>
              <a:spcAft>
                <a:spcPts val="0"/>
              </a:spcAft>
              <a:buNone/>
            </a:pPr>
            <a:r>
              <a:rPr lang="en"/>
              <a:t>.85 → high intensity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f86371fde6_0_3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f86371fde6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00bec1841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200bec1841e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HTN - diagnosed over multiple visits </a:t>
            </a:r>
            <a:endParaRPr/>
          </a:p>
          <a:p>
            <a:pPr marL="0" lvl="0" indent="0" algn="l" rtl="0">
              <a:spcBef>
                <a:spcPts val="0"/>
              </a:spcBef>
              <a:spcAft>
                <a:spcPts val="0"/>
              </a:spcAft>
              <a:buNone/>
            </a:pPr>
            <a:r>
              <a:rPr lang="en"/>
              <a:t>Taken in same arm for repeated measures</a:t>
            </a:r>
            <a:endParaRPr/>
          </a:p>
          <a:p>
            <a:pPr marL="0" lvl="0" indent="0" algn="l" rtl="0">
              <a:spcBef>
                <a:spcPts val="0"/>
              </a:spcBef>
              <a:spcAft>
                <a:spcPts val="0"/>
              </a:spcAft>
              <a:buNone/>
            </a:pPr>
            <a:r>
              <a:rPr lang="en"/>
              <a:t>DBP: pressure in the artery as the myocardium (heart tissue) perfuses itself</a:t>
            </a:r>
            <a:endParaRPr/>
          </a:p>
          <a:p>
            <a:pPr marL="0" lvl="0" indent="0" algn="l" rtl="0">
              <a:spcBef>
                <a:spcPts val="0"/>
              </a:spcBef>
              <a:spcAft>
                <a:spcPts val="0"/>
              </a:spcAft>
              <a:buNone/>
            </a:pPr>
            <a:r>
              <a:rPr lang="en"/>
              <a:t>Source: American Heart Association</a:t>
            </a:r>
            <a:endParaRPr/>
          </a:p>
          <a:p>
            <a:pPr marL="0" lvl="0" indent="0" algn="l" rtl="0">
              <a:spcBef>
                <a:spcPts val="0"/>
              </a:spcBef>
              <a:spcAft>
                <a:spcPts val="0"/>
              </a:spcAft>
              <a:buNone/>
            </a:pPr>
            <a:endParaRPr/>
          </a:p>
        </p:txBody>
      </p:sp>
      <p:sp>
        <p:nvSpPr>
          <p:cNvPr id="379" name="Google Shape;379;g200bec1841e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30</a:t>
            </a:fld>
            <a:endParaRPr>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00bec1841e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200bec1841e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HTN - diagnosed over multiple visits </a:t>
            </a:r>
            <a:endParaRPr/>
          </a:p>
          <a:p>
            <a:pPr marL="0" lvl="0" indent="0" algn="l" rtl="0">
              <a:spcBef>
                <a:spcPts val="0"/>
              </a:spcBef>
              <a:spcAft>
                <a:spcPts val="0"/>
              </a:spcAft>
              <a:buNone/>
            </a:pPr>
            <a:endParaRPr/>
          </a:p>
        </p:txBody>
      </p:sp>
      <p:sp>
        <p:nvSpPr>
          <p:cNvPr id="387" name="Google Shape;387;g200bec1841e_0_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31</a:t>
            </a:fld>
            <a:endParaRPr>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f86371fde6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MET: Metabolic Equivalent of Task </a:t>
            </a:r>
            <a:endParaRPr lang="en-US">
              <a:solidFill>
                <a:schemeClr val="dk1"/>
              </a:solidFill>
            </a:endParaRPr>
          </a:p>
          <a:p>
            <a:pPr marL="0" indent="0">
              <a:buNone/>
            </a:pPr>
            <a:endParaRPr lang="en"/>
          </a:p>
          <a:p>
            <a:pPr indent="-355600">
              <a:buFont typeface="Proxima Nova,Sans-Serif"/>
              <a:buChar char="●"/>
            </a:pPr>
            <a:r>
              <a:rPr lang="en">
                <a:solidFill>
                  <a:srgbClr val="434343"/>
                </a:solidFill>
              </a:rPr>
              <a:t>Defined as multiples of the resting metabolic rate (RMR). </a:t>
            </a:r>
            <a:endParaRPr lang="en-US">
              <a:solidFill>
                <a:srgbClr val="FFFFFF"/>
              </a:solidFill>
            </a:endParaRPr>
          </a:p>
          <a:p>
            <a:pPr indent="-355600">
              <a:buFont typeface="Proxima Nova,Sans-Serif"/>
              <a:buChar char="●"/>
            </a:pPr>
            <a:r>
              <a:rPr lang="en">
                <a:solidFill>
                  <a:srgbClr val="434343"/>
                </a:solidFill>
              </a:rPr>
              <a:t>Based on the energy or Kcal required by untrained men or women to perform different physical tasks. </a:t>
            </a:r>
            <a:endParaRPr lang="en-US">
              <a:solidFill>
                <a:srgbClr val="FFFFFF"/>
              </a:solidFill>
            </a:endParaRPr>
          </a:p>
          <a:p>
            <a:pPr indent="-355600">
              <a:buFont typeface="Proxima Nova,Sans-Serif"/>
              <a:buChar char="●"/>
            </a:pPr>
            <a:r>
              <a:rPr lang="en">
                <a:solidFill>
                  <a:srgbClr val="434343"/>
                </a:solidFill>
              </a:rPr>
              <a:t>The tasks are ranked from light to extremely heavy. </a:t>
            </a:r>
            <a:endParaRPr lang="en-US">
              <a:solidFill>
                <a:srgbClr val="FFFFFF"/>
              </a:solidFill>
            </a:endParaRPr>
          </a:p>
          <a:p>
            <a:pPr indent="-355600">
              <a:buFont typeface="Proxima Nova,Sans-Serif"/>
              <a:buChar char="●"/>
            </a:pPr>
            <a:r>
              <a:rPr lang="en">
                <a:solidFill>
                  <a:srgbClr val="434343"/>
                </a:solidFill>
              </a:rPr>
              <a:t>The standard MET formula is (ml/kg/min) based on the equivalent that it requires 1 L of O2 consumed to expend 5Kcal of energy. </a:t>
            </a:r>
            <a:endParaRPr lang="en-US">
              <a:solidFill>
                <a:srgbClr val="FFFFFF"/>
              </a:solidFill>
            </a:endParaRPr>
          </a:p>
          <a:p>
            <a:pPr indent="-355600">
              <a:buFont typeface="Proxima Nova,Sans-Serif"/>
              <a:buChar char="●"/>
            </a:pPr>
            <a:r>
              <a:rPr lang="en">
                <a:solidFill>
                  <a:srgbClr val="434343"/>
                </a:solidFill>
              </a:rPr>
              <a:t>So, 2 Mets is 2 times RMR and 3 Mets is 3 times RMR, and so on. </a:t>
            </a:r>
            <a:endParaRPr lang="en-US">
              <a:solidFill>
                <a:srgbClr val="FFFFFF"/>
              </a:solidFill>
            </a:endParaRPr>
          </a:p>
          <a:p>
            <a:pPr indent="-355600">
              <a:buFont typeface="Proxima Nova,Sans-Serif"/>
              <a:buChar char="●"/>
            </a:pPr>
            <a:endParaRPr lang="en">
              <a:solidFill>
                <a:srgbClr val="434343"/>
              </a:solidFill>
            </a:endParaRPr>
          </a:p>
          <a:p>
            <a:pPr lvl="1">
              <a:buFont typeface="Courier New"/>
              <a:buChar char="o"/>
            </a:pPr>
            <a:r>
              <a:rPr lang="en">
                <a:solidFill>
                  <a:srgbClr val="434343"/>
                </a:solidFill>
              </a:rPr>
              <a:t>Exercise physiology: Nutrition, Energy, and Human Performance. McArdle, Katch, and Katch; 8</a:t>
            </a:r>
            <a:r>
              <a:rPr lang="en" baseline="30000">
                <a:solidFill>
                  <a:srgbClr val="434343"/>
                </a:solidFill>
              </a:rPr>
              <a:t>th</a:t>
            </a:r>
            <a:r>
              <a:rPr lang="en">
                <a:solidFill>
                  <a:srgbClr val="434343"/>
                </a:solidFill>
              </a:rPr>
              <a:t> edition</a:t>
            </a:r>
            <a:endParaRPr lang="en"/>
          </a:p>
          <a:p>
            <a:pPr indent="-355600">
              <a:buFont typeface="Proxima Nova,Sans-Serif"/>
              <a:buChar char="●"/>
            </a:pPr>
            <a:endParaRPr lang="en">
              <a:solidFill>
                <a:srgbClr val="434343"/>
              </a:solidFill>
            </a:endParaRPr>
          </a:p>
          <a:p>
            <a:pPr marL="0" indent="0">
              <a:buNone/>
            </a:pPr>
            <a:endParaRPr lang="en"/>
          </a:p>
        </p:txBody>
      </p:sp>
      <p:sp>
        <p:nvSpPr>
          <p:cNvPr id="393" name="Google Shape;393;g1f86371fde6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ae220b3d1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ae220b3d19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000"/>
              <a:t>RR will increase with exercise because of increased demand: should be able to say 2-3 words between breaths</a:t>
            </a:r>
            <a:endParaRPr sz="1000"/>
          </a:p>
          <a:p>
            <a:pPr marL="0" lvl="0" indent="0" algn="l" rtl="0">
              <a:spcBef>
                <a:spcPts val="0"/>
              </a:spcBef>
              <a:spcAft>
                <a:spcPts val="0"/>
              </a:spcAft>
              <a:buNone/>
            </a:pPr>
            <a:endParaRPr sz="1000">
              <a:solidFill>
                <a:srgbClr val="222222"/>
              </a:solidFill>
              <a:highlight>
                <a:srgbClr val="FFFFFF"/>
              </a:highlight>
            </a:endParaRPr>
          </a:p>
          <a:p>
            <a:pPr marL="0" lvl="0" indent="0" algn="l" rtl="0">
              <a:spcBef>
                <a:spcPts val="0"/>
              </a:spcBef>
              <a:spcAft>
                <a:spcPts val="0"/>
              </a:spcAft>
              <a:buNone/>
            </a:pPr>
            <a:r>
              <a:rPr lang="en" sz="1000">
                <a:solidFill>
                  <a:srgbClr val="222222"/>
                </a:solidFill>
                <a:highlight>
                  <a:srgbClr val="FFFFFF"/>
                </a:highlight>
              </a:rPr>
              <a:t>Reference: Yuan, G.; Drost, N.; McIvor, R. Respiratory Rate and Breathing Pattern. </a:t>
            </a:r>
            <a:r>
              <a:rPr lang="en" sz="1000" i="1">
                <a:solidFill>
                  <a:srgbClr val="222222"/>
                </a:solidFill>
                <a:highlight>
                  <a:srgbClr val="FFFFFF"/>
                </a:highlight>
              </a:rPr>
              <a:t>McMaster Univ. Med. J.</a:t>
            </a:r>
            <a:r>
              <a:rPr lang="en" sz="1000">
                <a:solidFill>
                  <a:srgbClr val="222222"/>
                </a:solidFill>
                <a:highlight>
                  <a:srgbClr val="FFFFFF"/>
                </a:highlight>
              </a:rPr>
              <a:t> </a:t>
            </a:r>
            <a:r>
              <a:rPr lang="en" sz="1000" b="1">
                <a:solidFill>
                  <a:srgbClr val="222222"/>
                </a:solidFill>
                <a:highlight>
                  <a:srgbClr val="FFFFFF"/>
                </a:highlight>
              </a:rPr>
              <a:t>2013</a:t>
            </a:r>
            <a:r>
              <a:rPr lang="en" sz="1000">
                <a:solidFill>
                  <a:srgbClr val="222222"/>
                </a:solidFill>
                <a:highlight>
                  <a:srgbClr val="FFFFFF"/>
                </a:highlight>
              </a:rPr>
              <a:t>, </a:t>
            </a:r>
            <a:r>
              <a:rPr lang="en" sz="1000" i="1">
                <a:solidFill>
                  <a:srgbClr val="222222"/>
                </a:solidFill>
                <a:highlight>
                  <a:srgbClr val="FFFFFF"/>
                </a:highlight>
              </a:rPr>
              <a:t>10</a:t>
            </a:r>
            <a:r>
              <a:rPr lang="en" sz="1000">
                <a:solidFill>
                  <a:srgbClr val="222222"/>
                </a:solidFill>
                <a:highlight>
                  <a:srgbClr val="FFFFFF"/>
                </a:highlight>
              </a:rPr>
              <a:t>, 23–25. https://www.mangalam.nl/wp-content/uploads/2018/12/Breathing-Pattern.pdf</a:t>
            </a:r>
            <a:endParaRPr sz="1000">
              <a:solidFill>
                <a:srgbClr val="222222"/>
              </a:solidFill>
              <a:highlight>
                <a:srgbClr val="FFFFFF"/>
              </a:highlight>
            </a:endParaRPr>
          </a:p>
          <a:p>
            <a:pPr marL="0" lvl="0" indent="0" algn="l" rtl="0">
              <a:spcBef>
                <a:spcPts val="0"/>
              </a:spcBef>
              <a:spcAft>
                <a:spcPts val="0"/>
              </a:spcAft>
              <a:buNone/>
            </a:pPr>
            <a:endParaRPr sz="1000">
              <a:solidFill>
                <a:srgbClr val="222222"/>
              </a:solidFill>
              <a:highlight>
                <a:srgbClr val="FFFFFF"/>
              </a:highlight>
            </a:endParaRPr>
          </a:p>
          <a:p>
            <a:pPr marL="457200" lvl="0" indent="-292100" algn="l" rtl="0">
              <a:spcBef>
                <a:spcPts val="0"/>
              </a:spcBef>
              <a:spcAft>
                <a:spcPts val="0"/>
              </a:spcAft>
              <a:buClr>
                <a:srgbClr val="434343"/>
              </a:buClr>
              <a:buSzPts val="1000"/>
              <a:buChar char="●"/>
            </a:pPr>
            <a:r>
              <a:rPr lang="en" sz="1000">
                <a:solidFill>
                  <a:srgbClr val="434343"/>
                </a:solidFill>
              </a:rPr>
              <a:t>Healthy lungs: SaO2 remains the same/slight increase in response to exercise</a:t>
            </a:r>
            <a:endParaRPr sz="1000">
              <a:solidFill>
                <a:srgbClr val="434343"/>
              </a:solidFill>
            </a:endParaRPr>
          </a:p>
          <a:p>
            <a:pPr marL="457200" lvl="0" indent="-292100" algn="l" rtl="0">
              <a:spcBef>
                <a:spcPts val="0"/>
              </a:spcBef>
              <a:spcAft>
                <a:spcPts val="0"/>
              </a:spcAft>
              <a:buClr>
                <a:srgbClr val="434343"/>
              </a:buClr>
              <a:buSzPts val="1000"/>
              <a:buChar char="●"/>
            </a:pPr>
            <a:r>
              <a:rPr lang="en" sz="1000">
                <a:solidFill>
                  <a:srgbClr val="434343"/>
                </a:solidFill>
              </a:rPr>
              <a:t>Cardiovascular or cardiopulmonary disease: decrease in SaO2 with exercise/exertion</a:t>
            </a:r>
            <a:endParaRPr sz="1000">
              <a:solidFill>
                <a:srgbClr val="434343"/>
              </a:solidFill>
            </a:endParaRPr>
          </a:p>
          <a:p>
            <a:pPr marL="457200" lvl="0" indent="-292100" algn="l" rtl="0">
              <a:spcBef>
                <a:spcPts val="0"/>
              </a:spcBef>
              <a:spcAft>
                <a:spcPts val="0"/>
              </a:spcAft>
              <a:buClr>
                <a:srgbClr val="434343"/>
              </a:buClr>
              <a:buSzPts val="1000"/>
              <a:buChar char="●"/>
            </a:pPr>
            <a:r>
              <a:rPr lang="en" sz="1000">
                <a:solidFill>
                  <a:srgbClr val="434343"/>
                </a:solidFill>
              </a:rPr>
              <a:t>SaO2 is the measurement of oxygen in arterial blood. When this is estimated by a pulse oximeter, it’s called SpO2 </a:t>
            </a:r>
            <a:endParaRPr sz="1000">
              <a:solidFill>
                <a:srgbClr val="434343"/>
              </a:solidFill>
            </a:endParaRPr>
          </a:p>
          <a:p>
            <a:pPr marL="457200" lvl="0" indent="-292100" algn="l" rtl="0">
              <a:spcBef>
                <a:spcPts val="0"/>
              </a:spcBef>
              <a:spcAft>
                <a:spcPts val="0"/>
              </a:spcAft>
              <a:buClr>
                <a:srgbClr val="434343"/>
              </a:buClr>
              <a:buSzPts val="1000"/>
              <a:buChar char="●"/>
            </a:pPr>
            <a:r>
              <a:rPr lang="en" sz="1000">
                <a:solidFill>
                  <a:srgbClr val="434343"/>
                </a:solidFill>
              </a:rPr>
              <a:t>Mechanism: beams of light determine the percentage of your RBC’s which are carrying oxygen </a:t>
            </a:r>
            <a:endParaRPr sz="1000">
              <a:solidFill>
                <a:srgbClr val="434343"/>
              </a:solidFill>
            </a:endParaRPr>
          </a:p>
          <a:p>
            <a:pPr marL="457200" lvl="0" indent="-292100" algn="l" rtl="0">
              <a:spcBef>
                <a:spcPts val="0"/>
              </a:spcBef>
              <a:spcAft>
                <a:spcPts val="0"/>
              </a:spcAft>
              <a:buClr>
                <a:srgbClr val="434343"/>
              </a:buClr>
              <a:buSzPts val="1000"/>
              <a:buChar char="●"/>
            </a:pPr>
            <a:r>
              <a:rPr lang="en" sz="1000">
                <a:solidFill>
                  <a:srgbClr val="434343"/>
                </a:solidFill>
              </a:rPr>
              <a:t>2% error +/- typically</a:t>
            </a:r>
            <a:endParaRPr sz="1000">
              <a:solidFill>
                <a:srgbClr val="434343"/>
              </a:solidFill>
            </a:endParaRPr>
          </a:p>
          <a:p>
            <a:pPr marL="457200" lvl="0" indent="-292100" algn="l" rtl="0">
              <a:spcBef>
                <a:spcPts val="0"/>
              </a:spcBef>
              <a:spcAft>
                <a:spcPts val="0"/>
              </a:spcAft>
              <a:buClr>
                <a:srgbClr val="434343"/>
              </a:buClr>
              <a:buSzPts val="1000"/>
              <a:buChar char="●"/>
            </a:pPr>
            <a:r>
              <a:rPr lang="en" sz="1000">
                <a:solidFill>
                  <a:srgbClr val="434343"/>
                </a:solidFill>
              </a:rPr>
              <a:t>Best results: hand is warm, relaxed, below level of heart (allow a few seconds)</a:t>
            </a:r>
            <a:endParaRPr sz="1000">
              <a:solidFill>
                <a:srgbClr val="434343"/>
              </a:solidFill>
            </a:endParaRPr>
          </a:p>
          <a:p>
            <a:pPr marL="457200" lvl="0" indent="-292100" algn="l" rtl="0">
              <a:spcBef>
                <a:spcPts val="0"/>
              </a:spcBef>
              <a:spcAft>
                <a:spcPts val="0"/>
              </a:spcAft>
              <a:buClr>
                <a:srgbClr val="434343"/>
              </a:buClr>
              <a:buSzPts val="1000"/>
              <a:buChar char="●"/>
            </a:pPr>
            <a:r>
              <a:rPr lang="en" sz="1000">
                <a:solidFill>
                  <a:srgbClr val="434343"/>
                </a:solidFill>
              </a:rPr>
              <a:t>Factors affecting reading: </a:t>
            </a:r>
            <a:endParaRPr sz="1000">
              <a:solidFill>
                <a:srgbClr val="434343"/>
              </a:solidFill>
            </a:endParaRPr>
          </a:p>
          <a:p>
            <a:pPr marL="914400" lvl="1" indent="-292100" algn="l" rtl="0">
              <a:spcBef>
                <a:spcPts val="0"/>
              </a:spcBef>
              <a:spcAft>
                <a:spcPts val="0"/>
              </a:spcAft>
              <a:buClr>
                <a:srgbClr val="434343"/>
              </a:buClr>
              <a:buSzPts val="1000"/>
              <a:buChar char="○"/>
            </a:pPr>
            <a:r>
              <a:rPr lang="en" sz="1000">
                <a:solidFill>
                  <a:srgbClr val="434343"/>
                </a:solidFill>
              </a:rPr>
              <a:t>Cold hands</a:t>
            </a:r>
            <a:endParaRPr sz="1000">
              <a:solidFill>
                <a:srgbClr val="434343"/>
              </a:solidFill>
            </a:endParaRPr>
          </a:p>
          <a:p>
            <a:pPr marL="914400" lvl="1" indent="-292100" algn="l" rtl="0">
              <a:spcBef>
                <a:spcPts val="0"/>
              </a:spcBef>
              <a:spcAft>
                <a:spcPts val="0"/>
              </a:spcAft>
              <a:buClr>
                <a:srgbClr val="434343"/>
              </a:buClr>
              <a:buSzPts val="1000"/>
              <a:buChar char="○"/>
            </a:pPr>
            <a:r>
              <a:rPr lang="en" sz="1000">
                <a:solidFill>
                  <a:srgbClr val="434343"/>
                </a:solidFill>
              </a:rPr>
              <a:t>Movement</a:t>
            </a:r>
            <a:endParaRPr sz="1000">
              <a:solidFill>
                <a:srgbClr val="434343"/>
              </a:solidFill>
            </a:endParaRPr>
          </a:p>
          <a:p>
            <a:pPr marL="914400" lvl="1" indent="-292100" algn="l" rtl="0">
              <a:spcBef>
                <a:spcPts val="0"/>
              </a:spcBef>
              <a:spcAft>
                <a:spcPts val="0"/>
              </a:spcAft>
              <a:buClr>
                <a:srgbClr val="434343"/>
              </a:buClr>
              <a:buSzPts val="1000"/>
              <a:buChar char="○"/>
            </a:pPr>
            <a:r>
              <a:rPr lang="en" sz="1000">
                <a:solidFill>
                  <a:srgbClr val="434343"/>
                </a:solidFill>
              </a:rPr>
              <a:t>Nail polish/artificial nails</a:t>
            </a:r>
            <a:endParaRPr sz="1000">
              <a:solidFill>
                <a:srgbClr val="434343"/>
              </a:solidFill>
            </a:endParaRPr>
          </a:p>
          <a:p>
            <a:pPr marL="914400" lvl="1" indent="-292100" algn="l" rtl="0">
              <a:spcBef>
                <a:spcPts val="0"/>
              </a:spcBef>
              <a:spcAft>
                <a:spcPts val="0"/>
              </a:spcAft>
              <a:buClr>
                <a:srgbClr val="434343"/>
              </a:buClr>
              <a:buSzPts val="1000"/>
              <a:buChar char="○"/>
            </a:pPr>
            <a:r>
              <a:rPr lang="en" sz="1000">
                <a:solidFill>
                  <a:srgbClr val="434343"/>
                </a:solidFill>
              </a:rPr>
              <a:t>Thick skin</a:t>
            </a:r>
            <a:endParaRPr sz="1000">
              <a:solidFill>
                <a:srgbClr val="434343"/>
              </a:solidFill>
            </a:endParaRPr>
          </a:p>
          <a:p>
            <a:pPr marL="914400" lvl="1" indent="-292100" algn="l" rtl="0">
              <a:spcBef>
                <a:spcPts val="0"/>
              </a:spcBef>
              <a:spcAft>
                <a:spcPts val="0"/>
              </a:spcAft>
              <a:buClr>
                <a:srgbClr val="434343"/>
              </a:buClr>
              <a:buSzPts val="1000"/>
              <a:buChar char="○"/>
            </a:pPr>
            <a:r>
              <a:rPr lang="en" sz="1000">
                <a:solidFill>
                  <a:srgbClr val="434343"/>
                </a:solidFill>
              </a:rPr>
              <a:t>Darker pigmented skin</a:t>
            </a:r>
            <a:endParaRPr sz="1000">
              <a:solidFill>
                <a:srgbClr val="434343"/>
              </a:solidFill>
            </a:endParaRPr>
          </a:p>
          <a:p>
            <a:pPr marL="914400" lvl="1" indent="-292100" algn="l" rtl="0">
              <a:spcBef>
                <a:spcPts val="0"/>
              </a:spcBef>
              <a:spcAft>
                <a:spcPts val="0"/>
              </a:spcAft>
              <a:buClr>
                <a:srgbClr val="434343"/>
              </a:buClr>
              <a:buSzPts val="1000"/>
              <a:buChar char="○"/>
            </a:pPr>
            <a:r>
              <a:rPr lang="en" sz="1000">
                <a:solidFill>
                  <a:srgbClr val="434343"/>
                </a:solidFill>
              </a:rPr>
              <a:t>In those who smoke (may overestimate O2 sat)</a:t>
            </a:r>
            <a:endParaRPr sz="1000">
              <a:solidFill>
                <a:srgbClr val="434343"/>
              </a:solidFill>
            </a:endParaRPr>
          </a:p>
          <a:p>
            <a:pPr marL="1371600" lvl="2" indent="-292100" algn="l" rtl="0">
              <a:spcBef>
                <a:spcPts val="0"/>
              </a:spcBef>
              <a:spcAft>
                <a:spcPts val="0"/>
              </a:spcAft>
              <a:buClr>
                <a:srgbClr val="434343"/>
              </a:buClr>
              <a:buSzPts val="1000"/>
              <a:buChar char="■"/>
            </a:pPr>
            <a:r>
              <a:rPr lang="en" sz="1000">
                <a:solidFill>
                  <a:srgbClr val="434343"/>
                </a:solidFill>
              </a:rPr>
              <a:t>This is because smoking increases carbon monoxide levels in your blood, and the oximeter cannot tell the difference between the gas carbon monoxide from oxygen.</a:t>
            </a:r>
            <a:endParaRPr sz="1000">
              <a:solidFill>
                <a:srgbClr val="434343"/>
              </a:solidFill>
            </a:endParaRPr>
          </a:p>
          <a:p>
            <a:pPr marL="0" lvl="0" indent="0" algn="l" rtl="0">
              <a:spcBef>
                <a:spcPts val="0"/>
              </a:spcBef>
              <a:spcAft>
                <a:spcPts val="0"/>
              </a:spcAft>
              <a:buNone/>
            </a:pPr>
            <a:r>
              <a:rPr lang="en" sz="1000">
                <a:solidFill>
                  <a:srgbClr val="434343"/>
                </a:solidFill>
              </a:rPr>
              <a:t>Reference: American Thoracic Society</a:t>
            </a:r>
            <a:endParaRPr sz="1000">
              <a:solidFill>
                <a:srgbClr val="434343"/>
              </a:solidFill>
            </a:endParaRPr>
          </a:p>
          <a:p>
            <a:pPr marL="457200" lvl="0" indent="-292100" algn="l" rtl="0">
              <a:spcBef>
                <a:spcPts val="0"/>
              </a:spcBef>
              <a:spcAft>
                <a:spcPts val="0"/>
              </a:spcAft>
              <a:buClr>
                <a:srgbClr val="434343"/>
              </a:buClr>
              <a:buSzPts val="1000"/>
              <a:buChar char="●"/>
            </a:pPr>
            <a:r>
              <a:rPr lang="en" sz="1000">
                <a:solidFill>
                  <a:srgbClr val="434343"/>
                </a:solidFill>
              </a:rPr>
              <a:t>https://www.thoracic.org/patients/patient-resources/resources/pulse-oximetry.pdf</a:t>
            </a:r>
            <a:endParaRPr sz="1000">
              <a:solidFill>
                <a:srgbClr val="434343"/>
              </a:solidFill>
            </a:endParaRPr>
          </a:p>
        </p:txBody>
      </p:sp>
      <p:sp>
        <p:nvSpPr>
          <p:cNvPr id="417" name="Google Shape;417;g2ae220b3d19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33</a:t>
            </a:fld>
            <a:endParaR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
                <a:solidFill>
                  <a:srgbClr val="434343"/>
                </a:solidFill>
              </a:rPr>
              <a:t>Check in with clients, carefully rev up the intensity of their program (initially they may not get through as many exercises and that is okay)! </a:t>
            </a:r>
            <a:endParaRPr lang="en-US"/>
          </a:p>
          <a:p>
            <a:pPr>
              <a:buNone/>
            </a:pPr>
            <a:r>
              <a:rPr lang="en">
                <a:solidFill>
                  <a:srgbClr val="434343"/>
                </a:solidFill>
              </a:rPr>
              <a:t>Lactate as a byproduct of anaerobic glycolysis</a:t>
            </a:r>
          </a:p>
        </p:txBody>
      </p:sp>
    </p:spTree>
    <p:extLst>
      <p:ext uri="{BB962C8B-B14F-4D97-AF65-F5344CB8AC3E}">
        <p14:creationId xmlns:p14="http://schemas.microsoft.com/office/powerpoint/2010/main" val="3623762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f86371fde6_0_3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f86371fde6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Tell me about what’s been going 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f86371fde6_0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f86371fde6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“Just to make sure I understand, you have been having pain with running for three months. Do I have that right?” - summarize, check in to ensure understanding</a:t>
            </a:r>
            <a:endParaRPr/>
          </a:p>
          <a:p>
            <a:pPr marL="0" lvl="0" indent="0" algn="l" rtl="0">
              <a:spcBef>
                <a:spcPts val="0"/>
              </a:spcBef>
              <a:spcAft>
                <a:spcPts val="0"/>
              </a:spcAft>
              <a:buNone/>
            </a:pPr>
            <a:r>
              <a:rPr lang="en"/>
              <a:t>Same idea with teach back education: “Just to make sure I explained that correctly, can you summarize in your own words what we discussed?” ensures client understands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f86371fde6_0_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f86371fde6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eb6962154be17fa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eb6962154be17fa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ad0c1e234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ad0c1e234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Updated to support current evidence that most people are indicated to exercise, and risk of adverse events are pretty low. </a:t>
            </a:r>
            <a:endParaRPr/>
          </a:p>
          <a:p>
            <a:pPr marL="0" lvl="0" indent="0" algn="l" rtl="0">
              <a:spcBef>
                <a:spcPts val="0"/>
              </a:spcBef>
              <a:spcAft>
                <a:spcPts val="0"/>
              </a:spcAft>
              <a:buNone/>
            </a:pPr>
            <a:r>
              <a:rPr lang="en"/>
              <a:t>Clients at student health will complete this, and we have a copy at FCAP to begin implementing prior to initiation of exercise for new clients as well.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ad0c1e234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ad0c1e234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Char char="●"/>
            </a:pPr>
            <a:r>
              <a:rPr lang="en">
                <a:solidFill>
                  <a:schemeClr val="dk1"/>
                </a:solidFill>
              </a:rPr>
              <a:t>(acsm’s guidelines for exercise testing and prescription 11th edition)</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Signs and symptoms suggesting CV, metabolic, renal disease</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Pain/discomfort (pressure, ache) in chest, arms, neck, jaw that may result from ischemia</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Shortness of breath at rest/with mild exertion</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Dizziness/syncope</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Orthopnea: dyspnea in reclined position alleviated with upright positioning</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Paroxysmal nocturnal dyspnea: shortness of breath waking person up after ~2 hours of sleep and resolves with upright position</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Ankle edema</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Palpitations/tachycardia (elevated HR)</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Intermittent claudication: “cramping” pain during exercise/exertion relieved within 1-2 minutes of rest </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Known heart murmur</a:t>
            </a:r>
            <a:endParaRPr>
              <a:solidFill>
                <a:schemeClr val="dk1"/>
              </a:solidFill>
            </a:endParaRPr>
          </a:p>
          <a:p>
            <a:pPr marL="1371600" lvl="2" indent="-298450" algn="l" rtl="0">
              <a:lnSpc>
                <a:spcPct val="115000"/>
              </a:lnSpc>
              <a:spcBef>
                <a:spcPts val="0"/>
              </a:spcBef>
              <a:spcAft>
                <a:spcPts val="0"/>
              </a:spcAft>
              <a:buClr>
                <a:schemeClr val="dk1"/>
              </a:buClr>
              <a:buSzPts val="1100"/>
              <a:buChar char="■"/>
            </a:pPr>
            <a:r>
              <a:rPr lang="en">
                <a:solidFill>
                  <a:schemeClr val="dk1"/>
                </a:solidFill>
              </a:rPr>
              <a:t>Unusual fatigue/shortness of breath with usual activities</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66666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434343"/>
              </a:buClr>
              <a:buSzPts val="3800"/>
              <a:buFont typeface="Proxima Nova Semibold"/>
              <a:buNone/>
              <a:defRPr sz="3800">
                <a:solidFill>
                  <a:srgbClr val="434343"/>
                </a:solidFill>
                <a:latin typeface="Proxima Nova Semibold"/>
                <a:ea typeface="Proxima Nova Semibold"/>
                <a:cs typeface="Proxima Nova Semibold"/>
                <a:sym typeface="Proxima Nova Semibold"/>
              </a:defRPr>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434343"/>
              </a:buClr>
              <a:buSzPts val="1600"/>
              <a:buFont typeface="Proxima Nova"/>
              <a:buNone/>
              <a:defRPr sz="1600">
                <a:solidFill>
                  <a:srgbClr val="434343"/>
                </a:solidFill>
                <a:latin typeface="Proxima Nova"/>
                <a:ea typeface="Proxima Nova"/>
                <a:cs typeface="Proxima Nova"/>
                <a:sym typeface="Proxima Nova"/>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pic>
        <p:nvPicPr>
          <p:cNvPr id="36" name="Google Shape;36;p2"/>
          <p:cNvPicPr preferRelativeResize="0"/>
          <p:nvPr/>
        </p:nvPicPr>
        <p:blipFill>
          <a:blip r:embed="rId2">
            <a:alphaModFix/>
          </a:blip>
          <a:stretch>
            <a:fillRect/>
          </a:stretch>
        </p:blipFill>
        <p:spPr>
          <a:xfrm>
            <a:off x="7357761" y="4217851"/>
            <a:ext cx="1550993" cy="6407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004963"/>
        </a:solidFill>
        <a:effectLst/>
      </p:bgPr>
    </p:bg>
    <p:spTree>
      <p:nvGrpSpPr>
        <p:cNvPr id="1" name="Shape 110"/>
        <p:cNvGrpSpPr/>
        <p:nvPr/>
      </p:nvGrpSpPr>
      <p:grpSpPr>
        <a:xfrm>
          <a:off x="0" y="0"/>
          <a:ext cx="0" cy="0"/>
          <a:chOff x="0" y="0"/>
          <a:chExt cx="0" cy="0"/>
        </a:xfrm>
      </p:grpSpPr>
      <p:sp>
        <p:nvSpPr>
          <p:cNvPr id="111" name="Google Shape;111;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11"/>
          <p:cNvGrpSpPr/>
          <p:nvPr/>
        </p:nvGrpSpPr>
        <p:grpSpPr>
          <a:xfrm>
            <a:off x="5959222" y="4119576"/>
            <a:ext cx="2520952" cy="1024165"/>
            <a:chOff x="6917201" y="0"/>
            <a:chExt cx="2227777" cy="863400"/>
          </a:xfrm>
        </p:grpSpPr>
        <p:sp>
          <p:nvSpPr>
            <p:cNvPr id="113" name="Google Shape;113;p11"/>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11"/>
          <p:cNvGrpSpPr/>
          <p:nvPr/>
        </p:nvGrpSpPr>
        <p:grpSpPr>
          <a:xfrm>
            <a:off x="199149" y="2"/>
            <a:ext cx="2795414" cy="1083308"/>
            <a:chOff x="6917201" y="0"/>
            <a:chExt cx="2227777" cy="863400"/>
          </a:xfrm>
        </p:grpSpPr>
        <p:sp>
          <p:nvSpPr>
            <p:cNvPr id="117" name="Google Shape;117;p11"/>
            <p:cNvSpPr/>
            <p:nvPr/>
          </p:nvSpPr>
          <p:spPr>
            <a:xfrm>
              <a:off x="7641677" y="0"/>
              <a:ext cx="1503300" cy="863400"/>
            </a:xfrm>
            <a:prstGeom prst="parallelogram">
              <a:avLst>
                <a:gd name="adj" fmla="val 15802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7279439" y="0"/>
              <a:ext cx="1503300" cy="863400"/>
            </a:xfrm>
            <a:prstGeom prst="parallelogram">
              <a:avLst>
                <a:gd name="adj" fmla="val 15802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a:off x="6917201" y="0"/>
              <a:ext cx="1503300" cy="863400"/>
            </a:xfrm>
            <a:prstGeom prst="parallelogram">
              <a:avLst>
                <a:gd name="adj" fmla="val 15802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D9D9D9"/>
              </a:buClr>
              <a:buSzPts val="8600"/>
              <a:buFont typeface="Proxima Nova"/>
              <a:buNone/>
              <a:defRPr sz="8600" b="1">
                <a:solidFill>
                  <a:srgbClr val="D9D9D9"/>
                </a:solidFill>
                <a:latin typeface="Proxima Nova"/>
                <a:ea typeface="Proxima Nova"/>
                <a:cs typeface="Proxima Nova"/>
                <a:sym typeface="Proxima Nova"/>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00496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a:solidFill>
            <a:srgbClr val="D9D9D9"/>
          </a:solidFill>
        </p:spPr>
        <p:txBody>
          <a:bodyPr spcFirstLastPara="1" wrap="square" lIns="91425" tIns="91425" rIns="91425" bIns="91425" anchor="ctr" anchorCtr="0">
            <a:normAutofit/>
          </a:bodyPr>
          <a:lstStyle>
            <a:lvl1pPr lvl="0" algn="ctr">
              <a:spcBef>
                <a:spcPts val="0"/>
              </a:spcBef>
              <a:spcAft>
                <a:spcPts val="0"/>
              </a:spcAft>
              <a:buClr>
                <a:schemeClr val="dk2"/>
              </a:buClr>
              <a:buSzPts val="3400"/>
              <a:buFont typeface="Proxima Nova Semibold"/>
              <a:buNone/>
              <a:defRPr sz="3400">
                <a:solidFill>
                  <a:schemeClr val="dk2"/>
                </a:solidFill>
                <a:latin typeface="Proxima Nova Semibold"/>
                <a:ea typeface="Proxima Nova Semibold"/>
                <a:cs typeface="Proxima Nova Semibold"/>
                <a:sym typeface="Proxima Nova Semibold"/>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endParaRPr/>
          </a:p>
        </p:txBody>
      </p:sp>
      <p:pic>
        <p:nvPicPr>
          <p:cNvPr id="49" name="Google Shape;49;p3"/>
          <p:cNvPicPr preferRelativeResize="0"/>
          <p:nvPr/>
        </p:nvPicPr>
        <p:blipFill>
          <a:blip r:embed="rId2">
            <a:alphaModFix/>
          </a:blip>
          <a:stretch>
            <a:fillRect/>
          </a:stretch>
        </p:blipFill>
        <p:spPr>
          <a:xfrm>
            <a:off x="7823385" y="4543675"/>
            <a:ext cx="1251864" cy="5171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004963"/>
        </a:solidFill>
        <a:effectLst/>
      </p:bgPr>
    </p:bg>
    <p:spTree>
      <p:nvGrpSpPr>
        <p:cNvPr id="1" name="Shape 50"/>
        <p:cNvGrpSpPr/>
        <p:nvPr/>
      </p:nvGrpSpPr>
      <p:grpSpPr>
        <a:xfrm>
          <a:off x="0" y="0"/>
          <a:ext cx="0" cy="0"/>
          <a:chOff x="0" y="0"/>
          <a:chExt cx="0" cy="0"/>
        </a:xfrm>
      </p:grpSpPr>
      <p:sp>
        <p:nvSpPr>
          <p:cNvPr id="51" name="Google Shape;51;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31" y="2824500"/>
            <a:ext cx="7370400" cy="23190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Clr>
                <a:srgbClr val="434343"/>
              </a:buClr>
              <a:buSzPts val="3400"/>
              <a:buFont typeface="Proxima Nova Semibold"/>
              <a:buNone/>
              <a:defRPr sz="3400">
                <a:solidFill>
                  <a:srgbClr val="434343"/>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5" name="Google Shape;55;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1pPr>
            <a:lvl2pPr marL="914400" lvl="1"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2pPr>
            <a:lvl3pPr marL="1371600" lvl="2"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3pPr>
            <a:lvl4pPr marL="1828800" lvl="3"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4pPr>
            <a:lvl5pPr marL="2286000" lvl="4"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5pPr>
            <a:lvl6pPr marL="2743200" lvl="5"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6pPr>
            <a:lvl7pPr marL="3200400" lvl="6"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7pPr>
            <a:lvl8pPr marL="3657600" lvl="7"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8pPr>
            <a:lvl9pPr marL="4114800" lvl="8"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004963"/>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Clr>
                <a:srgbClr val="434343"/>
              </a:buClr>
              <a:buSzPts val="3600"/>
              <a:buFont typeface="Proxima Nova Semibold"/>
              <a:buNone/>
              <a:defRPr sz="3600">
                <a:solidFill>
                  <a:srgbClr val="434343"/>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pic>
        <p:nvPicPr>
          <p:cNvPr id="69" name="Google Shape;69;p6"/>
          <p:cNvPicPr preferRelativeResize="0"/>
          <p:nvPr/>
        </p:nvPicPr>
        <p:blipFill>
          <a:blip r:embed="rId2">
            <a:alphaModFix/>
          </a:blip>
          <a:stretch>
            <a:fillRect/>
          </a:stretch>
        </p:blipFill>
        <p:spPr>
          <a:xfrm>
            <a:off x="7370436" y="4296501"/>
            <a:ext cx="1550993" cy="6407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00496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598100"/>
            <a:ext cx="7571700" cy="1383000"/>
          </a:xfrm>
          <a:prstGeom prst="rect">
            <a:avLst/>
          </a:prstGeom>
        </p:spPr>
        <p:txBody>
          <a:bodyPr spcFirstLastPara="1" wrap="square" lIns="91425" tIns="91425" rIns="91425" bIns="91425" anchor="t" anchorCtr="0">
            <a:normAutofit/>
          </a:bodyPr>
          <a:lstStyle>
            <a:lvl1pPr lvl="0">
              <a:spcBef>
                <a:spcPts val="0"/>
              </a:spcBef>
              <a:spcAft>
                <a:spcPts val="0"/>
              </a:spcAft>
              <a:buClr>
                <a:srgbClr val="434343"/>
              </a:buClr>
              <a:buSzPts val="3800"/>
              <a:buFont typeface="Proxima Nova Semibold"/>
              <a:buNone/>
              <a:defRPr sz="3800">
                <a:solidFill>
                  <a:srgbClr val="434343"/>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792150" y="1550700"/>
            <a:ext cx="7625700" cy="2513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rgbClr val="434343"/>
              </a:buClr>
              <a:buSzPts val="1800"/>
              <a:buFont typeface="Proxima Nova"/>
              <a:buChar char="●"/>
              <a:defRPr sz="1800">
                <a:solidFill>
                  <a:srgbClr val="434343"/>
                </a:solidFill>
                <a:latin typeface="Proxima Nova"/>
                <a:ea typeface="Proxima Nova"/>
                <a:cs typeface="Proxima Nova"/>
                <a:sym typeface="Proxima Nova"/>
              </a:defRPr>
            </a:lvl1pPr>
            <a:lvl2pPr marL="914400" lvl="1" indent="-342900">
              <a:spcBef>
                <a:spcPts val="0"/>
              </a:spcBef>
              <a:spcAft>
                <a:spcPts val="0"/>
              </a:spcAft>
              <a:buClr>
                <a:srgbClr val="434343"/>
              </a:buClr>
              <a:buSzPts val="1800"/>
              <a:buFont typeface="Proxima Nova"/>
              <a:buChar char="○"/>
              <a:defRPr sz="1800">
                <a:solidFill>
                  <a:srgbClr val="434343"/>
                </a:solidFill>
                <a:latin typeface="Proxima Nova"/>
                <a:ea typeface="Proxima Nova"/>
                <a:cs typeface="Proxima Nova"/>
                <a:sym typeface="Proxima Nova"/>
              </a:defRPr>
            </a:lvl2pPr>
            <a:lvl3pPr marL="1371600" lvl="2" indent="-342900">
              <a:spcBef>
                <a:spcPts val="0"/>
              </a:spcBef>
              <a:spcAft>
                <a:spcPts val="0"/>
              </a:spcAft>
              <a:buClr>
                <a:srgbClr val="434343"/>
              </a:buClr>
              <a:buSzPts val="1800"/>
              <a:buFont typeface="Proxima Nova"/>
              <a:buChar char="■"/>
              <a:defRPr sz="1800">
                <a:solidFill>
                  <a:srgbClr val="434343"/>
                </a:solidFill>
                <a:latin typeface="Proxima Nova"/>
                <a:ea typeface="Proxima Nova"/>
                <a:cs typeface="Proxima Nova"/>
                <a:sym typeface="Proxima Nova"/>
              </a:defRPr>
            </a:lvl3pPr>
            <a:lvl4pPr marL="1828800" lvl="3" indent="-342900">
              <a:spcBef>
                <a:spcPts val="0"/>
              </a:spcBef>
              <a:spcAft>
                <a:spcPts val="0"/>
              </a:spcAft>
              <a:buClr>
                <a:srgbClr val="434343"/>
              </a:buClr>
              <a:buSzPts val="1800"/>
              <a:buFont typeface="Proxima Nova"/>
              <a:buChar char="●"/>
              <a:defRPr sz="1800">
                <a:solidFill>
                  <a:srgbClr val="434343"/>
                </a:solidFill>
                <a:latin typeface="Proxima Nova"/>
                <a:ea typeface="Proxima Nova"/>
                <a:cs typeface="Proxima Nova"/>
                <a:sym typeface="Proxima Nova"/>
              </a:defRPr>
            </a:lvl4pPr>
            <a:lvl5pPr marL="2286000" lvl="4" indent="-342900">
              <a:spcBef>
                <a:spcPts val="0"/>
              </a:spcBef>
              <a:spcAft>
                <a:spcPts val="0"/>
              </a:spcAft>
              <a:buClr>
                <a:srgbClr val="434343"/>
              </a:buClr>
              <a:buSzPts val="1800"/>
              <a:buFont typeface="Proxima Nova"/>
              <a:buChar char="○"/>
              <a:defRPr sz="1800">
                <a:solidFill>
                  <a:srgbClr val="434343"/>
                </a:solidFill>
                <a:latin typeface="Proxima Nova"/>
                <a:ea typeface="Proxima Nova"/>
                <a:cs typeface="Proxima Nova"/>
                <a:sym typeface="Proxima Nova"/>
              </a:defRPr>
            </a:lvl5pPr>
            <a:lvl6pPr marL="2743200" lvl="5" indent="-342900">
              <a:spcBef>
                <a:spcPts val="0"/>
              </a:spcBef>
              <a:spcAft>
                <a:spcPts val="0"/>
              </a:spcAft>
              <a:buClr>
                <a:srgbClr val="434343"/>
              </a:buClr>
              <a:buSzPts val="1800"/>
              <a:buFont typeface="Proxima Nova"/>
              <a:buChar char="■"/>
              <a:defRPr sz="1800">
                <a:solidFill>
                  <a:srgbClr val="434343"/>
                </a:solidFill>
                <a:latin typeface="Proxima Nova"/>
                <a:ea typeface="Proxima Nova"/>
                <a:cs typeface="Proxima Nova"/>
                <a:sym typeface="Proxima Nova"/>
              </a:defRPr>
            </a:lvl6pPr>
            <a:lvl7pPr marL="3200400" lvl="6" indent="-342900">
              <a:spcBef>
                <a:spcPts val="0"/>
              </a:spcBef>
              <a:spcAft>
                <a:spcPts val="0"/>
              </a:spcAft>
              <a:buClr>
                <a:srgbClr val="434343"/>
              </a:buClr>
              <a:buSzPts val="1800"/>
              <a:buFont typeface="Proxima Nova"/>
              <a:buChar char="●"/>
              <a:defRPr sz="1800">
                <a:solidFill>
                  <a:srgbClr val="434343"/>
                </a:solidFill>
                <a:latin typeface="Proxima Nova"/>
                <a:ea typeface="Proxima Nova"/>
                <a:cs typeface="Proxima Nova"/>
                <a:sym typeface="Proxima Nova"/>
              </a:defRPr>
            </a:lvl7pPr>
            <a:lvl8pPr marL="3657600" lvl="7" indent="-342900">
              <a:spcBef>
                <a:spcPts val="0"/>
              </a:spcBef>
              <a:spcAft>
                <a:spcPts val="0"/>
              </a:spcAft>
              <a:buClr>
                <a:srgbClr val="434343"/>
              </a:buClr>
              <a:buSzPts val="1800"/>
              <a:buFont typeface="Proxima Nova"/>
              <a:buChar char="○"/>
              <a:defRPr sz="1800">
                <a:solidFill>
                  <a:srgbClr val="434343"/>
                </a:solidFill>
                <a:latin typeface="Proxima Nova"/>
                <a:ea typeface="Proxima Nova"/>
                <a:cs typeface="Proxima Nova"/>
                <a:sym typeface="Proxima Nova"/>
              </a:defRPr>
            </a:lvl8pPr>
            <a:lvl9pPr marL="4114800" lvl="8" indent="-342900">
              <a:spcBef>
                <a:spcPts val="0"/>
              </a:spcBef>
              <a:spcAft>
                <a:spcPts val="0"/>
              </a:spcAft>
              <a:buClr>
                <a:srgbClr val="434343"/>
              </a:buClr>
              <a:buSzPts val="1800"/>
              <a:buFont typeface="Proxima Nova"/>
              <a:buChar char="■"/>
              <a:defRPr sz="1800">
                <a:solidFill>
                  <a:srgbClr val="434343"/>
                </a:solidFill>
                <a:latin typeface="Proxima Nova"/>
                <a:ea typeface="Proxima Nova"/>
                <a:cs typeface="Proxima Nova"/>
                <a:sym typeface="Proxima Nova"/>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7" name="Google Shape;77;p7"/>
          <p:cNvPicPr preferRelativeResize="0"/>
          <p:nvPr/>
        </p:nvPicPr>
        <p:blipFill>
          <a:blip r:embed="rId2">
            <a:alphaModFix/>
          </a:blip>
          <a:stretch>
            <a:fillRect/>
          </a:stretch>
        </p:blipFill>
        <p:spPr>
          <a:xfrm>
            <a:off x="7370436" y="4217851"/>
            <a:ext cx="1550993" cy="6407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004963"/>
        </a:solidFill>
        <a:effectLst/>
      </p:bgPr>
    </p:bg>
    <p:spTree>
      <p:nvGrpSpPr>
        <p:cNvPr id="1" name="Shape 78"/>
        <p:cNvGrpSpPr/>
        <p:nvPr/>
      </p:nvGrpSpPr>
      <p:grpSpPr>
        <a:xfrm>
          <a:off x="0" y="0"/>
          <a:ext cx="0" cy="0"/>
          <a:chOff x="0" y="0"/>
          <a:chExt cx="0" cy="0"/>
        </a:xfrm>
      </p:grpSpPr>
      <p:sp>
        <p:nvSpPr>
          <p:cNvPr id="79" name="Google Shape;79;p8"/>
          <p:cNvSpPr/>
          <p:nvPr/>
        </p:nvSpPr>
        <p:spPr>
          <a:xfrm>
            <a:off x="0" y="2823144"/>
            <a:ext cx="7369200" cy="23169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8"/>
          <p:cNvGrpSpPr/>
          <p:nvPr/>
        </p:nvGrpSpPr>
        <p:grpSpPr>
          <a:xfrm>
            <a:off x="255991" y="-118"/>
            <a:ext cx="2251347" cy="1043408"/>
            <a:chOff x="3961956" y="4383950"/>
            <a:chExt cx="1160548" cy="548700"/>
          </a:xfrm>
        </p:grpSpPr>
        <p:sp>
          <p:nvSpPr>
            <p:cNvPr id="82" name="Google Shape;82;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8"/>
          <p:cNvGrpSpPr/>
          <p:nvPr/>
        </p:nvGrpSpPr>
        <p:grpSpPr>
          <a:xfrm>
            <a:off x="34934" y="4522125"/>
            <a:ext cx="1593306" cy="617072"/>
            <a:chOff x="6917201" y="0"/>
            <a:chExt cx="2227777" cy="863400"/>
          </a:xfrm>
        </p:grpSpPr>
        <p:sp>
          <p:nvSpPr>
            <p:cNvPr id="87" name="Google Shape;87;p8"/>
            <p:cNvSpPr/>
            <p:nvPr/>
          </p:nvSpPr>
          <p:spPr>
            <a:xfrm>
              <a:off x="7641677"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7279439"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6917201"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8"/>
          <p:cNvGrpSpPr/>
          <p:nvPr/>
        </p:nvGrpSpPr>
        <p:grpSpPr>
          <a:xfrm>
            <a:off x="5886353" y="1243"/>
            <a:ext cx="3257455" cy="1261514"/>
            <a:chOff x="6917201" y="0"/>
            <a:chExt cx="2227777" cy="863400"/>
          </a:xfrm>
        </p:grpSpPr>
        <p:sp>
          <p:nvSpPr>
            <p:cNvPr id="91" name="Google Shape;91;p8"/>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434343"/>
              </a:buClr>
              <a:buSzPts val="3200"/>
              <a:buFont typeface="Proxima Nova Semibold"/>
              <a:buNone/>
              <a:defRPr sz="3200">
                <a:solidFill>
                  <a:srgbClr val="434343"/>
                </a:solidFill>
                <a:latin typeface="Proxima Nova Semibold"/>
                <a:ea typeface="Proxima Nova Semibold"/>
                <a:cs typeface="Proxima Nova Semibold"/>
                <a:sym typeface="Proxima Nova Semibold"/>
              </a:defRPr>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pic>
        <p:nvPicPr>
          <p:cNvPr id="95" name="Google Shape;95;p8"/>
          <p:cNvPicPr preferRelativeResize="0"/>
          <p:nvPr/>
        </p:nvPicPr>
        <p:blipFill>
          <a:blip r:embed="rId2">
            <a:alphaModFix/>
          </a:blip>
          <a:stretch>
            <a:fillRect/>
          </a:stretch>
        </p:blipFill>
        <p:spPr>
          <a:xfrm>
            <a:off x="7357761" y="4217851"/>
            <a:ext cx="1550993" cy="6407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004963"/>
        </a:solidFill>
        <a:effectLst/>
      </p:bgPr>
    </p:bg>
    <p:spTree>
      <p:nvGrpSpPr>
        <p:cNvPr id="1" name="Shape 96"/>
        <p:cNvGrpSpPr/>
        <p:nvPr/>
      </p:nvGrpSpPr>
      <p:grpSpPr>
        <a:xfrm>
          <a:off x="0" y="0"/>
          <a:ext cx="0" cy="0"/>
          <a:chOff x="0" y="0"/>
          <a:chExt cx="0" cy="0"/>
        </a:xfrm>
      </p:grpSpPr>
      <p:sp>
        <p:nvSpPr>
          <p:cNvPr id="97" name="Google Shape;97;p9"/>
          <p:cNvSpPr/>
          <p:nvPr/>
        </p:nvSpPr>
        <p:spPr>
          <a:xfrm flipH="1">
            <a:off x="3582600" y="1550700"/>
            <a:ext cx="5561400" cy="3592800"/>
          </a:xfrm>
          <a:prstGeom prst="rtTriangle">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31" y="2824500"/>
            <a:ext cx="7370400" cy="2319000"/>
          </a:xfrm>
          <a:prstGeom prst="rtTriangle">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9"/>
          <p:cNvSpPr txBox="1">
            <a:spLocks noGrp="1"/>
          </p:cNvSpPr>
          <p:nvPr>
            <p:ph type="title"/>
          </p:nvPr>
        </p:nvSpPr>
        <p:spPr>
          <a:xfrm>
            <a:off x="773750" y="59135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Clr>
                <a:srgbClr val="434343"/>
              </a:buClr>
              <a:buSzPts val="3600"/>
              <a:buFont typeface="Proxima Nova"/>
              <a:buNone/>
              <a:defRPr sz="3600" b="1">
                <a:solidFill>
                  <a:srgbClr val="434343"/>
                </a:solidFill>
                <a:latin typeface="Proxima Nova"/>
                <a:ea typeface="Proxima Nova"/>
                <a:cs typeface="Proxima Nova"/>
                <a:sym typeface="Proxima Nova"/>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1" name="Google Shape;101;p9"/>
          <p:cNvSpPr txBox="1">
            <a:spLocks noGrp="1"/>
          </p:cNvSpPr>
          <p:nvPr>
            <p:ph type="body" idx="1"/>
          </p:nvPr>
        </p:nvSpPr>
        <p:spPr>
          <a:xfrm>
            <a:off x="886775" y="1404625"/>
            <a:ext cx="7370400" cy="20955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Clr>
                <a:srgbClr val="434343"/>
              </a:buClr>
              <a:buSzPts val="2400"/>
              <a:buFont typeface="Proxima Nova Semibold"/>
              <a:buChar char="●"/>
              <a:defRPr sz="2400">
                <a:solidFill>
                  <a:srgbClr val="434343"/>
                </a:solidFill>
                <a:latin typeface="Proxima Nova Semibold"/>
                <a:ea typeface="Proxima Nova Semibold"/>
                <a:cs typeface="Proxima Nova Semibold"/>
                <a:sym typeface="Proxima Nova Semibold"/>
              </a:defRPr>
            </a:lvl1pPr>
            <a:lvl2pPr marL="914400" lvl="1" indent="-381000">
              <a:spcBef>
                <a:spcPts val="0"/>
              </a:spcBef>
              <a:spcAft>
                <a:spcPts val="0"/>
              </a:spcAft>
              <a:buClr>
                <a:srgbClr val="434343"/>
              </a:buClr>
              <a:buSzPts val="2400"/>
              <a:buFont typeface="Proxima Nova Semibold"/>
              <a:buChar char="○"/>
              <a:defRPr sz="2400">
                <a:solidFill>
                  <a:srgbClr val="434343"/>
                </a:solidFill>
                <a:latin typeface="Proxima Nova Semibold"/>
                <a:ea typeface="Proxima Nova Semibold"/>
                <a:cs typeface="Proxima Nova Semibold"/>
                <a:sym typeface="Proxima Nova Semibold"/>
              </a:defRPr>
            </a:lvl2pPr>
            <a:lvl3pPr marL="1371600" lvl="2" indent="-381000">
              <a:spcBef>
                <a:spcPts val="0"/>
              </a:spcBef>
              <a:spcAft>
                <a:spcPts val="0"/>
              </a:spcAft>
              <a:buClr>
                <a:srgbClr val="434343"/>
              </a:buClr>
              <a:buSzPts val="2400"/>
              <a:buFont typeface="Proxima Nova Semibold"/>
              <a:buChar char="■"/>
              <a:defRPr sz="2400">
                <a:solidFill>
                  <a:srgbClr val="434343"/>
                </a:solidFill>
                <a:latin typeface="Proxima Nova Semibold"/>
                <a:ea typeface="Proxima Nova Semibold"/>
                <a:cs typeface="Proxima Nova Semibold"/>
                <a:sym typeface="Proxima Nova Semibold"/>
              </a:defRPr>
            </a:lvl3pPr>
            <a:lvl4pPr marL="1828800" lvl="3" indent="-381000">
              <a:spcBef>
                <a:spcPts val="0"/>
              </a:spcBef>
              <a:spcAft>
                <a:spcPts val="0"/>
              </a:spcAft>
              <a:buClr>
                <a:srgbClr val="434343"/>
              </a:buClr>
              <a:buSzPts val="2400"/>
              <a:buFont typeface="Proxima Nova Semibold"/>
              <a:buChar char="●"/>
              <a:defRPr sz="2400">
                <a:solidFill>
                  <a:srgbClr val="434343"/>
                </a:solidFill>
                <a:latin typeface="Proxima Nova Semibold"/>
                <a:ea typeface="Proxima Nova Semibold"/>
                <a:cs typeface="Proxima Nova Semibold"/>
                <a:sym typeface="Proxima Nova Semibold"/>
              </a:defRPr>
            </a:lvl4pPr>
            <a:lvl5pPr marL="2286000" lvl="4" indent="-381000">
              <a:spcBef>
                <a:spcPts val="0"/>
              </a:spcBef>
              <a:spcAft>
                <a:spcPts val="0"/>
              </a:spcAft>
              <a:buClr>
                <a:srgbClr val="434343"/>
              </a:buClr>
              <a:buSzPts val="2400"/>
              <a:buFont typeface="Proxima Nova Semibold"/>
              <a:buChar char="○"/>
              <a:defRPr sz="2400">
                <a:solidFill>
                  <a:srgbClr val="434343"/>
                </a:solidFill>
                <a:latin typeface="Proxima Nova Semibold"/>
                <a:ea typeface="Proxima Nova Semibold"/>
                <a:cs typeface="Proxima Nova Semibold"/>
                <a:sym typeface="Proxima Nova Semibold"/>
              </a:defRPr>
            </a:lvl5pPr>
            <a:lvl6pPr marL="2743200" lvl="5" indent="-381000">
              <a:spcBef>
                <a:spcPts val="0"/>
              </a:spcBef>
              <a:spcAft>
                <a:spcPts val="0"/>
              </a:spcAft>
              <a:buClr>
                <a:srgbClr val="434343"/>
              </a:buClr>
              <a:buSzPts val="2400"/>
              <a:buFont typeface="Proxima Nova Semibold"/>
              <a:buChar char="■"/>
              <a:defRPr sz="2400">
                <a:solidFill>
                  <a:srgbClr val="434343"/>
                </a:solidFill>
                <a:latin typeface="Proxima Nova Semibold"/>
                <a:ea typeface="Proxima Nova Semibold"/>
                <a:cs typeface="Proxima Nova Semibold"/>
                <a:sym typeface="Proxima Nova Semibold"/>
              </a:defRPr>
            </a:lvl6pPr>
            <a:lvl7pPr marL="3200400" lvl="6" indent="-381000">
              <a:spcBef>
                <a:spcPts val="0"/>
              </a:spcBef>
              <a:spcAft>
                <a:spcPts val="0"/>
              </a:spcAft>
              <a:buClr>
                <a:srgbClr val="434343"/>
              </a:buClr>
              <a:buSzPts val="2400"/>
              <a:buFont typeface="Proxima Nova Semibold"/>
              <a:buChar char="●"/>
              <a:defRPr sz="2400">
                <a:solidFill>
                  <a:srgbClr val="434343"/>
                </a:solidFill>
                <a:latin typeface="Proxima Nova Semibold"/>
                <a:ea typeface="Proxima Nova Semibold"/>
                <a:cs typeface="Proxima Nova Semibold"/>
                <a:sym typeface="Proxima Nova Semibold"/>
              </a:defRPr>
            </a:lvl7pPr>
            <a:lvl8pPr marL="3657600" lvl="7" indent="-381000">
              <a:spcBef>
                <a:spcPts val="0"/>
              </a:spcBef>
              <a:spcAft>
                <a:spcPts val="0"/>
              </a:spcAft>
              <a:buClr>
                <a:srgbClr val="434343"/>
              </a:buClr>
              <a:buSzPts val="2400"/>
              <a:buFont typeface="Proxima Nova Semibold"/>
              <a:buChar char="○"/>
              <a:defRPr sz="2400">
                <a:solidFill>
                  <a:srgbClr val="434343"/>
                </a:solidFill>
                <a:latin typeface="Proxima Nova Semibold"/>
                <a:ea typeface="Proxima Nova Semibold"/>
                <a:cs typeface="Proxima Nova Semibold"/>
                <a:sym typeface="Proxima Nova Semibold"/>
              </a:defRPr>
            </a:lvl8pPr>
            <a:lvl9pPr marL="4114800" lvl="8" indent="-381000">
              <a:spcBef>
                <a:spcPts val="0"/>
              </a:spcBef>
              <a:spcAft>
                <a:spcPts val="0"/>
              </a:spcAft>
              <a:buClr>
                <a:srgbClr val="434343"/>
              </a:buClr>
              <a:buSzPts val="2400"/>
              <a:buFont typeface="Proxima Nova Semibold"/>
              <a:buChar char="■"/>
              <a:defRPr sz="2400">
                <a:solidFill>
                  <a:srgbClr val="434343"/>
                </a:solidFill>
                <a:latin typeface="Proxima Nova Semibold"/>
                <a:ea typeface="Proxima Nova Semibold"/>
                <a:cs typeface="Proxima Nova Semibold"/>
                <a:sym typeface="Proxima Nova Semibold"/>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3" name="Google Shape;103;p9"/>
          <p:cNvPicPr preferRelativeResize="0"/>
          <p:nvPr/>
        </p:nvPicPr>
        <p:blipFill>
          <a:blip r:embed="rId2">
            <a:alphaModFix/>
          </a:blip>
          <a:stretch>
            <a:fillRect/>
          </a:stretch>
        </p:blipFill>
        <p:spPr>
          <a:xfrm>
            <a:off x="7370436" y="4296501"/>
            <a:ext cx="1550993" cy="6407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004963"/>
        </a:solidFill>
        <a:effectLst/>
      </p:bgPr>
    </p:bg>
    <p:spTree>
      <p:nvGrpSpPr>
        <p:cNvPr id="1" name="Shape 104"/>
        <p:cNvGrpSpPr/>
        <p:nvPr/>
      </p:nvGrpSpPr>
      <p:grpSpPr>
        <a:xfrm>
          <a:off x="0" y="0"/>
          <a:ext cx="0" cy="0"/>
          <a:chOff x="0" y="0"/>
          <a:chExt cx="0" cy="0"/>
        </a:xfrm>
      </p:grpSpPr>
      <p:sp>
        <p:nvSpPr>
          <p:cNvPr id="105" name="Google Shape;105;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flipH="1">
            <a:off x="3582600" y="1550700"/>
            <a:ext cx="5561400" cy="35928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pic>
        <p:nvPicPr>
          <p:cNvPr id="109" name="Google Shape;109;p10"/>
          <p:cNvPicPr preferRelativeResize="0"/>
          <p:nvPr/>
        </p:nvPicPr>
        <p:blipFill>
          <a:blip r:embed="rId2">
            <a:alphaModFix/>
          </a:blip>
          <a:stretch>
            <a:fillRect/>
          </a:stretch>
        </p:blipFill>
        <p:spPr>
          <a:xfrm>
            <a:off x="7370436" y="4296501"/>
            <a:ext cx="1550993" cy="6407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244700" y="1569200"/>
            <a:ext cx="6654600" cy="173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latin typeface="Proxima Nova Extrabold"/>
                <a:ea typeface="Proxima Nova Extrabold"/>
                <a:cs typeface="Proxima Nova Extrabold"/>
                <a:sym typeface="Proxima Nova Extrabold"/>
              </a:rPr>
              <a:t>General Lab Concepts </a:t>
            </a:r>
            <a:endParaRPr sz="4800">
              <a:latin typeface="Proxima Nova Extrabold"/>
              <a:ea typeface="Proxima Nova Extrabold"/>
              <a:cs typeface="Proxima Nova Extrabold"/>
              <a:sym typeface="Proxima Nova Extrabold"/>
            </a:endParaRPr>
          </a:p>
          <a:p>
            <a:pPr marL="0" lvl="0" indent="0" algn="ctr" rtl="0">
              <a:spcBef>
                <a:spcPts val="0"/>
              </a:spcBef>
              <a:spcAft>
                <a:spcPts val="0"/>
              </a:spcAft>
              <a:buNone/>
            </a:pPr>
            <a:r>
              <a:rPr lang="en" sz="3000">
                <a:latin typeface="Proxima Nova"/>
                <a:ea typeface="Proxima Nova"/>
                <a:cs typeface="Proxima Nova"/>
                <a:sym typeface="Proxima Nova"/>
              </a:rPr>
              <a:t>Prior to Starting an Exercise Program </a:t>
            </a:r>
            <a:endParaRPr sz="3000">
              <a:latin typeface="Proxima Nova"/>
              <a:ea typeface="Proxima Nova"/>
              <a:cs typeface="Proxima Nova"/>
              <a:sym typeface="Proxima Nova"/>
            </a:endParaRPr>
          </a:p>
        </p:txBody>
      </p:sp>
      <p:sp>
        <p:nvSpPr>
          <p:cNvPr id="4" name="Google Shape;136;p14">
            <a:extLst>
              <a:ext uri="{FF2B5EF4-FFF2-40B4-BE49-F238E27FC236}">
                <a16:creationId xmlns:a16="http://schemas.microsoft.com/office/drawing/2014/main" id="{44F8AE4D-E576-F9A5-F398-8E4DD6B6EB68}"/>
              </a:ext>
            </a:extLst>
          </p:cNvPr>
          <p:cNvSpPr txBox="1">
            <a:spLocks noGrp="1"/>
          </p:cNvSpPr>
          <p:nvPr/>
        </p:nvSpPr>
        <p:spPr>
          <a:xfrm>
            <a:off x="1891049" y="3294545"/>
            <a:ext cx="5361300" cy="522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rgbClr val="434343"/>
              </a:buClr>
              <a:buSzPts val="1600"/>
              <a:buFont typeface="Proxima Nova"/>
              <a:buNone/>
              <a:defRPr sz="1600" b="0" i="0" u="none" strike="noStrike" cap="none">
                <a:solidFill>
                  <a:srgbClr val="434343"/>
                </a:solidFill>
                <a:latin typeface="Proxima Nova"/>
                <a:ea typeface="Proxima Nova"/>
                <a:cs typeface="Proxima Nova"/>
                <a:sym typeface="Proxima Nova"/>
              </a:defRPr>
            </a:lvl1pPr>
            <a:lvl2pPr marL="914400" marR="0" lvl="1"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2pPr>
            <a:lvl3pPr marL="1371600" marR="0" lvl="2"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3pPr>
            <a:lvl4pPr marL="1828800" marR="0" lvl="3"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4pPr>
            <a:lvl5pPr marL="2286000" marR="0" lvl="4"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5pPr>
            <a:lvl6pPr marL="2743200" marR="0" lvl="5"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6pPr>
            <a:lvl7pPr marL="3200400" marR="0" lvl="6"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7pPr>
            <a:lvl8pPr marL="3657600" marR="0" lvl="7"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8pPr>
            <a:lvl9pPr marL="4114800" marR="0" lvl="8" indent="-298450" algn="ctr" rtl="0">
              <a:lnSpc>
                <a:spcPct val="100000"/>
              </a:lnSpc>
              <a:spcBef>
                <a:spcPts val="0"/>
              </a:spcBef>
              <a:spcAft>
                <a:spcPts val="0"/>
              </a:spcAft>
              <a:buClr>
                <a:schemeClr val="lt1"/>
              </a:buClr>
              <a:buSzPts val="1600"/>
              <a:buFont typeface="Calibri"/>
              <a:buNone/>
              <a:defRPr sz="16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SzPts val="605"/>
              <a:buNone/>
            </a:pPr>
            <a:r>
              <a:rPr lang="en-US" sz="1480"/>
              <a:t>David </a:t>
            </a:r>
            <a:r>
              <a:rPr lang="en-US" sz="1480" err="1"/>
              <a:t>Luedeka</a:t>
            </a:r>
            <a:r>
              <a:rPr lang="en-US" sz="1480"/>
              <a:t> PT, DPT, MS, CSCS  </a:t>
            </a:r>
          </a:p>
          <a:p>
            <a:pPr marL="0" lvl="0" indent="0" algn="ctr" rtl="0">
              <a:spcBef>
                <a:spcPts val="0"/>
              </a:spcBef>
              <a:spcAft>
                <a:spcPts val="0"/>
              </a:spcAft>
              <a:buSzPts val="605"/>
              <a:buNone/>
            </a:pPr>
            <a:r>
              <a:rPr lang="en-US" sz="1480"/>
              <a:t>Keila Strick PT, DPT, CSCS</a:t>
            </a:r>
          </a:p>
          <a:p>
            <a:pPr marL="0" lvl="0" indent="0" algn="ctr" rtl="0">
              <a:spcBef>
                <a:spcPts val="0"/>
              </a:spcBef>
              <a:spcAft>
                <a:spcPts val="0"/>
              </a:spcAft>
              <a:buSzPts val="605"/>
              <a:buNone/>
            </a:pPr>
            <a:r>
              <a:rPr lang="en-US" sz="1480"/>
              <a:t>Caroline Williams, PT, DPT, MS, GCS</a:t>
            </a:r>
          </a:p>
          <a:p>
            <a:pPr marL="0" lvl="0" indent="0" algn="ctr" rtl="0">
              <a:spcBef>
                <a:spcPts val="0"/>
              </a:spcBef>
              <a:spcAft>
                <a:spcPts val="0"/>
              </a:spcAft>
              <a:buSzPts val="605"/>
              <a:buNone/>
            </a:pPr>
            <a:r>
              <a:rPr lang="en-US" sz="1480"/>
              <a:t>Nick Roche, PT, DPT, CSCS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5"/>
          <p:cNvSpPr txBox="1">
            <a:spLocks noGrp="1"/>
          </p:cNvSpPr>
          <p:nvPr>
            <p:ph type="title"/>
          </p:nvPr>
        </p:nvSpPr>
        <p:spPr>
          <a:xfrm>
            <a:off x="1482600" y="697250"/>
            <a:ext cx="6424200" cy="705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Identify Red Flags!</a:t>
            </a:r>
            <a:endParaRPr/>
          </a:p>
        </p:txBody>
      </p:sp>
      <p:sp>
        <p:nvSpPr>
          <p:cNvPr id="197" name="Google Shape;197;p25"/>
          <p:cNvSpPr txBox="1"/>
          <p:nvPr/>
        </p:nvSpPr>
        <p:spPr>
          <a:xfrm>
            <a:off x="2359950" y="1846000"/>
            <a:ext cx="62103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434343"/>
                </a:solidFill>
                <a:latin typeface="Proxima Nova"/>
                <a:ea typeface="Proxima Nova"/>
                <a:cs typeface="Proxima Nova"/>
                <a:sym typeface="Proxima Nova"/>
              </a:rPr>
              <a:t>The presence of a sign or symptom or a cluster of signs and symptoms, identified during the history, systems review, or objective exam process, that indicates the </a:t>
            </a:r>
            <a:r>
              <a:rPr lang="en" sz="2000" i="1">
                <a:solidFill>
                  <a:srgbClr val="434343"/>
                </a:solidFill>
                <a:latin typeface="Proxima Nova"/>
                <a:ea typeface="Proxima Nova"/>
                <a:cs typeface="Proxima Nova"/>
                <a:sym typeface="Proxima Nova"/>
              </a:rPr>
              <a:t>need to refer out to a physician</a:t>
            </a:r>
            <a:endParaRPr sz="2000" i="1">
              <a:solidFill>
                <a:srgbClr val="434343"/>
              </a:solidFill>
              <a:latin typeface="Proxima Nova"/>
              <a:ea typeface="Proxima Nova"/>
              <a:cs typeface="Proxima Nova"/>
              <a:sym typeface="Proxima Nova"/>
            </a:endParaRPr>
          </a:p>
          <a:p>
            <a:pPr marL="0" lvl="0" indent="0" algn="l" rtl="0">
              <a:spcBef>
                <a:spcPts val="0"/>
              </a:spcBef>
              <a:spcAft>
                <a:spcPts val="0"/>
              </a:spcAft>
              <a:buNone/>
            </a:pPr>
            <a:endParaRPr sz="2000">
              <a:solidFill>
                <a:srgbClr val="434343"/>
              </a:solidFill>
              <a:latin typeface="Proxima Nova"/>
              <a:ea typeface="Proxima Nova"/>
              <a:cs typeface="Proxima Nova"/>
              <a:sym typeface="Proxima Nova"/>
            </a:endParaRPr>
          </a:p>
          <a:p>
            <a:pPr marL="0" lvl="0" indent="0" algn="l" rtl="0">
              <a:spcBef>
                <a:spcPts val="0"/>
              </a:spcBef>
              <a:spcAft>
                <a:spcPts val="0"/>
              </a:spcAft>
              <a:buNone/>
            </a:pPr>
            <a:r>
              <a:rPr lang="en" sz="2000" b="1">
                <a:solidFill>
                  <a:srgbClr val="434343"/>
                </a:solidFill>
                <a:latin typeface="Proxima Nova"/>
                <a:ea typeface="Proxima Nova"/>
                <a:cs typeface="Proxima Nova"/>
                <a:sym typeface="Proxima Nova"/>
              </a:rPr>
              <a:t>Beyond the scope of our profession</a:t>
            </a:r>
            <a:r>
              <a:rPr lang="en" sz="2000">
                <a:solidFill>
                  <a:srgbClr val="434343"/>
                </a:solidFill>
                <a:latin typeface="Proxima Nova"/>
                <a:ea typeface="Proxima Nova"/>
                <a:cs typeface="Proxima Nova"/>
                <a:sym typeface="Proxima Nova"/>
              </a:rPr>
              <a:t> </a:t>
            </a:r>
            <a:endParaRPr sz="2000">
              <a:solidFill>
                <a:srgbClr val="434343"/>
              </a:solidFill>
              <a:latin typeface="Proxima Nova"/>
              <a:ea typeface="Proxima Nova"/>
              <a:cs typeface="Proxima Nova"/>
              <a:sym typeface="Proxima Nova"/>
            </a:endParaRPr>
          </a:p>
        </p:txBody>
      </p:sp>
      <p:pic>
        <p:nvPicPr>
          <p:cNvPr id="198" name="Google Shape;198;p25"/>
          <p:cNvPicPr preferRelativeResize="0"/>
          <p:nvPr/>
        </p:nvPicPr>
        <p:blipFill>
          <a:blip r:embed="rId3">
            <a:alphaModFix/>
          </a:blip>
          <a:stretch>
            <a:fillRect/>
          </a:stretch>
        </p:blipFill>
        <p:spPr>
          <a:xfrm rot="-664542">
            <a:off x="145226" y="502476"/>
            <a:ext cx="3110347" cy="334484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6"/>
          <p:cNvSpPr txBox="1">
            <a:spLocks noGrp="1"/>
          </p:cNvSpPr>
          <p:nvPr>
            <p:ph type="title"/>
          </p:nvPr>
        </p:nvSpPr>
        <p:spPr>
          <a:xfrm>
            <a:off x="786150" y="529975"/>
            <a:ext cx="7571700" cy="138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660"/>
              <a:t>Is this person appropriate for PT/Exercise, or do I need to refer out? </a:t>
            </a:r>
            <a:endParaRPr sz="2660"/>
          </a:p>
        </p:txBody>
      </p:sp>
      <p:sp>
        <p:nvSpPr>
          <p:cNvPr id="204" name="Google Shape;204;p26"/>
          <p:cNvSpPr txBox="1">
            <a:spLocks noGrp="1"/>
          </p:cNvSpPr>
          <p:nvPr>
            <p:ph type="body" idx="1"/>
          </p:nvPr>
        </p:nvSpPr>
        <p:spPr>
          <a:xfrm>
            <a:off x="1114350" y="1719950"/>
            <a:ext cx="3132300" cy="631500"/>
          </a:xfrm>
          <a:prstGeom prst="rect">
            <a:avLst/>
          </a:prstGeom>
          <a:ln w="9525" cap="flat" cmpd="sng">
            <a:solidFill>
              <a:srgbClr val="434343"/>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1200"/>
              </a:spcAft>
              <a:buNone/>
            </a:pPr>
            <a:r>
              <a:rPr lang="en" sz="2400">
                <a:latin typeface="Proxima Nova Semibold"/>
                <a:ea typeface="Proxima Nova Semibold"/>
                <a:cs typeface="Proxima Nova Semibold"/>
                <a:sym typeface="Proxima Nova Semibold"/>
              </a:rPr>
              <a:t>Musculoskeletal Pain</a:t>
            </a:r>
            <a:endParaRPr sz="2400">
              <a:latin typeface="Proxima Nova Semibold"/>
              <a:ea typeface="Proxima Nova Semibold"/>
              <a:cs typeface="Proxima Nova Semibold"/>
              <a:sym typeface="Proxima Nova Semibold"/>
            </a:endParaRPr>
          </a:p>
        </p:txBody>
      </p:sp>
      <p:sp>
        <p:nvSpPr>
          <p:cNvPr id="205" name="Google Shape;205;p26"/>
          <p:cNvSpPr txBox="1">
            <a:spLocks noGrp="1"/>
          </p:cNvSpPr>
          <p:nvPr>
            <p:ph type="body" idx="1"/>
          </p:nvPr>
        </p:nvSpPr>
        <p:spPr>
          <a:xfrm>
            <a:off x="4829175" y="1719950"/>
            <a:ext cx="3393600" cy="631500"/>
          </a:xfrm>
          <a:prstGeom prst="rect">
            <a:avLst/>
          </a:prstGeom>
          <a:ln w="9525" cap="flat" cmpd="sng">
            <a:solidFill>
              <a:srgbClr val="434343"/>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1200"/>
              </a:spcAft>
              <a:buNone/>
            </a:pPr>
            <a:r>
              <a:rPr lang="en" sz="2400">
                <a:latin typeface="Proxima Nova Semibold"/>
                <a:ea typeface="Proxima Nova Semibold"/>
                <a:cs typeface="Proxima Nova Semibold"/>
                <a:sym typeface="Proxima Nova Semibold"/>
              </a:rPr>
              <a:t>Systemic Pain</a:t>
            </a:r>
            <a:endParaRPr sz="2400">
              <a:latin typeface="Proxima Nova Semibold"/>
              <a:ea typeface="Proxima Nova Semibold"/>
              <a:cs typeface="Proxima Nova Semibold"/>
              <a:sym typeface="Proxima Nova Semibold"/>
            </a:endParaRPr>
          </a:p>
        </p:txBody>
      </p:sp>
      <p:sp>
        <p:nvSpPr>
          <p:cNvPr id="206" name="Google Shape;206;p26"/>
          <p:cNvSpPr txBox="1"/>
          <p:nvPr/>
        </p:nvSpPr>
        <p:spPr>
          <a:xfrm>
            <a:off x="1114350" y="2550450"/>
            <a:ext cx="3355500" cy="14160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434343"/>
              </a:buClr>
              <a:buSzPts val="1600"/>
              <a:buFont typeface="Proxima Nova"/>
              <a:buChar char="●"/>
            </a:pPr>
            <a:r>
              <a:rPr lang="en" sz="1600">
                <a:solidFill>
                  <a:srgbClr val="434343"/>
                </a:solidFill>
                <a:latin typeface="Proxima Nova"/>
                <a:ea typeface="Proxima Nova"/>
                <a:cs typeface="Proxima Nova"/>
                <a:sym typeface="Proxima Nova"/>
              </a:rPr>
              <a:t>Mechanically based pain </a:t>
            </a:r>
            <a:endParaRPr sz="1600">
              <a:solidFill>
                <a:srgbClr val="434343"/>
              </a:solidFill>
              <a:latin typeface="Proxima Nova"/>
              <a:ea typeface="Proxima Nova"/>
              <a:cs typeface="Proxima Nova"/>
              <a:sym typeface="Proxima Nova"/>
            </a:endParaRPr>
          </a:p>
          <a:p>
            <a:pPr marL="457200" lvl="0" indent="-330200" algn="l" rtl="0">
              <a:spcBef>
                <a:spcPts val="0"/>
              </a:spcBef>
              <a:spcAft>
                <a:spcPts val="0"/>
              </a:spcAft>
              <a:buClr>
                <a:srgbClr val="434343"/>
              </a:buClr>
              <a:buSzPts val="1600"/>
              <a:buFont typeface="Proxima Nova"/>
              <a:buChar char="●"/>
            </a:pPr>
            <a:r>
              <a:rPr lang="en" sz="1600">
                <a:solidFill>
                  <a:srgbClr val="434343"/>
                </a:solidFill>
                <a:latin typeface="Proxima Nova"/>
                <a:ea typeface="Proxima Nova"/>
                <a:cs typeface="Proxima Nova"/>
                <a:sym typeface="Proxima Nova"/>
              </a:rPr>
              <a:t>Better at rest </a:t>
            </a:r>
            <a:endParaRPr sz="1600">
              <a:solidFill>
                <a:srgbClr val="434343"/>
              </a:solidFill>
              <a:latin typeface="Proxima Nova"/>
              <a:ea typeface="Proxima Nova"/>
              <a:cs typeface="Proxima Nova"/>
              <a:sym typeface="Proxima Nova"/>
            </a:endParaRPr>
          </a:p>
          <a:p>
            <a:pPr marL="457200" lvl="0" indent="-330200" algn="l" rtl="0">
              <a:spcBef>
                <a:spcPts val="0"/>
              </a:spcBef>
              <a:spcAft>
                <a:spcPts val="0"/>
              </a:spcAft>
              <a:buClr>
                <a:srgbClr val="434343"/>
              </a:buClr>
              <a:buSzPts val="1600"/>
              <a:buFont typeface="Proxima Nova"/>
              <a:buChar char="●"/>
            </a:pPr>
            <a:r>
              <a:rPr lang="en" sz="1600">
                <a:solidFill>
                  <a:srgbClr val="434343"/>
                </a:solidFill>
                <a:latin typeface="Proxima Nova"/>
                <a:ea typeface="Proxima Nova"/>
                <a:cs typeface="Proxima Nova"/>
                <a:sym typeface="Proxima Nova"/>
              </a:rPr>
              <a:t>Continuous or intermittent</a:t>
            </a:r>
            <a:endParaRPr sz="1600">
              <a:solidFill>
                <a:srgbClr val="434343"/>
              </a:solidFill>
              <a:latin typeface="Proxima Nova"/>
              <a:ea typeface="Proxima Nova"/>
              <a:cs typeface="Proxima Nova"/>
              <a:sym typeface="Proxima Nova"/>
            </a:endParaRPr>
          </a:p>
          <a:p>
            <a:pPr marL="457200" lvl="0" indent="0" algn="l" rtl="0">
              <a:spcBef>
                <a:spcPts val="0"/>
              </a:spcBef>
              <a:spcAft>
                <a:spcPts val="0"/>
              </a:spcAft>
              <a:buNone/>
            </a:pPr>
            <a:endParaRPr sz="1600">
              <a:solidFill>
                <a:srgbClr val="434343"/>
              </a:solidFill>
              <a:latin typeface="Proxima Nova"/>
              <a:ea typeface="Proxima Nova"/>
              <a:cs typeface="Proxima Nova"/>
              <a:sym typeface="Proxima Nova"/>
            </a:endParaRPr>
          </a:p>
          <a:p>
            <a:pPr marL="0" lvl="0" indent="0" algn="l" rtl="0">
              <a:spcBef>
                <a:spcPts val="0"/>
              </a:spcBef>
              <a:spcAft>
                <a:spcPts val="0"/>
              </a:spcAft>
              <a:buNone/>
            </a:pPr>
            <a:r>
              <a:rPr lang="en" sz="1600" b="1" i="1">
                <a:solidFill>
                  <a:srgbClr val="434343"/>
                </a:solidFill>
                <a:latin typeface="Proxima Nova"/>
                <a:ea typeface="Proxima Nova"/>
                <a:cs typeface="Proxima Nova"/>
                <a:sym typeface="Proxima Nova"/>
              </a:rPr>
              <a:t>Appropriate for continued care!</a:t>
            </a:r>
            <a:endParaRPr sz="1600" b="1" i="1">
              <a:solidFill>
                <a:srgbClr val="434343"/>
              </a:solidFill>
              <a:latin typeface="Proxima Nova"/>
              <a:ea typeface="Proxima Nova"/>
              <a:cs typeface="Proxima Nova"/>
              <a:sym typeface="Proxima Nova"/>
            </a:endParaRPr>
          </a:p>
        </p:txBody>
      </p:sp>
      <p:sp>
        <p:nvSpPr>
          <p:cNvPr id="207" name="Google Shape;207;p26"/>
          <p:cNvSpPr txBox="1"/>
          <p:nvPr/>
        </p:nvSpPr>
        <p:spPr>
          <a:xfrm>
            <a:off x="4829175" y="2535000"/>
            <a:ext cx="3393600" cy="14469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Clr>
                <a:srgbClr val="434343"/>
              </a:buClr>
              <a:buSzPts val="1600"/>
              <a:buFont typeface="Proxima Nova"/>
              <a:buChar char="●"/>
            </a:pPr>
            <a:r>
              <a:rPr lang="en" sz="1600">
                <a:solidFill>
                  <a:srgbClr val="434343"/>
                </a:solidFill>
                <a:latin typeface="Proxima Nova"/>
                <a:ea typeface="Proxima Nova"/>
                <a:cs typeface="Proxima Nova"/>
                <a:sym typeface="Proxima Nova"/>
              </a:rPr>
              <a:t>Not aggravated by mechanical stress</a:t>
            </a:r>
            <a:endParaRPr sz="1600">
              <a:solidFill>
                <a:srgbClr val="434343"/>
              </a:solidFill>
              <a:latin typeface="Proxima Nova"/>
              <a:ea typeface="Proxima Nova"/>
              <a:cs typeface="Proxima Nova"/>
              <a:sym typeface="Proxima Nova"/>
            </a:endParaRPr>
          </a:p>
          <a:p>
            <a:pPr marL="457200" lvl="0" indent="-330200" algn="l" rtl="0">
              <a:spcBef>
                <a:spcPts val="0"/>
              </a:spcBef>
              <a:spcAft>
                <a:spcPts val="0"/>
              </a:spcAft>
              <a:buClr>
                <a:srgbClr val="434343"/>
              </a:buClr>
              <a:buSzPts val="1600"/>
              <a:buFont typeface="Proxima Nova"/>
              <a:buChar char="●"/>
            </a:pPr>
            <a:r>
              <a:rPr lang="en" sz="1600">
                <a:solidFill>
                  <a:srgbClr val="434343"/>
                </a:solidFill>
                <a:latin typeface="Proxima Nova"/>
                <a:ea typeface="Proxima Nova"/>
                <a:cs typeface="Proxima Nova"/>
                <a:sym typeface="Proxima Nova"/>
              </a:rPr>
              <a:t>Can be constant </a:t>
            </a:r>
            <a:endParaRPr sz="1600">
              <a:solidFill>
                <a:srgbClr val="434343"/>
              </a:solidFill>
              <a:latin typeface="Proxima Nova"/>
              <a:ea typeface="Proxima Nova"/>
              <a:cs typeface="Proxima Nova"/>
              <a:sym typeface="Proxima Nova"/>
            </a:endParaRPr>
          </a:p>
          <a:p>
            <a:pPr marL="0" lvl="0" indent="0" algn="l" rtl="0">
              <a:spcBef>
                <a:spcPts val="0"/>
              </a:spcBef>
              <a:spcAft>
                <a:spcPts val="0"/>
              </a:spcAft>
              <a:buNone/>
            </a:pPr>
            <a:endParaRPr sz="1600">
              <a:solidFill>
                <a:srgbClr val="434343"/>
              </a:solidFill>
              <a:latin typeface="Proxima Nova"/>
              <a:ea typeface="Proxima Nova"/>
              <a:cs typeface="Proxima Nova"/>
              <a:sym typeface="Proxima Nova"/>
            </a:endParaRPr>
          </a:p>
          <a:p>
            <a:pPr marL="0" lvl="0" indent="0" algn="ctr" rtl="0">
              <a:spcBef>
                <a:spcPts val="0"/>
              </a:spcBef>
              <a:spcAft>
                <a:spcPts val="0"/>
              </a:spcAft>
              <a:buNone/>
            </a:pPr>
            <a:r>
              <a:rPr lang="en" sz="1800" b="1" i="1">
                <a:solidFill>
                  <a:srgbClr val="FF0000"/>
                </a:solidFill>
                <a:latin typeface="Proxima Nova"/>
                <a:ea typeface="Proxima Nova"/>
                <a:cs typeface="Proxima Nova"/>
                <a:sym typeface="Proxima Nova"/>
              </a:rPr>
              <a:t>MD referral necessary!</a:t>
            </a:r>
            <a:endParaRPr sz="1800" b="1" i="1">
              <a:solidFill>
                <a:srgbClr val="FF0000"/>
              </a:solidFill>
              <a:latin typeface="Proxima Nova"/>
              <a:ea typeface="Proxima Nova"/>
              <a:cs typeface="Proxima Nova"/>
              <a:sym typeface="Proxima Nov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7"/>
          <p:cNvSpPr txBox="1">
            <a:spLocks noGrp="1"/>
          </p:cNvSpPr>
          <p:nvPr>
            <p:ph type="title"/>
          </p:nvPr>
        </p:nvSpPr>
        <p:spPr>
          <a:xfrm>
            <a:off x="450300" y="343550"/>
            <a:ext cx="7505700" cy="954600"/>
          </a:xfrm>
          <a:prstGeom prst="rect">
            <a:avLst/>
          </a:prstGeom>
        </p:spPr>
        <p:txBody>
          <a:bodyPr spcFirstLastPara="1" wrap="square" lIns="91425" tIns="91425" rIns="91425" bIns="91425" anchor="t" anchorCtr="0">
            <a:normAutofit/>
          </a:bodyPr>
          <a:lstStyle/>
          <a:p>
            <a:pPr marL="0" marR="0" lvl="0" indent="0" algn="l" rtl="0">
              <a:lnSpc>
                <a:spcPct val="100000"/>
              </a:lnSpc>
              <a:spcBef>
                <a:spcPts val="0"/>
              </a:spcBef>
              <a:spcAft>
                <a:spcPts val="0"/>
              </a:spcAft>
              <a:buNone/>
            </a:pPr>
            <a:r>
              <a:rPr lang="en" sz="3600"/>
              <a:t>Referred</a:t>
            </a:r>
            <a:r>
              <a:rPr lang="en" sz="1800">
                <a:latin typeface="Proxima Nova"/>
                <a:ea typeface="Proxima Nova"/>
                <a:cs typeface="Proxima Nova"/>
                <a:sym typeface="Proxima Nova"/>
              </a:rPr>
              <a:t> </a:t>
            </a:r>
            <a:r>
              <a:rPr lang="en" sz="3600"/>
              <a:t>Pain</a:t>
            </a:r>
            <a:r>
              <a:rPr lang="en" sz="1800">
                <a:latin typeface="Proxima Nova"/>
                <a:ea typeface="Proxima Nova"/>
                <a:cs typeface="Proxima Nova"/>
                <a:sym typeface="Proxima Nova"/>
              </a:rPr>
              <a:t> </a:t>
            </a:r>
            <a:endParaRPr sz="1800">
              <a:latin typeface="Proxima Nova"/>
              <a:ea typeface="Proxima Nova"/>
              <a:cs typeface="Proxima Nova"/>
              <a:sym typeface="Proxima Nova"/>
            </a:endParaRPr>
          </a:p>
        </p:txBody>
      </p:sp>
      <p:sp>
        <p:nvSpPr>
          <p:cNvPr id="213" name="Google Shape;213;p27"/>
          <p:cNvSpPr txBox="1">
            <a:spLocks noGrp="1"/>
          </p:cNvSpPr>
          <p:nvPr>
            <p:ph type="body" idx="1"/>
          </p:nvPr>
        </p:nvSpPr>
        <p:spPr>
          <a:xfrm>
            <a:off x="311700" y="1152475"/>
            <a:ext cx="4408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Referred pain: pain perceived in area other than site of injury/source</a:t>
            </a:r>
            <a:endParaRPr sz="1800"/>
          </a:p>
          <a:p>
            <a:pPr marL="457200" lvl="0" indent="-342900" algn="l" rtl="0">
              <a:spcBef>
                <a:spcPts val="0"/>
              </a:spcBef>
              <a:spcAft>
                <a:spcPts val="0"/>
              </a:spcAft>
              <a:buSzPts val="1800"/>
              <a:buChar char="●"/>
            </a:pPr>
            <a:r>
              <a:rPr lang="en" sz="1800"/>
              <a:t>MSK referred pain</a:t>
            </a:r>
            <a:endParaRPr sz="1800"/>
          </a:p>
          <a:p>
            <a:pPr marL="457200" lvl="0" indent="-342900" algn="l" rtl="0">
              <a:spcBef>
                <a:spcPts val="0"/>
              </a:spcBef>
              <a:spcAft>
                <a:spcPts val="0"/>
              </a:spcAft>
              <a:buSzPts val="1800"/>
              <a:buChar char="●"/>
            </a:pPr>
            <a:r>
              <a:rPr lang="en" sz="1800"/>
              <a:t>Radicular versus referred pain</a:t>
            </a:r>
            <a:endParaRPr sz="1800"/>
          </a:p>
          <a:p>
            <a:pPr marL="457200" lvl="0" indent="-342900" algn="l" rtl="0">
              <a:spcBef>
                <a:spcPts val="0"/>
              </a:spcBef>
              <a:spcAft>
                <a:spcPts val="0"/>
              </a:spcAft>
              <a:buSzPts val="1800"/>
              <a:buChar char="●"/>
            </a:pPr>
            <a:r>
              <a:rPr lang="en" sz="1800"/>
              <a:t>Organ system/visceral referred pain</a:t>
            </a:r>
            <a:endParaRPr sz="1800"/>
          </a:p>
          <a:p>
            <a:pPr marL="457200" lvl="0" indent="-342900" algn="l" rtl="0">
              <a:spcBef>
                <a:spcPts val="0"/>
              </a:spcBef>
              <a:spcAft>
                <a:spcPts val="0"/>
              </a:spcAft>
              <a:buSzPts val="1800"/>
              <a:buChar char="●"/>
            </a:pPr>
            <a:r>
              <a:rPr lang="en" sz="1800"/>
              <a:t>How to tell? Characteristics</a:t>
            </a:r>
            <a:endParaRPr sz="1800"/>
          </a:p>
          <a:p>
            <a:pPr marL="914400" lvl="1" indent="-342900" algn="l" rtl="0">
              <a:spcBef>
                <a:spcPts val="0"/>
              </a:spcBef>
              <a:spcAft>
                <a:spcPts val="0"/>
              </a:spcAft>
              <a:buSzPts val="1800"/>
              <a:buChar char="○"/>
            </a:pPr>
            <a:r>
              <a:rPr lang="en" sz="1800"/>
              <a:t>Constant versus changing intensity</a:t>
            </a:r>
            <a:endParaRPr sz="1800"/>
          </a:p>
          <a:p>
            <a:pPr marL="914400" lvl="1" indent="-342900" algn="l" rtl="0">
              <a:spcBef>
                <a:spcPts val="0"/>
              </a:spcBef>
              <a:spcAft>
                <a:spcPts val="0"/>
              </a:spcAft>
              <a:buSzPts val="1800"/>
              <a:buChar char="○"/>
            </a:pPr>
            <a:r>
              <a:rPr lang="en" sz="1800"/>
              <a:t>Change in pain after meals?</a:t>
            </a:r>
            <a:endParaRPr sz="1800"/>
          </a:p>
          <a:p>
            <a:pPr marL="914400" lvl="1" indent="-342900" algn="l" rtl="0">
              <a:spcBef>
                <a:spcPts val="0"/>
              </a:spcBef>
              <a:spcAft>
                <a:spcPts val="0"/>
              </a:spcAft>
              <a:buSzPts val="1800"/>
              <a:buChar char="○"/>
            </a:pPr>
            <a:r>
              <a:rPr lang="en" sz="1800"/>
              <a:t>Nature of pain? Sharp, dull, etc</a:t>
            </a:r>
            <a:endParaRPr sz="1800"/>
          </a:p>
          <a:p>
            <a:pPr marL="0" lvl="0" indent="0" algn="l" rtl="0">
              <a:spcBef>
                <a:spcPts val="0"/>
              </a:spcBef>
              <a:spcAft>
                <a:spcPts val="0"/>
              </a:spcAft>
              <a:buNone/>
            </a:pPr>
            <a:endParaRPr sz="1800"/>
          </a:p>
        </p:txBody>
      </p:sp>
      <p:pic>
        <p:nvPicPr>
          <p:cNvPr id="214" name="Google Shape;214;p27"/>
          <p:cNvPicPr preferRelativeResize="0"/>
          <p:nvPr/>
        </p:nvPicPr>
        <p:blipFill>
          <a:blip r:embed="rId3">
            <a:alphaModFix/>
          </a:blip>
          <a:stretch>
            <a:fillRect/>
          </a:stretch>
        </p:blipFill>
        <p:spPr>
          <a:xfrm>
            <a:off x="4988875" y="1152475"/>
            <a:ext cx="3647000" cy="25479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title"/>
          </p:nvPr>
        </p:nvSpPr>
        <p:spPr>
          <a:xfrm>
            <a:off x="693600" y="691800"/>
            <a:ext cx="7575600" cy="778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3240"/>
              <a:t>Review of Systems Screening Questions </a:t>
            </a:r>
            <a:endParaRPr sz="3240"/>
          </a:p>
        </p:txBody>
      </p:sp>
      <p:sp>
        <p:nvSpPr>
          <p:cNvPr id="220" name="Google Shape;220;p28"/>
          <p:cNvSpPr txBox="1"/>
          <p:nvPr/>
        </p:nvSpPr>
        <p:spPr>
          <a:xfrm>
            <a:off x="771750" y="1664775"/>
            <a:ext cx="5984700" cy="19395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Clr>
                <a:srgbClr val="434343"/>
              </a:buClr>
              <a:buSzPts val="1900"/>
              <a:buFont typeface="Proxima Nova"/>
              <a:buChar char="●"/>
            </a:pPr>
            <a:r>
              <a:rPr lang="en" sz="1900">
                <a:solidFill>
                  <a:srgbClr val="434343"/>
                </a:solidFill>
                <a:latin typeface="Proxima Nova"/>
                <a:ea typeface="Proxima Nova"/>
                <a:cs typeface="Proxima Nova"/>
                <a:sym typeface="Proxima Nova"/>
              </a:rPr>
              <a:t>10 item questionnaire identified responders with red flag conditions at 94.7% accuracy </a:t>
            </a:r>
            <a:endParaRPr sz="1900">
              <a:solidFill>
                <a:srgbClr val="434343"/>
              </a:solidFill>
              <a:latin typeface="Proxima Nova"/>
              <a:ea typeface="Proxima Nova"/>
              <a:cs typeface="Proxima Nova"/>
              <a:sym typeface="Proxima Nova"/>
            </a:endParaRPr>
          </a:p>
          <a:p>
            <a:pPr marL="457200" lvl="0" indent="-349250" algn="l" rtl="0">
              <a:spcBef>
                <a:spcPts val="0"/>
              </a:spcBef>
              <a:spcAft>
                <a:spcPts val="0"/>
              </a:spcAft>
              <a:buClr>
                <a:srgbClr val="434343"/>
              </a:buClr>
              <a:buSzPts val="1900"/>
              <a:buFont typeface="Proxima Nova"/>
              <a:buChar char="●"/>
            </a:pPr>
            <a:r>
              <a:rPr lang="en" sz="1900">
                <a:solidFill>
                  <a:srgbClr val="434343"/>
                </a:solidFill>
                <a:latin typeface="Proxima Nova"/>
                <a:ea typeface="Proxima Nova"/>
                <a:cs typeface="Proxima Nova"/>
                <a:sym typeface="Proxima Nova"/>
              </a:rPr>
              <a:t>23 item questionnaire identified responders with red flag conditions at 100% accuracy</a:t>
            </a:r>
            <a:endParaRPr sz="1900">
              <a:solidFill>
                <a:srgbClr val="434343"/>
              </a:solidFill>
              <a:latin typeface="Proxima Nova"/>
              <a:ea typeface="Proxima Nova"/>
              <a:cs typeface="Proxima Nova"/>
              <a:sym typeface="Proxima Nova"/>
            </a:endParaRPr>
          </a:p>
          <a:p>
            <a:pPr marL="457200" lvl="0" indent="-349250" algn="l" rtl="0">
              <a:spcBef>
                <a:spcPts val="0"/>
              </a:spcBef>
              <a:spcAft>
                <a:spcPts val="0"/>
              </a:spcAft>
              <a:buClr>
                <a:srgbClr val="434343"/>
              </a:buClr>
              <a:buSzPts val="1900"/>
              <a:buFont typeface="Proxima Nova"/>
              <a:buChar char="●"/>
            </a:pPr>
            <a:r>
              <a:rPr lang="en" sz="1900">
                <a:solidFill>
                  <a:srgbClr val="434343"/>
                </a:solidFill>
                <a:latin typeface="Proxima Nova"/>
                <a:ea typeface="Proxima Nova"/>
                <a:cs typeface="Proxima Nova"/>
                <a:sym typeface="Proxima Nova"/>
              </a:rPr>
              <a:t>Tested in an outpatient orthopedic setting</a:t>
            </a:r>
            <a:endParaRPr sz="1900">
              <a:solidFill>
                <a:srgbClr val="434343"/>
              </a:solidFill>
              <a:latin typeface="Proxima Nova"/>
              <a:ea typeface="Proxima Nova"/>
              <a:cs typeface="Proxima Nova"/>
              <a:sym typeface="Proxima Nova"/>
            </a:endParaRPr>
          </a:p>
          <a:p>
            <a:pPr marL="0" lvl="0" indent="0" algn="l" rtl="0">
              <a:spcBef>
                <a:spcPts val="0"/>
              </a:spcBef>
              <a:spcAft>
                <a:spcPts val="0"/>
              </a:spcAft>
              <a:buNone/>
            </a:pPr>
            <a:endParaRPr sz="1900">
              <a:solidFill>
                <a:srgbClr val="434343"/>
              </a:solidFill>
              <a:latin typeface="Proxima Nova"/>
              <a:ea typeface="Proxima Nova"/>
              <a:cs typeface="Proxima Nova"/>
              <a:sym typeface="Proxima Nova"/>
            </a:endParaRPr>
          </a:p>
        </p:txBody>
      </p:sp>
      <p:sp>
        <p:nvSpPr>
          <p:cNvPr id="221" name="Google Shape;221;p28"/>
          <p:cNvSpPr txBox="1"/>
          <p:nvPr/>
        </p:nvSpPr>
        <p:spPr>
          <a:xfrm>
            <a:off x="166475" y="4542300"/>
            <a:ext cx="6825300" cy="3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666666"/>
                </a:solidFill>
                <a:latin typeface="Proxima Nova"/>
                <a:ea typeface="Proxima Nova"/>
                <a:cs typeface="Proxima Nova"/>
                <a:sym typeface="Proxima Nova"/>
              </a:rPr>
              <a:t>George et al., Development of a Review-of-Systems Screening Tool for Orthopaedic Physical Therapists: Results From the Optimal Screening for Prediction of Referral and Outcome (OSPRO) Cohort, </a:t>
            </a:r>
            <a:r>
              <a:rPr lang="en" sz="800" i="1">
                <a:solidFill>
                  <a:srgbClr val="666666"/>
                </a:solidFill>
                <a:latin typeface="Proxima Nova"/>
                <a:ea typeface="Proxima Nova"/>
                <a:cs typeface="Proxima Nova"/>
                <a:sym typeface="Proxima Nova"/>
              </a:rPr>
              <a:t>Journal of Orthopaedic &amp; Sports Physical Therapy, </a:t>
            </a:r>
            <a:r>
              <a:rPr lang="en" sz="800">
                <a:solidFill>
                  <a:srgbClr val="666666"/>
                </a:solidFill>
                <a:latin typeface="Proxima Nova"/>
                <a:ea typeface="Proxima Nova"/>
                <a:cs typeface="Proxima Nova"/>
                <a:sym typeface="Proxima Nova"/>
              </a:rPr>
              <a:t>July 2015. </a:t>
            </a:r>
            <a:endParaRPr sz="800">
              <a:solidFill>
                <a:srgbClr val="666666"/>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800">
                <a:solidFill>
                  <a:srgbClr val="666666"/>
                </a:solidFill>
                <a:latin typeface="Proxima Nova"/>
                <a:ea typeface="Proxima Nova"/>
                <a:cs typeface="Proxima Nova"/>
                <a:sym typeface="Proxima Nova"/>
              </a:rPr>
              <a:t>					</a:t>
            </a:r>
            <a:endParaRPr sz="800">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 sz="800">
                <a:solidFill>
                  <a:srgbClr val="666666"/>
                </a:solidFill>
                <a:latin typeface="Proxima Nova"/>
                <a:ea typeface="Proxima Nova"/>
                <a:cs typeface="Proxima Nova"/>
                <a:sym typeface="Proxima Nova"/>
              </a:rPr>
              <a:t>				</a:t>
            </a:r>
            <a:endParaRPr sz="800">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 sz="800">
                <a:solidFill>
                  <a:srgbClr val="666666"/>
                </a:solidFill>
                <a:latin typeface="Proxima Nova"/>
                <a:ea typeface="Proxima Nova"/>
                <a:cs typeface="Proxima Nova"/>
                <a:sym typeface="Proxima Nova"/>
              </a:rPr>
              <a:t>			</a:t>
            </a:r>
            <a:endParaRPr sz="800">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 sz="800">
                <a:solidFill>
                  <a:srgbClr val="666666"/>
                </a:solidFill>
                <a:latin typeface="Proxima Nova"/>
                <a:ea typeface="Proxima Nova"/>
                <a:cs typeface="Proxima Nova"/>
                <a:sym typeface="Proxima Nova"/>
              </a:rPr>
              <a:t>		</a:t>
            </a:r>
            <a:endParaRPr sz="800">
              <a:solidFill>
                <a:srgbClr val="666666"/>
              </a:solidFill>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9"/>
          <p:cNvSpPr txBox="1">
            <a:spLocks noGrp="1"/>
          </p:cNvSpPr>
          <p:nvPr>
            <p:ph type="title"/>
          </p:nvPr>
        </p:nvSpPr>
        <p:spPr>
          <a:xfrm>
            <a:off x="819150" y="598100"/>
            <a:ext cx="7571700" cy="110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891"/>
              <a:buNone/>
            </a:pPr>
            <a:r>
              <a:rPr lang="en" sz="2720"/>
              <a:t>Review of Systems Screening Questions</a:t>
            </a:r>
            <a:endParaRPr sz="2720"/>
          </a:p>
          <a:p>
            <a:pPr marL="0" lvl="0" indent="0" algn="ctr" rtl="0">
              <a:spcBef>
                <a:spcPts val="0"/>
              </a:spcBef>
              <a:spcAft>
                <a:spcPts val="0"/>
              </a:spcAft>
              <a:buSzPts val="891"/>
              <a:buNone/>
            </a:pPr>
            <a:r>
              <a:rPr lang="en" sz="2720"/>
              <a:t>10 Questions - Have you recently experienced? </a:t>
            </a:r>
            <a:endParaRPr sz="2720"/>
          </a:p>
        </p:txBody>
      </p:sp>
      <p:sp>
        <p:nvSpPr>
          <p:cNvPr id="227" name="Google Shape;227;p29"/>
          <p:cNvSpPr txBox="1"/>
          <p:nvPr/>
        </p:nvSpPr>
        <p:spPr>
          <a:xfrm>
            <a:off x="166475" y="4542300"/>
            <a:ext cx="6825300" cy="3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rgbClr val="666666"/>
                </a:solidFill>
                <a:latin typeface="Proxima Nova"/>
                <a:ea typeface="Proxima Nova"/>
                <a:cs typeface="Proxima Nova"/>
                <a:sym typeface="Proxima Nova"/>
              </a:rPr>
              <a:t>George et al., Development of a Review-of-Systems Screening Tool for Orthopaedic Physical Therapists: Results From the Optimal Screening for Prediction of Referral and Outcome (OSPRO) Cohort, </a:t>
            </a:r>
            <a:r>
              <a:rPr lang="en" sz="800" i="1">
                <a:solidFill>
                  <a:srgbClr val="666666"/>
                </a:solidFill>
                <a:latin typeface="Proxima Nova"/>
                <a:ea typeface="Proxima Nova"/>
                <a:cs typeface="Proxima Nova"/>
                <a:sym typeface="Proxima Nova"/>
              </a:rPr>
              <a:t>Journal of Orthopaedic &amp; Sports Physical Therapy, </a:t>
            </a:r>
            <a:r>
              <a:rPr lang="en" sz="800">
                <a:solidFill>
                  <a:srgbClr val="666666"/>
                </a:solidFill>
                <a:latin typeface="Proxima Nova"/>
                <a:ea typeface="Proxima Nova"/>
                <a:cs typeface="Proxima Nova"/>
                <a:sym typeface="Proxima Nova"/>
              </a:rPr>
              <a:t>July 2015. </a:t>
            </a:r>
            <a:endParaRPr sz="800">
              <a:solidFill>
                <a:srgbClr val="666666"/>
              </a:solidFill>
              <a:latin typeface="Proxima Nova"/>
              <a:ea typeface="Proxima Nova"/>
              <a:cs typeface="Proxima Nova"/>
              <a:sym typeface="Proxima Nova"/>
            </a:endParaRPr>
          </a:p>
          <a:p>
            <a:pPr marL="0" lvl="0" indent="0" algn="l" rtl="0">
              <a:lnSpc>
                <a:spcPct val="115000"/>
              </a:lnSpc>
              <a:spcBef>
                <a:spcPts val="0"/>
              </a:spcBef>
              <a:spcAft>
                <a:spcPts val="0"/>
              </a:spcAft>
              <a:buNone/>
            </a:pPr>
            <a:r>
              <a:rPr lang="en" sz="800">
                <a:solidFill>
                  <a:srgbClr val="666666"/>
                </a:solidFill>
                <a:latin typeface="Proxima Nova"/>
                <a:ea typeface="Proxima Nova"/>
                <a:cs typeface="Proxima Nova"/>
                <a:sym typeface="Proxima Nova"/>
              </a:rPr>
              <a:t>					</a:t>
            </a:r>
            <a:endParaRPr sz="800">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 sz="800">
                <a:solidFill>
                  <a:srgbClr val="666666"/>
                </a:solidFill>
                <a:latin typeface="Proxima Nova"/>
                <a:ea typeface="Proxima Nova"/>
                <a:cs typeface="Proxima Nova"/>
                <a:sym typeface="Proxima Nova"/>
              </a:rPr>
              <a:t>				</a:t>
            </a:r>
            <a:endParaRPr sz="800">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 sz="800">
                <a:solidFill>
                  <a:srgbClr val="666666"/>
                </a:solidFill>
                <a:latin typeface="Proxima Nova"/>
                <a:ea typeface="Proxima Nova"/>
                <a:cs typeface="Proxima Nova"/>
                <a:sym typeface="Proxima Nova"/>
              </a:rPr>
              <a:t>			</a:t>
            </a:r>
            <a:endParaRPr sz="800">
              <a:solidFill>
                <a:srgbClr val="666666"/>
              </a:solidFill>
              <a:latin typeface="Proxima Nova"/>
              <a:ea typeface="Proxima Nova"/>
              <a:cs typeface="Proxima Nova"/>
              <a:sym typeface="Proxima Nova"/>
            </a:endParaRPr>
          </a:p>
          <a:p>
            <a:pPr marL="0" lvl="0" indent="0" algn="l" rtl="0">
              <a:spcBef>
                <a:spcPts val="0"/>
              </a:spcBef>
              <a:spcAft>
                <a:spcPts val="0"/>
              </a:spcAft>
              <a:buNone/>
            </a:pPr>
            <a:r>
              <a:rPr lang="en" sz="800">
                <a:solidFill>
                  <a:srgbClr val="666666"/>
                </a:solidFill>
                <a:latin typeface="Proxima Nova"/>
                <a:ea typeface="Proxima Nova"/>
                <a:cs typeface="Proxima Nova"/>
                <a:sym typeface="Proxima Nova"/>
              </a:rPr>
              <a:t>		</a:t>
            </a:r>
            <a:endParaRPr sz="800">
              <a:solidFill>
                <a:srgbClr val="666666"/>
              </a:solidFill>
              <a:latin typeface="Proxima Nova"/>
              <a:ea typeface="Proxima Nova"/>
              <a:cs typeface="Proxima Nova"/>
              <a:sym typeface="Proxima Nova"/>
            </a:endParaRPr>
          </a:p>
        </p:txBody>
      </p:sp>
      <p:sp>
        <p:nvSpPr>
          <p:cNvPr id="228" name="Google Shape;228;p29"/>
          <p:cNvSpPr txBox="1">
            <a:spLocks noGrp="1"/>
          </p:cNvSpPr>
          <p:nvPr>
            <p:ph type="body" idx="1"/>
          </p:nvPr>
        </p:nvSpPr>
        <p:spPr>
          <a:xfrm>
            <a:off x="819150" y="1793700"/>
            <a:ext cx="3780000" cy="2384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Abnormal sensations (e.g. numbness, pins and needles)?</a:t>
            </a:r>
            <a:endParaRPr/>
          </a:p>
          <a:p>
            <a:pPr marL="457200" lvl="0" indent="-342900" algn="l" rtl="0">
              <a:spcBef>
                <a:spcPts val="0"/>
              </a:spcBef>
              <a:spcAft>
                <a:spcPts val="0"/>
              </a:spcAft>
              <a:buSzPts val="1800"/>
              <a:buChar char="●"/>
            </a:pPr>
            <a:r>
              <a:rPr lang="en"/>
              <a:t>Headaches?</a:t>
            </a:r>
            <a:endParaRPr/>
          </a:p>
          <a:p>
            <a:pPr marL="457200" lvl="0" indent="-342900" algn="l" rtl="0">
              <a:spcBef>
                <a:spcPts val="0"/>
              </a:spcBef>
              <a:spcAft>
                <a:spcPts val="0"/>
              </a:spcAft>
              <a:buSzPts val="1800"/>
              <a:buChar char="●"/>
            </a:pPr>
            <a:r>
              <a:rPr lang="en"/>
              <a:t>Night pain?</a:t>
            </a:r>
            <a:endParaRPr/>
          </a:p>
          <a:p>
            <a:pPr marL="457200" lvl="0" indent="-342900" algn="l" rtl="0">
              <a:spcBef>
                <a:spcPts val="0"/>
              </a:spcBef>
              <a:spcAft>
                <a:spcPts val="0"/>
              </a:spcAft>
              <a:buSzPts val="1800"/>
              <a:buChar char="●"/>
            </a:pPr>
            <a:r>
              <a:rPr lang="en"/>
              <a:t>Sustained morning stiffness?</a:t>
            </a:r>
            <a:endParaRPr/>
          </a:p>
          <a:p>
            <a:pPr marL="457200" lvl="0" indent="-342900" algn="l" rtl="0">
              <a:spcBef>
                <a:spcPts val="0"/>
              </a:spcBef>
              <a:spcAft>
                <a:spcPts val="0"/>
              </a:spcAft>
              <a:buSzPts val="1800"/>
              <a:buChar char="●"/>
            </a:pPr>
            <a:r>
              <a:rPr lang="en"/>
              <a:t>Lightheadedness?</a:t>
            </a:r>
            <a:endParaRPr/>
          </a:p>
          <a:p>
            <a:pPr marL="0" lvl="0" indent="0" algn="l" rtl="0">
              <a:spcBef>
                <a:spcPts val="1200"/>
              </a:spcBef>
              <a:spcAft>
                <a:spcPts val="1200"/>
              </a:spcAft>
              <a:buNone/>
            </a:pPr>
            <a:endParaRPr/>
          </a:p>
        </p:txBody>
      </p:sp>
      <p:sp>
        <p:nvSpPr>
          <p:cNvPr id="229" name="Google Shape;229;p29"/>
          <p:cNvSpPr txBox="1">
            <a:spLocks noGrp="1"/>
          </p:cNvSpPr>
          <p:nvPr>
            <p:ph type="body" idx="1"/>
          </p:nvPr>
        </p:nvSpPr>
        <p:spPr>
          <a:xfrm>
            <a:off x="4778375" y="1793700"/>
            <a:ext cx="3780000" cy="2384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Trauma?</a:t>
            </a:r>
            <a:endParaRPr/>
          </a:p>
          <a:p>
            <a:pPr marL="457200" lvl="0" indent="-342900" algn="l" rtl="0">
              <a:spcBef>
                <a:spcPts val="0"/>
              </a:spcBef>
              <a:spcAft>
                <a:spcPts val="0"/>
              </a:spcAft>
              <a:buSzPts val="1800"/>
              <a:buChar char="●"/>
            </a:pPr>
            <a:r>
              <a:rPr lang="en"/>
              <a:t>Night sweats?</a:t>
            </a:r>
            <a:endParaRPr/>
          </a:p>
          <a:p>
            <a:pPr marL="457200" lvl="0" indent="-342900" algn="l" rtl="0">
              <a:spcBef>
                <a:spcPts val="0"/>
              </a:spcBef>
              <a:spcAft>
                <a:spcPts val="0"/>
              </a:spcAft>
              <a:buSzPts val="1800"/>
              <a:buChar char="●"/>
            </a:pPr>
            <a:r>
              <a:rPr lang="en"/>
              <a:t>Constipation?</a:t>
            </a:r>
            <a:endParaRPr/>
          </a:p>
          <a:p>
            <a:pPr marL="457200" lvl="0" indent="-342900" algn="l" rtl="0">
              <a:spcBef>
                <a:spcPts val="0"/>
              </a:spcBef>
              <a:spcAft>
                <a:spcPts val="0"/>
              </a:spcAft>
              <a:buSzPts val="1800"/>
              <a:buChar char="●"/>
            </a:pPr>
            <a:r>
              <a:rPr lang="en"/>
              <a:t>Easy bruising?</a:t>
            </a:r>
            <a:endParaRPr/>
          </a:p>
          <a:p>
            <a:pPr marL="457200" lvl="0" indent="-342900" algn="l" rtl="0">
              <a:spcBef>
                <a:spcPts val="0"/>
              </a:spcBef>
              <a:spcAft>
                <a:spcPts val="0"/>
              </a:spcAft>
              <a:buSzPts val="1800"/>
              <a:buChar char="●"/>
            </a:pPr>
            <a:r>
              <a:rPr lang="en"/>
              <a:t>Changes in vision? </a:t>
            </a:r>
            <a:endParaRPr/>
          </a:p>
          <a:p>
            <a:pPr marL="0" lvl="0" indent="0" algn="l" rtl="0">
              <a:spcBef>
                <a:spcPts val="1200"/>
              </a:spcBef>
              <a:spcAft>
                <a:spcPts val="120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0"/>
          <p:cNvPicPr preferRelativeResize="0"/>
          <p:nvPr/>
        </p:nvPicPr>
        <p:blipFill rotWithShape="1">
          <a:blip r:embed="rId3">
            <a:alphaModFix/>
          </a:blip>
          <a:srcRect/>
          <a:stretch/>
        </p:blipFill>
        <p:spPr>
          <a:xfrm>
            <a:off x="1920988" y="1921250"/>
            <a:ext cx="4407692" cy="2057400"/>
          </a:xfrm>
          <a:prstGeom prst="rect">
            <a:avLst/>
          </a:prstGeom>
          <a:noFill/>
          <a:ln>
            <a:noFill/>
          </a:ln>
        </p:spPr>
      </p:pic>
      <p:sp>
        <p:nvSpPr>
          <p:cNvPr id="235" name="Google Shape;235;p30"/>
          <p:cNvSpPr txBox="1"/>
          <p:nvPr/>
        </p:nvSpPr>
        <p:spPr>
          <a:xfrm>
            <a:off x="1140900" y="1020950"/>
            <a:ext cx="6862200" cy="900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2400">
                <a:solidFill>
                  <a:srgbClr val="C00000"/>
                </a:solidFill>
                <a:latin typeface="Proxima Nova Semibold"/>
                <a:ea typeface="Proxima Nova Semibold"/>
                <a:cs typeface="Proxima Nova Semibold"/>
                <a:sym typeface="Proxima Nova Semibold"/>
              </a:rPr>
              <a:t>Is it safe to start an exercise program? If </a:t>
            </a:r>
            <a:r>
              <a:rPr lang="en" sz="3600" i="1">
                <a:solidFill>
                  <a:srgbClr val="C00000"/>
                </a:solidFill>
                <a:latin typeface="Proxima Nova Semibold"/>
                <a:ea typeface="Proxima Nova Semibold"/>
                <a:cs typeface="Proxima Nova Semibold"/>
                <a:sym typeface="Proxima Nova Semibold"/>
              </a:rPr>
              <a:t>Unsure</a:t>
            </a:r>
            <a:r>
              <a:rPr lang="en" sz="2400">
                <a:solidFill>
                  <a:srgbClr val="C00000"/>
                </a:solidFill>
                <a:latin typeface="Proxima Nova Semibold"/>
                <a:ea typeface="Proxima Nova Semibold"/>
                <a:cs typeface="Proxima Nova Semibold"/>
                <a:sym typeface="Proxima Nova Semibold"/>
              </a:rPr>
              <a:t> then </a:t>
            </a:r>
            <a:r>
              <a:rPr lang="en" sz="3600" i="1">
                <a:solidFill>
                  <a:srgbClr val="C00000"/>
                </a:solidFill>
                <a:latin typeface="Proxima Nova Semibold"/>
                <a:ea typeface="Proxima Nova Semibold"/>
                <a:cs typeface="Proxima Nova Semibold"/>
                <a:sym typeface="Proxima Nova Semibold"/>
              </a:rPr>
              <a:t>Refer</a:t>
            </a:r>
            <a:endParaRPr sz="3600" i="1">
              <a:solidFill>
                <a:srgbClr val="C00000"/>
              </a:solidFill>
              <a:latin typeface="Proxima Nova Semibold"/>
              <a:ea typeface="Proxima Nova Semibold"/>
              <a:cs typeface="Proxima Nova Semibold"/>
              <a:sym typeface="Proxima Nova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8"/>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700"/>
              <a:t>Medical History</a:t>
            </a:r>
            <a:endParaRPr sz="37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9"/>
          <p:cNvSpPr txBox="1"/>
          <p:nvPr/>
        </p:nvSpPr>
        <p:spPr>
          <a:xfrm>
            <a:off x="896875" y="1821425"/>
            <a:ext cx="6645300" cy="2852400"/>
          </a:xfrm>
          <a:prstGeom prst="rect">
            <a:avLst/>
          </a:prstGeom>
          <a:noFill/>
          <a:ln>
            <a:noFill/>
          </a:ln>
        </p:spPr>
        <p:txBody>
          <a:bodyPr spcFirstLastPara="1" wrap="square" lIns="91425" tIns="45700" rIns="91425" bIns="45700" anchor="t" anchorCtr="0">
            <a:noAutofit/>
          </a:bodyPr>
          <a:lstStyle/>
          <a:p>
            <a:pPr marL="457200" marR="0" lvl="0" indent="-349250" algn="l" rtl="0">
              <a:spcBef>
                <a:spcPts val="0"/>
              </a:spcBef>
              <a:spcAft>
                <a:spcPts val="0"/>
              </a:spcAft>
              <a:buClr>
                <a:srgbClr val="434343"/>
              </a:buClr>
              <a:buSzPts val="1900"/>
              <a:buFont typeface="Proxima Nova"/>
              <a:buChar char="●"/>
            </a:pPr>
            <a:r>
              <a:rPr lang="en" sz="1900">
                <a:solidFill>
                  <a:srgbClr val="434343"/>
                </a:solidFill>
                <a:latin typeface="Proxima Nova"/>
                <a:ea typeface="Proxima Nova"/>
                <a:cs typeface="Proxima Nova"/>
                <a:sym typeface="Proxima Nova"/>
              </a:rPr>
              <a:t>In health related fields, the history is the most important component of the patient/client interaction</a:t>
            </a:r>
            <a:endParaRPr sz="1900">
              <a:solidFill>
                <a:srgbClr val="434343"/>
              </a:solidFill>
              <a:latin typeface="Proxima Nova"/>
              <a:ea typeface="Proxima Nova"/>
              <a:cs typeface="Proxima Nova"/>
              <a:sym typeface="Proxima Nova"/>
            </a:endParaRPr>
          </a:p>
          <a:p>
            <a:pPr marL="457200" marR="0" lvl="0" indent="-349250" algn="l" rtl="0">
              <a:spcBef>
                <a:spcPts val="0"/>
              </a:spcBef>
              <a:spcAft>
                <a:spcPts val="0"/>
              </a:spcAft>
              <a:buClr>
                <a:srgbClr val="434343"/>
              </a:buClr>
              <a:buSzPts val="1900"/>
              <a:buFont typeface="Proxima Nova"/>
              <a:buChar char="●"/>
            </a:pPr>
            <a:r>
              <a:rPr lang="en" sz="1900">
                <a:solidFill>
                  <a:srgbClr val="434343"/>
                </a:solidFill>
                <a:latin typeface="Proxima Nova"/>
                <a:ea typeface="Proxima Nova"/>
                <a:cs typeface="Proxima Nova"/>
                <a:sym typeface="Proxima Nova"/>
              </a:rPr>
              <a:t>70 to 80% of diagnoses can be determined through a thorough history alone</a:t>
            </a:r>
            <a:endParaRPr sz="1900">
              <a:solidFill>
                <a:srgbClr val="434343"/>
              </a:solidFill>
              <a:latin typeface="Proxima Nova"/>
              <a:ea typeface="Proxima Nova"/>
              <a:cs typeface="Proxima Nova"/>
              <a:sym typeface="Proxima Nova"/>
            </a:endParaRPr>
          </a:p>
          <a:p>
            <a:pPr marL="457200" marR="0" lvl="0" indent="-349250" algn="l" rtl="0">
              <a:spcBef>
                <a:spcPts val="0"/>
              </a:spcBef>
              <a:spcAft>
                <a:spcPts val="0"/>
              </a:spcAft>
              <a:buClr>
                <a:srgbClr val="434343"/>
              </a:buClr>
              <a:buSzPts val="1900"/>
              <a:buFont typeface="Proxima Nova"/>
              <a:buChar char="●"/>
            </a:pPr>
            <a:r>
              <a:rPr lang="en" sz="1900">
                <a:solidFill>
                  <a:srgbClr val="434343"/>
                </a:solidFill>
                <a:latin typeface="Proxima Nova"/>
                <a:ea typeface="Proxima Nova"/>
                <a:cs typeface="Proxima Nova"/>
                <a:sym typeface="Proxima Nova"/>
              </a:rPr>
              <a:t>In exercise prescription it helps to determine which exercises are appropriate for a given structural fault</a:t>
            </a:r>
            <a:endParaRPr sz="1900">
              <a:solidFill>
                <a:srgbClr val="434343"/>
              </a:solidFill>
              <a:latin typeface="Proxima Nova"/>
              <a:ea typeface="Proxima Nova"/>
              <a:cs typeface="Proxima Nova"/>
              <a:sym typeface="Proxima Nova"/>
            </a:endParaRPr>
          </a:p>
        </p:txBody>
      </p:sp>
      <p:sp>
        <p:nvSpPr>
          <p:cNvPr id="292" name="Google Shape;292;p39"/>
          <p:cNvSpPr txBox="1">
            <a:spLocks noGrp="1"/>
          </p:cNvSpPr>
          <p:nvPr>
            <p:ph type="title"/>
          </p:nvPr>
        </p:nvSpPr>
        <p:spPr>
          <a:xfrm>
            <a:off x="1333500" y="612975"/>
            <a:ext cx="6477000" cy="8673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000" b="1">
                <a:latin typeface="Proxima Nova"/>
                <a:ea typeface="Proxima Nova"/>
                <a:cs typeface="Proxima Nova"/>
                <a:sym typeface="Proxima Nova"/>
              </a:rPr>
              <a:t>Practice History Taking </a:t>
            </a:r>
            <a:endParaRPr sz="3000"/>
          </a:p>
          <a:p>
            <a:pPr marL="0" lvl="0" indent="0" algn="ctr" rtl="0">
              <a:spcBef>
                <a:spcPts val="0"/>
              </a:spcBef>
              <a:spcAft>
                <a:spcPts val="0"/>
              </a:spcAft>
              <a:buNone/>
            </a:pPr>
            <a:r>
              <a:rPr lang="en" sz="3000" b="1">
                <a:latin typeface="Proxima Nova"/>
                <a:ea typeface="Proxima Nova"/>
                <a:cs typeface="Proxima Nova"/>
                <a:sym typeface="Proxima Nova"/>
              </a:rPr>
              <a:t>Listen and ask appropriate questions</a:t>
            </a:r>
            <a:endParaRPr sz="3000" b="1">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0"/>
          <p:cNvSpPr txBox="1">
            <a:spLocks noGrp="1"/>
          </p:cNvSpPr>
          <p:nvPr>
            <p:ph type="title"/>
          </p:nvPr>
        </p:nvSpPr>
        <p:spPr>
          <a:xfrm>
            <a:off x="819150" y="598100"/>
            <a:ext cx="7571700" cy="862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History</a:t>
            </a:r>
            <a:endParaRPr/>
          </a:p>
        </p:txBody>
      </p:sp>
      <p:sp>
        <p:nvSpPr>
          <p:cNvPr id="298" name="Google Shape;298;p40"/>
          <p:cNvSpPr txBox="1">
            <a:spLocks noGrp="1"/>
          </p:cNvSpPr>
          <p:nvPr>
            <p:ph type="body" idx="1"/>
          </p:nvPr>
        </p:nvSpPr>
        <p:spPr>
          <a:xfrm>
            <a:off x="792150" y="1460950"/>
            <a:ext cx="6253200" cy="30786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a:t>Chief Complaint(s)? </a:t>
            </a:r>
            <a:endParaRPr/>
          </a:p>
          <a:p>
            <a:pPr marL="914400" lvl="1" indent="-342900" algn="l" rtl="0">
              <a:lnSpc>
                <a:spcPct val="100000"/>
              </a:lnSpc>
              <a:spcBef>
                <a:spcPts val="0"/>
              </a:spcBef>
              <a:spcAft>
                <a:spcPts val="0"/>
              </a:spcAft>
              <a:buSzPts val="1800"/>
              <a:buChar char="○"/>
            </a:pPr>
            <a:r>
              <a:rPr lang="en"/>
              <a:t>Location? </a:t>
            </a:r>
            <a:endParaRPr/>
          </a:p>
          <a:p>
            <a:pPr marL="914400" lvl="1" indent="-342900" algn="l" rtl="0">
              <a:lnSpc>
                <a:spcPct val="100000"/>
              </a:lnSpc>
              <a:spcBef>
                <a:spcPts val="0"/>
              </a:spcBef>
              <a:spcAft>
                <a:spcPts val="0"/>
              </a:spcAft>
              <a:buSzPts val="1800"/>
              <a:buChar char="○"/>
            </a:pPr>
            <a:r>
              <a:rPr lang="en"/>
              <a:t>Nature? - e.g. achy, tingling, sharp, dull, throbbing</a:t>
            </a:r>
            <a:endParaRPr/>
          </a:p>
          <a:p>
            <a:pPr marL="914400" lvl="1" indent="-342900" algn="l" rtl="0">
              <a:lnSpc>
                <a:spcPct val="100000"/>
              </a:lnSpc>
              <a:spcBef>
                <a:spcPts val="0"/>
              </a:spcBef>
              <a:spcAft>
                <a:spcPts val="0"/>
              </a:spcAft>
              <a:buSzPts val="1800"/>
              <a:buChar char="○"/>
            </a:pPr>
            <a:r>
              <a:rPr lang="en"/>
              <a:t>Intensity? - e.g. 1-10 pain scale</a:t>
            </a:r>
            <a:endParaRPr/>
          </a:p>
          <a:p>
            <a:pPr marL="914400" lvl="1" indent="-342900" algn="l" rtl="0">
              <a:lnSpc>
                <a:spcPct val="100000"/>
              </a:lnSpc>
              <a:spcBef>
                <a:spcPts val="0"/>
              </a:spcBef>
              <a:spcAft>
                <a:spcPts val="0"/>
              </a:spcAft>
              <a:buSzPts val="1800"/>
              <a:buChar char="○"/>
            </a:pPr>
            <a:r>
              <a:rPr lang="en"/>
              <a:t>Duration? - e.g. onset acute, chronic, time for symptoms to resolve after onset </a:t>
            </a:r>
            <a:endParaRPr/>
          </a:p>
          <a:p>
            <a:pPr marL="914400" lvl="1" indent="-342900" algn="l" rtl="0">
              <a:lnSpc>
                <a:spcPct val="100000"/>
              </a:lnSpc>
              <a:spcBef>
                <a:spcPts val="0"/>
              </a:spcBef>
              <a:spcAft>
                <a:spcPts val="0"/>
              </a:spcAft>
              <a:buSzPts val="1800"/>
              <a:buChar char="○"/>
            </a:pPr>
            <a:r>
              <a:rPr lang="en"/>
              <a:t>Frequency?</a:t>
            </a:r>
            <a:endParaRPr/>
          </a:p>
          <a:p>
            <a:pPr marL="457200" lvl="0" indent="-342900" algn="l" rtl="0">
              <a:lnSpc>
                <a:spcPct val="100000"/>
              </a:lnSpc>
              <a:spcBef>
                <a:spcPts val="0"/>
              </a:spcBef>
              <a:spcAft>
                <a:spcPts val="0"/>
              </a:spcAft>
              <a:buSzPts val="1800"/>
              <a:buChar char="●"/>
            </a:pPr>
            <a:r>
              <a:rPr lang="en"/>
              <a:t>Demographic</a:t>
            </a:r>
            <a:endParaRPr/>
          </a:p>
          <a:p>
            <a:pPr marL="914400" lvl="1" indent="-342900" algn="l" rtl="0">
              <a:lnSpc>
                <a:spcPct val="100000"/>
              </a:lnSpc>
              <a:spcBef>
                <a:spcPts val="0"/>
              </a:spcBef>
              <a:spcAft>
                <a:spcPts val="0"/>
              </a:spcAft>
              <a:buSzPts val="1800"/>
              <a:buChar char="○"/>
            </a:pPr>
            <a:r>
              <a:rPr lang="en"/>
              <a:t>Certain pathologies are more common in certain age groups</a:t>
            </a:r>
            <a:endParaRPr/>
          </a:p>
        </p:txBody>
      </p:sp>
      <p:pic>
        <p:nvPicPr>
          <p:cNvPr id="299" name="Google Shape;299;p40"/>
          <p:cNvPicPr preferRelativeResize="0"/>
          <p:nvPr/>
        </p:nvPicPr>
        <p:blipFill>
          <a:blip r:embed="rId3">
            <a:alphaModFix/>
          </a:blip>
          <a:stretch>
            <a:fillRect/>
          </a:stretch>
        </p:blipFill>
        <p:spPr>
          <a:xfrm rot="1147709">
            <a:off x="6925679" y="569506"/>
            <a:ext cx="1528091" cy="184793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1"/>
          <p:cNvSpPr txBox="1"/>
          <p:nvPr/>
        </p:nvSpPr>
        <p:spPr>
          <a:xfrm>
            <a:off x="848600" y="2006275"/>
            <a:ext cx="3723300" cy="28380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Congenital anomalies</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Overuse injuries at developmental stage (common with no off season)</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Disc imbalance</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Female: ACL</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i="1">
                <a:solidFill>
                  <a:srgbClr val="434343"/>
                </a:solidFill>
                <a:latin typeface="Proxima Nova"/>
                <a:ea typeface="Proxima Nova"/>
                <a:cs typeface="Proxima Nova"/>
                <a:sym typeface="Proxima Nova"/>
              </a:rPr>
              <a:t>Lots of others</a:t>
            </a:r>
            <a:endParaRPr sz="2000">
              <a:solidFill>
                <a:srgbClr val="434343"/>
              </a:solidFill>
              <a:latin typeface="Proxima Nova"/>
              <a:ea typeface="Proxima Nova"/>
              <a:cs typeface="Proxima Nova"/>
              <a:sym typeface="Proxima Nova"/>
            </a:endParaRPr>
          </a:p>
        </p:txBody>
      </p:sp>
      <p:sp>
        <p:nvSpPr>
          <p:cNvPr id="305" name="Google Shape;305;p41"/>
          <p:cNvSpPr/>
          <p:nvPr/>
        </p:nvSpPr>
        <p:spPr>
          <a:xfrm>
            <a:off x="4751102" y="2006275"/>
            <a:ext cx="3364200" cy="18237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Wear and tear</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Osteoarthritis</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Stenosis</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Organ system issues</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i="1">
                <a:solidFill>
                  <a:srgbClr val="434343"/>
                </a:solidFill>
                <a:latin typeface="Proxima Nova"/>
                <a:ea typeface="Proxima Nova"/>
                <a:cs typeface="Proxima Nova"/>
                <a:sym typeface="Proxima Nova"/>
              </a:rPr>
              <a:t>Lots of others</a:t>
            </a:r>
            <a:endParaRPr sz="2000">
              <a:solidFill>
                <a:srgbClr val="434343"/>
              </a:solidFill>
              <a:latin typeface="Proxima Nova"/>
              <a:ea typeface="Proxima Nova"/>
              <a:cs typeface="Proxima Nova"/>
              <a:sym typeface="Proxima Nova"/>
            </a:endParaRPr>
          </a:p>
        </p:txBody>
      </p:sp>
      <p:sp>
        <p:nvSpPr>
          <p:cNvPr id="306" name="Google Shape;306;p41"/>
          <p:cNvSpPr txBox="1">
            <a:spLocks noGrp="1"/>
          </p:cNvSpPr>
          <p:nvPr>
            <p:ph type="title"/>
          </p:nvPr>
        </p:nvSpPr>
        <p:spPr>
          <a:xfrm>
            <a:off x="819150" y="450075"/>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Demographics </a:t>
            </a:r>
            <a:endParaRPr/>
          </a:p>
        </p:txBody>
      </p:sp>
      <p:sp>
        <p:nvSpPr>
          <p:cNvPr id="307" name="Google Shape;307;p41"/>
          <p:cNvSpPr txBox="1">
            <a:spLocks noGrp="1"/>
          </p:cNvSpPr>
          <p:nvPr>
            <p:ph type="body" idx="4294967295"/>
          </p:nvPr>
        </p:nvSpPr>
        <p:spPr>
          <a:xfrm>
            <a:off x="926000" y="1269675"/>
            <a:ext cx="3132300" cy="631500"/>
          </a:xfrm>
          <a:prstGeom prst="rect">
            <a:avLst/>
          </a:prstGeom>
          <a:ln w="9525" cap="flat" cmpd="sng">
            <a:solidFill>
              <a:srgbClr val="434343"/>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1200"/>
              </a:spcAft>
              <a:buNone/>
            </a:pPr>
            <a:r>
              <a:rPr lang="en" sz="2400">
                <a:latin typeface="Proxima Nova Semibold"/>
                <a:ea typeface="Proxima Nova Semibold"/>
                <a:cs typeface="Proxima Nova Semibold"/>
                <a:sym typeface="Proxima Nova Semibold"/>
              </a:rPr>
              <a:t>Younger Population</a:t>
            </a:r>
            <a:endParaRPr sz="2400">
              <a:latin typeface="Proxima Nova Semibold"/>
              <a:ea typeface="Proxima Nova Semibold"/>
              <a:cs typeface="Proxima Nova Semibold"/>
              <a:sym typeface="Proxima Nova Semibold"/>
            </a:endParaRPr>
          </a:p>
        </p:txBody>
      </p:sp>
      <p:sp>
        <p:nvSpPr>
          <p:cNvPr id="308" name="Google Shape;308;p41"/>
          <p:cNvSpPr txBox="1">
            <a:spLocks noGrp="1"/>
          </p:cNvSpPr>
          <p:nvPr>
            <p:ph type="body" idx="4294967295"/>
          </p:nvPr>
        </p:nvSpPr>
        <p:spPr>
          <a:xfrm>
            <a:off x="4751025" y="1269675"/>
            <a:ext cx="3132300" cy="631500"/>
          </a:xfrm>
          <a:prstGeom prst="rect">
            <a:avLst/>
          </a:prstGeom>
          <a:ln w="9525" cap="flat" cmpd="sng">
            <a:solidFill>
              <a:srgbClr val="434343"/>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1200"/>
              </a:spcAft>
              <a:buNone/>
            </a:pPr>
            <a:r>
              <a:rPr lang="en" sz="2400">
                <a:latin typeface="Proxima Nova Semibold"/>
                <a:ea typeface="Proxima Nova Semibold"/>
                <a:cs typeface="Proxima Nova Semibold"/>
                <a:sym typeface="Proxima Nova Semibold"/>
              </a:rPr>
              <a:t>Older Population</a:t>
            </a:r>
            <a:endParaRPr sz="2400">
              <a:latin typeface="Proxima Nova Semibold"/>
              <a:ea typeface="Proxima Nova Semibold"/>
              <a:cs typeface="Proxima Nova Semibold"/>
              <a:sym typeface="Proxima Nova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700"/>
              <a:t>Client History</a:t>
            </a:r>
            <a:endParaRPr sz="37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2"/>
          <p:cNvSpPr txBox="1">
            <a:spLocks noGrp="1"/>
          </p:cNvSpPr>
          <p:nvPr>
            <p:ph type="title"/>
          </p:nvPr>
        </p:nvSpPr>
        <p:spPr>
          <a:xfrm>
            <a:off x="819150" y="598100"/>
            <a:ext cx="7571700" cy="1030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History</a:t>
            </a:r>
            <a:endParaRPr/>
          </a:p>
        </p:txBody>
      </p:sp>
      <p:sp>
        <p:nvSpPr>
          <p:cNvPr id="314" name="Google Shape;314;p42"/>
          <p:cNvSpPr txBox="1">
            <a:spLocks noGrp="1"/>
          </p:cNvSpPr>
          <p:nvPr>
            <p:ph type="body" idx="1"/>
          </p:nvPr>
        </p:nvSpPr>
        <p:spPr>
          <a:xfrm>
            <a:off x="792150" y="1628900"/>
            <a:ext cx="5873100" cy="2758200"/>
          </a:xfrm>
          <a:prstGeom prst="rect">
            <a:avLst/>
          </a:prstGeom>
        </p:spPr>
        <p:txBody>
          <a:bodyPr spcFirstLastPara="1" wrap="square" lIns="91425" tIns="91425" rIns="91425" bIns="91425" anchor="t" anchorCtr="0">
            <a:normAutofit/>
          </a:bodyPr>
          <a:lstStyle/>
          <a:p>
            <a:pPr marL="342900" lvl="0" indent="-311150" algn="l" rtl="0">
              <a:lnSpc>
                <a:spcPct val="100000"/>
              </a:lnSpc>
              <a:spcBef>
                <a:spcPts val="0"/>
              </a:spcBef>
              <a:spcAft>
                <a:spcPts val="0"/>
              </a:spcAft>
              <a:buClr>
                <a:srgbClr val="434343"/>
              </a:buClr>
              <a:buSzPts val="1900"/>
              <a:buFont typeface="Proxima Nova"/>
              <a:buChar char="●"/>
            </a:pPr>
            <a:r>
              <a:rPr lang="en" sz="1900"/>
              <a:t>Is the pain constant or intermittent?</a:t>
            </a:r>
            <a:endParaRPr sz="1900"/>
          </a:p>
          <a:p>
            <a:pPr marL="800100" lvl="1" indent="-311150" algn="l" rtl="0">
              <a:lnSpc>
                <a:spcPct val="100000"/>
              </a:lnSpc>
              <a:spcBef>
                <a:spcPts val="0"/>
              </a:spcBef>
              <a:spcAft>
                <a:spcPts val="0"/>
              </a:spcAft>
              <a:buClr>
                <a:srgbClr val="434343"/>
              </a:buClr>
              <a:buSzPts val="1900"/>
              <a:buFont typeface="Proxima Nova"/>
              <a:buChar char="○"/>
            </a:pPr>
            <a:r>
              <a:rPr lang="en" sz="1900"/>
              <a:t>Intermittent pain most likely mechanical. </a:t>
            </a:r>
            <a:endParaRPr sz="1900"/>
          </a:p>
          <a:p>
            <a:pPr marL="800100" lvl="1" indent="-311150" algn="l" rtl="0">
              <a:lnSpc>
                <a:spcPct val="100000"/>
              </a:lnSpc>
              <a:spcBef>
                <a:spcPts val="0"/>
              </a:spcBef>
              <a:spcAft>
                <a:spcPts val="0"/>
              </a:spcAft>
              <a:buClr>
                <a:srgbClr val="434343"/>
              </a:buClr>
              <a:buSzPts val="1900"/>
              <a:buFont typeface="Proxima Nova"/>
              <a:buChar char="○"/>
            </a:pPr>
            <a:r>
              <a:rPr lang="en" sz="1900"/>
              <a:t>Constant pain that changes intensity is intermittent pain.</a:t>
            </a:r>
            <a:endParaRPr sz="1900"/>
          </a:p>
          <a:p>
            <a:pPr marL="800100" lvl="1" indent="-311150" algn="l" rtl="0">
              <a:lnSpc>
                <a:spcPct val="100000"/>
              </a:lnSpc>
              <a:spcBef>
                <a:spcPts val="0"/>
              </a:spcBef>
              <a:spcAft>
                <a:spcPts val="0"/>
              </a:spcAft>
              <a:buClr>
                <a:srgbClr val="434343"/>
              </a:buClr>
              <a:buSzPts val="1900"/>
              <a:buFont typeface="Proxima Nova"/>
              <a:buChar char="○"/>
            </a:pPr>
            <a:r>
              <a:rPr lang="en" sz="1900"/>
              <a:t>Pure constant pain needs to be referred out to MD</a:t>
            </a:r>
            <a:endParaRPr sz="1900"/>
          </a:p>
          <a:p>
            <a:pPr marL="457200" lvl="0" indent="0" algn="l" rtl="0">
              <a:spcBef>
                <a:spcPts val="0"/>
              </a:spcBef>
              <a:spcAft>
                <a:spcPts val="1200"/>
              </a:spcAft>
              <a:buNone/>
            </a:pPr>
            <a:endParaRPr sz="1900"/>
          </a:p>
        </p:txBody>
      </p:sp>
      <p:pic>
        <p:nvPicPr>
          <p:cNvPr id="315" name="Google Shape;315;p42"/>
          <p:cNvPicPr preferRelativeResize="0"/>
          <p:nvPr/>
        </p:nvPicPr>
        <p:blipFill>
          <a:blip r:embed="rId3">
            <a:alphaModFix/>
          </a:blip>
          <a:stretch>
            <a:fillRect/>
          </a:stretch>
        </p:blipFill>
        <p:spPr>
          <a:xfrm rot="1147709">
            <a:off x="6925679" y="569506"/>
            <a:ext cx="1528091" cy="18479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3"/>
          <p:cNvSpPr txBox="1">
            <a:spLocks noGrp="1"/>
          </p:cNvSpPr>
          <p:nvPr>
            <p:ph type="title"/>
          </p:nvPr>
        </p:nvSpPr>
        <p:spPr>
          <a:xfrm>
            <a:off x="819150" y="598100"/>
            <a:ext cx="7571700" cy="1383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Medical History</a:t>
            </a:r>
            <a:endParaRPr/>
          </a:p>
        </p:txBody>
      </p:sp>
      <p:sp>
        <p:nvSpPr>
          <p:cNvPr id="321" name="Google Shape;321;p43"/>
          <p:cNvSpPr txBox="1">
            <a:spLocks noGrp="1"/>
          </p:cNvSpPr>
          <p:nvPr>
            <p:ph type="body" idx="1"/>
          </p:nvPr>
        </p:nvSpPr>
        <p:spPr>
          <a:xfrm>
            <a:off x="723975" y="1469575"/>
            <a:ext cx="5381100" cy="30471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0"/>
              </a:spcBef>
              <a:spcAft>
                <a:spcPts val="0"/>
              </a:spcAft>
              <a:buClr>
                <a:srgbClr val="000000"/>
              </a:buClr>
              <a:buSzPts val="1900"/>
              <a:buFont typeface="Arial"/>
              <a:buChar char="●"/>
            </a:pPr>
            <a:r>
              <a:rPr lang="en" sz="1900"/>
              <a:t>What makes the pain better? What makes the pain worse?</a:t>
            </a:r>
            <a:endParaRPr sz="1900"/>
          </a:p>
          <a:p>
            <a:pPr marL="914400" lvl="1" indent="-349250" algn="l" rtl="0">
              <a:lnSpc>
                <a:spcPct val="100000"/>
              </a:lnSpc>
              <a:spcBef>
                <a:spcPts val="0"/>
              </a:spcBef>
              <a:spcAft>
                <a:spcPts val="0"/>
              </a:spcAft>
              <a:buClr>
                <a:srgbClr val="000000"/>
              </a:buClr>
              <a:buSzPts val="1900"/>
              <a:buFont typeface="Arial"/>
              <a:buChar char="○"/>
            </a:pPr>
            <a:r>
              <a:rPr lang="en" sz="1900"/>
              <a:t>E.g. Standing, sitting, motion, resisted motion, rest</a:t>
            </a:r>
            <a:endParaRPr sz="1900"/>
          </a:p>
          <a:p>
            <a:pPr marL="914400" lvl="1" indent="-349250" algn="l" rtl="0">
              <a:lnSpc>
                <a:spcPct val="100000"/>
              </a:lnSpc>
              <a:spcBef>
                <a:spcPts val="0"/>
              </a:spcBef>
              <a:spcAft>
                <a:spcPts val="0"/>
              </a:spcAft>
              <a:buClr>
                <a:srgbClr val="000000"/>
              </a:buClr>
              <a:buSzPts val="1900"/>
              <a:buFont typeface="Arial"/>
              <a:buChar char="○"/>
            </a:pPr>
            <a:r>
              <a:rPr lang="en" sz="1900"/>
              <a:t>Helps to understand the pattern of symptoms </a:t>
            </a:r>
            <a:endParaRPr sz="1900"/>
          </a:p>
          <a:p>
            <a:pPr marL="914400" lvl="1" indent="-349250" algn="l" rtl="0">
              <a:lnSpc>
                <a:spcPct val="100000"/>
              </a:lnSpc>
              <a:spcBef>
                <a:spcPts val="0"/>
              </a:spcBef>
              <a:spcAft>
                <a:spcPts val="0"/>
              </a:spcAft>
              <a:buClr>
                <a:srgbClr val="000000"/>
              </a:buClr>
              <a:buSzPts val="1900"/>
              <a:buFont typeface="Arial"/>
              <a:buChar char="○"/>
            </a:pPr>
            <a:r>
              <a:rPr lang="en" sz="1900"/>
              <a:t>Helps in developing the exercise plan</a:t>
            </a:r>
            <a:endParaRPr sz="1900"/>
          </a:p>
          <a:p>
            <a:pPr marL="457200" lvl="0" indent="-349250" algn="l" rtl="0">
              <a:lnSpc>
                <a:spcPct val="100000"/>
              </a:lnSpc>
              <a:spcBef>
                <a:spcPts val="0"/>
              </a:spcBef>
              <a:spcAft>
                <a:spcPts val="0"/>
              </a:spcAft>
              <a:buClr>
                <a:srgbClr val="000000"/>
              </a:buClr>
              <a:buSzPts val="1900"/>
              <a:buFont typeface="Arial"/>
              <a:buChar char="●"/>
            </a:pPr>
            <a:r>
              <a:rPr lang="en" sz="1900"/>
              <a:t>Timing of pain? Morning? Evening?</a:t>
            </a:r>
            <a:endParaRPr sz="1900"/>
          </a:p>
          <a:p>
            <a:pPr marL="0" lvl="0" indent="0" algn="l" rtl="0">
              <a:lnSpc>
                <a:spcPct val="100000"/>
              </a:lnSpc>
              <a:spcBef>
                <a:spcPts val="0"/>
              </a:spcBef>
              <a:spcAft>
                <a:spcPts val="0"/>
              </a:spcAft>
              <a:buNone/>
            </a:pPr>
            <a:endParaRPr sz="1900"/>
          </a:p>
        </p:txBody>
      </p:sp>
      <p:pic>
        <p:nvPicPr>
          <p:cNvPr id="322" name="Google Shape;322;p43"/>
          <p:cNvPicPr preferRelativeResize="0"/>
          <p:nvPr/>
        </p:nvPicPr>
        <p:blipFill>
          <a:blip r:embed="rId3">
            <a:alphaModFix/>
          </a:blip>
          <a:stretch>
            <a:fillRect/>
          </a:stretch>
        </p:blipFill>
        <p:spPr>
          <a:xfrm rot="1147709">
            <a:off x="6925679" y="569506"/>
            <a:ext cx="1528091" cy="184793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4"/>
          <p:cNvSpPr txBox="1">
            <a:spLocks noGrp="1"/>
          </p:cNvSpPr>
          <p:nvPr>
            <p:ph type="title"/>
          </p:nvPr>
        </p:nvSpPr>
        <p:spPr>
          <a:xfrm>
            <a:off x="819150" y="598100"/>
            <a:ext cx="7571700" cy="720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Medical History</a:t>
            </a:r>
            <a:endParaRPr/>
          </a:p>
          <a:p>
            <a:pPr marL="0" lvl="0" indent="0" algn="l" rtl="0">
              <a:spcBef>
                <a:spcPts val="0"/>
              </a:spcBef>
              <a:spcAft>
                <a:spcPts val="0"/>
              </a:spcAft>
              <a:buNone/>
            </a:pPr>
            <a:endParaRPr/>
          </a:p>
        </p:txBody>
      </p:sp>
      <p:sp>
        <p:nvSpPr>
          <p:cNvPr id="328" name="Google Shape;328;p44"/>
          <p:cNvSpPr txBox="1">
            <a:spLocks noGrp="1"/>
          </p:cNvSpPr>
          <p:nvPr>
            <p:ph type="body" idx="1"/>
          </p:nvPr>
        </p:nvSpPr>
        <p:spPr>
          <a:xfrm>
            <a:off x="792150" y="1550700"/>
            <a:ext cx="5475300" cy="2771700"/>
          </a:xfrm>
          <a:prstGeom prst="rect">
            <a:avLst/>
          </a:prstGeom>
        </p:spPr>
        <p:txBody>
          <a:bodyPr spcFirstLastPara="1" wrap="square" lIns="91425" tIns="91425" rIns="91425" bIns="91425" anchor="t" anchorCtr="0">
            <a:normAutofit/>
          </a:bodyPr>
          <a:lstStyle/>
          <a:p>
            <a:pPr marL="457200" lvl="0" indent="-342900" algn="l" rtl="0">
              <a:lnSpc>
                <a:spcPct val="100000"/>
              </a:lnSpc>
              <a:spcBef>
                <a:spcPts val="0"/>
              </a:spcBef>
              <a:spcAft>
                <a:spcPts val="0"/>
              </a:spcAft>
              <a:buSzPts val="1800"/>
              <a:buChar char="●"/>
            </a:pPr>
            <a:r>
              <a:rPr lang="en"/>
              <a:t>Sought medical attention? Diagnostic imaging? </a:t>
            </a:r>
            <a:endParaRPr/>
          </a:p>
          <a:p>
            <a:pPr marL="914400" lvl="1" indent="-342900" algn="l" rtl="0">
              <a:lnSpc>
                <a:spcPct val="100000"/>
              </a:lnSpc>
              <a:spcBef>
                <a:spcPts val="0"/>
              </a:spcBef>
              <a:spcAft>
                <a:spcPts val="0"/>
              </a:spcAft>
              <a:buSzPts val="1800"/>
              <a:buChar char="○"/>
            </a:pPr>
            <a:r>
              <a:rPr lang="en"/>
              <a:t>If yes: What was the diagnosis?</a:t>
            </a:r>
            <a:endParaRPr/>
          </a:p>
          <a:p>
            <a:pPr marL="914400" lvl="1" indent="-342900" algn="l" rtl="0">
              <a:lnSpc>
                <a:spcPct val="100000"/>
              </a:lnSpc>
              <a:spcBef>
                <a:spcPts val="0"/>
              </a:spcBef>
              <a:spcAft>
                <a:spcPts val="0"/>
              </a:spcAft>
              <a:buSzPts val="1800"/>
              <a:buChar char="○"/>
            </a:pPr>
            <a:r>
              <a:rPr lang="en"/>
              <a:t>If no: Do they need to be referred to MD?</a:t>
            </a:r>
            <a:endParaRPr/>
          </a:p>
          <a:p>
            <a:pPr marL="457200" lvl="0" indent="-342900" algn="l" rtl="0">
              <a:lnSpc>
                <a:spcPct val="100000"/>
              </a:lnSpc>
              <a:spcBef>
                <a:spcPts val="0"/>
              </a:spcBef>
              <a:spcAft>
                <a:spcPts val="0"/>
              </a:spcAft>
              <a:buSzPts val="1800"/>
              <a:buChar char="●"/>
            </a:pPr>
            <a:r>
              <a:rPr lang="en"/>
              <a:t>Sought treatment?</a:t>
            </a:r>
            <a:endParaRPr/>
          </a:p>
          <a:p>
            <a:pPr marL="914400" lvl="1" indent="-342900" algn="l" rtl="0">
              <a:lnSpc>
                <a:spcPct val="100000"/>
              </a:lnSpc>
              <a:spcBef>
                <a:spcPts val="0"/>
              </a:spcBef>
              <a:spcAft>
                <a:spcPts val="0"/>
              </a:spcAft>
              <a:buSzPts val="1800"/>
              <a:buChar char="○"/>
            </a:pPr>
            <a:r>
              <a:rPr lang="en"/>
              <a:t>If yes: What was done and did it work?</a:t>
            </a:r>
            <a:endParaRPr/>
          </a:p>
          <a:p>
            <a:pPr marL="457200" lvl="0" indent="-342900" algn="l" rtl="0">
              <a:spcBef>
                <a:spcPts val="0"/>
              </a:spcBef>
              <a:spcAft>
                <a:spcPts val="0"/>
              </a:spcAft>
              <a:buSzPts val="1800"/>
              <a:buChar char="●"/>
            </a:pPr>
            <a:r>
              <a:rPr lang="en"/>
              <a:t>Other past medical history? </a:t>
            </a:r>
            <a:endParaRPr/>
          </a:p>
        </p:txBody>
      </p:sp>
      <p:pic>
        <p:nvPicPr>
          <p:cNvPr id="329" name="Google Shape;329;p44"/>
          <p:cNvPicPr preferRelativeResize="0"/>
          <p:nvPr/>
        </p:nvPicPr>
        <p:blipFill>
          <a:blip r:embed="rId3">
            <a:alphaModFix/>
          </a:blip>
          <a:stretch>
            <a:fillRect/>
          </a:stretch>
        </p:blipFill>
        <p:spPr>
          <a:xfrm rot="1147709">
            <a:off x="6925679" y="569506"/>
            <a:ext cx="1528091" cy="18479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5"/>
          <p:cNvSpPr txBox="1">
            <a:spLocks noGrp="1"/>
          </p:cNvSpPr>
          <p:nvPr>
            <p:ph type="title"/>
          </p:nvPr>
        </p:nvSpPr>
        <p:spPr>
          <a:xfrm>
            <a:off x="819150" y="598100"/>
            <a:ext cx="7571700" cy="7203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Medical History</a:t>
            </a:r>
            <a:endParaRPr/>
          </a:p>
          <a:p>
            <a:pPr marL="0" lvl="0" indent="0" algn="l" rtl="0">
              <a:spcBef>
                <a:spcPts val="0"/>
              </a:spcBef>
              <a:spcAft>
                <a:spcPts val="0"/>
              </a:spcAft>
              <a:buNone/>
            </a:pPr>
            <a:endParaRPr/>
          </a:p>
        </p:txBody>
      </p:sp>
      <p:sp>
        <p:nvSpPr>
          <p:cNvPr id="335" name="Google Shape;335;p45"/>
          <p:cNvSpPr txBox="1">
            <a:spLocks noGrp="1"/>
          </p:cNvSpPr>
          <p:nvPr>
            <p:ph type="body" idx="1"/>
          </p:nvPr>
        </p:nvSpPr>
        <p:spPr>
          <a:xfrm>
            <a:off x="792150" y="1550700"/>
            <a:ext cx="5475300" cy="2771700"/>
          </a:xfrm>
          <a:prstGeom prst="rect">
            <a:avLst/>
          </a:prstGeom>
        </p:spPr>
        <p:txBody>
          <a:bodyPr spcFirstLastPara="1" wrap="square" lIns="91425" tIns="91425" rIns="91425" bIns="91425" anchor="t" anchorCtr="0">
            <a:normAutofit/>
          </a:bodyPr>
          <a:lstStyle/>
          <a:p>
            <a:pPr marL="457200" lvl="0" indent="-349250" algn="l" rtl="0">
              <a:lnSpc>
                <a:spcPct val="100000"/>
              </a:lnSpc>
              <a:spcBef>
                <a:spcPts val="0"/>
              </a:spcBef>
              <a:spcAft>
                <a:spcPts val="0"/>
              </a:spcAft>
              <a:buClr>
                <a:srgbClr val="000000"/>
              </a:buClr>
              <a:buSzPts val="1900"/>
              <a:buFont typeface="Arial"/>
              <a:buChar char="●"/>
            </a:pPr>
            <a:r>
              <a:rPr lang="en" sz="1900"/>
              <a:t>Impact on daily activities and life participation?</a:t>
            </a:r>
            <a:endParaRPr sz="1900"/>
          </a:p>
          <a:p>
            <a:pPr marL="914400" lvl="1" indent="-349250" algn="l" rtl="0">
              <a:lnSpc>
                <a:spcPct val="100000"/>
              </a:lnSpc>
              <a:spcBef>
                <a:spcPts val="0"/>
              </a:spcBef>
              <a:spcAft>
                <a:spcPts val="0"/>
              </a:spcAft>
              <a:buClr>
                <a:srgbClr val="000000"/>
              </a:buClr>
              <a:buSzPts val="1900"/>
              <a:buFont typeface="Arial"/>
              <a:buChar char="○"/>
            </a:pPr>
            <a:r>
              <a:rPr lang="en" sz="1900"/>
              <a:t>Work? Sport? </a:t>
            </a:r>
            <a:endParaRPr sz="1900"/>
          </a:p>
          <a:p>
            <a:pPr marL="457200" lvl="0" indent="-349250" algn="l" rtl="0">
              <a:spcBef>
                <a:spcPts val="0"/>
              </a:spcBef>
              <a:spcAft>
                <a:spcPts val="0"/>
              </a:spcAft>
              <a:buClr>
                <a:srgbClr val="000000"/>
              </a:buClr>
              <a:buSzPts val="1900"/>
              <a:buFont typeface="Arial"/>
              <a:buChar char="●"/>
            </a:pPr>
            <a:r>
              <a:rPr lang="en"/>
              <a:t>Goals for exercising or treatment? </a:t>
            </a:r>
            <a:endParaRPr/>
          </a:p>
        </p:txBody>
      </p:sp>
      <p:pic>
        <p:nvPicPr>
          <p:cNvPr id="336" name="Google Shape;336;p45"/>
          <p:cNvPicPr preferRelativeResize="0"/>
          <p:nvPr/>
        </p:nvPicPr>
        <p:blipFill>
          <a:blip r:embed="rId3">
            <a:alphaModFix/>
          </a:blip>
          <a:stretch>
            <a:fillRect/>
          </a:stretch>
        </p:blipFill>
        <p:spPr>
          <a:xfrm rot="1147709">
            <a:off x="6925679" y="569506"/>
            <a:ext cx="1528091" cy="18479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6"/>
          <p:cNvSpPr txBox="1"/>
          <p:nvPr/>
        </p:nvSpPr>
        <p:spPr>
          <a:xfrm>
            <a:off x="727350" y="1936375"/>
            <a:ext cx="7523100" cy="21921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Listen to your client and repeat back to create closed loop communication</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Listen for clues</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Think about demographics and consider is it mechanical</a:t>
            </a:r>
            <a:endParaRPr sz="2000">
              <a:solidFill>
                <a:srgbClr val="434343"/>
              </a:solidFill>
              <a:latin typeface="Proxima Nova"/>
              <a:ea typeface="Proxima Nova"/>
              <a:cs typeface="Proxima Nova"/>
              <a:sym typeface="Proxima Nova"/>
            </a:endParaRPr>
          </a:p>
        </p:txBody>
      </p:sp>
      <p:sp>
        <p:nvSpPr>
          <p:cNvPr id="342" name="Google Shape;342;p46"/>
          <p:cNvSpPr txBox="1">
            <a:spLocks noGrp="1"/>
          </p:cNvSpPr>
          <p:nvPr>
            <p:ph type="title"/>
          </p:nvPr>
        </p:nvSpPr>
        <p:spPr>
          <a:xfrm>
            <a:off x="1299750" y="673725"/>
            <a:ext cx="65445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Being a good listener and a detective at the same time</a:t>
            </a:r>
            <a:endParaRPr/>
          </a:p>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7"/>
          <p:cNvSpPr txBox="1">
            <a:spLocks noGrp="1"/>
          </p:cNvSpPr>
          <p:nvPr>
            <p:ph type="title"/>
          </p:nvPr>
        </p:nvSpPr>
        <p:spPr>
          <a:xfrm>
            <a:off x="2070001" y="1748700"/>
            <a:ext cx="50040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Font typeface="Arial"/>
              <a:buNone/>
            </a:pPr>
            <a:r>
              <a:rPr lang="en" sz="3500" b="1">
                <a:latin typeface="Proxima Nova"/>
                <a:ea typeface="Proxima Nova"/>
                <a:cs typeface="Proxima Nova"/>
                <a:sym typeface="Proxima Nova"/>
              </a:rPr>
              <a:t>Pre-Exercise Participation Exam Process</a:t>
            </a:r>
            <a:endParaRPr sz="45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8"/>
          <p:cNvSpPr txBox="1"/>
          <p:nvPr/>
        </p:nvSpPr>
        <p:spPr>
          <a:xfrm>
            <a:off x="819150" y="1641300"/>
            <a:ext cx="4774500" cy="26709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rgbClr val="434343"/>
              </a:buClr>
              <a:buSzPts val="2000"/>
              <a:buFont typeface="Proxima Nova"/>
              <a:buChar char="●"/>
            </a:pPr>
            <a:r>
              <a:rPr lang="en" sz="2000" i="0" u="none" strike="noStrike" cap="none">
                <a:solidFill>
                  <a:srgbClr val="434343"/>
                </a:solidFill>
                <a:latin typeface="Proxima Nova"/>
                <a:ea typeface="Proxima Nova"/>
                <a:cs typeface="Proxima Nova"/>
                <a:sym typeface="Proxima Nova"/>
              </a:rPr>
              <a:t>Height </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i="0" u="none" strike="noStrike" cap="none">
                <a:solidFill>
                  <a:srgbClr val="434343"/>
                </a:solidFill>
                <a:latin typeface="Proxima Nova"/>
                <a:ea typeface="Proxima Nova"/>
                <a:cs typeface="Proxima Nova"/>
                <a:sym typeface="Proxima Nova"/>
              </a:rPr>
              <a:t>Weight </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i="0" u="none" strike="noStrike" cap="none">
                <a:solidFill>
                  <a:srgbClr val="434343"/>
                </a:solidFill>
                <a:latin typeface="Proxima Nova"/>
                <a:ea typeface="Proxima Nova"/>
                <a:cs typeface="Proxima Nova"/>
                <a:sym typeface="Proxima Nova"/>
              </a:rPr>
              <a:t>Body Mass Index (BMI)</a:t>
            </a:r>
            <a:endParaRPr sz="2000">
              <a:solidFill>
                <a:srgbClr val="434343"/>
              </a:solidFill>
              <a:latin typeface="Proxima Nova"/>
              <a:ea typeface="Proxima Nova"/>
              <a:cs typeface="Proxima Nova"/>
              <a:sym typeface="Proxima Nova"/>
            </a:endParaRPr>
          </a:p>
          <a:p>
            <a:pPr marL="914400" marR="0" lvl="1" indent="-355600" algn="l" rtl="0">
              <a:spcBef>
                <a:spcPts val="0"/>
              </a:spcBef>
              <a:spcAft>
                <a:spcPts val="0"/>
              </a:spcAft>
              <a:buClr>
                <a:srgbClr val="434343"/>
              </a:buClr>
              <a:buSzPts val="2000"/>
              <a:buFont typeface="Proxima Nova"/>
              <a:buChar char="○"/>
            </a:pPr>
            <a:r>
              <a:rPr lang="en" sz="2000" i="0" u="none" strike="noStrike" cap="none">
                <a:solidFill>
                  <a:srgbClr val="434343"/>
                </a:solidFill>
                <a:latin typeface="Proxima Nova"/>
                <a:ea typeface="Proxima Nova"/>
                <a:cs typeface="Proxima Nova"/>
                <a:sym typeface="Proxima Nova"/>
              </a:rPr>
              <a:t>BMI </a:t>
            </a:r>
            <a:r>
              <a:rPr lang="en" sz="2000">
                <a:solidFill>
                  <a:srgbClr val="434343"/>
                </a:solidFill>
                <a:latin typeface="Proxima Nova"/>
                <a:ea typeface="Proxima Nova"/>
                <a:cs typeface="Proxima Nova"/>
                <a:sym typeface="Proxima Nova"/>
              </a:rPr>
              <a:t>r</a:t>
            </a:r>
            <a:r>
              <a:rPr lang="en" sz="2000" i="0" u="none" strike="noStrike" cap="none">
                <a:solidFill>
                  <a:srgbClr val="434343"/>
                </a:solidFill>
                <a:latin typeface="Proxima Nova"/>
                <a:ea typeface="Proxima Nova"/>
                <a:cs typeface="Proxima Nova"/>
                <a:sym typeface="Proxima Nova"/>
              </a:rPr>
              <a:t>elevant measure? Depends on body type.</a:t>
            </a:r>
            <a:endParaRPr sz="2000">
              <a:solidFill>
                <a:srgbClr val="434343"/>
              </a:solidFill>
              <a:latin typeface="Proxima Nova"/>
              <a:ea typeface="Proxima Nova"/>
              <a:cs typeface="Proxima Nova"/>
              <a:sym typeface="Proxima Nova"/>
            </a:endParaRPr>
          </a:p>
          <a:p>
            <a:pPr marL="914400" marR="0" lvl="1"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Regardless, it h</a:t>
            </a:r>
            <a:r>
              <a:rPr lang="en" sz="2000" i="0" u="none" strike="noStrike" cap="none">
                <a:solidFill>
                  <a:srgbClr val="434343"/>
                </a:solidFill>
                <a:latin typeface="Proxima Nova"/>
                <a:ea typeface="Proxima Nova"/>
                <a:cs typeface="Proxima Nova"/>
                <a:sym typeface="Proxima Nova"/>
              </a:rPr>
              <a:t>as a role in degenerative joint disease.</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i="0" u="none" strike="noStrike" cap="none">
                <a:solidFill>
                  <a:srgbClr val="434343"/>
                </a:solidFill>
                <a:latin typeface="Proxima Nova"/>
                <a:ea typeface="Proxima Nova"/>
                <a:cs typeface="Proxima Nova"/>
                <a:sym typeface="Proxima Nova"/>
              </a:rPr>
              <a:t>Body fat percentage</a:t>
            </a:r>
            <a:r>
              <a:rPr lang="en" sz="2000">
                <a:solidFill>
                  <a:srgbClr val="434343"/>
                </a:solidFill>
                <a:latin typeface="Proxima Nova"/>
                <a:ea typeface="Proxima Nova"/>
                <a:cs typeface="Proxima Nova"/>
                <a:sym typeface="Proxima Nova"/>
              </a:rPr>
              <a:t> through b</a:t>
            </a:r>
            <a:r>
              <a:rPr lang="en" sz="2000" i="0" u="none" strike="noStrike" cap="none">
                <a:solidFill>
                  <a:srgbClr val="434343"/>
                </a:solidFill>
                <a:latin typeface="Proxima Nova"/>
                <a:ea typeface="Proxima Nova"/>
                <a:cs typeface="Proxima Nova"/>
                <a:sym typeface="Proxima Nova"/>
              </a:rPr>
              <a:t>ioimpedance scale</a:t>
            </a:r>
            <a:endParaRPr sz="2000">
              <a:solidFill>
                <a:srgbClr val="434343"/>
              </a:solidFill>
              <a:latin typeface="Proxima Nova"/>
              <a:ea typeface="Proxima Nova"/>
              <a:cs typeface="Proxima Nova"/>
              <a:sym typeface="Proxima Nova"/>
            </a:endParaRPr>
          </a:p>
        </p:txBody>
      </p:sp>
      <p:sp>
        <p:nvSpPr>
          <p:cNvPr id="354" name="Google Shape;354;p48"/>
          <p:cNvSpPr txBox="1">
            <a:spLocks noGrp="1"/>
          </p:cNvSpPr>
          <p:nvPr>
            <p:ph type="title"/>
          </p:nvPr>
        </p:nvSpPr>
        <p:spPr>
          <a:xfrm>
            <a:off x="819150" y="824400"/>
            <a:ext cx="7505700" cy="816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Anthropometric Measures </a:t>
            </a:r>
            <a:endParaRPr/>
          </a:p>
        </p:txBody>
      </p:sp>
      <p:pic>
        <p:nvPicPr>
          <p:cNvPr id="355" name="Google Shape;355;p48"/>
          <p:cNvPicPr preferRelativeResize="0"/>
          <p:nvPr/>
        </p:nvPicPr>
        <p:blipFill>
          <a:blip r:embed="rId3">
            <a:alphaModFix/>
          </a:blip>
          <a:stretch>
            <a:fillRect/>
          </a:stretch>
        </p:blipFill>
        <p:spPr>
          <a:xfrm>
            <a:off x="5593650" y="1968949"/>
            <a:ext cx="3021701" cy="2015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4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Body Fat Percentages</a:t>
            </a:r>
            <a:endParaRPr/>
          </a:p>
        </p:txBody>
      </p:sp>
      <p:sp>
        <p:nvSpPr>
          <p:cNvPr id="361" name="Google Shape;361;p49"/>
          <p:cNvSpPr txBox="1">
            <a:spLocks noGrp="1"/>
          </p:cNvSpPr>
          <p:nvPr>
            <p:ph type="body" idx="1"/>
          </p:nvPr>
        </p:nvSpPr>
        <p:spPr>
          <a:xfrm>
            <a:off x="819150" y="1533525"/>
            <a:ext cx="7505700" cy="2448000"/>
          </a:xfrm>
          <a:prstGeom prst="rect">
            <a:avLst/>
          </a:prstGeom>
        </p:spPr>
        <p:txBody>
          <a:bodyPr spcFirstLastPara="1" wrap="square" lIns="91425" tIns="91425" rIns="91425" bIns="91425" anchor="t" anchorCtr="0">
            <a:normAutofit/>
          </a:bodyPr>
          <a:lstStyle/>
          <a:p>
            <a:pPr marL="457200" lvl="0" indent="-355600" algn="l" rtl="0">
              <a:lnSpc>
                <a:spcPct val="100000"/>
              </a:lnSpc>
              <a:spcBef>
                <a:spcPts val="0"/>
              </a:spcBef>
              <a:spcAft>
                <a:spcPts val="0"/>
              </a:spcAft>
              <a:buClr>
                <a:srgbClr val="434343"/>
              </a:buClr>
              <a:buSzPts val="2000"/>
              <a:buFont typeface="Proxima Nova"/>
              <a:buChar char="●"/>
            </a:pPr>
            <a:r>
              <a:rPr lang="en" sz="2000"/>
              <a:t>Normal value ranges based on gender and age</a:t>
            </a:r>
            <a:endParaRPr sz="2000"/>
          </a:p>
          <a:p>
            <a:pPr marL="914400" lvl="1" indent="-355600" algn="l" rtl="0">
              <a:lnSpc>
                <a:spcPct val="100000"/>
              </a:lnSpc>
              <a:spcBef>
                <a:spcPts val="0"/>
              </a:spcBef>
              <a:spcAft>
                <a:spcPts val="0"/>
              </a:spcAft>
              <a:buClr>
                <a:srgbClr val="000000"/>
              </a:buClr>
              <a:buSzPts val="2000"/>
              <a:buFont typeface="Arial"/>
              <a:buChar char="○"/>
            </a:pPr>
            <a:r>
              <a:rPr lang="en" sz="2000"/>
              <a:t>Normal aging process: decrease in muscle mass and decreased Type 2 muscle fibers = increased body fat percentage </a:t>
            </a:r>
            <a:endParaRPr sz="2000"/>
          </a:p>
          <a:p>
            <a:pPr marL="914400" lvl="1" indent="-355600" algn="l" rtl="0">
              <a:lnSpc>
                <a:spcPct val="100000"/>
              </a:lnSpc>
              <a:spcBef>
                <a:spcPts val="0"/>
              </a:spcBef>
              <a:spcAft>
                <a:spcPts val="0"/>
              </a:spcAft>
              <a:buClr>
                <a:srgbClr val="000000"/>
              </a:buClr>
              <a:buSzPts val="2000"/>
              <a:buFont typeface="Arial"/>
              <a:buChar char="○"/>
            </a:pPr>
            <a:r>
              <a:rPr lang="en" sz="2000"/>
              <a:t>Monitor change over time</a:t>
            </a:r>
            <a:endParaRPr sz="2000"/>
          </a:p>
          <a:p>
            <a:pPr marL="457200" lvl="0" indent="-355600" algn="l" rtl="0">
              <a:lnSpc>
                <a:spcPct val="100000"/>
              </a:lnSpc>
              <a:spcBef>
                <a:spcPts val="0"/>
              </a:spcBef>
              <a:spcAft>
                <a:spcPts val="0"/>
              </a:spcAft>
              <a:buClr>
                <a:srgbClr val="000000"/>
              </a:buClr>
              <a:buSzPts val="2000"/>
              <a:buFont typeface="Arial"/>
              <a:buChar char="●"/>
            </a:pPr>
            <a:r>
              <a:rPr lang="en" sz="2000"/>
              <a:t>Minimum % for men: 3%</a:t>
            </a:r>
            <a:endParaRPr sz="2000"/>
          </a:p>
          <a:p>
            <a:pPr marL="457200" lvl="0" indent="-355600" algn="l" rtl="0">
              <a:lnSpc>
                <a:spcPct val="100000"/>
              </a:lnSpc>
              <a:spcBef>
                <a:spcPts val="0"/>
              </a:spcBef>
              <a:spcAft>
                <a:spcPts val="0"/>
              </a:spcAft>
              <a:buClr>
                <a:srgbClr val="000000"/>
              </a:buClr>
              <a:buSzPts val="2000"/>
              <a:buFont typeface="Arial"/>
              <a:buChar char="●"/>
            </a:pPr>
            <a:r>
              <a:rPr lang="en" sz="2000"/>
              <a:t>Minimum % for women: 10-13%</a:t>
            </a:r>
            <a:endParaRPr sz="20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0"/>
          <p:cNvSpPr txBox="1"/>
          <p:nvPr/>
        </p:nvSpPr>
        <p:spPr>
          <a:xfrm>
            <a:off x="717000" y="1541325"/>
            <a:ext cx="7710000" cy="29787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Palpation site most commonly used:</a:t>
            </a:r>
            <a:endParaRPr sz="2000">
              <a:solidFill>
                <a:srgbClr val="434343"/>
              </a:solidFill>
              <a:latin typeface="Proxima Nova"/>
              <a:ea typeface="Proxima Nova"/>
              <a:cs typeface="Proxima Nova"/>
              <a:sym typeface="Proxima Nova"/>
            </a:endParaRPr>
          </a:p>
          <a:p>
            <a:pPr marL="914400" marR="0" lvl="1"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Carotid (self)</a:t>
            </a:r>
            <a:endParaRPr sz="2000">
              <a:solidFill>
                <a:srgbClr val="434343"/>
              </a:solidFill>
              <a:latin typeface="Proxima Nova"/>
              <a:ea typeface="Proxima Nova"/>
              <a:cs typeface="Proxima Nova"/>
              <a:sym typeface="Proxima Nova"/>
            </a:endParaRPr>
          </a:p>
          <a:p>
            <a:pPr marL="914400" marR="0" lvl="1"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Radial (practitioner)</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Assess for regularity, strength</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At least 15 seconds (x4) but best to do full 60 seconds </a:t>
            </a:r>
            <a:endParaRPr sz="2000">
              <a:solidFill>
                <a:srgbClr val="434343"/>
              </a:solidFill>
              <a:latin typeface="Proxima Nova"/>
              <a:ea typeface="Proxima Nova"/>
              <a:cs typeface="Proxima Nova"/>
              <a:sym typeface="Proxima Nova"/>
            </a:endParaRPr>
          </a:p>
          <a:p>
            <a:pPr marL="914400" marR="0" lvl="1"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When irregular, always do full minute</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b="1">
                <a:solidFill>
                  <a:srgbClr val="434343"/>
                </a:solidFill>
                <a:latin typeface="Proxima Nova"/>
                <a:ea typeface="Proxima Nova"/>
                <a:cs typeface="Proxima Nova"/>
                <a:sym typeface="Proxima Nova"/>
              </a:rPr>
              <a:t>Normal Resting (for adult) 60-100 bpm </a:t>
            </a:r>
            <a:endParaRPr sz="2000" b="1">
              <a:solidFill>
                <a:srgbClr val="434343"/>
              </a:solidFill>
              <a:latin typeface="Proxima Nova"/>
              <a:ea typeface="Proxima Nova"/>
              <a:cs typeface="Proxima Nova"/>
              <a:sym typeface="Proxima Nova"/>
            </a:endParaRPr>
          </a:p>
          <a:p>
            <a:pPr marL="914400" marR="0" lvl="1" indent="-355600" algn="l" rtl="0">
              <a:spcBef>
                <a:spcPts val="0"/>
              </a:spcBef>
              <a:spcAft>
                <a:spcPts val="0"/>
              </a:spcAft>
              <a:buClr>
                <a:srgbClr val="434343"/>
              </a:buClr>
              <a:buSzPts val="2000"/>
              <a:buFont typeface="Proxima Nova"/>
              <a:buChar char="○"/>
            </a:pPr>
            <a:r>
              <a:rPr lang="en" sz="2000" b="1">
                <a:solidFill>
                  <a:srgbClr val="434343"/>
                </a:solidFill>
                <a:latin typeface="Proxima Nova"/>
                <a:ea typeface="Proxima Nova"/>
                <a:cs typeface="Proxima Nova"/>
                <a:sym typeface="Proxima Nova"/>
              </a:rPr>
              <a:t>Above 100 at rest = sinus tachycardia</a:t>
            </a:r>
            <a:endParaRPr sz="2000" b="1">
              <a:solidFill>
                <a:srgbClr val="434343"/>
              </a:solidFill>
              <a:latin typeface="Proxima Nova"/>
              <a:ea typeface="Proxima Nova"/>
              <a:cs typeface="Proxima Nova"/>
              <a:sym typeface="Proxima Nova"/>
            </a:endParaRPr>
          </a:p>
          <a:p>
            <a:pPr marL="914400" marR="0" lvl="1" indent="-355600" algn="l" rtl="0">
              <a:spcBef>
                <a:spcPts val="0"/>
              </a:spcBef>
              <a:spcAft>
                <a:spcPts val="0"/>
              </a:spcAft>
              <a:buClr>
                <a:srgbClr val="434343"/>
              </a:buClr>
              <a:buSzPts val="2000"/>
              <a:buFont typeface="Proxima Nova"/>
              <a:buChar char="○"/>
            </a:pPr>
            <a:r>
              <a:rPr lang="en" sz="2000" b="1">
                <a:solidFill>
                  <a:srgbClr val="434343"/>
                </a:solidFill>
                <a:latin typeface="Proxima Nova"/>
                <a:ea typeface="Proxima Nova"/>
                <a:cs typeface="Proxima Nova"/>
                <a:sym typeface="Proxima Nova"/>
              </a:rPr>
              <a:t>Below 60 at rest = sinus bradycardia </a:t>
            </a:r>
            <a:endParaRPr sz="2000" b="1">
              <a:solidFill>
                <a:srgbClr val="434343"/>
              </a:solidFill>
              <a:latin typeface="Proxima Nova"/>
              <a:ea typeface="Proxima Nova"/>
              <a:cs typeface="Proxima Nova"/>
              <a:sym typeface="Proxima Nova"/>
            </a:endParaRPr>
          </a:p>
        </p:txBody>
      </p:sp>
      <p:sp>
        <p:nvSpPr>
          <p:cNvPr id="368" name="Google Shape;368;p50"/>
          <p:cNvSpPr txBox="1">
            <a:spLocks noGrp="1"/>
          </p:cNvSpPr>
          <p:nvPr>
            <p:ph type="title"/>
          </p:nvPr>
        </p:nvSpPr>
        <p:spPr>
          <a:xfrm>
            <a:off x="819150" y="655100"/>
            <a:ext cx="7505700" cy="816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Resting Heart Rate</a:t>
            </a:r>
            <a:endParaRPr/>
          </a:p>
        </p:txBody>
      </p:sp>
      <p:pic>
        <p:nvPicPr>
          <p:cNvPr id="369" name="Google Shape;369;p50"/>
          <p:cNvPicPr preferRelativeResize="0"/>
          <p:nvPr/>
        </p:nvPicPr>
        <p:blipFill>
          <a:blip r:embed="rId3">
            <a:alphaModFix/>
          </a:blip>
          <a:stretch>
            <a:fillRect/>
          </a:stretch>
        </p:blipFill>
        <p:spPr>
          <a:xfrm>
            <a:off x="6362700" y="952500"/>
            <a:ext cx="1962150" cy="1619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1"/>
          <p:cNvSpPr txBox="1">
            <a:spLocks noGrp="1"/>
          </p:cNvSpPr>
          <p:nvPr>
            <p:ph type="title"/>
          </p:nvPr>
        </p:nvSpPr>
        <p:spPr>
          <a:xfrm>
            <a:off x="1359900" y="1076250"/>
            <a:ext cx="6424200" cy="70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140"/>
              <a:t>Karvonen Method: HR Calculation</a:t>
            </a:r>
            <a:endParaRPr sz="3140"/>
          </a:p>
        </p:txBody>
      </p:sp>
      <p:sp>
        <p:nvSpPr>
          <p:cNvPr id="375" name="Google Shape;375;p51"/>
          <p:cNvSpPr txBox="1"/>
          <p:nvPr/>
        </p:nvSpPr>
        <p:spPr>
          <a:xfrm>
            <a:off x="2229600" y="1688500"/>
            <a:ext cx="4684800" cy="21129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 sz="3200">
                <a:solidFill>
                  <a:srgbClr val="C00000"/>
                </a:solidFill>
                <a:latin typeface="Proxima Nova Semibold"/>
                <a:ea typeface="Proxima Nova Semibold"/>
                <a:cs typeface="Proxima Nova Semibold"/>
                <a:sym typeface="Proxima Nova Semibold"/>
              </a:rPr>
              <a:t>[(208-(0.7*age)) - Resting HR] x(__%) + Resting HR = Target HR</a:t>
            </a:r>
            <a:endParaRPr sz="3200">
              <a:solidFill>
                <a:srgbClr val="C00000"/>
              </a:solidFill>
              <a:latin typeface="Proxima Nova Semibold"/>
              <a:ea typeface="Proxima Nova Semibold"/>
              <a:cs typeface="Proxima Nova Semibold"/>
              <a:sym typeface="Proxima Nova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5"/>
          <p:cNvSpPr txBox="1">
            <a:spLocks noGrp="1"/>
          </p:cNvSpPr>
          <p:nvPr>
            <p:ph type="body" idx="1"/>
          </p:nvPr>
        </p:nvSpPr>
        <p:spPr>
          <a:xfrm>
            <a:off x="886775" y="1404625"/>
            <a:ext cx="7370400" cy="20955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rgbClr val="000000"/>
              </a:buClr>
              <a:buFont typeface="Arial"/>
              <a:buNone/>
            </a:pPr>
            <a:r>
              <a:rPr lang="en" sz="3000" i="1" u="sng"/>
              <a:t>Initial client interaction</a:t>
            </a:r>
            <a:r>
              <a:rPr lang="en" sz="3000" u="sng"/>
              <a:t>:</a:t>
            </a:r>
            <a:endParaRPr sz="3000" i="1" u="sng"/>
          </a:p>
          <a:p>
            <a:pPr marL="0" lvl="0" indent="0" algn="ctr" rtl="0">
              <a:lnSpc>
                <a:spcPct val="100000"/>
              </a:lnSpc>
              <a:spcBef>
                <a:spcPts val="0"/>
              </a:spcBef>
              <a:spcAft>
                <a:spcPts val="0"/>
              </a:spcAft>
              <a:buClr>
                <a:srgbClr val="000000"/>
              </a:buClr>
              <a:buFont typeface="Arial"/>
              <a:buNone/>
            </a:pPr>
            <a:r>
              <a:rPr lang="en" sz="3000">
                <a:solidFill>
                  <a:srgbClr val="C00000"/>
                </a:solidFill>
              </a:rPr>
              <a:t>Very important component in developing an exercise plan and for anyone in a health related field</a:t>
            </a:r>
            <a:endParaRPr sz="3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2"/>
          <p:cNvSpPr txBox="1"/>
          <p:nvPr/>
        </p:nvSpPr>
        <p:spPr>
          <a:xfrm>
            <a:off x="570850" y="1489375"/>
            <a:ext cx="5230200" cy="32730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rgbClr val="434343"/>
              </a:buClr>
              <a:buSzPts val="2000"/>
              <a:buFont typeface="Proxima Nova"/>
              <a:buChar char="●"/>
            </a:pPr>
            <a:r>
              <a:rPr lang="en" sz="2000" i="0" u="none" strike="noStrike" cap="none">
                <a:solidFill>
                  <a:srgbClr val="434343"/>
                </a:solidFill>
                <a:latin typeface="Proxima Nova"/>
                <a:ea typeface="Proxima Nova"/>
                <a:cs typeface="Proxima Nova"/>
                <a:sym typeface="Proxima Nova"/>
              </a:rPr>
              <a:t>Taken seated a</a:t>
            </a:r>
            <a:r>
              <a:rPr lang="en" sz="2000">
                <a:solidFill>
                  <a:srgbClr val="434343"/>
                </a:solidFill>
                <a:latin typeface="Proxima Nova"/>
                <a:ea typeface="Proxima Nova"/>
                <a:cs typeface="Proxima Nova"/>
                <a:sym typeface="Proxima Nova"/>
              </a:rPr>
              <a:t>nd supported</a:t>
            </a:r>
            <a:r>
              <a:rPr lang="en" sz="2000" i="0" u="none" strike="noStrike" cap="none">
                <a:solidFill>
                  <a:srgbClr val="434343"/>
                </a:solidFill>
                <a:latin typeface="Proxima Nova"/>
                <a:ea typeface="Proxima Nova"/>
                <a:cs typeface="Proxima Nova"/>
                <a:sym typeface="Proxima Nova"/>
              </a:rPr>
              <a:t>, post resting for 5 minutes, left arm, proper cuff size (80% of arms circumference), legs uncrossed, and client should have avoided smoking or caffeine</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i="0" u="none" strike="noStrike" cap="none">
                <a:solidFill>
                  <a:srgbClr val="434343"/>
                </a:solidFill>
                <a:latin typeface="Proxima Nova"/>
                <a:ea typeface="Proxima Nova"/>
                <a:cs typeface="Proxima Nova"/>
                <a:sym typeface="Proxima Nova"/>
              </a:rPr>
              <a:t>Systolic: Pressure in the artery when the heart muscle contracts.</a:t>
            </a:r>
            <a:endParaRPr sz="2000" i="0" u="none" strike="noStrike" cap="none">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i="0" u="none" strike="noStrike" cap="none">
                <a:solidFill>
                  <a:srgbClr val="434343"/>
                </a:solidFill>
                <a:latin typeface="Proxima Nova"/>
                <a:ea typeface="Proxima Nova"/>
                <a:cs typeface="Proxima Nova"/>
                <a:sym typeface="Proxima Nova"/>
              </a:rPr>
              <a:t>Diastolic: Resting pressure in the artery</a:t>
            </a:r>
            <a:endParaRPr sz="2000">
              <a:solidFill>
                <a:srgbClr val="434343"/>
              </a:solidFill>
              <a:latin typeface="Proxima Nova"/>
              <a:ea typeface="Proxima Nova"/>
              <a:cs typeface="Proxima Nova"/>
              <a:sym typeface="Proxima Nova"/>
            </a:endParaRPr>
          </a:p>
        </p:txBody>
      </p:sp>
      <p:sp>
        <p:nvSpPr>
          <p:cNvPr id="382" name="Google Shape;382;p52"/>
          <p:cNvSpPr txBox="1">
            <a:spLocks noGrp="1"/>
          </p:cNvSpPr>
          <p:nvPr>
            <p:ph type="title"/>
          </p:nvPr>
        </p:nvSpPr>
        <p:spPr>
          <a:xfrm>
            <a:off x="744675" y="585875"/>
            <a:ext cx="7505700" cy="816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Blood Pressure</a:t>
            </a:r>
            <a:endParaRPr/>
          </a:p>
        </p:txBody>
      </p:sp>
      <p:pic>
        <p:nvPicPr>
          <p:cNvPr id="383" name="Google Shape;383;p52"/>
          <p:cNvPicPr preferRelativeResize="0"/>
          <p:nvPr/>
        </p:nvPicPr>
        <p:blipFill>
          <a:blip r:embed="rId3">
            <a:alphaModFix/>
          </a:blip>
          <a:stretch>
            <a:fillRect/>
          </a:stretch>
        </p:blipFill>
        <p:spPr>
          <a:xfrm>
            <a:off x="5887650" y="1843738"/>
            <a:ext cx="2909299" cy="1938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3"/>
          <p:cNvSpPr txBox="1">
            <a:spLocks noGrp="1"/>
          </p:cNvSpPr>
          <p:nvPr>
            <p:ph type="title"/>
          </p:nvPr>
        </p:nvSpPr>
        <p:spPr>
          <a:xfrm>
            <a:off x="1359888" y="419825"/>
            <a:ext cx="6424200" cy="705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Blood Pressure - AHA Guidelines</a:t>
            </a:r>
            <a:endParaRPr/>
          </a:p>
        </p:txBody>
      </p:sp>
      <p:pic>
        <p:nvPicPr>
          <p:cNvPr id="390" name="Google Shape;390;p53"/>
          <p:cNvPicPr preferRelativeResize="0"/>
          <p:nvPr/>
        </p:nvPicPr>
        <p:blipFill>
          <a:blip r:embed="rId3">
            <a:alphaModFix/>
          </a:blip>
          <a:stretch>
            <a:fillRect/>
          </a:stretch>
        </p:blipFill>
        <p:spPr>
          <a:xfrm>
            <a:off x="1823038" y="1038650"/>
            <a:ext cx="5497925" cy="3671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4"/>
          <p:cNvSpPr txBox="1"/>
          <p:nvPr/>
        </p:nvSpPr>
        <p:spPr>
          <a:xfrm>
            <a:off x="640775" y="1609925"/>
            <a:ext cx="5319600" cy="2427600"/>
          </a:xfrm>
          <a:prstGeom prst="rect">
            <a:avLst/>
          </a:prstGeom>
          <a:noFill/>
          <a:ln>
            <a:noFill/>
          </a:ln>
        </p:spPr>
        <p:txBody>
          <a:bodyPr spcFirstLastPara="1" wrap="square" lIns="91425" tIns="45700" rIns="91425" bIns="45700" anchor="t" anchorCtr="0">
            <a:noAutofit/>
          </a:bodyPr>
          <a:lstStyle/>
          <a:p>
            <a:pPr marL="457200" marR="0" lvl="0" indent="-368300" algn="l" rtl="0">
              <a:spcBef>
                <a:spcPts val="0"/>
              </a:spcBef>
              <a:spcAft>
                <a:spcPts val="0"/>
              </a:spcAft>
              <a:buClr>
                <a:srgbClr val="434343"/>
              </a:buClr>
              <a:buSzPts val="2200"/>
              <a:buFont typeface="Proxima Nova"/>
              <a:buChar char="●"/>
            </a:pPr>
            <a:r>
              <a:rPr lang="en" sz="2200">
                <a:solidFill>
                  <a:srgbClr val="434343"/>
                </a:solidFill>
                <a:latin typeface="Proxima Nova"/>
                <a:ea typeface="Proxima Nova"/>
                <a:cs typeface="Proxima Nova"/>
                <a:sym typeface="Proxima Nova"/>
              </a:rPr>
              <a:t>Systolic pressure: progressively increases @10 mm Hg per MET</a:t>
            </a:r>
            <a:endParaRPr sz="2200">
              <a:solidFill>
                <a:srgbClr val="434343"/>
              </a:solidFill>
              <a:latin typeface="Proxima Nova"/>
              <a:ea typeface="Proxima Nova"/>
              <a:cs typeface="Proxima Nova"/>
              <a:sym typeface="Proxima Nova"/>
            </a:endParaRPr>
          </a:p>
          <a:p>
            <a:pPr marL="914400" marR="0" lvl="1" indent="-368300" algn="l" rtl="0">
              <a:spcBef>
                <a:spcPts val="0"/>
              </a:spcBef>
              <a:spcAft>
                <a:spcPts val="0"/>
              </a:spcAft>
              <a:buClr>
                <a:srgbClr val="C00000"/>
              </a:buClr>
              <a:buSzPts val="2200"/>
              <a:buFont typeface="Proxima Nova"/>
              <a:buChar char="○"/>
            </a:pPr>
            <a:r>
              <a:rPr lang="en" sz="2200" b="1" i="1">
                <a:solidFill>
                  <a:srgbClr val="C00000"/>
                </a:solidFill>
                <a:latin typeface="Proxima Nova"/>
                <a:ea typeface="Proxima Nova"/>
                <a:cs typeface="Proxima Nova"/>
                <a:sym typeface="Proxima Nova"/>
              </a:rPr>
              <a:t>No exercise if systolic measurement is 250 mm Hg</a:t>
            </a:r>
            <a:endParaRPr sz="2200" b="1">
              <a:solidFill>
                <a:srgbClr val="C00000"/>
              </a:solidFill>
              <a:latin typeface="Proxima Nova"/>
              <a:ea typeface="Proxima Nova"/>
              <a:cs typeface="Proxima Nova"/>
              <a:sym typeface="Proxima Nova"/>
            </a:endParaRPr>
          </a:p>
          <a:p>
            <a:pPr marL="457200" marR="0" lvl="0" indent="-368300" algn="l" rtl="0">
              <a:spcBef>
                <a:spcPts val="0"/>
              </a:spcBef>
              <a:spcAft>
                <a:spcPts val="0"/>
              </a:spcAft>
              <a:buClr>
                <a:srgbClr val="434343"/>
              </a:buClr>
              <a:buSzPts val="2200"/>
              <a:buFont typeface="Proxima Nova"/>
              <a:buChar char="●"/>
            </a:pPr>
            <a:r>
              <a:rPr lang="en" sz="2200">
                <a:solidFill>
                  <a:srgbClr val="434343"/>
                </a:solidFill>
                <a:latin typeface="Proxima Nova"/>
                <a:ea typeface="Proxima Nova"/>
                <a:cs typeface="Proxima Nova"/>
                <a:sym typeface="Proxima Nova"/>
              </a:rPr>
              <a:t>Diastolic pressure: No change normally with exercise. </a:t>
            </a:r>
            <a:endParaRPr sz="2200">
              <a:solidFill>
                <a:srgbClr val="434343"/>
              </a:solidFill>
              <a:latin typeface="Proxima Nova"/>
              <a:ea typeface="Proxima Nova"/>
              <a:cs typeface="Proxima Nova"/>
              <a:sym typeface="Proxima Nova"/>
            </a:endParaRPr>
          </a:p>
          <a:p>
            <a:pPr marL="914400" marR="0" lvl="1" indent="-368300" algn="l" rtl="0">
              <a:spcBef>
                <a:spcPts val="0"/>
              </a:spcBef>
              <a:spcAft>
                <a:spcPts val="0"/>
              </a:spcAft>
              <a:buClr>
                <a:srgbClr val="C00000"/>
              </a:buClr>
              <a:buSzPts val="2200"/>
              <a:buFont typeface="Proxima Nova"/>
              <a:buChar char="○"/>
            </a:pPr>
            <a:r>
              <a:rPr lang="en" sz="2200" b="1" i="1">
                <a:solidFill>
                  <a:srgbClr val="C00000"/>
                </a:solidFill>
                <a:latin typeface="Proxima Nova"/>
                <a:ea typeface="Proxima Nova"/>
                <a:cs typeface="Proxima Nova"/>
                <a:sym typeface="Proxima Nova"/>
              </a:rPr>
              <a:t>No exercise if diastolic measurement is 115 mm Hg</a:t>
            </a:r>
            <a:endParaRPr sz="2200" b="1">
              <a:solidFill>
                <a:srgbClr val="C00000"/>
              </a:solidFill>
              <a:latin typeface="Proxima Nova"/>
              <a:ea typeface="Proxima Nova"/>
              <a:cs typeface="Proxima Nova"/>
              <a:sym typeface="Proxima Nova"/>
            </a:endParaRPr>
          </a:p>
          <a:p>
            <a:pPr marL="0" marR="0" lvl="0" indent="0" algn="l" rtl="0">
              <a:spcBef>
                <a:spcPts val="0"/>
              </a:spcBef>
              <a:spcAft>
                <a:spcPts val="0"/>
              </a:spcAft>
              <a:buNone/>
            </a:pPr>
            <a:endParaRPr sz="2200" b="1">
              <a:solidFill>
                <a:srgbClr val="C00000"/>
              </a:solidFill>
              <a:latin typeface="Proxima Nova"/>
              <a:ea typeface="Proxima Nova"/>
              <a:cs typeface="Proxima Nova"/>
              <a:sym typeface="Proxima Nova"/>
            </a:endParaRPr>
          </a:p>
          <a:p>
            <a:pPr marL="0" marR="0" lvl="0" indent="0" algn="l" rtl="0">
              <a:spcBef>
                <a:spcPts val="0"/>
              </a:spcBef>
              <a:spcAft>
                <a:spcPts val="0"/>
              </a:spcAft>
              <a:buNone/>
            </a:pPr>
            <a:endParaRPr sz="2200">
              <a:solidFill>
                <a:srgbClr val="434343"/>
              </a:solidFill>
              <a:latin typeface="Proxima Nova"/>
              <a:ea typeface="Proxima Nova"/>
              <a:cs typeface="Proxima Nova"/>
              <a:sym typeface="Proxima Nova"/>
            </a:endParaRPr>
          </a:p>
        </p:txBody>
      </p:sp>
      <p:sp>
        <p:nvSpPr>
          <p:cNvPr id="396" name="Google Shape;396;p54"/>
          <p:cNvSpPr txBox="1">
            <a:spLocks noGrp="1"/>
          </p:cNvSpPr>
          <p:nvPr>
            <p:ph type="title"/>
          </p:nvPr>
        </p:nvSpPr>
        <p:spPr>
          <a:xfrm>
            <a:off x="819150" y="707275"/>
            <a:ext cx="7505700" cy="782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rgbClr val="000000"/>
              </a:buClr>
              <a:buFont typeface="Arial"/>
              <a:buNone/>
            </a:pPr>
            <a:r>
              <a:rPr lang="en" sz="3200"/>
              <a:t>Blood Pressure and Exercise? </a:t>
            </a:r>
            <a:endParaRPr sz="3200"/>
          </a:p>
        </p:txBody>
      </p:sp>
      <p:sp>
        <p:nvSpPr>
          <p:cNvPr id="397" name="Google Shape;397;p54"/>
          <p:cNvSpPr txBox="1"/>
          <p:nvPr/>
        </p:nvSpPr>
        <p:spPr>
          <a:xfrm>
            <a:off x="257150" y="4601225"/>
            <a:ext cx="5703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a:solidFill>
                  <a:srgbClr val="434343"/>
                </a:solidFill>
                <a:latin typeface="Proxima Nova"/>
                <a:ea typeface="Proxima Nova"/>
                <a:cs typeface="Proxima Nova"/>
                <a:sym typeface="Proxima Nova"/>
              </a:rPr>
              <a:t>ACSM Guidelines for exercise testing and prescription ;8</a:t>
            </a:r>
            <a:r>
              <a:rPr lang="en" sz="800" i="1" baseline="30000">
                <a:solidFill>
                  <a:srgbClr val="434343"/>
                </a:solidFill>
                <a:latin typeface="Proxima Nova"/>
                <a:ea typeface="Proxima Nova"/>
                <a:cs typeface="Proxima Nova"/>
                <a:sym typeface="Proxima Nova"/>
              </a:rPr>
              <a:t>th</a:t>
            </a:r>
            <a:r>
              <a:rPr lang="en" sz="800" i="1">
                <a:solidFill>
                  <a:srgbClr val="434343"/>
                </a:solidFill>
                <a:latin typeface="Proxima Nova"/>
                <a:ea typeface="Proxima Nova"/>
                <a:cs typeface="Proxima Nova"/>
                <a:sym typeface="Proxima Nova"/>
              </a:rPr>
              <a:t> edition</a:t>
            </a:r>
            <a:endParaRPr sz="800">
              <a:latin typeface="Proxima Nova"/>
              <a:ea typeface="Proxima Nova"/>
              <a:cs typeface="Proxima Nova"/>
              <a:sym typeface="Proxima Nova"/>
            </a:endParaRPr>
          </a:p>
        </p:txBody>
      </p:sp>
      <p:pic>
        <p:nvPicPr>
          <p:cNvPr id="398" name="Google Shape;398;p54"/>
          <p:cNvPicPr preferRelativeResize="0"/>
          <p:nvPr/>
        </p:nvPicPr>
        <p:blipFill>
          <a:blip r:embed="rId3">
            <a:alphaModFix/>
          </a:blip>
          <a:stretch>
            <a:fillRect/>
          </a:stretch>
        </p:blipFill>
        <p:spPr>
          <a:xfrm>
            <a:off x="5752625" y="1854338"/>
            <a:ext cx="2909299" cy="19387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7"/>
          <p:cNvSpPr txBox="1"/>
          <p:nvPr/>
        </p:nvSpPr>
        <p:spPr>
          <a:xfrm>
            <a:off x="570850" y="1489375"/>
            <a:ext cx="5230200" cy="3273000"/>
          </a:xfrm>
          <a:prstGeom prst="rect">
            <a:avLst/>
          </a:prstGeom>
          <a:noFill/>
          <a:ln>
            <a:noFill/>
          </a:ln>
        </p:spPr>
        <p:txBody>
          <a:bodyPr spcFirstLastPara="1" wrap="square" lIns="91425" tIns="45700" rIns="91425" bIns="45700" anchor="t" anchorCtr="0">
            <a:noAutofit/>
          </a:bodyPr>
          <a:lstStyle/>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Respiratory rate: number of breaths per minute taken at rest</a:t>
            </a:r>
            <a:endParaRPr sz="2000">
              <a:solidFill>
                <a:srgbClr val="434343"/>
              </a:solidFill>
              <a:latin typeface="Proxima Nova"/>
              <a:ea typeface="Proxima Nova"/>
              <a:cs typeface="Proxima Nova"/>
              <a:sym typeface="Proxima Nova"/>
            </a:endParaRPr>
          </a:p>
          <a:p>
            <a:pPr marL="914400" marR="0" lvl="1"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Normal adult: 12-20 breaths per minute</a:t>
            </a:r>
            <a:endParaRPr sz="2000">
              <a:solidFill>
                <a:srgbClr val="434343"/>
              </a:solidFill>
              <a:latin typeface="Proxima Nova"/>
              <a:ea typeface="Proxima Nova"/>
              <a:cs typeface="Proxima Nova"/>
              <a:sym typeface="Proxima Nova"/>
            </a:endParaRPr>
          </a:p>
          <a:p>
            <a:pPr marL="457200" marR="0" lvl="0"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Oxygen saturation (SpO2):</a:t>
            </a:r>
            <a:endParaRPr sz="2000">
              <a:solidFill>
                <a:srgbClr val="434343"/>
              </a:solidFill>
              <a:latin typeface="Proxima Nova"/>
              <a:ea typeface="Proxima Nova"/>
              <a:cs typeface="Proxima Nova"/>
              <a:sym typeface="Proxima Nova"/>
            </a:endParaRPr>
          </a:p>
          <a:p>
            <a:pPr marL="914400" marR="0" lvl="1"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Consideration for those with cardiovascular or pulmonary diagnoses at rest and with exercise</a:t>
            </a:r>
            <a:endParaRPr sz="2000">
              <a:solidFill>
                <a:srgbClr val="434343"/>
              </a:solidFill>
              <a:latin typeface="Proxima Nova"/>
              <a:ea typeface="Proxima Nova"/>
              <a:cs typeface="Proxima Nova"/>
              <a:sym typeface="Proxima Nova"/>
            </a:endParaRPr>
          </a:p>
          <a:p>
            <a:pPr marL="914400" marR="0" lvl="1" indent="-355600" algn="l" rtl="0">
              <a:spcBef>
                <a:spcPts val="0"/>
              </a:spcBef>
              <a:spcAft>
                <a:spcPts val="0"/>
              </a:spcAft>
              <a:buClr>
                <a:srgbClr val="434343"/>
              </a:buClr>
              <a:buSzPts val="2000"/>
              <a:buFont typeface="Proxima Nova"/>
              <a:buChar char="○"/>
            </a:pPr>
            <a:r>
              <a:rPr lang="en" sz="2000">
                <a:solidFill>
                  <a:srgbClr val="434343"/>
                </a:solidFill>
                <a:latin typeface="Proxima Nova"/>
                <a:ea typeface="Proxima Nova"/>
                <a:cs typeface="Proxima Nova"/>
                <a:sym typeface="Proxima Nova"/>
              </a:rPr>
              <a:t>Normal adult: &gt; 90%</a:t>
            </a:r>
            <a:endParaRPr sz="2000">
              <a:solidFill>
                <a:srgbClr val="434343"/>
              </a:solidFill>
              <a:latin typeface="Proxima Nova"/>
              <a:ea typeface="Proxima Nova"/>
              <a:cs typeface="Proxima Nova"/>
              <a:sym typeface="Proxima Nova"/>
            </a:endParaRPr>
          </a:p>
          <a:p>
            <a:pPr marL="914400" marR="0" lvl="0" indent="0" algn="l" rtl="0">
              <a:spcBef>
                <a:spcPts val="0"/>
              </a:spcBef>
              <a:spcAft>
                <a:spcPts val="0"/>
              </a:spcAft>
              <a:buNone/>
            </a:pPr>
            <a:endParaRPr sz="2000">
              <a:solidFill>
                <a:srgbClr val="434343"/>
              </a:solidFill>
              <a:latin typeface="Proxima Nova"/>
              <a:ea typeface="Proxima Nova"/>
              <a:cs typeface="Proxima Nova"/>
              <a:sym typeface="Proxima Nova"/>
            </a:endParaRPr>
          </a:p>
        </p:txBody>
      </p:sp>
      <p:sp>
        <p:nvSpPr>
          <p:cNvPr id="420" name="Google Shape;420;p57"/>
          <p:cNvSpPr txBox="1">
            <a:spLocks noGrp="1"/>
          </p:cNvSpPr>
          <p:nvPr>
            <p:ph type="title"/>
          </p:nvPr>
        </p:nvSpPr>
        <p:spPr>
          <a:xfrm>
            <a:off x="744675" y="585875"/>
            <a:ext cx="7505700" cy="816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Oxygen Saturation &amp; Respiratory Rate</a:t>
            </a:r>
            <a:endParaRPr/>
          </a:p>
        </p:txBody>
      </p:sp>
      <p:pic>
        <p:nvPicPr>
          <p:cNvPr id="421" name="Google Shape;421;p57"/>
          <p:cNvPicPr preferRelativeResize="0"/>
          <p:nvPr/>
        </p:nvPicPr>
        <p:blipFill>
          <a:blip r:embed="rId3">
            <a:alphaModFix/>
          </a:blip>
          <a:stretch>
            <a:fillRect/>
          </a:stretch>
        </p:blipFill>
        <p:spPr>
          <a:xfrm>
            <a:off x="6176950" y="1651075"/>
            <a:ext cx="2398175" cy="23981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EECC1-686D-734B-224D-659BD9918768}"/>
              </a:ext>
            </a:extLst>
          </p:cNvPr>
          <p:cNvSpPr>
            <a:spLocks noGrp="1"/>
          </p:cNvSpPr>
          <p:nvPr>
            <p:ph type="title"/>
          </p:nvPr>
        </p:nvSpPr>
        <p:spPr>
          <a:xfrm>
            <a:off x="480762" y="453321"/>
            <a:ext cx="7505700" cy="954600"/>
          </a:xfrm>
        </p:spPr>
        <p:txBody>
          <a:bodyPr/>
          <a:lstStyle/>
          <a:p>
            <a:r>
              <a:rPr lang="en-US"/>
              <a:t>Lactate Threshold  </a:t>
            </a:r>
          </a:p>
        </p:txBody>
      </p:sp>
      <p:sp>
        <p:nvSpPr>
          <p:cNvPr id="5" name="Google Shape;419;p57">
            <a:extLst>
              <a:ext uri="{FF2B5EF4-FFF2-40B4-BE49-F238E27FC236}">
                <a16:creationId xmlns:a16="http://schemas.microsoft.com/office/drawing/2014/main" id="{BCFA718C-CFB1-7F2C-97ED-90B9B3419B45}"/>
              </a:ext>
            </a:extLst>
          </p:cNvPr>
          <p:cNvSpPr txBox="1"/>
          <p:nvPr/>
        </p:nvSpPr>
        <p:spPr>
          <a:xfrm>
            <a:off x="285635" y="1225750"/>
            <a:ext cx="6430599" cy="3273000"/>
          </a:xfrm>
          <a:prstGeom prst="rect">
            <a:avLst/>
          </a:prstGeom>
          <a:noFill/>
          <a:ln>
            <a:noFill/>
          </a:ln>
        </p:spPr>
        <p:txBody>
          <a:bodyPr spcFirstLastPara="1" wrap="square" lIns="91425" tIns="45700" rIns="91425" bIns="45700" anchor="t" anchorCtr="0">
            <a:noAutofit/>
          </a:bodyPr>
          <a:lstStyle/>
          <a:p>
            <a:pPr marL="457200" indent="-355600">
              <a:buClr>
                <a:srgbClr val="434343"/>
              </a:buClr>
              <a:buSzPts val="2000"/>
              <a:buFont typeface="Proxima Nova"/>
              <a:buChar char="●"/>
            </a:pPr>
            <a:r>
              <a:rPr lang="en" sz="1800">
                <a:solidFill>
                  <a:srgbClr val="434343"/>
                </a:solidFill>
                <a:latin typeface="Proxima Nova"/>
                <a:ea typeface="Proxima Nova"/>
                <a:cs typeface="Proxima Nova"/>
                <a:sym typeface="Proxima Nova"/>
              </a:rPr>
              <a:t>What is it? Exertion point beyond recovery for the workout session; body produces more lactate than it can clear and it accumulates in the bloodstream</a:t>
            </a:r>
            <a:endParaRPr lang="en-US" sz="1800">
              <a:solidFill>
                <a:srgbClr val="434343"/>
              </a:solidFill>
              <a:latin typeface="Proxima Nova"/>
              <a:ea typeface="Proxima Nova"/>
              <a:cs typeface="Proxima Nova"/>
            </a:endParaRPr>
          </a:p>
          <a:p>
            <a:pPr marL="457200" indent="-355600">
              <a:buClr>
                <a:srgbClr val="434343"/>
              </a:buClr>
              <a:buSzPts val="2000"/>
              <a:buFont typeface="Proxima Nova"/>
              <a:buChar char="●"/>
            </a:pPr>
            <a:r>
              <a:rPr lang="en" sz="1800">
                <a:solidFill>
                  <a:srgbClr val="434343"/>
                </a:solidFill>
                <a:latin typeface="Proxima Nova"/>
                <a:ea typeface="Proxima Nova"/>
                <a:cs typeface="Proxima Nova"/>
              </a:rPr>
              <a:t>Signs in the clinic:</a:t>
            </a:r>
          </a:p>
          <a:p>
            <a:pPr marL="914400" lvl="1" indent="-355600">
              <a:buClr>
                <a:srgbClr val="434343"/>
              </a:buClr>
              <a:buSzPts val="2000"/>
              <a:buFont typeface="Arial"/>
              <a:buChar char="•"/>
            </a:pPr>
            <a:r>
              <a:rPr lang="en" sz="1600">
                <a:solidFill>
                  <a:srgbClr val="434343"/>
                </a:solidFill>
                <a:latin typeface="Proxima Nova"/>
                <a:ea typeface="Proxima Nova"/>
                <a:cs typeface="Proxima Nova"/>
              </a:rPr>
              <a:t>Headache/lightheadedness/dizziness/fatigue</a:t>
            </a:r>
            <a:endParaRPr lang="en" sz="1600">
              <a:ea typeface="Proxima Nova"/>
            </a:endParaRPr>
          </a:p>
          <a:p>
            <a:pPr marL="914400" lvl="1" indent="-355600">
              <a:buClr>
                <a:srgbClr val="434343"/>
              </a:buClr>
              <a:buSzPts val="2000"/>
              <a:buFont typeface="Arial"/>
              <a:buChar char="•"/>
            </a:pPr>
            <a:r>
              <a:rPr lang="en" sz="1600">
                <a:solidFill>
                  <a:srgbClr val="434343"/>
                </a:solidFill>
                <a:latin typeface="Proxima Nova"/>
                <a:ea typeface="Proxima Nova"/>
                <a:cs typeface="Proxima Nova"/>
              </a:rPr>
              <a:t>Color – may look pale or flushed</a:t>
            </a:r>
            <a:endParaRPr lang="en" sz="1600"/>
          </a:p>
          <a:p>
            <a:pPr marL="914400" lvl="1" indent="-355600">
              <a:buClr>
                <a:srgbClr val="434343"/>
              </a:buClr>
              <a:buSzPts val="2000"/>
              <a:buFont typeface="Arial"/>
              <a:buChar char="•"/>
            </a:pPr>
            <a:r>
              <a:rPr lang="en" sz="1600">
                <a:solidFill>
                  <a:srgbClr val="434343"/>
                </a:solidFill>
                <a:latin typeface="Proxima Nova"/>
                <a:ea typeface="Calibri"/>
                <a:cs typeface="Calibri"/>
              </a:rPr>
              <a:t>Look at HR – in the clinic we find their 40-60% HRR range (mild-moderate intensity) - if it is way higher, give them more time in between exercises for HR to come down</a:t>
            </a:r>
          </a:p>
          <a:p>
            <a:pPr marL="457200" indent="-355600">
              <a:buClr>
                <a:srgbClr val="434343"/>
              </a:buClr>
              <a:buSzPts val="2000"/>
              <a:buFont typeface="Proxima Nova"/>
              <a:buChar char="●"/>
            </a:pPr>
            <a:r>
              <a:rPr lang="en" sz="1800">
                <a:solidFill>
                  <a:srgbClr val="434343"/>
                </a:solidFill>
                <a:latin typeface="Proxima Nova"/>
                <a:ea typeface="Calibri"/>
                <a:cs typeface="Calibri"/>
              </a:rPr>
              <a:t>Look out for and clearly note deconditioned individuals (especially at SHW – it may be their first time exercising in months or even years) </a:t>
            </a:r>
          </a:p>
          <a:p>
            <a:pPr marL="457200" indent="-355600">
              <a:buClr>
                <a:srgbClr val="434343"/>
              </a:buClr>
              <a:buSzPts val="2000"/>
              <a:buFont typeface="Proxima Nova"/>
              <a:buChar char="●"/>
            </a:pPr>
            <a:r>
              <a:rPr lang="en" sz="1800">
                <a:solidFill>
                  <a:srgbClr val="434343"/>
                </a:solidFill>
                <a:latin typeface="Proxima Nova"/>
                <a:ea typeface="Calibri"/>
                <a:cs typeface="Calibri"/>
              </a:rPr>
              <a:t>Use your clinical judgment! </a:t>
            </a:r>
          </a:p>
          <a:p>
            <a:pPr marL="457200" indent="-355600">
              <a:buClr>
                <a:srgbClr val="434343"/>
              </a:buClr>
              <a:buSzPts val="2000"/>
              <a:buFont typeface="Proxima Nova"/>
              <a:buChar char="●"/>
            </a:pPr>
            <a:endParaRPr lang="en" sz="2000">
              <a:solidFill>
                <a:srgbClr val="434343"/>
              </a:solidFill>
              <a:latin typeface="Proxima Nova"/>
              <a:ea typeface="Calibri"/>
              <a:cs typeface="Calibri"/>
            </a:endParaRPr>
          </a:p>
          <a:p>
            <a:pPr marL="914400"/>
            <a:endParaRPr lang="en-US" sz="2000">
              <a:solidFill>
                <a:srgbClr val="434343"/>
              </a:solidFill>
              <a:latin typeface="Proxima Nova"/>
              <a:ea typeface="Proxima Nova"/>
              <a:cs typeface="Proxima Nova"/>
            </a:endParaRPr>
          </a:p>
        </p:txBody>
      </p:sp>
      <p:pic>
        <p:nvPicPr>
          <p:cNvPr id="3" name="Picture 2">
            <a:extLst>
              <a:ext uri="{FF2B5EF4-FFF2-40B4-BE49-F238E27FC236}">
                <a16:creationId xmlns:a16="http://schemas.microsoft.com/office/drawing/2014/main" id="{34809DEF-35C6-F2A2-0BDA-8C5D5F39C5BF}"/>
              </a:ext>
            </a:extLst>
          </p:cNvPr>
          <p:cNvPicPr>
            <a:picLocks noChangeAspect="1"/>
          </p:cNvPicPr>
          <p:nvPr/>
        </p:nvPicPr>
        <p:blipFill>
          <a:blip r:embed="rId3"/>
          <a:stretch>
            <a:fillRect/>
          </a:stretch>
        </p:blipFill>
        <p:spPr>
          <a:xfrm>
            <a:off x="6715127" y="760568"/>
            <a:ext cx="2105025" cy="2781300"/>
          </a:xfrm>
          <a:prstGeom prst="rect">
            <a:avLst/>
          </a:prstGeom>
        </p:spPr>
      </p:pic>
      <p:sp>
        <p:nvSpPr>
          <p:cNvPr id="4" name="TextBox 3">
            <a:extLst>
              <a:ext uri="{FF2B5EF4-FFF2-40B4-BE49-F238E27FC236}">
                <a16:creationId xmlns:a16="http://schemas.microsoft.com/office/drawing/2014/main" id="{6F6C448C-C8BD-247D-4B83-BA19E614ACCE}"/>
              </a:ext>
            </a:extLst>
          </p:cNvPr>
          <p:cNvSpPr txBox="1"/>
          <p:nvPr/>
        </p:nvSpPr>
        <p:spPr>
          <a:xfrm>
            <a:off x="6495535" y="3543873"/>
            <a:ext cx="253640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Proxima Nova"/>
              </a:rPr>
              <a:t>Exhibit A. Ethan </a:t>
            </a:r>
          </a:p>
        </p:txBody>
      </p:sp>
    </p:spTree>
    <p:extLst>
      <p:ext uri="{BB962C8B-B14F-4D97-AF65-F5344CB8AC3E}">
        <p14:creationId xmlns:p14="http://schemas.microsoft.com/office/powerpoint/2010/main" val="1387249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6"/>
          <p:cNvSpPr txBox="1">
            <a:spLocks noGrp="1"/>
          </p:cNvSpPr>
          <p:nvPr>
            <p:ph type="body" idx="1"/>
          </p:nvPr>
        </p:nvSpPr>
        <p:spPr>
          <a:xfrm>
            <a:off x="834900" y="1417350"/>
            <a:ext cx="7474200" cy="2308800"/>
          </a:xfrm>
          <a:prstGeom prst="rect">
            <a:avLst/>
          </a:prstGeom>
        </p:spPr>
        <p:txBody>
          <a:bodyPr spcFirstLastPara="1" wrap="square" lIns="91425" tIns="91425" rIns="91425" bIns="91425" anchor="t" anchorCtr="0">
            <a:normAutofit/>
          </a:bodyPr>
          <a:lstStyle/>
          <a:p>
            <a:pPr marL="0" lvl="0" indent="0" algn="ctr" rtl="0">
              <a:lnSpc>
                <a:spcPct val="100000"/>
              </a:lnSpc>
              <a:spcBef>
                <a:spcPts val="0"/>
              </a:spcBef>
              <a:spcAft>
                <a:spcPts val="0"/>
              </a:spcAft>
              <a:buNone/>
            </a:pPr>
            <a:r>
              <a:rPr lang="en" sz="3000" i="1" u="sng"/>
              <a:t>It all begins with listening!</a:t>
            </a:r>
            <a:endParaRPr sz="3000" i="1" u="sng"/>
          </a:p>
          <a:p>
            <a:pPr marL="0" lvl="0" indent="0" algn="ctr" rtl="0">
              <a:lnSpc>
                <a:spcPct val="100000"/>
              </a:lnSpc>
              <a:spcBef>
                <a:spcPts val="0"/>
              </a:spcBef>
              <a:spcAft>
                <a:spcPts val="0"/>
              </a:spcAft>
              <a:buNone/>
            </a:pPr>
            <a:r>
              <a:rPr lang="en" sz="3000"/>
              <a:t>Before collecting objective data and determining exercise prescription, you must first take a thorough client history. </a:t>
            </a:r>
            <a:endParaRPr sz="3000">
              <a:latin typeface="Proxima Nova Semibold"/>
              <a:ea typeface="Proxima Nova Semibold"/>
              <a:cs typeface="Proxima Nova Semibold"/>
              <a:sym typeface="Proxima Nova Semi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7"/>
          <p:cNvSpPr txBox="1">
            <a:spLocks noGrp="1"/>
          </p:cNvSpPr>
          <p:nvPr>
            <p:ph type="title"/>
          </p:nvPr>
        </p:nvSpPr>
        <p:spPr>
          <a:xfrm>
            <a:off x="705600" y="598100"/>
            <a:ext cx="7571700" cy="83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Proxima Nova"/>
                <a:ea typeface="Proxima Nova"/>
                <a:cs typeface="Proxima Nova"/>
                <a:sym typeface="Proxima Nova"/>
              </a:rPr>
              <a:t>Taking History and Developing Rapport </a:t>
            </a:r>
            <a:endParaRPr sz="3000"/>
          </a:p>
        </p:txBody>
      </p:sp>
      <p:sp>
        <p:nvSpPr>
          <p:cNvPr id="150" name="Google Shape;150;p17"/>
          <p:cNvSpPr txBox="1">
            <a:spLocks noGrp="1"/>
          </p:cNvSpPr>
          <p:nvPr>
            <p:ph type="body" idx="1"/>
          </p:nvPr>
        </p:nvSpPr>
        <p:spPr>
          <a:xfrm>
            <a:off x="759150" y="1383025"/>
            <a:ext cx="6235200" cy="251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i="1"/>
              <a:t>Arguably the most important part of any client/patient interaction</a:t>
            </a:r>
            <a:endParaRPr sz="2100" i="1"/>
          </a:p>
          <a:p>
            <a:pPr marL="457200" lvl="0" indent="-342900" algn="l" rtl="0">
              <a:spcBef>
                <a:spcPts val="1200"/>
              </a:spcBef>
              <a:spcAft>
                <a:spcPts val="0"/>
              </a:spcAft>
              <a:buSzPts val="1800"/>
              <a:buChar char="●"/>
            </a:pPr>
            <a:r>
              <a:rPr lang="en"/>
              <a:t>Repeat answers </a:t>
            </a:r>
            <a:endParaRPr/>
          </a:p>
          <a:p>
            <a:pPr marL="914400" lvl="1" indent="-342900" algn="l" rtl="0">
              <a:spcBef>
                <a:spcPts val="0"/>
              </a:spcBef>
              <a:spcAft>
                <a:spcPts val="0"/>
              </a:spcAft>
              <a:buSzPts val="1800"/>
              <a:buChar char="○"/>
            </a:pPr>
            <a:r>
              <a:rPr lang="en"/>
              <a:t>Makes sure you are interpreting the info correctly </a:t>
            </a:r>
            <a:endParaRPr/>
          </a:p>
          <a:p>
            <a:pPr marL="914400" lvl="1" indent="-342900" algn="l" rtl="0">
              <a:spcBef>
                <a:spcPts val="0"/>
              </a:spcBef>
              <a:spcAft>
                <a:spcPts val="0"/>
              </a:spcAft>
              <a:buSzPts val="1800"/>
              <a:buChar char="○"/>
            </a:pPr>
            <a:r>
              <a:rPr lang="en"/>
              <a:t>Lets the client know you care </a:t>
            </a:r>
            <a:endParaRPr/>
          </a:p>
          <a:p>
            <a:pPr marL="457200" lvl="0" indent="-342900" algn="l" rtl="0">
              <a:spcBef>
                <a:spcPts val="0"/>
              </a:spcBef>
              <a:spcAft>
                <a:spcPts val="0"/>
              </a:spcAft>
              <a:buSzPts val="1800"/>
              <a:buChar char="●"/>
            </a:pPr>
            <a:r>
              <a:rPr lang="en"/>
              <a:t>Listen for clues</a:t>
            </a:r>
            <a:endParaRPr/>
          </a:p>
          <a:p>
            <a:pPr marL="914400" lvl="1" indent="-342900" algn="l" rtl="0">
              <a:spcBef>
                <a:spcPts val="0"/>
              </a:spcBef>
              <a:spcAft>
                <a:spcPts val="0"/>
              </a:spcAft>
              <a:buSzPts val="1800"/>
              <a:buChar char="○"/>
            </a:pPr>
            <a:r>
              <a:rPr lang="en"/>
              <a:t>Patterns to when symptoms present vs resolve</a:t>
            </a:r>
            <a:endParaRPr/>
          </a:p>
          <a:p>
            <a:pPr marL="457200" lvl="0" indent="-342900" algn="l" rtl="0">
              <a:spcBef>
                <a:spcPts val="0"/>
              </a:spcBef>
              <a:spcAft>
                <a:spcPts val="0"/>
              </a:spcAft>
              <a:buSzPts val="1800"/>
              <a:buChar char="●"/>
            </a:pPr>
            <a:r>
              <a:rPr lang="en"/>
              <a:t>Ask open-ended questions </a:t>
            </a:r>
            <a:endParaRPr/>
          </a:p>
          <a:p>
            <a:pPr marL="0" lvl="0" indent="0" algn="l" rtl="0">
              <a:spcBef>
                <a:spcPts val="1200"/>
              </a:spcBef>
              <a:spcAft>
                <a:spcPts val="12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8"/>
          <p:cNvSpPr txBox="1">
            <a:spLocks noGrp="1"/>
          </p:cNvSpPr>
          <p:nvPr>
            <p:ph type="body" idx="1"/>
          </p:nvPr>
        </p:nvSpPr>
        <p:spPr>
          <a:xfrm>
            <a:off x="1041900" y="1786800"/>
            <a:ext cx="7060200" cy="1569900"/>
          </a:xfrm>
          <a:prstGeom prst="rect">
            <a:avLst/>
          </a:prstGeom>
        </p:spPr>
        <p:txBody>
          <a:bodyPr spcFirstLastPara="1" wrap="square" lIns="91425" tIns="91425" rIns="91425" bIns="91425" anchor="ctr" anchorCtr="0">
            <a:normAutofit/>
          </a:bodyPr>
          <a:lstStyle/>
          <a:p>
            <a:pPr marL="0" lvl="0" indent="0" algn="ctr" rtl="0">
              <a:lnSpc>
                <a:spcPct val="100000"/>
              </a:lnSpc>
              <a:spcBef>
                <a:spcPts val="0"/>
              </a:spcBef>
              <a:spcAft>
                <a:spcPts val="0"/>
              </a:spcAft>
              <a:buNone/>
            </a:pPr>
            <a:r>
              <a:rPr lang="en" sz="3000"/>
              <a:t>What information do we want to gather from the patient history?</a:t>
            </a:r>
            <a:endParaRPr sz="3000">
              <a:latin typeface="Proxima Nova Semibold"/>
              <a:ea typeface="Proxima Nova Semibold"/>
              <a:cs typeface="Proxima Nova Semibold"/>
              <a:sym typeface="Proxima Nova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700"/>
              <a:t>Pre-Participation Screening</a:t>
            </a:r>
            <a:endParaRPr sz="3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0"/>
          <p:cNvSpPr txBox="1">
            <a:spLocks noGrp="1"/>
          </p:cNvSpPr>
          <p:nvPr>
            <p:ph type="title"/>
          </p:nvPr>
        </p:nvSpPr>
        <p:spPr>
          <a:xfrm>
            <a:off x="819150" y="250775"/>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ACSM Pre-Participation Screening</a:t>
            </a:r>
            <a:endParaRPr/>
          </a:p>
        </p:txBody>
      </p:sp>
      <p:pic>
        <p:nvPicPr>
          <p:cNvPr id="166" name="Google Shape;166;p20"/>
          <p:cNvPicPr preferRelativeResize="0"/>
          <p:nvPr/>
        </p:nvPicPr>
        <p:blipFill rotWithShape="1">
          <a:blip r:embed="rId3">
            <a:alphaModFix/>
          </a:blip>
          <a:srcRect t="38535" r="3493" b="15320"/>
          <a:stretch/>
        </p:blipFill>
        <p:spPr>
          <a:xfrm>
            <a:off x="2087725" y="950650"/>
            <a:ext cx="4968550" cy="3905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1"/>
          <p:cNvSpPr txBox="1">
            <a:spLocks noGrp="1"/>
          </p:cNvSpPr>
          <p:nvPr>
            <p:ph type="title"/>
          </p:nvPr>
        </p:nvSpPr>
        <p:spPr>
          <a:xfrm>
            <a:off x="520750" y="357650"/>
            <a:ext cx="7804200" cy="954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500"/>
              <a:t>Signs and symptoms suggesting CV, metabolic, renal disease </a:t>
            </a:r>
            <a:r>
              <a:rPr lang="en" sz="1700"/>
              <a:t>(ACSM 11th edition)</a:t>
            </a:r>
            <a:endParaRPr sz="1700"/>
          </a:p>
        </p:txBody>
      </p:sp>
      <p:sp>
        <p:nvSpPr>
          <p:cNvPr id="172" name="Google Shape;172;p21"/>
          <p:cNvSpPr txBox="1">
            <a:spLocks noGrp="1"/>
          </p:cNvSpPr>
          <p:nvPr>
            <p:ph type="body" idx="1"/>
          </p:nvPr>
        </p:nvSpPr>
        <p:spPr>
          <a:xfrm>
            <a:off x="669900" y="1312250"/>
            <a:ext cx="7804200" cy="31077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dk2"/>
              </a:buClr>
              <a:buSzPts val="1500"/>
              <a:buChar char="●"/>
            </a:pPr>
            <a:r>
              <a:rPr lang="en" sz="1500">
                <a:solidFill>
                  <a:schemeClr val="dk2"/>
                </a:solidFill>
              </a:rPr>
              <a:t>Pain/discomfort (pressure, ache) in chest, shoulders, arms, neck, jaw that may result from ischemia</a:t>
            </a:r>
            <a:endParaRPr sz="1500">
              <a:solidFill>
                <a:schemeClr val="dk2"/>
              </a:solidFill>
            </a:endParaRPr>
          </a:p>
          <a:p>
            <a:pPr marL="457200" lvl="0" indent="-323850" algn="l" rtl="0">
              <a:spcBef>
                <a:spcPts val="0"/>
              </a:spcBef>
              <a:spcAft>
                <a:spcPts val="0"/>
              </a:spcAft>
              <a:buClr>
                <a:schemeClr val="dk2"/>
              </a:buClr>
              <a:buSzPts val="1500"/>
              <a:buChar char="●"/>
            </a:pPr>
            <a:r>
              <a:rPr lang="en" sz="1500">
                <a:solidFill>
                  <a:schemeClr val="dk2"/>
                </a:solidFill>
              </a:rPr>
              <a:t>Shortness of breath at rest/with mild exertion</a:t>
            </a:r>
            <a:endParaRPr sz="1500">
              <a:solidFill>
                <a:schemeClr val="dk2"/>
              </a:solidFill>
            </a:endParaRPr>
          </a:p>
          <a:p>
            <a:pPr marL="457200" lvl="0" indent="-323850" algn="l" rtl="0">
              <a:spcBef>
                <a:spcPts val="0"/>
              </a:spcBef>
              <a:spcAft>
                <a:spcPts val="0"/>
              </a:spcAft>
              <a:buClr>
                <a:schemeClr val="dk2"/>
              </a:buClr>
              <a:buSzPts val="1500"/>
              <a:buChar char="●"/>
            </a:pPr>
            <a:r>
              <a:rPr lang="en" sz="1500">
                <a:solidFill>
                  <a:schemeClr val="dk2"/>
                </a:solidFill>
              </a:rPr>
              <a:t>Dizziness/syncope</a:t>
            </a:r>
            <a:endParaRPr sz="1500">
              <a:solidFill>
                <a:schemeClr val="dk2"/>
              </a:solidFill>
            </a:endParaRPr>
          </a:p>
          <a:p>
            <a:pPr marL="457200" lvl="0" indent="-323850" algn="l" rtl="0">
              <a:spcBef>
                <a:spcPts val="0"/>
              </a:spcBef>
              <a:spcAft>
                <a:spcPts val="0"/>
              </a:spcAft>
              <a:buClr>
                <a:schemeClr val="dk2"/>
              </a:buClr>
              <a:buSzPts val="1500"/>
              <a:buChar char="●"/>
            </a:pPr>
            <a:r>
              <a:rPr lang="en" sz="1500">
                <a:solidFill>
                  <a:schemeClr val="dk2"/>
                </a:solidFill>
              </a:rPr>
              <a:t>Orthopnea: dyspnea in reclined position alleviated with upright positioning</a:t>
            </a:r>
            <a:endParaRPr sz="1500">
              <a:solidFill>
                <a:schemeClr val="dk2"/>
              </a:solidFill>
            </a:endParaRPr>
          </a:p>
          <a:p>
            <a:pPr marL="457200" lvl="0" indent="-323850" algn="l" rtl="0">
              <a:spcBef>
                <a:spcPts val="0"/>
              </a:spcBef>
              <a:spcAft>
                <a:spcPts val="0"/>
              </a:spcAft>
              <a:buClr>
                <a:schemeClr val="dk2"/>
              </a:buClr>
              <a:buSzPts val="1500"/>
              <a:buChar char="●"/>
            </a:pPr>
            <a:r>
              <a:rPr lang="en" sz="1500">
                <a:solidFill>
                  <a:schemeClr val="dk2"/>
                </a:solidFill>
              </a:rPr>
              <a:t>Paroxysmal nocturnal dyspnea: shortness of breath waking person up after ~2 hours of sleep and resolves with upright position</a:t>
            </a:r>
            <a:endParaRPr sz="1500">
              <a:solidFill>
                <a:schemeClr val="dk2"/>
              </a:solidFill>
            </a:endParaRPr>
          </a:p>
          <a:p>
            <a:pPr marL="457200" lvl="0" indent="-323850" algn="l" rtl="0">
              <a:spcBef>
                <a:spcPts val="0"/>
              </a:spcBef>
              <a:spcAft>
                <a:spcPts val="0"/>
              </a:spcAft>
              <a:buClr>
                <a:schemeClr val="dk2"/>
              </a:buClr>
              <a:buSzPts val="1500"/>
              <a:buChar char="●"/>
            </a:pPr>
            <a:r>
              <a:rPr lang="en" sz="1500">
                <a:solidFill>
                  <a:schemeClr val="dk2"/>
                </a:solidFill>
              </a:rPr>
              <a:t>Ankle edema</a:t>
            </a:r>
            <a:endParaRPr sz="1500">
              <a:solidFill>
                <a:schemeClr val="dk2"/>
              </a:solidFill>
            </a:endParaRPr>
          </a:p>
          <a:p>
            <a:pPr marL="457200" lvl="0" indent="-323850" algn="l" rtl="0">
              <a:spcBef>
                <a:spcPts val="0"/>
              </a:spcBef>
              <a:spcAft>
                <a:spcPts val="0"/>
              </a:spcAft>
              <a:buClr>
                <a:schemeClr val="dk2"/>
              </a:buClr>
              <a:buSzPts val="1500"/>
              <a:buChar char="●"/>
            </a:pPr>
            <a:r>
              <a:rPr lang="en" sz="1500">
                <a:solidFill>
                  <a:schemeClr val="dk2"/>
                </a:solidFill>
              </a:rPr>
              <a:t>Palpitations/tachycardia (elevated HR)</a:t>
            </a:r>
            <a:endParaRPr sz="1500">
              <a:solidFill>
                <a:schemeClr val="dk2"/>
              </a:solidFill>
            </a:endParaRPr>
          </a:p>
          <a:p>
            <a:pPr marL="457200" lvl="0" indent="-323850" algn="l" rtl="0">
              <a:spcBef>
                <a:spcPts val="0"/>
              </a:spcBef>
              <a:spcAft>
                <a:spcPts val="0"/>
              </a:spcAft>
              <a:buClr>
                <a:schemeClr val="dk2"/>
              </a:buClr>
              <a:buSzPts val="1500"/>
              <a:buChar char="●"/>
            </a:pPr>
            <a:r>
              <a:rPr lang="en" sz="1500">
                <a:solidFill>
                  <a:schemeClr val="dk2"/>
                </a:solidFill>
              </a:rPr>
              <a:t>Intermittent claudication: “cramping” pain during exercise/exertion relieved within 1-2 minutes of rest </a:t>
            </a:r>
            <a:endParaRPr sz="1500">
              <a:solidFill>
                <a:schemeClr val="dk2"/>
              </a:solidFill>
            </a:endParaRPr>
          </a:p>
          <a:p>
            <a:pPr marL="457200" lvl="0" indent="-323850" algn="l" rtl="0">
              <a:spcBef>
                <a:spcPts val="0"/>
              </a:spcBef>
              <a:spcAft>
                <a:spcPts val="0"/>
              </a:spcAft>
              <a:buClr>
                <a:schemeClr val="dk2"/>
              </a:buClr>
              <a:buSzPts val="1500"/>
              <a:buChar char="●"/>
            </a:pPr>
            <a:r>
              <a:rPr lang="en" sz="1500">
                <a:solidFill>
                  <a:schemeClr val="dk2"/>
                </a:solidFill>
              </a:rPr>
              <a:t>Known heart murmur</a:t>
            </a:r>
            <a:endParaRPr sz="1500">
              <a:solidFill>
                <a:schemeClr val="dk2"/>
              </a:solidFill>
            </a:endParaRPr>
          </a:p>
          <a:p>
            <a:pPr marL="457200" lvl="0" indent="-323850" algn="l" rtl="0">
              <a:spcBef>
                <a:spcPts val="0"/>
              </a:spcBef>
              <a:spcAft>
                <a:spcPts val="0"/>
              </a:spcAft>
              <a:buClr>
                <a:schemeClr val="dk2"/>
              </a:buClr>
              <a:buSzPts val="1500"/>
              <a:buChar char="●"/>
            </a:pPr>
            <a:r>
              <a:rPr lang="en" sz="1500">
                <a:solidFill>
                  <a:schemeClr val="dk2"/>
                </a:solidFill>
              </a:rPr>
              <a:t>Unusual fatigue/shortness of breath with usual activities</a:t>
            </a:r>
            <a:endParaRPr sz="1500"/>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34</Slides>
  <Notes>34</Notes>
  <HiddenSlides>0</HiddenSlide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Shift</vt:lpstr>
      <vt:lpstr>General Lab Concepts  Prior to Starting an Exercise Program </vt:lpstr>
      <vt:lpstr>Client History</vt:lpstr>
      <vt:lpstr>PowerPoint Presentation</vt:lpstr>
      <vt:lpstr>PowerPoint Presentation</vt:lpstr>
      <vt:lpstr>Taking History and Developing Rapport </vt:lpstr>
      <vt:lpstr>PowerPoint Presentation</vt:lpstr>
      <vt:lpstr>Pre-Participation Screening</vt:lpstr>
      <vt:lpstr>ACSM Pre-Participation Screening</vt:lpstr>
      <vt:lpstr>Signs and symptoms suggesting CV, metabolic, renal disease (ACSM 11th edition)</vt:lpstr>
      <vt:lpstr>Identify Red Flags!</vt:lpstr>
      <vt:lpstr>Is this person appropriate for PT/Exercise, or do I need to refer out? </vt:lpstr>
      <vt:lpstr>Referred Pain </vt:lpstr>
      <vt:lpstr>Review of Systems Screening Questions </vt:lpstr>
      <vt:lpstr>Review of Systems Screening Questions 10 Questions - Have you recently experienced? </vt:lpstr>
      <vt:lpstr>PowerPoint Presentation</vt:lpstr>
      <vt:lpstr>Medical History</vt:lpstr>
      <vt:lpstr>Practice History Taking  Listen and ask appropriate questions</vt:lpstr>
      <vt:lpstr>Medical History</vt:lpstr>
      <vt:lpstr>Demographics </vt:lpstr>
      <vt:lpstr>Medical History</vt:lpstr>
      <vt:lpstr>Medical History</vt:lpstr>
      <vt:lpstr>Medical History </vt:lpstr>
      <vt:lpstr>Medical History </vt:lpstr>
      <vt:lpstr>Being a good listener and a detective at the same time </vt:lpstr>
      <vt:lpstr>Pre-Exercise Participation Exam Process</vt:lpstr>
      <vt:lpstr>Anthropometric Measures </vt:lpstr>
      <vt:lpstr>Body Fat Percentages</vt:lpstr>
      <vt:lpstr>Resting Heart Rate</vt:lpstr>
      <vt:lpstr>Karvonen Method: HR Calculation</vt:lpstr>
      <vt:lpstr>Blood Pressure</vt:lpstr>
      <vt:lpstr>Blood Pressure - AHA Guidelines</vt:lpstr>
      <vt:lpstr>Blood Pressure and Exercise? </vt:lpstr>
      <vt:lpstr>Oxygen Saturation &amp; Respiratory Rate</vt:lpstr>
      <vt:lpstr>Lactate Threshold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2025-11-05T16:38:24Z</dcterms:modified>
</cp:coreProperties>
</file>