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132_BD2C0A4E.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omments/modernComment_133_5E5C0B0B.xml" ContentType="application/vnd.ms-powerpoint.comments+xml"/>
  <Override PartName="/ppt/notesSlides/notesSlide49.xml" ContentType="application/vnd.openxmlformats-officedocument.presentationml.notesSlide+xml"/>
  <Override PartName="/ppt/comments/modernComment_135_BCDFBD45.xml" ContentType="application/vnd.ms-powerpoint.comments+xml"/>
  <Override PartName="/ppt/notesSlides/notesSlide50.xml" ContentType="application/vnd.openxmlformats-officedocument.presentationml.notesSlide+xml"/>
  <Override PartName="/ppt/comments/modernComment_134_FA81461C.xml" ContentType="application/vnd.ms-powerpoint.comments+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306" r:id="rId43"/>
    <p:sldId id="297" r:id="rId44"/>
    <p:sldId id="298" r:id="rId45"/>
    <p:sldId id="299" r:id="rId46"/>
    <p:sldId id="300" r:id="rId47"/>
    <p:sldId id="301" r:id="rId48"/>
    <p:sldId id="307" r:id="rId49"/>
    <p:sldId id="309" r:id="rId50"/>
    <p:sldId id="308" r:id="rId51"/>
    <p:sldId id="302" r:id="rId52"/>
    <p:sldId id="303" r:id="rId53"/>
    <p:sldId id="304" r:id="rId54"/>
    <p:sldId id="318" r:id="rId55"/>
  </p:sldIdLst>
  <p:sldSz cx="9144000" cy="5143500" type="screen16x9"/>
  <p:notesSz cx="6858000" cy="9144000"/>
  <p:embeddedFontLst>
    <p:embeddedFont>
      <p:font typeface="Nunito" pitchFamily="2" charset="0"/>
      <p:regular r:id="rId57"/>
      <p:bold r:id="rId58"/>
      <p:italic r:id="rId59"/>
      <p:boldItalic r:id="rId60"/>
    </p:embeddedFont>
    <p:embeddedFont>
      <p:font typeface="Proxima Nova" panose="020B0604020202020204" charset="0"/>
      <p:regular r:id="rId61"/>
      <p:bold r:id="rId62"/>
      <p:italic r:id="rId63"/>
      <p:boldItalic r:id="rId64"/>
    </p:embeddedFont>
    <p:embeddedFont>
      <p:font typeface="Proxima Nova Extrabold" panose="020B0604020202020204" charset="0"/>
      <p:bold r:id="rId65"/>
    </p:embeddedFont>
    <p:embeddedFont>
      <p:font typeface="Proxima Nova Semibold" panose="020B0604020202020204" charset="0"/>
      <p:regular r:id="rId66"/>
      <p:bold r:id="rId67"/>
      <p:boldItalic r:id="rId6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B2DEF11-4BE6-11C0-A95C-05C1E4D4DCD5}" name="Nickolas Roche" initials="NR" userId="S::NRoche@fcapotential.org::5f7fbee1-5a2f-4978-92fb-e64b19e103e2"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font" Target="fonts/font2.fntdata"/><Relationship Id="rId66" Type="http://schemas.openxmlformats.org/officeDocument/2006/relationships/font" Target="fonts/font10.fntdata"/><Relationship Id="rId74" Type="http://schemas.microsoft.com/office/2018/10/relationships/authors" Target="authors.xml"/><Relationship Id="rId5" Type="http://schemas.openxmlformats.org/officeDocument/2006/relationships/slide" Target="slides/slide4.xml"/><Relationship Id="rId61"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Hirn" userId="S::jhirn@fcapotential.org::1d4aa10d-678f-4b57-a67e-cb6ff4823722" providerId="AD" clId="Web-{245E6ABF-BC87-5C05-62B6-85C03E1F0BC5}"/>
    <pc:docChg chg="modSld">
      <pc:chgData name="Julie  Hirn" userId="S::jhirn@fcapotential.org::1d4aa10d-678f-4b57-a67e-cb6ff4823722" providerId="AD" clId="Web-{245E6ABF-BC87-5C05-62B6-85C03E1F0BC5}" dt="2026-06-19T21:05:29.106" v="1"/>
      <pc:docMkLst>
        <pc:docMk/>
      </pc:docMkLst>
      <pc:sldChg chg="modNotes">
        <pc:chgData name="Julie  Hirn" userId="S::jhirn@fcapotential.org::1d4aa10d-678f-4b57-a67e-cb6ff4823722" providerId="AD" clId="Web-{245E6ABF-BC87-5C05-62B6-85C03E1F0BC5}" dt="2026-06-19T21:05:29.106" v="1"/>
        <pc:sldMkLst>
          <pc:docMk/>
          <pc:sldMk cId="3168779589" sldId="309"/>
        </pc:sldMkLst>
      </pc:sldChg>
    </pc:docChg>
  </pc:docChgLst>
</pc:chgInfo>
</file>

<file path=ppt/comments/modernComment_132_BD2C0A4E.xml><?xml version="1.0" encoding="utf-8"?>
<p188:cmLst xmlns:a="http://schemas.openxmlformats.org/drawingml/2006/main" xmlns:r="http://schemas.openxmlformats.org/officeDocument/2006/relationships" xmlns:p188="http://schemas.microsoft.com/office/powerpoint/2018/8/main">
  <p188:cm id="{0A6FCC07-C89D-4911-954B-BDA21CE8D927}" authorId="{0B2DEF11-4BE6-11C0-A95C-05C1E4D4DCD5}" created="2025-08-08T14:38:18.627">
    <pc:sldMkLst xmlns:pc="http://schemas.microsoft.com/office/powerpoint/2013/main/command">
      <pc:docMk/>
      <pc:sldMk cId="3173780046" sldId="306"/>
    </pc:sldMkLst>
    <p188:txBody>
      <a:bodyPr/>
      <a:lstStyle/>
      <a:p>
        <a:r>
          <a:rPr lang="en-US"/>
          <a:t>NEW slide and citation</a:t>
        </a:r>
      </a:p>
    </p188:txBody>
  </p188:cm>
</p188:cmLst>
</file>

<file path=ppt/comments/modernComment_133_5E5C0B0B.xml><?xml version="1.0" encoding="utf-8"?>
<p188:cmLst xmlns:a="http://schemas.openxmlformats.org/drawingml/2006/main" xmlns:r="http://schemas.openxmlformats.org/officeDocument/2006/relationships" xmlns:p188="http://schemas.microsoft.com/office/powerpoint/2018/8/main">
  <p188:cm id="{0895613D-046C-47A6-A2AF-8AC89C84EBB4}" authorId="{0B2DEF11-4BE6-11C0-A95C-05C1E4D4DCD5}" status="resolved" created="2025-08-08T14:38:18.627" complete="100000">
    <pc:sldMkLst xmlns:pc="http://schemas.microsoft.com/office/powerpoint/2013/main/command">
      <pc:docMk/>
      <pc:sldMk cId="3173780046" sldId="306"/>
    </pc:sldMkLst>
    <p188:txBody>
      <a:bodyPr/>
      <a:lstStyle/>
      <a:p>
        <a:r>
          <a:rPr lang="en-US"/>
          <a:t>NEW slide and citation</a:t>
        </a:r>
      </a:p>
    </p188:txBody>
  </p188:cm>
</p188:cmLst>
</file>

<file path=ppt/comments/modernComment_134_FA81461C.xml><?xml version="1.0" encoding="utf-8"?>
<p188:cmLst xmlns:a="http://schemas.openxmlformats.org/drawingml/2006/main" xmlns:r="http://schemas.openxmlformats.org/officeDocument/2006/relationships" xmlns:p188="http://schemas.microsoft.com/office/powerpoint/2018/8/main">
  <p188:cm id="{33F5883C-829F-4623-A614-129F7A2D07E4}" authorId="{0B2DEF11-4BE6-11C0-A95C-05C1E4D4DCD5}" status="resolved" created="2025-08-08T14:38:18.627" complete="100000">
    <pc:sldMkLst xmlns:pc="http://schemas.microsoft.com/office/powerpoint/2013/main/command">
      <pc:docMk/>
      <pc:sldMk cId="3173780046" sldId="306"/>
    </pc:sldMkLst>
    <p188:txBody>
      <a:bodyPr/>
      <a:lstStyle/>
      <a:p>
        <a:r>
          <a:rPr lang="en-US"/>
          <a:t>NEW slide, NEW citation </a:t>
        </a:r>
      </a:p>
    </p188:txBody>
  </p188:cm>
</p188:cmLst>
</file>

<file path=ppt/comments/modernComment_135_BCDFBD45.xml><?xml version="1.0" encoding="utf-8"?>
<p188:cmLst xmlns:a="http://schemas.openxmlformats.org/drawingml/2006/main" xmlns:r="http://schemas.openxmlformats.org/officeDocument/2006/relationships" xmlns:p188="http://schemas.microsoft.com/office/powerpoint/2018/8/main">
  <p188:cm id="{07E81843-661A-47BC-AA61-0BF6EF6DA7B3}" authorId="{0B2DEF11-4BE6-11C0-A95C-05C1E4D4DCD5}" status="resolved" created="2025-08-08T14:38:18.627" complete="100000">
    <pc:sldMkLst xmlns:pc="http://schemas.microsoft.com/office/powerpoint/2013/main/command">
      <pc:docMk/>
      <pc:sldMk cId="3173780046" sldId="306"/>
    </pc:sldMkLst>
    <p188:txBody>
      <a:bodyPr/>
      <a:lstStyle/>
      <a:p>
        <a:r>
          <a:rPr lang="en-US"/>
          <a:t>NEW slide and same citation from slide 48</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journals.sagepub.com/doi/10.1177/2325967115575900#bibr12-2325967115575900"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journals.sagepub.com/doi/10.1177/2325967115575900#appendix" TargetMode="External"/><Relationship Id="rId5" Type="http://schemas.openxmlformats.org/officeDocument/2006/relationships/hyperlink" Target="https://journals.sagepub.com/doi/10.1177/2325967115575900#fig1-2325967115575900" TargetMode="External"/><Relationship Id="rId4" Type="http://schemas.openxmlformats.org/officeDocument/2006/relationships/hyperlink" Target="https://journals.sagepub.com/doi/10.1177/2325967115575900#table1-2325967115575900"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Welcome to CKC Systems lab course focused on the knee and hip. In this module we will review various topics with the goal of creating clarity and understanding of the concepts taught in the course lecture. </a:t>
            </a: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5b8118b3ad_0_2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5b8118b3ad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600" i="1">
                <a:solidFill>
                  <a:schemeClr val="dk1"/>
                </a:solidFill>
              </a:rPr>
              <a:t>Similar to the ankle and foot lab, we will perform a gait analysis with the focus primarily at the knee and hip. </a:t>
            </a:r>
            <a:endParaRPr sz="1600" i="1">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183237a9272_0_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183237a92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In this video we are looking at a sagittal plane view of gait and specifically focusing on the hip and knee position. </a:t>
            </a:r>
            <a:endParaRPr sz="1500">
              <a:solidFill>
                <a:schemeClr val="dk1"/>
              </a:solidFill>
            </a:endParaRPr>
          </a:p>
          <a:p>
            <a:pPr marL="0" lvl="0" indent="0" algn="l" rtl="0">
              <a:lnSpc>
                <a:spcPct val="115000"/>
              </a:lnSpc>
              <a:spcBef>
                <a:spcPts val="0"/>
              </a:spcBef>
              <a:spcAft>
                <a:spcPts val="0"/>
              </a:spcAft>
              <a:buNone/>
            </a:pP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Magnitude of hip flexion and extension should be similar like a pendulum at initial contact</a:t>
            </a:r>
            <a:endParaRPr sz="1500">
              <a:solidFill>
                <a:schemeClr val="dk1"/>
              </a:solidFill>
            </a:endParaRPr>
          </a:p>
          <a:p>
            <a:pPr marL="914400" lvl="1" indent="-323850" algn="l" rtl="0">
              <a:lnSpc>
                <a:spcPct val="115000"/>
              </a:lnSpc>
              <a:spcBef>
                <a:spcPts val="0"/>
              </a:spcBef>
              <a:spcAft>
                <a:spcPts val="0"/>
              </a:spcAft>
              <a:buClr>
                <a:schemeClr val="dk1"/>
              </a:buClr>
              <a:buSzPts val="1500"/>
              <a:buChar char="○"/>
            </a:pPr>
            <a:r>
              <a:rPr lang="en" sz="1500">
                <a:solidFill>
                  <a:schemeClr val="dk1"/>
                </a:solidFill>
              </a:rPr>
              <a:t>Knee extension at initial contact</a:t>
            </a:r>
            <a:endParaRPr sz="1500">
              <a:solidFill>
                <a:schemeClr val="dk1"/>
              </a:solidFill>
            </a:endParaRPr>
          </a:p>
          <a:p>
            <a:pPr marL="914400" lvl="1" indent="-323850" algn="l" rtl="0">
              <a:lnSpc>
                <a:spcPct val="115000"/>
              </a:lnSpc>
              <a:spcBef>
                <a:spcPts val="0"/>
              </a:spcBef>
              <a:spcAft>
                <a:spcPts val="0"/>
              </a:spcAft>
              <a:buClr>
                <a:schemeClr val="dk1"/>
              </a:buClr>
              <a:buSzPts val="1500"/>
              <a:buChar char="○"/>
            </a:pPr>
            <a:r>
              <a:rPr lang="en" sz="1500">
                <a:solidFill>
                  <a:schemeClr val="dk1"/>
                </a:solidFill>
              </a:rPr>
              <a:t>Hip extension at toe off </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Swing - Combination of hip, knee flexion and ankle DF during swing phase to ensure foot clearance </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Arm swing will occur opposite arm and opposite leg throughout the gait cycle </a:t>
            </a:r>
            <a:endParaRPr sz="150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83237a9272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83237a927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Frontal view of gait - looking at the knee, hip and pelvis positioning</a:t>
            </a:r>
            <a:endParaRPr sz="1500"/>
          </a:p>
          <a:p>
            <a:pPr marL="0" lvl="0" indent="0" algn="l" rtl="0">
              <a:spcBef>
                <a:spcPts val="0"/>
              </a:spcBef>
              <a:spcAft>
                <a:spcPts val="0"/>
              </a:spcAft>
              <a:buNone/>
            </a:pPr>
            <a:endParaRPr sz="1500"/>
          </a:p>
          <a:p>
            <a:pPr marL="457200" lvl="0" indent="-323850" algn="l" rtl="0">
              <a:spcBef>
                <a:spcPts val="0"/>
              </a:spcBef>
              <a:spcAft>
                <a:spcPts val="0"/>
              </a:spcAft>
              <a:buSzPts val="1500"/>
              <a:buChar char="●"/>
            </a:pPr>
            <a:r>
              <a:rPr lang="en" sz="1500"/>
              <a:t>Pelvis is staying level and held at a right angle </a:t>
            </a:r>
            <a:endParaRPr sz="1500"/>
          </a:p>
          <a:p>
            <a:pPr marL="914400" lvl="1" indent="-323850" algn="l" rtl="0">
              <a:spcBef>
                <a:spcPts val="0"/>
              </a:spcBef>
              <a:spcAft>
                <a:spcPts val="0"/>
              </a:spcAft>
              <a:buSzPts val="1500"/>
              <a:buChar char="○"/>
            </a:pPr>
            <a:r>
              <a:rPr lang="en" sz="1500"/>
              <a:t>Contralateral pelvic drop during stance phase might indicate glute or trunk weakness </a:t>
            </a:r>
            <a:endParaRPr sz="1500"/>
          </a:p>
          <a:p>
            <a:pPr marL="457200" lvl="0" indent="-323850" algn="l" rtl="0">
              <a:spcBef>
                <a:spcPts val="0"/>
              </a:spcBef>
              <a:spcAft>
                <a:spcPts val="0"/>
              </a:spcAft>
              <a:buSzPts val="1500"/>
              <a:buChar char="●"/>
            </a:pPr>
            <a:r>
              <a:rPr lang="en" sz="1500"/>
              <a:t>Patella should be forward facing and not turning in or out</a:t>
            </a:r>
            <a:endParaRPr sz="1500"/>
          </a:p>
          <a:p>
            <a:pPr marL="914400" lvl="1" indent="-323850" algn="l" rtl="0">
              <a:spcBef>
                <a:spcPts val="0"/>
              </a:spcBef>
              <a:spcAft>
                <a:spcPts val="0"/>
              </a:spcAft>
              <a:buSzPts val="1500"/>
              <a:buChar char="○"/>
            </a:pPr>
            <a:r>
              <a:rPr lang="en" sz="1500"/>
              <a:t>This gives an idea of what is happening at the femur in terms of its frontal and transverse plane alignments</a:t>
            </a:r>
            <a:endParaRPr sz="1500"/>
          </a:p>
          <a:p>
            <a:pPr marL="457200" lvl="0" indent="-323850" algn="l" rtl="0">
              <a:spcBef>
                <a:spcPts val="0"/>
              </a:spcBef>
              <a:spcAft>
                <a:spcPts val="0"/>
              </a:spcAft>
              <a:buSzPts val="1500"/>
              <a:buChar char="●"/>
            </a:pPr>
            <a:r>
              <a:rPr lang="en" sz="1500"/>
              <a:t>Looking more holistically at the Q angle which combines the pelvic, hip, and foot alignments </a:t>
            </a:r>
            <a:endParaRPr sz="15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83237a9272_0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83237a9272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Here we can see a posterior view of the gait cycle.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This view helps to better see the pelvic table alignment. </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When one foot is in contact with the ground, you want to look at the opposite side and see that it is level</a:t>
            </a:r>
            <a:endParaRPr sz="1500">
              <a:solidFill>
                <a:schemeClr val="dk1"/>
              </a:solidFill>
            </a:endParaRPr>
          </a:p>
          <a:p>
            <a:pPr marL="457200" lvl="0" indent="-323850" algn="l" rtl="0">
              <a:spcBef>
                <a:spcPts val="0"/>
              </a:spcBef>
              <a:spcAft>
                <a:spcPts val="0"/>
              </a:spcAft>
              <a:buClr>
                <a:schemeClr val="dk1"/>
              </a:buClr>
              <a:buSzPts val="1500"/>
              <a:buChar char="●"/>
            </a:pPr>
            <a:r>
              <a:rPr lang="en" sz="1500">
                <a:solidFill>
                  <a:schemeClr val="dk1"/>
                </a:solidFill>
              </a:rPr>
              <a:t>Again, a drop more than a few degrees might signify a frontal plane weakness</a:t>
            </a:r>
            <a:endParaRPr sz="150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5b8118b3ad_0_5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15b8118b3ad_0_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400">
                <a:solidFill>
                  <a:schemeClr val="dk1"/>
                </a:solidFill>
              </a:rPr>
              <a:t>Let’s review a few objective tests for both the hip and knee. For the purposes of this course, we won’t go into too much depth on each one as you may have learned these skills elsewhere or can access resources online. </a:t>
            </a:r>
            <a:endParaRPr sz="1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15b8118b3ad_0_6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15b8118b3ad_0_6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Special tests to help rule up or down certain diagnoses but these tests will never provide the whole answer. More importantly, a thorough client interview with a clear understanding of the clinical presentation will help guide the exam process and understanding of the patient case.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Two concepts that are important to be familiar with are sensitivity and specificity.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A test’s sensitivity is the ability of the test to correctly identify if a patient with a dysfunction/injury. A highly sensitive test will be better at diagnosing a true negative. If someone tests negative on a highly sensitive test, you can more confidently rule out whatever you were testing for. Highly sensitive helps to rule out if negative, but if positive, it doesn’t definitely help you rule in. SNOUT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A test’s specificity is the ability of the test to correctly identify someone without the dysfunction/injury. A highly specific test increases the likelihood of diagnosing true positives. If someone tests positive on a highly specific test, you can be fairly certain they have what you are testing for. In the case of a negative test, you cannot confidently rule it out. SPIN</a:t>
            </a:r>
            <a:endParaRPr sz="1500"/>
          </a:p>
          <a:p>
            <a:pPr marL="0" lvl="0" indent="0" algn="l" rtl="0">
              <a:spcBef>
                <a:spcPts val="0"/>
              </a:spcBef>
              <a:spcAft>
                <a:spcPts val="0"/>
              </a:spcAft>
              <a:buNone/>
            </a:pPr>
            <a:endParaRPr sz="15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15b8118b3ad_0_5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15b8118b3ad_0_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Going through all these tests is out of the scope of this class, but here is reference list of some techniques that relate to the knee joint and specific soft tissue structures. These tests have variable sensitivity and specificity and can be a helpful supplemental diagnostic tool but must be done in conjunction with a thorough subjective history and clinical picture. </a:t>
            </a:r>
            <a:endParaRPr sz="15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5b8118b3ad_0_7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5b8118b3ad_0_7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157af72f2e7_0_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 name="Google Shape;245;g157af72f2e7_0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sz="1500">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15b8118b3ad_0_4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15b8118b3ad_0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sz="150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589834b47e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589834b47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When evaluating the hip and knee, static standing postures give will give you a clue as to what you will find as the exam progresses. However, keep in mind that as functional unipeds the really valuable information will be gathered when the subject is standing or functioning on one leg. Make sure that the structural exam is done with the subjects shoes off.</a:t>
            </a:r>
            <a:endParaRPr sz="15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15b8118b3ad_0_5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15b8118b3ad_0_5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sz="1500">
              <a:solidFill>
                <a:schemeClr val="dk1"/>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157af72f2e7_0_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157af72f2e7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sz="15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15b8118b3ad_0_6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0" name="Google Shape;270;g15b8118b3ad_0_6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While it is true humans are bipedal we are functional unipeds. During gait your lower extremities are not doing the same thing at the same time. In fact 70 percent of the walking gait happens with only one leg in contact with the ground. This percentage grows as the speed of motion increases.</a:t>
            </a:r>
            <a:endParaRPr sz="1500">
              <a:solidFill>
                <a:schemeClr val="dk1"/>
              </a:solidFill>
            </a:endParaRPr>
          </a:p>
          <a:p>
            <a:pPr marL="0" lvl="0" indent="0" algn="l" rtl="0">
              <a:lnSpc>
                <a:spcPct val="115000"/>
              </a:lnSpc>
              <a:spcBef>
                <a:spcPts val="1200"/>
              </a:spcBef>
              <a:spcAft>
                <a:spcPts val="1200"/>
              </a:spcAft>
              <a:buNone/>
            </a:pPr>
            <a:r>
              <a:rPr lang="en" sz="1500">
                <a:solidFill>
                  <a:schemeClr val="dk1"/>
                </a:solidFill>
              </a:rPr>
              <a:t>So it is very important to both evaluate and exercise ones lower extremity strength on one leg. </a:t>
            </a:r>
            <a:endParaRPr sz="1500">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57af72f2e7_0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57af72f2e7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a:solidFill>
                  <a:schemeClr val="dk1"/>
                </a:solidFill>
              </a:rPr>
              <a:t>How is the static Q angle commonly measured? Q angle measurements usually take place with the client lying or standing on both legs. A true measure of one's Q angle occurs when standing and squatting on one leg.  </a:t>
            </a:r>
            <a:endParaRPr sz="15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500">
                <a:solidFill>
                  <a:schemeClr val="dk1"/>
                </a:solidFill>
              </a:rPr>
              <a:t>A single leg squat test as described by Crossley et. al. is an objective way to measure the quality of one's single leg functional strength. This test is represented by the 5 point criteria on the right of the slide.</a:t>
            </a:r>
            <a:endParaRPr sz="1500">
              <a:solidFill>
                <a:schemeClr val="dk1"/>
              </a:solidFill>
            </a:endParaRPr>
          </a:p>
          <a:p>
            <a:pPr marL="0" lvl="0" indent="0" algn="l" rtl="0">
              <a:lnSpc>
                <a:spcPct val="115000"/>
              </a:lnSpc>
              <a:spcBef>
                <a:spcPts val="1200"/>
              </a:spcBef>
              <a:spcAft>
                <a:spcPts val="0"/>
              </a:spcAft>
              <a:buClr>
                <a:schemeClr val="dk1"/>
              </a:buClr>
              <a:buSzPts val="1100"/>
              <a:buFont typeface="Arial"/>
              <a:buNone/>
            </a:pPr>
            <a:r>
              <a:rPr lang="en" sz="1500">
                <a:solidFill>
                  <a:schemeClr val="dk1"/>
                </a:solidFill>
              </a:rPr>
              <a:t>The criteria on the left of the slide is similar to Crossley et. al.. However, a criteria is added to evaluate if one primarily functions on the outside of the foot without engaging the medial arch and the associated active and passive structures. If the medial foot comes off the ground while standing on one leg than the COM is being pushed to far over the stance leg. By placing the hands on the hips it negates the opportunity for the arms to contribute to balance. This better evaluates ones LE anatomy's ability to stand and function on one leg</a:t>
            </a:r>
            <a:endParaRPr sz="15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500">
              <a:solidFill>
                <a:srgbClr val="FF0000"/>
              </a:solidFill>
            </a:endParaRPr>
          </a:p>
          <a:p>
            <a:pPr marL="0" lvl="0" indent="0" algn="l" rtl="0">
              <a:lnSpc>
                <a:spcPct val="115000"/>
              </a:lnSpc>
              <a:spcBef>
                <a:spcPts val="1200"/>
              </a:spcBef>
              <a:spcAft>
                <a:spcPts val="0"/>
              </a:spcAft>
              <a:buClr>
                <a:schemeClr val="dk1"/>
              </a:buClr>
              <a:buSzPts val="1100"/>
              <a:buFont typeface="Arial"/>
              <a:buNone/>
            </a:pPr>
            <a:r>
              <a:rPr lang="en" sz="1500">
                <a:solidFill>
                  <a:srgbClr val="FF0000"/>
                </a:solidFill>
              </a:rPr>
              <a:t>Measure of both strength and stability </a:t>
            </a:r>
            <a:endParaRPr sz="1500">
              <a:solidFill>
                <a:srgbClr val="FF0000"/>
              </a:solidFill>
            </a:endParaRPr>
          </a:p>
          <a:p>
            <a:pPr marL="0" lvl="0" indent="0" algn="l" rtl="0">
              <a:lnSpc>
                <a:spcPct val="115000"/>
              </a:lnSpc>
              <a:spcBef>
                <a:spcPts val="1200"/>
              </a:spcBef>
              <a:spcAft>
                <a:spcPts val="0"/>
              </a:spcAft>
              <a:buClr>
                <a:schemeClr val="dk1"/>
              </a:buClr>
              <a:buSzPts val="1100"/>
              <a:buFont typeface="Arial"/>
              <a:buNone/>
            </a:pPr>
            <a:r>
              <a:rPr lang="en" sz="1200">
                <a:solidFill>
                  <a:srgbClr val="FF0000"/>
                </a:solidFill>
                <a:highlight>
                  <a:srgbClr val="FFFFFF"/>
                </a:highlight>
              </a:rPr>
              <a:t>Performance of the SLST was similar to that described by Crossley et al.</a:t>
            </a:r>
            <a:r>
              <a:rPr lang="en" sz="1200" u="sng" baseline="30000">
                <a:solidFill>
                  <a:srgbClr val="FF0000"/>
                </a:solidFill>
                <a:highlight>
                  <a:srgbClr val="FFFFFF"/>
                </a:highlight>
                <a:hlinkClick r:id="rId3">
                  <a:extLst>
                    <a:ext uri="{A12FA001-AC4F-418D-AE19-62706E023703}">
                      <ahyp:hlinkClr xmlns:ahyp="http://schemas.microsoft.com/office/drawing/2018/hyperlinkcolor" val="tx"/>
                    </a:ext>
                  </a:extLst>
                </a:hlinkClick>
              </a:rPr>
              <a:t>12</a:t>
            </a:r>
            <a:r>
              <a:rPr lang="en" sz="1200">
                <a:solidFill>
                  <a:srgbClr val="FF0000"/>
                </a:solidFill>
                <a:highlight>
                  <a:srgbClr val="FFFFFF"/>
                </a:highlight>
              </a:rPr>
              <a:t> Briefly, the patients were asked to stand on a 20-cm box with their arms held out in front of them. The SLST was demonstrated by one of the study investigators. Patients were advised not to lean forward and were told to place their free leg behind them to make it easier to assess pelvic tilt and hip adduction. Patients were asked to squat to 60° of knee flexion in a slow, controlled manner at a rate of approximately 1 squat per 2 seconds. The patients were allowed 3 practice attempts with each limb prior to the actual trial. Three trials were performed for each limb. The trials were captured on digital video, with the video camera placed approximately 3 m in front of the participant on a tripod at the height of the patient’s pelvis. A single orthopaedic surgeon reviewed the videos to grade the tests.</a:t>
            </a:r>
            <a:endParaRPr sz="1200">
              <a:solidFill>
                <a:srgbClr val="FF0000"/>
              </a:solidFill>
              <a:highlight>
                <a:srgbClr val="FFFFFF"/>
              </a:highlight>
            </a:endParaRPr>
          </a:p>
          <a:p>
            <a:pPr marL="0" lvl="0" indent="0" algn="l" rtl="0">
              <a:lnSpc>
                <a:spcPct val="115000"/>
              </a:lnSpc>
              <a:spcBef>
                <a:spcPts val="600"/>
              </a:spcBef>
              <a:spcAft>
                <a:spcPts val="0"/>
              </a:spcAft>
              <a:buClr>
                <a:schemeClr val="dk1"/>
              </a:buClr>
              <a:buSzPts val="1100"/>
              <a:buFont typeface="Arial"/>
              <a:buNone/>
            </a:pPr>
            <a:r>
              <a:rPr lang="en" sz="1200">
                <a:solidFill>
                  <a:srgbClr val="FF0000"/>
                </a:solidFill>
                <a:highlight>
                  <a:srgbClr val="FFFFFF"/>
                </a:highlight>
              </a:rPr>
              <a:t>Grading of the performances (</a:t>
            </a:r>
            <a:r>
              <a:rPr lang="en" sz="1200" u="sng">
                <a:solidFill>
                  <a:srgbClr val="FF0000"/>
                </a:solidFill>
                <a:highlight>
                  <a:srgbClr val="FFFFFF"/>
                </a:highlight>
                <a:hlinkClick r:id="rId4">
                  <a:extLst>
                    <a:ext uri="{A12FA001-AC4F-418D-AE19-62706E023703}">
                      <ahyp:hlinkClr xmlns:ahyp="http://schemas.microsoft.com/office/drawing/2018/hyperlinkcolor" val="tx"/>
                    </a:ext>
                  </a:extLst>
                </a:hlinkClick>
              </a:rPr>
              <a:t>Table 1</a:t>
            </a:r>
            <a:r>
              <a:rPr lang="en" sz="1200">
                <a:solidFill>
                  <a:srgbClr val="FF0000"/>
                </a:solidFill>
                <a:highlight>
                  <a:srgbClr val="FFFFFF"/>
                </a:highlight>
              </a:rPr>
              <a:t>) was based on the presence of ipsilateral trunk lean, pelvic tilt (</a:t>
            </a:r>
            <a:r>
              <a:rPr lang="en" sz="1200" u="sng">
                <a:solidFill>
                  <a:srgbClr val="FF0000"/>
                </a:solidFill>
                <a:highlight>
                  <a:srgbClr val="FFFFFF"/>
                </a:highlight>
                <a:hlinkClick r:id="rId5">
                  <a:extLst>
                    <a:ext uri="{A12FA001-AC4F-418D-AE19-62706E023703}">
                      <ahyp:hlinkClr xmlns:ahyp="http://schemas.microsoft.com/office/drawing/2018/hyperlinkcolor" val="tx"/>
                    </a:ext>
                  </a:extLst>
                </a:hlinkClick>
              </a:rPr>
              <a:t>Figure 1</a:t>
            </a:r>
            <a:r>
              <a:rPr lang="en" sz="1200">
                <a:solidFill>
                  <a:srgbClr val="FF0000"/>
                </a:solidFill>
                <a:highlight>
                  <a:srgbClr val="FFFFFF"/>
                </a:highlight>
              </a:rPr>
              <a:t>) or rotation, hip adduction or internal rotation, dynamic knee valgus, or overall loss of balance, as described by Crossley et al.</a:t>
            </a:r>
            <a:r>
              <a:rPr lang="en" sz="1200" u="sng" baseline="30000">
                <a:solidFill>
                  <a:srgbClr val="FF0000"/>
                </a:solidFill>
                <a:highlight>
                  <a:srgbClr val="FFFFFF"/>
                </a:highlight>
                <a:hlinkClick r:id="rId3">
                  <a:extLst>
                    <a:ext uri="{A12FA001-AC4F-418D-AE19-62706E023703}">
                      <ahyp:hlinkClr xmlns:ahyp="http://schemas.microsoft.com/office/drawing/2018/hyperlinkcolor" val="tx"/>
                    </a:ext>
                  </a:extLst>
                </a:hlinkClick>
              </a:rPr>
              <a:t>12</a:t>
            </a:r>
            <a:r>
              <a:rPr lang="en" sz="1200">
                <a:solidFill>
                  <a:srgbClr val="FF0000"/>
                </a:solidFill>
                <a:highlight>
                  <a:srgbClr val="FFFFFF"/>
                </a:highlight>
              </a:rPr>
              <a:t> A good performance required the absence of all 5 pathologic criteria in 2 of 3 trials. Poor performance was characterized by the presence of any of the 5 pathologic criteria in 2 of 3 trials (see the </a:t>
            </a:r>
            <a:r>
              <a:rPr lang="en" sz="1200" u="sng">
                <a:solidFill>
                  <a:srgbClr val="FF0000"/>
                </a:solidFill>
                <a:highlight>
                  <a:srgbClr val="FFFFFF"/>
                </a:highlight>
                <a:hlinkClick r:id="rId6">
                  <a:extLst>
                    <a:ext uri="{A12FA001-AC4F-418D-AE19-62706E023703}">
                      <ahyp:hlinkClr xmlns:ahyp="http://schemas.microsoft.com/office/drawing/2018/hyperlinkcolor" val="tx"/>
                    </a:ext>
                  </a:extLst>
                </a:hlinkClick>
              </a:rPr>
              <a:t>Appendix</a:t>
            </a:r>
            <a:r>
              <a:rPr lang="en" sz="1200">
                <a:solidFill>
                  <a:srgbClr val="FF0000"/>
                </a:solidFill>
                <a:highlight>
                  <a:srgbClr val="FFFFFF"/>
                </a:highlight>
              </a:rPr>
              <a:t> for Crossley grading).</a:t>
            </a:r>
            <a:endParaRPr sz="1200">
              <a:solidFill>
                <a:srgbClr val="FF0000"/>
              </a:solidFill>
              <a:highlight>
                <a:srgbClr val="FFFFFF"/>
              </a:highlight>
            </a:endParaRPr>
          </a:p>
          <a:p>
            <a:pPr marL="0" lvl="0" indent="0" algn="l" rtl="0">
              <a:lnSpc>
                <a:spcPct val="115000"/>
              </a:lnSpc>
              <a:spcBef>
                <a:spcPts val="600"/>
              </a:spcBef>
              <a:spcAft>
                <a:spcPts val="0"/>
              </a:spcAft>
              <a:buClr>
                <a:schemeClr val="dk1"/>
              </a:buClr>
              <a:buSzPts val="1100"/>
              <a:buFont typeface="Arial"/>
              <a:buNone/>
            </a:pPr>
            <a:endParaRPr sz="1500">
              <a:solidFill>
                <a:schemeClr val="dk1"/>
              </a:solidFill>
            </a:endParaRPr>
          </a:p>
          <a:p>
            <a:pPr marL="0" lvl="0" indent="0" algn="l" rtl="0">
              <a:lnSpc>
                <a:spcPct val="115000"/>
              </a:lnSpc>
              <a:spcBef>
                <a:spcPts val="1200"/>
              </a:spcBef>
              <a:spcAft>
                <a:spcPts val="0"/>
              </a:spcAft>
              <a:buClr>
                <a:schemeClr val="dk1"/>
              </a:buClr>
              <a:buSzPts val="1100"/>
              <a:buFont typeface="Arial"/>
              <a:buNone/>
            </a:pPr>
            <a:endParaRPr sz="1500">
              <a:solidFill>
                <a:schemeClr val="dk1"/>
              </a:solidFill>
            </a:endParaRPr>
          </a:p>
          <a:p>
            <a:pPr marL="0" lvl="0" indent="0" algn="l" rtl="0">
              <a:lnSpc>
                <a:spcPct val="115000"/>
              </a:lnSpc>
              <a:spcBef>
                <a:spcPts val="1200"/>
              </a:spcBef>
              <a:spcAft>
                <a:spcPts val="0"/>
              </a:spcAft>
              <a:buNone/>
            </a:pPr>
            <a:endParaRPr sz="1500">
              <a:solidFill>
                <a:schemeClr val="dk1"/>
              </a:solidFill>
            </a:endParaRPr>
          </a:p>
          <a:p>
            <a:pPr marL="0" lvl="0" indent="0" algn="l" rtl="0">
              <a:spcBef>
                <a:spcPts val="120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878eba805d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878eba805d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t>Assessing the video embedded in this slide what grade would you give this subject if we were to use the 6 point criteria as mention in the previous slide. Remember to evaluate both legs to look for discrepancies.</a:t>
            </a:r>
            <a:endParaRPr sz="1200"/>
          </a:p>
          <a:p>
            <a:pPr marL="0" lvl="0" indent="0" algn="l" rtl="0">
              <a:spcBef>
                <a:spcPts val="0"/>
              </a:spcBef>
              <a:spcAft>
                <a:spcPts val="0"/>
              </a:spcAft>
              <a:buNone/>
            </a:pPr>
            <a:endParaRPr sz="1200"/>
          </a:p>
          <a:p>
            <a:pPr marL="0" lvl="0" indent="0" algn="l" rtl="0">
              <a:spcBef>
                <a:spcPts val="0"/>
              </a:spcBef>
              <a:spcAft>
                <a:spcPts val="0"/>
              </a:spcAft>
              <a:buNone/>
            </a:pPr>
            <a:r>
              <a:rPr lang="en" sz="1200"/>
              <a:t>Evaluating the left leg I would give this subject a 6 out of 6. After the first rep there are no movement faults that are described in the prior slide.</a:t>
            </a:r>
            <a:endParaRPr sz="1200"/>
          </a:p>
          <a:p>
            <a:pPr marL="0" lvl="0" indent="0" algn="l" rtl="0">
              <a:spcBef>
                <a:spcPts val="0"/>
              </a:spcBef>
              <a:spcAft>
                <a:spcPts val="0"/>
              </a:spcAft>
              <a:buNone/>
            </a:pPr>
            <a:r>
              <a:rPr lang="en" sz="1200"/>
              <a:t>Evaluating the right leg gives us a different result. The subject is less stable. The knee dives inward past the 2nd toe, the pelvis does not remain level, and there is an ipsilateral trunk lean. It is important to objectify the difference and develop a treatment plan to correct the movement faults. </a:t>
            </a:r>
            <a:endParaRPr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878eba805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1878eba805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practice this skill again. Once again we can see differences between the left and the right legs. The SLST on the left leg is normal and I would grade this subject a 6/6 on the left leg as I do not think she loses a point.</a:t>
            </a:r>
            <a:endParaRPr/>
          </a:p>
          <a:p>
            <a:pPr marL="0" lvl="0" indent="0" algn="l" rtl="0">
              <a:spcBef>
                <a:spcPts val="0"/>
              </a:spcBef>
              <a:spcAft>
                <a:spcPts val="0"/>
              </a:spcAft>
              <a:buNone/>
            </a:pPr>
            <a:r>
              <a:rPr lang="en"/>
              <a:t>It is a different story on the right leg. The knee collapses inward past the second toe and there is a trunk lean to the stance leg. I would give this subject a 4/6 on her right leg. Again this information helps to develop the treatment plan.</a:t>
            </a:r>
            <a:endParaRPr/>
          </a:p>
          <a:p>
            <a:pPr marL="0" lvl="0" indent="0" algn="l" rtl="0">
              <a:spcBef>
                <a:spcPts val="0"/>
              </a:spcBef>
              <a:spcAft>
                <a:spcPts val="0"/>
              </a:spcAft>
              <a:buNone/>
            </a:pPr>
            <a:endParaRPr/>
          </a:p>
          <a:p>
            <a:pPr marL="0" lvl="0" indent="0" algn="l" rtl="0">
              <a:spcBef>
                <a:spcPts val="0"/>
              </a:spcBef>
              <a:spcAft>
                <a:spcPts val="0"/>
              </a:spcAft>
              <a:buNone/>
            </a:pPr>
            <a:r>
              <a:rPr lang="en"/>
              <a:t>Remember this test is taking place simply standing on one leg. What would happen if the she was running when the forces are even more substancial.</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1878eba805d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1878eba805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13d93d9fec5_0_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13d93d9fec5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When assessing gait it is important to understand that congenital LE anomalies can impact single leg function. Why is this important? Because these anomalies cause frontal planes imbalances and therefore will cause or accentuate the movement faults as described by the SLST.</a:t>
            </a:r>
            <a:endParaRPr sz="1500"/>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15b8118b3ad_0_6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15b8118b3ad_0_6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One of the LE anomalies that can impact LE function is excessive LE anteversion.</a:t>
            </a:r>
            <a:endParaRPr sz="1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5b8118b3ad_0_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5b8118b3ad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What is femoral anteversion. It is simply the angle that the neck of the femur comes out of the acetabulum. Normal angles are between 15 and 20 degrees. If the angle is greater than 20 degrees the hip is described as having an excessively anteverted position. The leg toes inward. If angles are around 5 degrees the hip is described as being in a retroverted position.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Why is this important? Because excessive anteversion anatomically lengthens ones leg and impacts frontal plane function.  Conversely a retroverted hip anatomically shortens one's leg. This also has consequences as it relates to frontal plane function and stability.</a:t>
            </a:r>
            <a:endParaRPr sz="1400"/>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15b8118b3a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15b8118b3a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When examining the static position of the knee, hip and pelvis it is important the subject stand with their feet in a normal resting position and in the same plane. Make sure the knees are locked straight. </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Look at the foot position. Are they the same?  Is the medial arch held high or is the arch collapsed?  What is the general position of the knee joint? Is it neutral, varus or valgus?  When reviewing this information think about what is happening up the kinetic chain. </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Assess pelvic table in the frontal plane. Have any lower extremity discrepancies impacted the pelvic table position. It should be level and the spine should be straight. Look for symmetry in the low back musculature coming off of the pelvis. If there is a muscle imbalance most commonly there is a functional imbalance.</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If the pelvic table is imbalanced then the spine will not be straight. Does it curve to the left or right? Does this fit with the possible muscle imbalance found? A good way to confirm this is to check gross  left and right spinal rotation. It will not be symmetrical if the spine is curved. Spinal rotation will be reduced to the convex side of the curve.</a:t>
            </a:r>
            <a:endParaRPr sz="1500">
              <a:solidFill>
                <a:schemeClr val="dk1"/>
              </a:solidFill>
            </a:endParaRPr>
          </a:p>
          <a:p>
            <a:pPr marL="0" lvl="0" indent="0" algn="l" rtl="0">
              <a:lnSpc>
                <a:spcPct val="115000"/>
              </a:lnSpc>
              <a:spcBef>
                <a:spcPts val="1200"/>
              </a:spcBef>
              <a:spcAft>
                <a:spcPts val="1200"/>
              </a:spcAft>
              <a:buNone/>
            </a:pPr>
            <a:r>
              <a:rPr lang="en" sz="1500">
                <a:solidFill>
                  <a:schemeClr val="dk1"/>
                </a:solidFill>
              </a:rPr>
              <a:t>What seem to be even minor imbalances can cause dysfunction. </a:t>
            </a:r>
            <a:endParaRPr sz="1500">
              <a:solidFill>
                <a:schemeClr val="dk1"/>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589834b47e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1589834b47e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We have a subject in this slide that demonstrates the impact of excessive hip anteversion. This subject has bilaterally anteverted hips but it is worse on the left as compared to the right. The excessive anteversion anatomically lengthens the left leg causing increased difficulty managing frontal plane stability when on left stance. As a result the subject has to post over the left leg to remain balanced. The anteverted position decreases medial foot muscle function which contributes to the posting.</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This has consequences up the kinetic chain. It can cause scoliosis and muscle imbalances.</a:t>
            </a:r>
            <a:endParaRPr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15b8118b3ad_0_6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 name="Google Shape;327;g15b8118b3ad_0_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Lower extremity function and abnormal gait can also be associated with muscle weakness. Muscle weakness can occur either from injury or deconditioning.</a:t>
            </a:r>
            <a:endParaRPr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13d0eb70b8d_0_4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13d0eb70b8d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t>Let's review the picture on the left of a subject running on the treadmill. This subject is recovering from an injury to one of her frontal plane stabilizing muscles. Recall the SLST, This subject was able to perform the SLST with a perfect score. However, when the demands on the frontal plane stabilizing muscles are increased as in running, the subject is not able to maintain frontal plane stability. Compensations due to the weakness in the left hip stabilizers include: Ipsilateral trunk lean and a contralateral pelvic drop.</a:t>
            </a:r>
            <a:endParaRPr sz="1500"/>
          </a:p>
          <a:p>
            <a:pPr marL="0" lvl="0" indent="0" algn="l" rtl="0">
              <a:lnSpc>
                <a:spcPct val="115000"/>
              </a:lnSpc>
              <a:spcBef>
                <a:spcPts val="1200"/>
              </a:spcBef>
              <a:spcAft>
                <a:spcPts val="0"/>
              </a:spcAft>
              <a:buNone/>
            </a:pPr>
            <a:r>
              <a:rPr lang="en" sz="1500"/>
              <a:t>In the picture on the right the subject demonstrates significant frontal plane instability due to intrinsic foot and hip muscle weakness. What do you think this subjects gait looks like? I bet lots of insufficiency.</a:t>
            </a:r>
            <a:endParaRPr sz="1500"/>
          </a:p>
          <a:p>
            <a:pPr marL="0" lvl="0" indent="0" algn="l" rtl="0">
              <a:spcBef>
                <a:spcPts val="1200"/>
              </a:spcBef>
              <a:spcAft>
                <a:spcPts val="0"/>
              </a:spcAft>
              <a:buNone/>
            </a:pPr>
            <a:endParaRPr sz="15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5b8118b3ad_0_7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 name="Google Shape;341;g15b8118b3ad_0_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500"/>
              <a:t>In this slide we can see the manifestation of weak gluteal/intrinsic hip muscles on the gait cycle. This subject demonstrates  excessive frontal plane motion due to the Inability to stabilize frontal plane when on single leg stance in the gait cycle. As such the subject must lean there COm over their BOs to gain stability. This is commonly referred to as a trendelenburg gait pattern.</a:t>
            </a:r>
            <a:endParaRPr sz="15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15b8118b3ad_0_6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15b8118b3ad_0_6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chemeClr val="dk1"/>
                </a:solidFill>
              </a:rPr>
              <a:t>Now let’s look at abnormal gait as a results of excessive knee extension. </a:t>
            </a:r>
            <a:endParaRPr sz="1400">
              <a:solidFill>
                <a:schemeClr val="dk1"/>
              </a:solidFill>
            </a:endParaRPr>
          </a:p>
          <a:p>
            <a:pPr marL="0" lvl="0" indent="0" algn="l" rtl="0">
              <a:spcBef>
                <a:spcPts val="0"/>
              </a:spcBef>
              <a:spcAft>
                <a:spcPts val="0"/>
              </a:spcAft>
              <a:buClr>
                <a:schemeClr val="dk1"/>
              </a:buClr>
              <a:buSzPts val="1100"/>
              <a:buFont typeface="Arial"/>
              <a:buNone/>
            </a:pPr>
            <a:endParaRPr sz="1400">
              <a:solidFill>
                <a:schemeClr val="dk1"/>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g13d0eb70b8d_0_4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5" name="Google Shape;355;g13d0eb70b8d_0_4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Genu Recurvatum, otherwise known as knee hyperextension, is a common gait abnormality. It can be the consequence of a weakened posterior chain (HS, glutes, and plantar flexors), excessive joint laxity, or commonly, the consequence of tight achilles.</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In this example, this subject has excessively tight achilles and plantar fascia which limits her ability to go into pronation and dorsiflexion during the stance phase of gait. To assist with maintaining stride length and transition from midstance to toe off, she hyperextends her knees and oftentimes it will abruptly lock out. The hyperextending of the knees allows her to remain in a more relative ankle plantarflexion position during stance phase. </a:t>
            </a:r>
            <a:endParaRPr sz="1500">
              <a:solidFill>
                <a:schemeClr val="dk1"/>
              </a:solidFill>
            </a:endParaRPr>
          </a:p>
          <a:p>
            <a:pPr marL="0" lvl="0" indent="0" algn="l" rtl="0">
              <a:lnSpc>
                <a:spcPct val="115000"/>
              </a:lnSpc>
              <a:spcBef>
                <a:spcPts val="1200"/>
              </a:spcBef>
              <a:spcAft>
                <a:spcPts val="1200"/>
              </a:spcAft>
              <a:buNone/>
            </a:pPr>
            <a:r>
              <a:rPr lang="en" sz="1500">
                <a:solidFill>
                  <a:schemeClr val="dk1"/>
                </a:solidFill>
              </a:rPr>
              <a:t>This compensatory pattern has the likelihood of overstretching the posterior knee capsule and structures, and overloading the anterior articular surface of the tibiofemoral joint and menisci. It may result in ligamentous or meniscal injury, along with potential for knee OA down the road.</a:t>
            </a:r>
            <a:endParaRPr sz="1500">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13d0eb70b8d_0_4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13d0eb70b8d_0_4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500">
                <a:solidFill>
                  <a:schemeClr val="dk1"/>
                </a:solidFill>
              </a:rPr>
              <a:t>Recall, relative to the upper body, Homo sapiens lower extremities underwent significant evolutionary adaptations in response to the evolutionary adaptive pressures placed on them.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17b7d4f4069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17b7d4f406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As it relates to the lower extremities, the evolutionary mismatch of the knees, hips, and pelvis is that we did not evolve to stabilize heavy body masses on single limb. In modern day culture, humans are larger and the muscle structures designed to support the frontal plane are weaker and frequently asked to do more than what they are capable of. </a:t>
            </a:r>
            <a:endParaRPr sz="15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1383776f4c5_0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1383776f4c5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As bipeds, but really functional unipeds, efficiency and stability in single limb stance was necessary for our survival. </a:t>
            </a:r>
            <a:endParaRPr sz="1500">
              <a:solidFill>
                <a:schemeClr val="dk1"/>
              </a:solidFill>
            </a:endParaRPr>
          </a:p>
          <a:p>
            <a:pPr marL="0" lvl="0" indent="0" algn="l" rtl="0">
              <a:lnSpc>
                <a:spcPct val="115000"/>
              </a:lnSpc>
              <a:spcBef>
                <a:spcPts val="0"/>
              </a:spcBef>
              <a:spcAft>
                <a:spcPts val="0"/>
              </a:spcAft>
              <a:buNone/>
            </a:pPr>
            <a:r>
              <a:rPr lang="en" sz="1500">
                <a:solidFill>
                  <a:schemeClr val="dk1"/>
                </a:solidFill>
              </a:rPr>
              <a:t>In our evolutionary past we had femurs that dropped straight down from the pelvis, the femoral condyles were less robust, and the articular surface of the patella was relatively flat. </a:t>
            </a:r>
            <a:endParaRPr sz="15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5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500">
                <a:solidFill>
                  <a:schemeClr val="dk1"/>
                </a:solidFill>
              </a:rPr>
              <a:t>In order to facilitate stability on one leg, Homo sapiens developed a femoral obliquity angle. This adaptation enables the foot to fall closer to midline and position the BOS beneath the COM. This creates a challenge when stabilizing the frontal plane on one leg. </a:t>
            </a:r>
            <a:endParaRPr sz="1500">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5b8118b3ad_0_6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15b8118b3ad_0_6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In the evolutionary process toward bipedalism, muscular adaptation was not as significant as boney changes. We have retained a significant amount of adductor muscle mass and have correspondingly much less abductor musculature.  50 plus million years of quadrupedal primate gait decreased the need for hip abductor strength. We needed the adductor muscles to cling to trees and climb. </a:t>
            </a:r>
            <a:endParaRPr sz="1500">
              <a:solidFill>
                <a:schemeClr val="dk1"/>
              </a:solidFill>
            </a:endParaRPr>
          </a:p>
          <a:p>
            <a:pPr marL="0" lvl="0" indent="0" algn="l" rtl="0">
              <a:lnSpc>
                <a:spcPct val="115000"/>
              </a:lnSpc>
              <a:spcBef>
                <a:spcPts val="1200"/>
              </a:spcBef>
              <a:spcAft>
                <a:spcPts val="1200"/>
              </a:spcAft>
              <a:buNone/>
            </a:pPr>
            <a:r>
              <a:rPr lang="en" sz="1500">
                <a:solidFill>
                  <a:schemeClr val="dk1"/>
                </a:solidFill>
              </a:rPr>
              <a:t>Keep in mind that cultural evolution has dramatically impacted modern man's body mass and body fat percentage. We are fatter and bigger than we have ever been as a species. These forces challenge our hip abductor stability strength in ways it is not capable of of handling. As such, anatomical structures of the knee are commonly injured. Patella, meniscal and ligament damage are frequent orthopedic pathologies seen in modern humans. These risks are increased as the forces of athletic competition are placed on our LE structure. </a:t>
            </a:r>
            <a:endParaRPr sz="14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15b8118b3ad_0_5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15b8118b3ad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In this slide we can review some examples of static knee postures we may find. It is important to look for symmetry. If there is more hyperextension on one knee than the other it will cause frontal plane imbalances.</a:t>
            </a:r>
            <a:endParaRPr sz="1400"/>
          </a:p>
          <a:p>
            <a:pPr marL="457200" lvl="0" indent="-317500" algn="l" rtl="0">
              <a:spcBef>
                <a:spcPts val="0"/>
              </a:spcBef>
              <a:spcAft>
                <a:spcPts val="0"/>
              </a:spcAft>
              <a:buSzPts val="1400"/>
              <a:buChar char="●"/>
            </a:pPr>
            <a:r>
              <a:rPr lang="en" sz="1400"/>
              <a:t>Knee varus or bow-legged. The knees are pushed away from midline</a:t>
            </a:r>
            <a:endParaRPr sz="1400"/>
          </a:p>
          <a:p>
            <a:pPr marL="457200" lvl="0" indent="-317500" algn="l" rtl="0">
              <a:spcBef>
                <a:spcPts val="0"/>
              </a:spcBef>
              <a:spcAft>
                <a:spcPts val="0"/>
              </a:spcAft>
              <a:buSzPts val="1400"/>
              <a:buChar char="●"/>
            </a:pPr>
            <a:r>
              <a:rPr lang="en" sz="1400"/>
              <a:t>Knee valgus or knocked kneed. The knees move towards midline and may contribute to an excessive q-angle when on 1 leg.</a:t>
            </a:r>
            <a:endParaRPr sz="1400"/>
          </a:p>
          <a:p>
            <a:pPr marL="457200" lvl="0" indent="-317500" algn="l" rtl="0">
              <a:spcBef>
                <a:spcPts val="0"/>
              </a:spcBef>
              <a:spcAft>
                <a:spcPts val="0"/>
              </a:spcAft>
              <a:buSzPts val="1400"/>
              <a:buChar char="●"/>
            </a:pPr>
            <a:r>
              <a:rPr lang="en" sz="1400"/>
              <a:t>Knee in a normal sagittal plane position</a:t>
            </a:r>
            <a:endParaRPr sz="1400"/>
          </a:p>
          <a:p>
            <a:pPr marL="457200" lvl="0" indent="-317500" algn="l" rtl="0">
              <a:spcBef>
                <a:spcPts val="0"/>
              </a:spcBef>
              <a:spcAft>
                <a:spcPts val="0"/>
              </a:spcAft>
              <a:buSzPts val="1400"/>
              <a:buChar char="●"/>
            </a:pPr>
            <a:r>
              <a:rPr lang="en" sz="1400"/>
              <a:t>Knee hyperextension described as having a recurve of 10 degrees or greater </a:t>
            </a:r>
            <a:endParaRPr sz="14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5b8118b3ad_0_7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 name="Google Shape;391;g15b8118b3ad_0_7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rPr>
              <a:t>In this final segment of the knee and hip lab we will discuss intervention techniques for the movement faults and frontal plane challenges mentioned earlier.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g17b7d4f4069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6" name="Google Shape;396;g17b7d4f4069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 sz="1500">
                <a:solidFill>
                  <a:schemeClr val="dk1"/>
                </a:solidFill>
              </a:rPr>
              <a:t>Exercise intervention should include true single limb training, but what constitutes true single limb training? Let’s review now in the upcoming slides. </a:t>
            </a:r>
            <a:endParaRPr sz="1500">
              <a:solidFill>
                <a:schemeClr val="dk1"/>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Study </a:t>
            </a:r>
          </a:p>
          <a:p>
            <a:pPr lvl="1"/>
            <a:r>
              <a:rPr lang="en-US"/>
              <a:t>Of note, hip strengthening (external rotation and abduction) alone did not affect dynamic knee valgus. Most of this occurred in an open chain and is therefore not as functional for CKC dynamic knee valgus control. </a:t>
            </a:r>
          </a:p>
          <a:p>
            <a:pPr lvl="1"/>
            <a:r>
              <a:rPr lang="en-US"/>
              <a:t>Arch function? Navicular drop test was improved, i.e. the resting foot posture showed a higher arch </a:t>
            </a:r>
          </a:p>
          <a:p>
            <a:pPr lvl="1"/>
            <a:r>
              <a:rPr lang="en-US"/>
              <a:t>Takeaway for home programs: Short foot, Toe Pro Leans, squats and lungs and plyometrics with feedback about biomechanics, can all be effective at controlling dynamic knee valgus. However, the “functional exercises” employed in current literature is not truly single leg</a:t>
            </a:r>
          </a:p>
        </p:txBody>
      </p:sp>
    </p:spTree>
    <p:extLst>
      <p:ext uri="{BB962C8B-B14F-4D97-AF65-F5344CB8AC3E}">
        <p14:creationId xmlns:p14="http://schemas.microsoft.com/office/powerpoint/2010/main" val="10270208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13d0eb70b8d_0_4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13d0eb70b8d_0_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When the rear foot is in contact with a stable surface, can we really define the exercise as a single leg exercise? The contact of the rear foot on a stable surface creates a larger base of support.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The exercises here are designed to target the strength of the leading limb, but with the opposite leg on a stable surface, it is able to offer assistance through </a:t>
            </a:r>
            <a:r>
              <a:rPr lang="en" sz="1400">
                <a:solidFill>
                  <a:schemeClr val="dk1"/>
                </a:solidFill>
              </a:rPr>
              <a:t>unlimited </a:t>
            </a:r>
            <a:r>
              <a:rPr lang="en" sz="1400"/>
              <a:t>GRF available through contact with the ground. </a:t>
            </a:r>
            <a:endParaRPr sz="1400"/>
          </a:p>
          <a:p>
            <a:pPr marL="0" lvl="0" indent="0" algn="l" rtl="0">
              <a:spcBef>
                <a:spcPts val="0"/>
              </a:spcBef>
              <a:spcAft>
                <a:spcPts val="0"/>
              </a:spcAft>
              <a:buNone/>
            </a:pPr>
            <a:endParaRPr sz="1400"/>
          </a:p>
          <a:p>
            <a:pPr marL="0" lvl="0" indent="0" algn="l" rtl="0">
              <a:spcBef>
                <a:spcPts val="0"/>
              </a:spcBef>
              <a:spcAft>
                <a:spcPts val="0"/>
              </a:spcAft>
              <a:buNone/>
            </a:pPr>
            <a:r>
              <a:rPr lang="en" sz="1400"/>
              <a:t>True single leg exercise are challenging to perform when done correctly. </a:t>
            </a:r>
            <a:endParaRPr sz="14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15b8118b3ad_0_7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15b8118b3ad_0_7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Split squats with the rear limb on an unstable surface challenges the frontal and transverse stabilizers of the feet, hip, and core when working on single limb movements. </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This example is an advanced version of this exercise as limited assistance is available through the red band. That band is only looped onto one hook, creating an even greater stability challenge. </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Notice how the knee is positioning in line with the second toe and translating slightly beyond the toes. Her hip, knee and foot are aligned in a similar plane in the image seen to the right. </a:t>
            </a:r>
            <a:endParaRPr sz="1500">
              <a:solidFill>
                <a:schemeClr val="dk1"/>
              </a:solidFill>
            </a:endParaRPr>
          </a:p>
          <a:p>
            <a:pPr marL="0" lvl="0" indent="0" algn="l" rtl="0">
              <a:lnSpc>
                <a:spcPct val="115000"/>
              </a:lnSpc>
              <a:spcBef>
                <a:spcPts val="1200"/>
              </a:spcBef>
              <a:spcAft>
                <a:spcPts val="0"/>
              </a:spcAft>
              <a:buNone/>
            </a:pPr>
            <a:r>
              <a:rPr lang="en" sz="1500">
                <a:solidFill>
                  <a:schemeClr val="dk1"/>
                </a:solidFill>
              </a:rPr>
              <a:t>A stable foot, hip, and core will help control the frontal plane and position of the knee joint. Learning how to perform exercises such as this one, can greatly improve movement coordination, strength, and stability that translates well to functional movement patterns. </a:t>
            </a:r>
            <a:endParaRPr sz="1500">
              <a:solidFill>
                <a:schemeClr val="dk1"/>
              </a:solidFill>
            </a:endParaRPr>
          </a:p>
          <a:p>
            <a:pPr marL="0" lvl="0" indent="0" algn="l" rtl="0">
              <a:lnSpc>
                <a:spcPct val="115000"/>
              </a:lnSpc>
              <a:spcBef>
                <a:spcPts val="1200"/>
              </a:spcBef>
              <a:spcAft>
                <a:spcPts val="0"/>
              </a:spcAft>
              <a:buNone/>
            </a:pPr>
            <a:endParaRPr sz="1500">
              <a:solidFill>
                <a:schemeClr val="dk1"/>
              </a:solidFill>
            </a:endParaRPr>
          </a:p>
          <a:p>
            <a:pPr marL="0" lvl="0" indent="0" algn="l" rtl="0">
              <a:spcBef>
                <a:spcPts val="120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15b8118b3ad_0_7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6" name="Google Shape;416;g15b8118b3ad_0_7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This exercise is similar to the previous one except now the exercise is supported by a band with two contact points on the frame, which enhances stability, and she is resisting the motion with a band over her shoulder on the stance phase side.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Modifications can be made to this exercise in order to increase or decrease resistance along with increasing or decreasing stability depending on the needs of your clients. </a:t>
            </a:r>
            <a:endParaRPr sz="15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8c3e80e0b9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8c3e80e0b9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Again, here is another example of a single leg exercise. This exercise is offloading bodyweight via an assistance band around the trunk. Even with this assistance, stability is being greatly challenged.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The focus should be to maintain a level pelvis, limit knee valgus, and keep the big toe, forefoot and heel, firmly in contact with the ground.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To increase difficulty, one could hold weight in their hands or wear a weight vest. </a:t>
            </a:r>
            <a:endParaRPr sz="15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18c3e80e0b9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9" name="Google Shape;429;g18c3e80e0b9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All in all, remember that “true” single limb exercises are advanced and extremely challenging for even top athletes to perform when done with good form.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Sometimes, you might even need to use your hands. </a:t>
            </a:r>
            <a:endParaRPr sz="15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5F7E7-3234-4E9B-B4F5-9ED61516E4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4BFB52-5D53-BB32-EB65-EB28F9B8C74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6996D3A-00BC-682D-DFE4-A98935E53063}"/>
              </a:ext>
            </a:extLst>
          </p:cNvPr>
          <p:cNvSpPr>
            <a:spLocks noGrp="1"/>
          </p:cNvSpPr>
          <p:nvPr>
            <p:ph type="body" idx="1"/>
          </p:nvPr>
        </p:nvSpPr>
        <p:spPr/>
        <p:txBody>
          <a:bodyPr/>
          <a:lstStyle/>
          <a:p>
            <a:r>
              <a:rPr lang="en-US"/>
              <a:t>Running Readiness Scale </a:t>
            </a:r>
          </a:p>
          <a:p>
            <a:pPr lvl="1"/>
            <a:r>
              <a:rPr lang="en-US"/>
              <a:t>Helpful to look at as there is a lot of research on this evaluation tool, and it looks at 2 single leg tasks and the ability to control them in the frontal plane. For our purposes, we can disregard the plank, hopping, and wall sit. There is not a lot of quality research currently available looking at frontal plane instability with true single leg tasks so we have to get creative. </a:t>
            </a:r>
          </a:p>
        </p:txBody>
      </p:sp>
    </p:spTree>
    <p:extLst>
      <p:ext uri="{BB962C8B-B14F-4D97-AF65-F5344CB8AC3E}">
        <p14:creationId xmlns:p14="http://schemas.microsoft.com/office/powerpoint/2010/main" val="3364496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62D73-B89D-ECF4-6ECD-6FBBB039CB1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D4F701-B8D0-C899-D5D7-D6AF968C1EDE}"/>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1B8E911-F7D8-DDD4-85DC-DCE65A4FD695}"/>
              </a:ext>
            </a:extLst>
          </p:cNvPr>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6771624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41fe2a989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41fe2a989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The angle of inclination describes the elevation angle of the neck of the femur as if comes off the acetabulum in the frontal plane.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In this slide we can see examples of other conditions that can influence the length of a leg. </a:t>
            </a:r>
            <a:endParaRPr sz="1500"/>
          </a:p>
          <a:p>
            <a:pPr marL="457200" lvl="0" indent="-323850" algn="l" rtl="0">
              <a:spcBef>
                <a:spcPts val="0"/>
              </a:spcBef>
              <a:spcAft>
                <a:spcPts val="0"/>
              </a:spcAft>
              <a:buSzPts val="1500"/>
              <a:buChar char="●"/>
            </a:pPr>
            <a:r>
              <a:rPr lang="en" sz="1500"/>
              <a:t>Non symmetrical Coxa valgus can unilaterally increase LE limb length </a:t>
            </a:r>
            <a:endParaRPr sz="1500"/>
          </a:p>
          <a:p>
            <a:pPr marL="457200" lvl="0" indent="-323850" algn="l" rtl="0">
              <a:spcBef>
                <a:spcPts val="0"/>
              </a:spcBef>
              <a:spcAft>
                <a:spcPts val="0"/>
              </a:spcAft>
              <a:buSzPts val="1500"/>
              <a:buChar char="●"/>
            </a:pPr>
            <a:r>
              <a:rPr lang="en" sz="1500"/>
              <a:t>Non symmetrical Coxa varus can unilaterally shorten LE limb length</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X-rays are considered the gold standard to precisely measure this alignment and it cannot be done clinically. </a:t>
            </a:r>
            <a:endParaRPr sz="1500"/>
          </a:p>
          <a:p>
            <a:pPr marL="0" lvl="0" indent="0" algn="l" rtl="0">
              <a:spcBef>
                <a:spcPts val="0"/>
              </a:spcBef>
              <a:spcAft>
                <a:spcPts val="0"/>
              </a:spcAft>
              <a:buNone/>
            </a:pPr>
            <a:r>
              <a:rPr lang="en"/>
              <a:t> </a:t>
            </a:r>
            <a:endParaRPr/>
          </a:p>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960A57-0EA2-573A-1ABD-B626A60963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A45B3-7A87-5BBC-A256-BF74398519E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07C6355-36C8-E90B-2707-894496B98F0A}"/>
              </a:ext>
            </a:extLst>
          </p:cNvPr>
          <p:cNvSpPr>
            <a:spLocks noGrp="1"/>
          </p:cNvSpPr>
          <p:nvPr>
            <p:ph type="body" idx="1"/>
          </p:nvPr>
        </p:nvSpPr>
        <p:spPr/>
        <p:txBody>
          <a:bodyPr/>
          <a:lstStyle/>
          <a:p>
            <a:r>
              <a:rPr lang="en-US"/>
              <a:t>Recall </a:t>
            </a:r>
            <a:r>
              <a:rPr lang="en-US" sz="1100" b="0" i="0" u="none" strike="noStrike" cap="none">
                <a:solidFill>
                  <a:srgbClr val="000000"/>
                </a:solidFill>
                <a:effectLst/>
                <a:latin typeface="Arial"/>
                <a:ea typeface="Arial"/>
                <a:cs typeface="Arial"/>
                <a:sym typeface="Arial"/>
              </a:rPr>
              <a:t>the RRS emphasizes good form in the frontal plane with a handful of LE movements (knee valgus and contralateral pelvic drop for Ex. With step ups and SL squat). If good form isn’t present = lower score = correlated to higher risk of LE injury</a:t>
            </a:r>
            <a:endParaRPr lang="en-US"/>
          </a:p>
        </p:txBody>
      </p:sp>
    </p:spTree>
    <p:extLst>
      <p:ext uri="{BB962C8B-B14F-4D97-AF65-F5344CB8AC3E}">
        <p14:creationId xmlns:p14="http://schemas.microsoft.com/office/powerpoint/2010/main" val="13833991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17b7d4f4069_0_1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5" name="Google Shape;435;g17b7d4f4069_0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t>In exercise and proper strength programming, the principle of specificity states that in order to improve certain skills, functions, or movements, the training should closely mimic said skills, function, and movements. </a:t>
            </a:r>
            <a:endParaRPr sz="1500"/>
          </a:p>
          <a:p>
            <a:pPr marL="0" lvl="0" indent="0" algn="l" rtl="0">
              <a:lnSpc>
                <a:spcPct val="115000"/>
              </a:lnSpc>
              <a:spcBef>
                <a:spcPts val="1200"/>
              </a:spcBef>
              <a:spcAft>
                <a:spcPts val="1200"/>
              </a:spcAft>
              <a:buNone/>
            </a:pPr>
            <a:r>
              <a:rPr lang="en" sz="1500"/>
              <a:t>When we target specific muscle groups, we must consider how these muscles contribute to the activities and functions of daily life and sport (if we’re working on sports performance specifically). </a:t>
            </a:r>
            <a:endParaRPr sz="150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3d0eb70b8d_0_4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13d0eb70b8d_0_4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Let’s start with the gluteus medius. In an open chain, it works to abduct the femur away from the body, but with standing single limb tasks such as walking, the gluteus medius is working in a closed chain to stabilize the pelvic table.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In the example to the left, we have what is commonly known as the clamshell exercise. While this exercise might provide EMG activity to the gluteus medius, it poorly translates to functional tasks.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On the right, it a more appropriate way to challenge this muscle. Proper training of this muscle can help reduce injury and stress to the joints of the LE and the spine. Ideally this exercise is done barefoot, but unfortunately this video doesn’t show that. </a:t>
            </a:r>
            <a:endParaRPr sz="15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g157af72f2e7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9" name="Google Shape;449;g157af72f2e7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Next, let’s talk about the quads with an open chain and closed chain example. On the left, this is a leg extension weight machine and on the right, we have closed chain kneeling squats.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Finally, this is not to say there is never a time and place for open chain exercise</a:t>
            </a:r>
            <a:r>
              <a:rPr lang="en" sz="1500">
                <a:solidFill>
                  <a:schemeClr val="dk1"/>
                </a:solidFill>
              </a:rPr>
              <a:t>, but here, we tend to prioritize the closed chain example as again, it better mimics functional movement patterns. </a:t>
            </a:r>
            <a:endParaRPr sz="1500"/>
          </a:p>
          <a:p>
            <a:pPr marL="0" lvl="0" indent="0" algn="l" rtl="0">
              <a:spcBef>
                <a:spcPts val="0"/>
              </a:spcBef>
              <a:spcAft>
                <a:spcPts val="0"/>
              </a:spcAft>
              <a:buNone/>
            </a:pPr>
            <a:endParaRPr sz="1500"/>
          </a:p>
          <a:p>
            <a:pPr marL="0" lvl="0" indent="0" algn="l" rtl="0">
              <a:spcBef>
                <a:spcPts val="0"/>
              </a:spcBef>
              <a:spcAft>
                <a:spcPts val="0"/>
              </a:spcAft>
              <a:buNone/>
            </a:pPr>
            <a:endParaRPr sz="15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15b8118b3ad_0_36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15b8118b3ad_0_3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rPr>
              <a:t>Femoral anteversion describes the structural transverse plane alignment of the femur in the acetabulum. Excessive anteversion (inward rotation) or retroversion (external rotation) is considered abnormal. These angles can create asymmetries and causes leg length discrepancies. The clinical test to measures these angles is called the craig’s test, which we will review next. Furthermore, in the movement analysis chapter, we will go more in depth on the effects of excessive anteversion on gait mechanics.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endParaRPr sz="150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3d0eb70b8d_0_4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3d0eb70b8d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The craigs test is used to assess femoral torsion or femoral alignment in the transverse plane. To perform the test the subject should be lying prone.</a:t>
            </a:r>
            <a:endParaRPr sz="1500"/>
          </a:p>
          <a:p>
            <a:pPr marL="457200" lvl="0" indent="-323850" algn="l" rtl="0">
              <a:spcBef>
                <a:spcPts val="0"/>
              </a:spcBef>
              <a:spcAft>
                <a:spcPts val="0"/>
              </a:spcAft>
              <a:buSzPts val="1500"/>
              <a:buChar char="●"/>
            </a:pPr>
            <a:r>
              <a:rPr lang="en" sz="1500"/>
              <a:t>With the client prone locate the greater trochanter. </a:t>
            </a:r>
            <a:endParaRPr sz="1500"/>
          </a:p>
          <a:p>
            <a:pPr marL="457200" lvl="0" indent="-323850" algn="l" rtl="0">
              <a:spcBef>
                <a:spcPts val="0"/>
              </a:spcBef>
              <a:spcAft>
                <a:spcPts val="0"/>
              </a:spcAft>
              <a:buSzPts val="1500"/>
              <a:buChar char="●"/>
            </a:pPr>
            <a:r>
              <a:rPr lang="en" sz="1500"/>
              <a:t>Then while maintaining pressure on the greater trochanter,  Internally and externally rotate the femur until you identify the spot where the greater trochanter is most prominent and parallel to the table surface.</a:t>
            </a:r>
            <a:endParaRPr sz="1500"/>
          </a:p>
          <a:p>
            <a:pPr marL="457200" lvl="0" indent="-323850" algn="l" rtl="0">
              <a:spcBef>
                <a:spcPts val="0"/>
              </a:spcBef>
              <a:spcAft>
                <a:spcPts val="0"/>
              </a:spcAft>
              <a:buSzPts val="1500"/>
              <a:buChar char="●"/>
            </a:pPr>
            <a:r>
              <a:rPr lang="en" sz="1500"/>
              <a:t>Then look at the lower leg position.</a:t>
            </a:r>
            <a:endParaRPr sz="1500"/>
          </a:p>
          <a:p>
            <a:pPr marL="914400" lvl="1" indent="-323850" algn="l" rtl="0">
              <a:spcBef>
                <a:spcPts val="0"/>
              </a:spcBef>
              <a:spcAft>
                <a:spcPts val="0"/>
              </a:spcAft>
              <a:buSzPts val="1500"/>
              <a:buChar char="○"/>
            </a:pPr>
            <a:r>
              <a:rPr lang="en" sz="1500"/>
              <a:t>Measure the angle of the tibial shaft relative to vertical. </a:t>
            </a:r>
            <a:endParaRPr sz="1500"/>
          </a:p>
          <a:p>
            <a:pPr marL="1371600" lvl="2" indent="-323850" algn="l" rtl="0">
              <a:spcBef>
                <a:spcPts val="0"/>
              </a:spcBef>
              <a:spcAft>
                <a:spcPts val="0"/>
              </a:spcAft>
              <a:buSzPts val="1500"/>
              <a:buChar char="■"/>
            </a:pPr>
            <a:r>
              <a:rPr lang="en" sz="1500"/>
              <a:t>Normal is 10-20 degrees </a:t>
            </a:r>
            <a:endParaRPr sz="1500"/>
          </a:p>
          <a:p>
            <a:pPr marL="1371600" lvl="2" indent="-323850" algn="l" rtl="0">
              <a:spcBef>
                <a:spcPts val="0"/>
              </a:spcBef>
              <a:spcAft>
                <a:spcPts val="0"/>
              </a:spcAft>
              <a:buSzPts val="1500"/>
              <a:buChar char="■"/>
            </a:pPr>
            <a:r>
              <a:rPr lang="en" sz="1500"/>
              <a:t>Excessive anteversion &gt;20 can functionally lengthen a LE limb </a:t>
            </a:r>
            <a:r>
              <a:rPr lang="en" sz="1500" b="1" i="1"/>
              <a:t>and cause the subject to toe inward.</a:t>
            </a:r>
            <a:endParaRPr sz="1500" b="1" i="1"/>
          </a:p>
          <a:p>
            <a:pPr marL="1371600" lvl="2" indent="-323850" algn="l" rtl="0">
              <a:spcBef>
                <a:spcPts val="0"/>
              </a:spcBef>
              <a:spcAft>
                <a:spcPts val="0"/>
              </a:spcAft>
              <a:buSzPts val="1500"/>
              <a:buChar char="■"/>
            </a:pPr>
            <a:r>
              <a:rPr lang="en" sz="1500"/>
              <a:t>Retroversion &lt;10 can functionally shorten a LE limb</a:t>
            </a:r>
            <a:endParaRPr sz="1500"/>
          </a:p>
          <a:p>
            <a:pPr marL="0" lvl="0" indent="0" algn="l" rtl="0">
              <a:spcBef>
                <a:spcPts val="0"/>
              </a:spcBef>
              <a:spcAft>
                <a:spcPts val="0"/>
              </a:spcAft>
              <a:buNone/>
            </a:pPr>
            <a:r>
              <a:rPr lang="en" sz="1500"/>
              <a:t>The video here is for your reference. </a:t>
            </a:r>
            <a:endParaRPr sz="15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3d93d9fec5_0_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3d93d9fec5_0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00"/>
              <a:t>The angle of the tibia rotation in the transverse plane is described as tibial torsion. It is the difference in position of the tibial condylar plane when compared to the plane of the malleoli of the lower leg. </a:t>
            </a:r>
            <a:r>
              <a:rPr lang="en" sz="1500">
                <a:solidFill>
                  <a:schemeClr val="dk1"/>
                </a:solidFill>
              </a:rPr>
              <a:t>It may occur in conjunction with abnormal transverse plane alignment of the hip, which we are reviewing next, or it can occur in isolation. </a:t>
            </a:r>
            <a:endParaRPr sz="1500"/>
          </a:p>
          <a:p>
            <a:pPr marL="0" lvl="0" indent="0" algn="l" rtl="0">
              <a:spcBef>
                <a:spcPts val="0"/>
              </a:spcBef>
              <a:spcAft>
                <a:spcPts val="0"/>
              </a:spcAft>
              <a:buNone/>
            </a:pPr>
            <a:endParaRPr sz="1500"/>
          </a:p>
          <a:p>
            <a:pPr marL="0" lvl="0" indent="0" algn="l" rtl="0">
              <a:spcBef>
                <a:spcPts val="0"/>
              </a:spcBef>
              <a:spcAft>
                <a:spcPts val="0"/>
              </a:spcAft>
              <a:buNone/>
            </a:pPr>
            <a:r>
              <a:rPr lang="en" sz="1500"/>
              <a:t>Excessive internal tibial torsion can cause a functional LE limb lengthening and a toe in gait. </a:t>
            </a:r>
            <a:endParaRPr sz="1500"/>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This is a very difficult thing to measure precisely in a clinical setting. Our assessment approach is performed by palpating the tibial tuberosity, extending a line down the shaft of the tibia from this bony landmark, and assessing that line relative to a line that connects the medial and lateral malleoli. Compare side to side. </a:t>
            </a:r>
            <a:endParaRPr sz="1500">
              <a:solidFill>
                <a:schemeClr val="dk1"/>
              </a:solidFill>
            </a:endParaRPr>
          </a:p>
          <a:p>
            <a:pPr marL="0" lvl="0" indent="0" algn="l" rtl="0">
              <a:spcBef>
                <a:spcPts val="0"/>
              </a:spcBef>
              <a:spcAft>
                <a:spcPts val="0"/>
              </a:spcAft>
              <a:buNone/>
            </a:pPr>
            <a:endParaRPr sz="1500">
              <a:solidFill>
                <a:schemeClr val="dk1"/>
              </a:solidFill>
            </a:endParaRPr>
          </a:p>
          <a:p>
            <a:pPr marL="0" lvl="0" indent="0" algn="l" rtl="0">
              <a:spcBef>
                <a:spcPts val="0"/>
              </a:spcBef>
              <a:spcAft>
                <a:spcPts val="0"/>
              </a:spcAft>
              <a:buNone/>
            </a:pPr>
            <a:r>
              <a:rPr lang="en" sz="1500">
                <a:solidFill>
                  <a:schemeClr val="dk1"/>
                </a:solidFill>
              </a:rPr>
              <a:t>This technique is imperfect, but offers a good way to gauge symmetry. You can see in the images above, there is greater external tibial torsion on the L compared to the R limb. This is the results of a post traumatic fracture and ORIF to stabilize the injury on the L</a:t>
            </a:r>
            <a:endParaRPr sz="150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15b8118b3ad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15b8118b3ad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500">
                <a:solidFill>
                  <a:schemeClr val="dk1"/>
                </a:solidFill>
              </a:rPr>
              <a:t>As mentioned at the start of this section it is important to see what happens when the subject is standing and functioning on one leg. Sometimes you can see dramatic functional differences.</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Locate midline (bellybutton). Ask the subject to stand on one leg. Give them time to balance. Observe how much the COM shifts over the stance phase leg.Then examine what is happening throughout the LE</a:t>
            </a:r>
            <a:endParaRPr sz="1500">
              <a:solidFill>
                <a:schemeClr val="dk1"/>
              </a:solidFill>
            </a:endParaRPr>
          </a:p>
          <a:p>
            <a:pPr marL="914400" lvl="1" indent="-323850" algn="l" rtl="0">
              <a:lnSpc>
                <a:spcPct val="115000"/>
              </a:lnSpc>
              <a:spcBef>
                <a:spcPts val="0"/>
              </a:spcBef>
              <a:spcAft>
                <a:spcPts val="0"/>
              </a:spcAft>
              <a:buClr>
                <a:schemeClr val="dk1"/>
              </a:buClr>
              <a:buSzPts val="1500"/>
              <a:buChar char="○"/>
            </a:pPr>
            <a:r>
              <a:rPr lang="en" sz="1500">
                <a:solidFill>
                  <a:schemeClr val="dk1"/>
                </a:solidFill>
              </a:rPr>
              <a:t>How is the foot dealing with the load? Maintaining subtalar neutral? Excessive supination?  </a:t>
            </a:r>
            <a:endParaRPr sz="1500">
              <a:solidFill>
                <a:schemeClr val="dk1"/>
              </a:solidFill>
            </a:endParaRPr>
          </a:p>
          <a:p>
            <a:pPr marL="914400" lvl="1" indent="-323850" algn="l" rtl="0">
              <a:lnSpc>
                <a:spcPct val="115000"/>
              </a:lnSpc>
              <a:spcBef>
                <a:spcPts val="0"/>
              </a:spcBef>
              <a:spcAft>
                <a:spcPts val="0"/>
              </a:spcAft>
              <a:buClr>
                <a:schemeClr val="dk1"/>
              </a:buClr>
              <a:buSzPts val="1500"/>
              <a:buChar char="○"/>
            </a:pPr>
            <a:r>
              <a:rPr lang="en" sz="1500">
                <a:solidFill>
                  <a:schemeClr val="dk1"/>
                </a:solidFill>
              </a:rPr>
              <a:t>What is happening at the knee. Does it dive in excessively? Increased q angle? </a:t>
            </a:r>
            <a:endParaRPr sz="1500">
              <a:solidFill>
                <a:schemeClr val="dk1"/>
              </a:solidFill>
            </a:endParaRPr>
          </a:p>
          <a:p>
            <a:pPr marL="914400" lvl="1" indent="-323850" algn="l" rtl="0">
              <a:lnSpc>
                <a:spcPct val="115000"/>
              </a:lnSpc>
              <a:spcBef>
                <a:spcPts val="0"/>
              </a:spcBef>
              <a:spcAft>
                <a:spcPts val="0"/>
              </a:spcAft>
              <a:buClr>
                <a:schemeClr val="dk1"/>
              </a:buClr>
              <a:buSzPts val="1500"/>
              <a:buChar char="○"/>
            </a:pPr>
            <a:r>
              <a:rPr lang="en" sz="1500">
                <a:solidFill>
                  <a:schemeClr val="dk1"/>
                </a:solidFill>
              </a:rPr>
              <a:t>Look at the pelvis? Does it drop? Is the subject able to maintain pelvic stability? </a:t>
            </a:r>
            <a:endParaRPr sz="1500">
              <a:solidFill>
                <a:schemeClr val="dk1"/>
              </a:solidFill>
            </a:endParaRPr>
          </a:p>
          <a:p>
            <a:pPr marL="457200" lvl="0" indent="-323850" algn="l" rtl="0">
              <a:lnSpc>
                <a:spcPct val="115000"/>
              </a:lnSpc>
              <a:spcBef>
                <a:spcPts val="0"/>
              </a:spcBef>
              <a:spcAft>
                <a:spcPts val="0"/>
              </a:spcAft>
              <a:buClr>
                <a:schemeClr val="dk1"/>
              </a:buClr>
              <a:buSzPts val="1500"/>
              <a:buChar char="●"/>
            </a:pPr>
            <a:r>
              <a:rPr lang="en" sz="1500">
                <a:solidFill>
                  <a:schemeClr val="dk1"/>
                </a:solidFill>
              </a:rPr>
              <a:t>Compare sides</a:t>
            </a:r>
            <a:endParaRPr sz="1500">
              <a:solidFill>
                <a:schemeClr val="dk1"/>
              </a:solidFill>
            </a:endParaRPr>
          </a:p>
          <a:p>
            <a:pPr marL="914400" lvl="1" indent="-323850" algn="l" rtl="0">
              <a:lnSpc>
                <a:spcPct val="115000"/>
              </a:lnSpc>
              <a:spcBef>
                <a:spcPts val="0"/>
              </a:spcBef>
              <a:spcAft>
                <a:spcPts val="0"/>
              </a:spcAft>
              <a:buClr>
                <a:schemeClr val="dk1"/>
              </a:buClr>
              <a:buSzPts val="1500"/>
              <a:buChar char="○"/>
            </a:pPr>
            <a:r>
              <a:rPr lang="en" sz="1500">
                <a:solidFill>
                  <a:schemeClr val="dk1"/>
                </a:solidFill>
              </a:rPr>
              <a:t>Was there a greater lean to one side compared the other? What could be the cause of this?</a:t>
            </a:r>
            <a:endParaRPr sz="1500">
              <a:solidFill>
                <a:schemeClr val="dk1"/>
              </a:solidFill>
            </a:endParaRPr>
          </a:p>
          <a:p>
            <a:pPr marL="1371600" lvl="2" indent="-323850" algn="l" rtl="0">
              <a:lnSpc>
                <a:spcPct val="115000"/>
              </a:lnSpc>
              <a:spcBef>
                <a:spcPts val="0"/>
              </a:spcBef>
              <a:spcAft>
                <a:spcPts val="0"/>
              </a:spcAft>
              <a:buClr>
                <a:schemeClr val="dk1"/>
              </a:buClr>
              <a:buSzPts val="1500"/>
              <a:buChar char="■"/>
            </a:pPr>
            <a:r>
              <a:rPr lang="en" sz="1500">
                <a:solidFill>
                  <a:schemeClr val="dk1"/>
                </a:solidFill>
              </a:rPr>
              <a:t>Leg length discrepancy</a:t>
            </a:r>
            <a:endParaRPr sz="1500">
              <a:solidFill>
                <a:schemeClr val="dk1"/>
              </a:solidFill>
            </a:endParaRPr>
          </a:p>
          <a:p>
            <a:pPr marL="1371600" lvl="2" indent="-323850" algn="l" rtl="0">
              <a:lnSpc>
                <a:spcPct val="115000"/>
              </a:lnSpc>
              <a:spcBef>
                <a:spcPts val="0"/>
              </a:spcBef>
              <a:spcAft>
                <a:spcPts val="0"/>
              </a:spcAft>
              <a:buClr>
                <a:schemeClr val="dk1"/>
              </a:buClr>
              <a:buSzPts val="1500"/>
              <a:buChar char="■"/>
            </a:pPr>
            <a:r>
              <a:rPr lang="en" sz="1500">
                <a:solidFill>
                  <a:schemeClr val="dk1"/>
                </a:solidFill>
              </a:rPr>
              <a:t>Hip stability / glute med strength </a:t>
            </a:r>
            <a:endParaRPr sz="150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66666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434343"/>
              </a:buClr>
              <a:buSzPts val="3800"/>
              <a:buFont typeface="Proxima Nova Semibold"/>
              <a:buNone/>
              <a:defRPr sz="3800">
                <a:solidFill>
                  <a:srgbClr val="434343"/>
                </a:solidFill>
                <a:latin typeface="Proxima Nova Semibold"/>
                <a:ea typeface="Proxima Nova Semibold"/>
                <a:cs typeface="Proxima Nova Semibold"/>
                <a:sym typeface="Proxima Nova Semibold"/>
              </a:defRPr>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rgbClr val="434343"/>
              </a:buClr>
              <a:buSzPts val="1600"/>
              <a:buFont typeface="Proxima Nova"/>
              <a:buNone/>
              <a:defRPr sz="1600">
                <a:solidFill>
                  <a:srgbClr val="434343"/>
                </a:solidFill>
                <a:latin typeface="Proxima Nova"/>
                <a:ea typeface="Proxima Nova"/>
                <a:cs typeface="Proxima Nova"/>
                <a:sym typeface="Proxima Nova"/>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pic>
        <p:nvPicPr>
          <p:cNvPr id="36" name="Google Shape;36;p2"/>
          <p:cNvPicPr preferRelativeResize="0"/>
          <p:nvPr/>
        </p:nvPicPr>
        <p:blipFill>
          <a:blip r:embed="rId2">
            <a:alphaModFix/>
          </a:blip>
          <a:stretch>
            <a:fillRect/>
          </a:stretch>
        </p:blipFill>
        <p:spPr>
          <a:xfrm>
            <a:off x="7357761" y="4217851"/>
            <a:ext cx="1550993" cy="6407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rgbClr val="00496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D9D9D9"/>
              </a:buClr>
              <a:buSzPts val="8600"/>
              <a:buFont typeface="Proxima Nova"/>
              <a:buNone/>
              <a:defRPr sz="8600" b="1">
                <a:solidFill>
                  <a:srgbClr val="D9D9D9"/>
                </a:solidFill>
                <a:latin typeface="Proxima Nova"/>
                <a:ea typeface="Proxima Nova"/>
                <a:cs typeface="Proxima Nova"/>
                <a:sym typeface="Proxima Nova"/>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1"/>
        <p:cNvGrpSpPr/>
        <p:nvPr/>
      </p:nvGrpSpPr>
      <p:grpSpPr>
        <a:xfrm>
          <a:off x="0" y="0"/>
          <a:ext cx="0" cy="0"/>
          <a:chOff x="0" y="0"/>
          <a:chExt cx="0" cy="0"/>
        </a:xfrm>
      </p:grpSpPr>
      <p:sp>
        <p:nvSpPr>
          <p:cNvPr id="122" name="Google Shape;122;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00496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a:solidFill>
            <a:srgbClr val="D9D9D9"/>
          </a:solidFill>
        </p:spPr>
        <p:txBody>
          <a:bodyPr spcFirstLastPara="1" wrap="square" lIns="91425" tIns="91425" rIns="91425" bIns="91425" anchor="ctr" anchorCtr="0">
            <a:normAutofit/>
          </a:bodyPr>
          <a:lstStyle>
            <a:lvl1pPr lvl="0" algn="ctr">
              <a:spcBef>
                <a:spcPts val="0"/>
              </a:spcBef>
              <a:spcAft>
                <a:spcPts val="0"/>
              </a:spcAft>
              <a:buClr>
                <a:schemeClr val="dk2"/>
              </a:buClr>
              <a:buSzPts val="3400"/>
              <a:buFont typeface="Proxima Nova Semibold"/>
              <a:buNone/>
              <a:defRPr sz="3400">
                <a:solidFill>
                  <a:schemeClr val="dk2"/>
                </a:solidFill>
                <a:latin typeface="Proxima Nova Semibold"/>
                <a:ea typeface="Proxima Nova Semibold"/>
                <a:cs typeface="Proxima Nova Semibold"/>
                <a:sym typeface="Proxima Nova Semibold"/>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endParaRPr/>
          </a:p>
        </p:txBody>
      </p:sp>
      <p:pic>
        <p:nvPicPr>
          <p:cNvPr id="49" name="Google Shape;49;p3"/>
          <p:cNvPicPr preferRelativeResize="0"/>
          <p:nvPr/>
        </p:nvPicPr>
        <p:blipFill>
          <a:blip r:embed="rId2">
            <a:alphaModFix/>
          </a:blip>
          <a:stretch>
            <a:fillRect/>
          </a:stretch>
        </p:blipFill>
        <p:spPr>
          <a:xfrm>
            <a:off x="7823385" y="4543675"/>
            <a:ext cx="1251864" cy="517174"/>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rgbClr val="004963"/>
        </a:solidFill>
        <a:effectLst/>
      </p:bgPr>
    </p:bg>
    <p:spTree>
      <p:nvGrpSpPr>
        <p:cNvPr id="1" name="Shape 50"/>
        <p:cNvGrpSpPr/>
        <p:nvPr/>
      </p:nvGrpSpPr>
      <p:grpSpPr>
        <a:xfrm>
          <a:off x="0" y="0"/>
          <a:ext cx="0" cy="0"/>
          <a:chOff x="0" y="0"/>
          <a:chExt cx="0" cy="0"/>
        </a:xfrm>
      </p:grpSpPr>
      <p:sp>
        <p:nvSpPr>
          <p:cNvPr id="51" name="Google Shape;51;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31" y="2824500"/>
            <a:ext cx="7370400" cy="23190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Clr>
                <a:srgbClr val="434343"/>
              </a:buClr>
              <a:buSzPts val="3400"/>
              <a:buFont typeface="Proxima Nova Semibold"/>
              <a:buNone/>
              <a:defRPr sz="3400">
                <a:solidFill>
                  <a:srgbClr val="434343"/>
                </a:solidFill>
                <a:latin typeface="Proxima Nova Semibold"/>
                <a:ea typeface="Proxima Nova Semibold"/>
                <a:cs typeface="Proxima Nova Semibold"/>
                <a:sym typeface="Proxima Nova Semi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5" name="Google Shape;55;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1pPr>
            <a:lvl2pPr marL="914400" lvl="1"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2pPr>
            <a:lvl3pPr marL="1371600" lvl="2"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3pPr>
            <a:lvl4pPr marL="1828800" lvl="3"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4pPr>
            <a:lvl5pPr marL="2286000" lvl="4"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5pPr>
            <a:lvl6pPr marL="2743200" lvl="5"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6pPr>
            <a:lvl7pPr marL="3200400" lvl="6"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7pPr>
            <a:lvl8pPr marL="3657600" lvl="7"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8pPr>
            <a:lvl9pPr marL="4114800" lvl="8" indent="-304800">
              <a:spcBef>
                <a:spcPts val="0"/>
              </a:spcBef>
              <a:spcAft>
                <a:spcPts val="0"/>
              </a:spcAft>
              <a:buClr>
                <a:srgbClr val="434343"/>
              </a:buClr>
              <a:buSzPts val="1200"/>
              <a:buFont typeface="Proxima Nova"/>
              <a:buChar char="■"/>
              <a:defRPr sz="1200">
                <a:solidFill>
                  <a:srgbClr val="434343"/>
                </a:solidFill>
                <a:latin typeface="Proxima Nova"/>
                <a:ea typeface="Proxima Nova"/>
                <a:cs typeface="Proxima Nova"/>
                <a:sym typeface="Proxima Nova"/>
              </a:defRPr>
            </a:lvl9pPr>
          </a:lstStyle>
          <a:p>
            <a:endParaRPr/>
          </a:p>
        </p:txBody>
      </p:sp>
      <p:pic>
        <p:nvPicPr>
          <p:cNvPr id="56" name="Google Shape;56;p4"/>
          <p:cNvPicPr preferRelativeResize="0"/>
          <p:nvPr/>
        </p:nvPicPr>
        <p:blipFill>
          <a:blip r:embed="rId2">
            <a:alphaModFix/>
          </a:blip>
          <a:stretch>
            <a:fillRect/>
          </a:stretch>
        </p:blipFill>
        <p:spPr>
          <a:xfrm>
            <a:off x="7370436" y="4217851"/>
            <a:ext cx="1550993" cy="6407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7"/>
        <p:cNvGrpSpPr/>
        <p:nvPr/>
      </p:nvGrpSpPr>
      <p:grpSpPr>
        <a:xfrm>
          <a:off x="0" y="0"/>
          <a:ext cx="0" cy="0"/>
          <a:chOff x="0" y="0"/>
          <a:chExt cx="0" cy="0"/>
        </a:xfrm>
      </p:grpSpPr>
      <p:sp>
        <p:nvSpPr>
          <p:cNvPr id="58" name="Google Shape;58;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2" name="Google Shape;62;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3" name="Google Shape;63;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4" name="Google Shape;64;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rgbClr val="004963"/>
        </a:solidFill>
        <a:effectLst/>
      </p:bgPr>
    </p:bg>
    <p:spTree>
      <p:nvGrpSpPr>
        <p:cNvPr id="1" name="Shape 65"/>
        <p:cNvGrpSpPr/>
        <p:nvPr/>
      </p:nvGrpSpPr>
      <p:grpSpPr>
        <a:xfrm>
          <a:off x="0" y="0"/>
          <a:ext cx="0" cy="0"/>
          <a:chOff x="0" y="0"/>
          <a:chExt cx="0" cy="0"/>
        </a:xfrm>
      </p:grpSpPr>
      <p:sp>
        <p:nvSpPr>
          <p:cNvPr id="66" name="Google Shape;66;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31" y="2824500"/>
            <a:ext cx="7370400" cy="23190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lvl1pPr lvl="0">
              <a:spcBef>
                <a:spcPts val="0"/>
              </a:spcBef>
              <a:spcAft>
                <a:spcPts val="0"/>
              </a:spcAft>
              <a:buClr>
                <a:srgbClr val="434343"/>
              </a:buClr>
              <a:buSzPts val="3600"/>
              <a:buFont typeface="Proxima Nova Semibold"/>
              <a:buNone/>
              <a:defRPr sz="3600">
                <a:solidFill>
                  <a:srgbClr val="434343"/>
                </a:solidFill>
                <a:latin typeface="Proxima Nova Semibold"/>
                <a:ea typeface="Proxima Nova Semibold"/>
                <a:cs typeface="Proxima Nova Semibold"/>
                <a:sym typeface="Proxima Nova Semi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rgbClr val="00496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598100"/>
            <a:ext cx="5904900" cy="1383000"/>
          </a:xfrm>
          <a:prstGeom prst="rect">
            <a:avLst/>
          </a:prstGeom>
        </p:spPr>
        <p:txBody>
          <a:bodyPr spcFirstLastPara="1" wrap="square" lIns="91425" tIns="91425" rIns="91425" bIns="91425" anchor="t" anchorCtr="0">
            <a:normAutofit/>
          </a:bodyPr>
          <a:lstStyle>
            <a:lvl1pPr lvl="0">
              <a:spcBef>
                <a:spcPts val="0"/>
              </a:spcBef>
              <a:spcAft>
                <a:spcPts val="0"/>
              </a:spcAft>
              <a:buClr>
                <a:srgbClr val="434343"/>
              </a:buClr>
              <a:buSzPts val="3500"/>
              <a:buFont typeface="Proxima Nova Semibold"/>
              <a:buNone/>
              <a:defRPr sz="3500">
                <a:solidFill>
                  <a:srgbClr val="434343"/>
                </a:solidFill>
                <a:latin typeface="Proxima Nova Semibold"/>
                <a:ea typeface="Proxima Nova Semibold"/>
                <a:cs typeface="Proxima Nova Semibold"/>
                <a:sym typeface="Proxima Nova Semibold"/>
              </a:defRPr>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19150" y="2090250"/>
            <a:ext cx="7625700" cy="2513700"/>
          </a:xfrm>
          <a:prstGeom prst="rect">
            <a:avLst/>
          </a:prstGeom>
        </p:spPr>
        <p:txBody>
          <a:bodyPr spcFirstLastPara="1" wrap="square" lIns="91425" tIns="91425" rIns="91425" bIns="91425" anchor="t" anchorCtr="0">
            <a:normAutofit/>
          </a:bodyPr>
          <a:lstStyle>
            <a:lvl1pPr marL="457200" lvl="0" indent="-323850">
              <a:spcBef>
                <a:spcPts val="0"/>
              </a:spcBef>
              <a:spcAft>
                <a:spcPts val="0"/>
              </a:spcAft>
              <a:buSzPts val="1500"/>
              <a:buFont typeface="Proxima Nova"/>
              <a:buChar char="●"/>
              <a:defRPr sz="1500">
                <a:latin typeface="Proxima Nova"/>
                <a:ea typeface="Proxima Nova"/>
                <a:cs typeface="Proxima Nova"/>
                <a:sym typeface="Proxima Nova"/>
              </a:defRPr>
            </a:lvl1pPr>
            <a:lvl2pPr marL="914400" lvl="1" indent="-323850">
              <a:spcBef>
                <a:spcPts val="0"/>
              </a:spcBef>
              <a:spcAft>
                <a:spcPts val="0"/>
              </a:spcAft>
              <a:buSzPts val="1500"/>
              <a:buFont typeface="Proxima Nova"/>
              <a:buChar char="○"/>
              <a:defRPr sz="1500">
                <a:latin typeface="Proxima Nova"/>
                <a:ea typeface="Proxima Nova"/>
                <a:cs typeface="Proxima Nova"/>
                <a:sym typeface="Proxima Nova"/>
              </a:defRPr>
            </a:lvl2pPr>
            <a:lvl3pPr marL="1371600" lvl="2" indent="-323850">
              <a:spcBef>
                <a:spcPts val="0"/>
              </a:spcBef>
              <a:spcAft>
                <a:spcPts val="0"/>
              </a:spcAft>
              <a:buSzPts val="1500"/>
              <a:buFont typeface="Proxima Nova"/>
              <a:buChar char="■"/>
              <a:defRPr sz="1500">
                <a:latin typeface="Proxima Nova"/>
                <a:ea typeface="Proxima Nova"/>
                <a:cs typeface="Proxima Nova"/>
                <a:sym typeface="Proxima Nova"/>
              </a:defRPr>
            </a:lvl3pPr>
            <a:lvl4pPr marL="1828800" lvl="3" indent="-323850">
              <a:spcBef>
                <a:spcPts val="0"/>
              </a:spcBef>
              <a:spcAft>
                <a:spcPts val="0"/>
              </a:spcAft>
              <a:buSzPts val="1500"/>
              <a:buFont typeface="Proxima Nova"/>
              <a:buChar char="●"/>
              <a:defRPr sz="1500">
                <a:latin typeface="Proxima Nova"/>
                <a:ea typeface="Proxima Nova"/>
                <a:cs typeface="Proxima Nova"/>
                <a:sym typeface="Proxima Nova"/>
              </a:defRPr>
            </a:lvl4pPr>
            <a:lvl5pPr marL="2286000" lvl="4" indent="-323850">
              <a:spcBef>
                <a:spcPts val="0"/>
              </a:spcBef>
              <a:spcAft>
                <a:spcPts val="0"/>
              </a:spcAft>
              <a:buSzPts val="1500"/>
              <a:buFont typeface="Proxima Nova"/>
              <a:buChar char="○"/>
              <a:defRPr sz="1500">
                <a:latin typeface="Proxima Nova"/>
                <a:ea typeface="Proxima Nova"/>
                <a:cs typeface="Proxima Nova"/>
                <a:sym typeface="Proxima Nova"/>
              </a:defRPr>
            </a:lvl5pPr>
            <a:lvl6pPr marL="2743200" lvl="5" indent="-323850">
              <a:spcBef>
                <a:spcPts val="0"/>
              </a:spcBef>
              <a:spcAft>
                <a:spcPts val="0"/>
              </a:spcAft>
              <a:buSzPts val="1500"/>
              <a:buFont typeface="Proxima Nova"/>
              <a:buChar char="■"/>
              <a:defRPr sz="1500">
                <a:latin typeface="Proxima Nova"/>
                <a:ea typeface="Proxima Nova"/>
                <a:cs typeface="Proxima Nova"/>
                <a:sym typeface="Proxima Nova"/>
              </a:defRPr>
            </a:lvl6pPr>
            <a:lvl7pPr marL="3200400" lvl="6" indent="-323850">
              <a:spcBef>
                <a:spcPts val="0"/>
              </a:spcBef>
              <a:spcAft>
                <a:spcPts val="0"/>
              </a:spcAft>
              <a:buSzPts val="1500"/>
              <a:buFont typeface="Proxima Nova"/>
              <a:buChar char="●"/>
              <a:defRPr sz="1500">
                <a:latin typeface="Proxima Nova"/>
                <a:ea typeface="Proxima Nova"/>
                <a:cs typeface="Proxima Nova"/>
                <a:sym typeface="Proxima Nova"/>
              </a:defRPr>
            </a:lvl7pPr>
            <a:lvl8pPr marL="3657600" lvl="7" indent="-323850">
              <a:spcBef>
                <a:spcPts val="0"/>
              </a:spcBef>
              <a:spcAft>
                <a:spcPts val="0"/>
              </a:spcAft>
              <a:buSzPts val="1500"/>
              <a:buFont typeface="Proxima Nova"/>
              <a:buChar char="○"/>
              <a:defRPr sz="1500">
                <a:latin typeface="Proxima Nova"/>
                <a:ea typeface="Proxima Nova"/>
                <a:cs typeface="Proxima Nova"/>
                <a:sym typeface="Proxima Nova"/>
              </a:defRPr>
            </a:lvl8pPr>
            <a:lvl9pPr marL="4114800" lvl="8" indent="-323850">
              <a:spcBef>
                <a:spcPts val="0"/>
              </a:spcBef>
              <a:spcAft>
                <a:spcPts val="0"/>
              </a:spcAft>
              <a:buSzPts val="1500"/>
              <a:buFont typeface="Proxima Nova"/>
              <a:buChar char="■"/>
              <a:defRPr sz="1500">
                <a:latin typeface="Proxima Nova"/>
                <a:ea typeface="Proxima Nova"/>
                <a:cs typeface="Proxima Nova"/>
                <a:sym typeface="Proxima Nova"/>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004963"/>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rgbClr val="0049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lvl1pPr lvl="0" algn="ctr">
              <a:spcBef>
                <a:spcPts val="0"/>
              </a:spcBef>
              <a:spcAft>
                <a:spcPts val="0"/>
              </a:spcAft>
              <a:buClr>
                <a:srgbClr val="434343"/>
              </a:buClr>
              <a:buSzPts val="3200"/>
              <a:buFont typeface="Proxima Nova Semibold"/>
              <a:buNone/>
              <a:defRPr sz="3200">
                <a:solidFill>
                  <a:srgbClr val="434343"/>
                </a:solidFill>
                <a:latin typeface="Proxima Nova Semibold"/>
                <a:ea typeface="Proxima Nova Semibold"/>
                <a:cs typeface="Proxima Nova Semibold"/>
                <a:sym typeface="Proxima Nova Semibold"/>
              </a:defRPr>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pic>
        <p:nvPicPr>
          <p:cNvPr id="94" name="Google Shape;94;p8"/>
          <p:cNvPicPr preferRelativeResize="0"/>
          <p:nvPr/>
        </p:nvPicPr>
        <p:blipFill>
          <a:blip r:embed="rId2">
            <a:alphaModFix/>
          </a:blip>
          <a:stretch>
            <a:fillRect/>
          </a:stretch>
        </p:blipFill>
        <p:spPr>
          <a:xfrm>
            <a:off x="7357761" y="4217851"/>
            <a:ext cx="1550993" cy="64075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rgbClr val="004963"/>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rgbClr val="00A5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rmAutofit/>
          </a:bodyPr>
          <a:lstStyle>
            <a:lvl1pPr marL="457200" lvl="0" indent="-228600">
              <a:lnSpc>
                <a:spcPct val="100000"/>
              </a:lnSpc>
              <a:spcBef>
                <a:spcPts val="0"/>
              </a:spcBef>
              <a:spcAft>
                <a:spcPts val="0"/>
              </a:spcAft>
              <a:buSzPts val="1300"/>
              <a:buNone/>
              <a:defRPr/>
            </a:lvl1pPr>
          </a:lstStyle>
          <a:p>
            <a:endParaRPr/>
          </a:p>
        </p:txBody>
      </p:sp>
      <p:pic>
        <p:nvPicPr>
          <p:cNvPr id="108" name="Google Shape;108;p10"/>
          <p:cNvPicPr preferRelativeResize="0"/>
          <p:nvPr/>
        </p:nvPicPr>
        <p:blipFill>
          <a:blip r:embed="rId2">
            <a:alphaModFix/>
          </a:blip>
          <a:stretch>
            <a:fillRect/>
          </a:stretch>
        </p:blipFill>
        <p:spPr>
          <a:xfrm>
            <a:off x="7370436" y="4296501"/>
            <a:ext cx="1550993" cy="64075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0"/>
              </a:spcBef>
              <a:spcAft>
                <a:spcPts val="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www.youtube.com/watch?v=2cBcIYx8rdg"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hyperlink" Target="http://www.youtube.com/watch?v=9uq5NljX4kM" TargetMode="External"/><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hyperlink" Target="http://www.youtube.com/watch?v=PpW6SMBFyeA"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www.physio-pedia.com/Category:Knee_-_Special_Tests"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hyperlink" Target="https://www.physio-pedia.com/Hip_Examination"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hyperlink" Target="http://www.youtube.com/watch?v=iI1rbrLtSls"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hyperlink" Target="http://www.youtube.com/watch?v=BqRJl8O6bFo" TargetMode="External"/><Relationship Id="rId4" Type="http://schemas.openxmlformats.org/officeDocument/2006/relationships/image" Target="../media/image19.jpeg"/></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iJc4pivAQZo"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22.jpeg"/><Relationship Id="rId5" Type="http://schemas.openxmlformats.org/officeDocument/2006/relationships/hyperlink" Target="http://www.youtube.com/watch?v=crLEV3aPc5s" TargetMode="External"/><Relationship Id="rId4" Type="http://schemas.openxmlformats.org/officeDocument/2006/relationships/image" Target="../media/image21.jpeg"/></Relationships>
</file>

<file path=ppt/slides/_rels/slide26.xml.rels><?xml version="1.0" encoding="UTF-8" standalone="yes"?>
<Relationships xmlns="http://schemas.openxmlformats.org/package/2006/relationships"><Relationship Id="rId3" Type="http://schemas.openxmlformats.org/officeDocument/2006/relationships/hyperlink" Target="http://www.youtube.com/watch?v=DHRMYo9uEn0"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www.youtube.com/watch?v=T8jmq5_HzLM"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hyperlink" Target="http://www.youtube.com/watch?v=s8jas8M5OfU"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qEGA8ZgSmdI"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8.xml"/><Relationship Id="rId1" Type="http://schemas.openxmlformats.org/officeDocument/2006/relationships/slideLayout" Target="../slideLayouts/slideLayout5.xml"/><Relationship Id="rId5" Type="http://schemas.openxmlformats.org/officeDocument/2006/relationships/image" Target="../media/image35.png"/><Relationship Id="rId4" Type="http://schemas.openxmlformats.org/officeDocument/2006/relationships/image" Target="../media/image34.png"/></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132_BD2C0A4E.xml"/><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3.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hyperlink" Target="http://www.youtube.com/watch?v=NpJNHC8yAMY" TargetMode="External"/><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41.png"/><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hyperlink" Target="http://www.youtube.com/watch?v=oZYlRnBTe1U" TargetMode="External"/><Relationship Id="rId2" Type="http://schemas.openxmlformats.org/officeDocument/2006/relationships/notesSlide" Target="../notesSlides/notesSlide45.xml"/><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image" Target="../media/image42.jpeg"/></Relationships>
</file>

<file path=ppt/slides/_rels/slide46.xml.rels><?xml version="1.0" encoding="UTF-8" standalone="yes"?>
<Relationships xmlns="http://schemas.openxmlformats.org/package/2006/relationships"><Relationship Id="rId3" Type="http://schemas.openxmlformats.org/officeDocument/2006/relationships/hyperlink" Target="http://www.youtube.com/watch?v=jW2Uv9N2gSE"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44.jpeg"/></Relationships>
</file>

<file path=ppt/slides/_rels/slide47.xml.rels><?xml version="1.0" encoding="UTF-8" standalone="yes"?>
<Relationships xmlns="http://schemas.openxmlformats.org/package/2006/relationships"><Relationship Id="rId3" Type="http://schemas.openxmlformats.org/officeDocument/2006/relationships/hyperlink" Target="http://www.youtube.com/watch?v=UUCUMJzCM48" TargetMode="External"/><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microsoft.com/office/2018/10/relationships/comments" Target="../comments/modernComment_133_5E5C0B0B.xml"/><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46.png"/></Relationships>
</file>

<file path=ppt/slides/_rels/slide49.xml.rels><?xml version="1.0" encoding="UTF-8" standalone="yes"?>
<Relationships xmlns="http://schemas.openxmlformats.org/package/2006/relationships"><Relationship Id="rId3" Type="http://schemas.microsoft.com/office/2018/10/relationships/comments" Target="../comments/modernComment_135_BCDFBD45.xml"/><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microsoft.com/office/2018/10/relationships/comments" Target="../comments/modernComment_134_FA81461C.xml"/><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hyperlink" Target="http://www.youtube.com/watch?v=ymfV8Kuqpx0" TargetMode="External"/><Relationship Id="rId7" Type="http://schemas.openxmlformats.org/officeDocument/2006/relationships/image" Target="../media/image49.jpeg"/><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hyperlink" Target="http://www.youtube.com/watch?v=-rqU1v34amQ" TargetMode="External"/><Relationship Id="rId5" Type="http://schemas.openxmlformats.org/officeDocument/2006/relationships/image" Target="../media/image48.png"/><Relationship Id="rId4" Type="http://schemas.openxmlformats.org/officeDocument/2006/relationships/image" Target="../media/image47.jpeg"/></Relationships>
</file>

<file path=ppt/slides/_rels/slide53.xml.rels><?xml version="1.0" encoding="UTF-8" standalone="yes"?>
<Relationships xmlns="http://schemas.openxmlformats.org/package/2006/relationships"><Relationship Id="rId3" Type="http://schemas.openxmlformats.org/officeDocument/2006/relationships/hyperlink" Target="http://www.youtube.com/watch?v=vlm1YJu-cRM" TargetMode="External"/><Relationship Id="rId7"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hyperlink" Target="http://www.youtube.com/watch?v=SJyPYCv6xQc" TargetMode="External"/><Relationship Id="rId4" Type="http://schemas.openxmlformats.org/officeDocument/2006/relationships/image" Target="../media/image50.jpeg"/></Relationships>
</file>

<file path=ppt/slides/_rels/slide54.xml.rels><?xml version="1.0" encoding="UTF-8" standalone="yes"?>
<Relationships xmlns="http://schemas.openxmlformats.org/package/2006/relationships"><Relationship Id="rId2" Type="http://schemas.openxmlformats.org/officeDocument/2006/relationships/hyperlink" Target="http://www.ckcfitness.com/" TargetMode="Externa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8.jpeg"/><Relationship Id="rId5" Type="http://schemas.openxmlformats.org/officeDocument/2006/relationships/hyperlink" Target="http://www.youtube.com/watch?v=Qi41LYsVy1E"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13"/>
          <p:cNvSpPr txBox="1">
            <a:spLocks noGrp="1"/>
          </p:cNvSpPr>
          <p:nvPr>
            <p:ph type="ctrTitle"/>
          </p:nvPr>
        </p:nvSpPr>
        <p:spPr>
          <a:xfrm>
            <a:off x="795175" y="1507175"/>
            <a:ext cx="7434600" cy="1448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a:latin typeface="Proxima Nova Extrabold"/>
                <a:ea typeface="Proxima Nova Extrabold"/>
                <a:cs typeface="Proxima Nova Extrabold"/>
                <a:sym typeface="Proxima Nova Extrabold"/>
              </a:rPr>
              <a:t>The Knee and Hip Lab</a:t>
            </a:r>
            <a:endParaRPr sz="4800">
              <a:latin typeface="Proxima Nova Extrabold"/>
              <a:ea typeface="Proxima Nova Extrabold"/>
              <a:cs typeface="Proxima Nova Extrabold"/>
              <a:sym typeface="Proxima Nova Extrabold"/>
            </a:endParaRPr>
          </a:p>
        </p:txBody>
      </p:sp>
      <p:sp>
        <p:nvSpPr>
          <p:cNvPr id="128" name="Google Shape;128;p13"/>
          <p:cNvSpPr txBox="1">
            <a:spLocks noGrp="1"/>
          </p:cNvSpPr>
          <p:nvPr>
            <p:ph type="subTitle" idx="1"/>
          </p:nvPr>
        </p:nvSpPr>
        <p:spPr>
          <a:xfrm>
            <a:off x="1830822" y="2957817"/>
            <a:ext cx="5361300" cy="522600"/>
          </a:xfrm>
          <a:prstGeom prst="rect">
            <a:avLst/>
          </a:prstGeom>
        </p:spPr>
        <p:txBody>
          <a:bodyPr spcFirstLastPara="1" wrap="square" lIns="91425" tIns="91425" rIns="91425" bIns="91425" anchor="t" anchorCtr="0">
            <a:noAutofit/>
          </a:bodyPr>
          <a:lstStyle/>
          <a:p>
            <a:pPr marL="0" indent="0"/>
            <a:r>
              <a:rPr lang="en-US" sz="1400">
                <a:solidFill>
                  <a:schemeClr val="bg2"/>
                </a:solidFill>
                <a:latin typeface="Arial"/>
                <a:cs typeface="Arial"/>
              </a:rPr>
              <a:t>David </a:t>
            </a:r>
            <a:r>
              <a:rPr lang="en-US" sz="1400" err="1">
                <a:solidFill>
                  <a:schemeClr val="bg2"/>
                </a:solidFill>
                <a:latin typeface="Arial"/>
                <a:cs typeface="Arial"/>
              </a:rPr>
              <a:t>Luedeka</a:t>
            </a:r>
            <a:r>
              <a:rPr lang="en-US" sz="1400">
                <a:solidFill>
                  <a:schemeClr val="bg2"/>
                </a:solidFill>
                <a:latin typeface="Arial"/>
                <a:cs typeface="Arial"/>
              </a:rPr>
              <a:t> PT, DPT, MS,CSCS  </a:t>
            </a:r>
          </a:p>
          <a:p>
            <a:pPr marL="0" indent="0"/>
            <a:r>
              <a:rPr lang="en-US" sz="1400">
                <a:solidFill>
                  <a:schemeClr val="bg2"/>
                </a:solidFill>
                <a:latin typeface="Arial"/>
                <a:cs typeface="Arial"/>
              </a:rPr>
              <a:t>Keila Strick PT, DPT, CSCS </a:t>
            </a:r>
            <a:endParaRPr lang="en-US" sz="1400">
              <a:solidFill>
                <a:srgbClr val="FFFFFF"/>
              </a:solidFill>
              <a:latin typeface="Arial"/>
              <a:cs typeface="Arial"/>
            </a:endParaRPr>
          </a:p>
          <a:p>
            <a:pPr marL="0" indent="0"/>
            <a:r>
              <a:rPr lang="en-US" sz="1400">
                <a:solidFill>
                  <a:schemeClr val="bg2"/>
                </a:solidFill>
                <a:latin typeface="Arial"/>
                <a:cs typeface="Arial"/>
              </a:rPr>
              <a:t>Caroline Williams, PT, DPT,MS, GCS </a:t>
            </a:r>
            <a:endParaRPr lang="en-US" sz="1400">
              <a:solidFill>
                <a:srgbClr val="FFFFFF"/>
              </a:solidFill>
              <a:latin typeface="Arial"/>
              <a:cs typeface="Arial"/>
            </a:endParaRPr>
          </a:p>
          <a:p>
            <a:pPr marL="0" indent="0"/>
            <a:r>
              <a:rPr lang="en-US" sz="1400">
                <a:solidFill>
                  <a:schemeClr val="bg2"/>
                </a:solidFill>
                <a:latin typeface="Arial"/>
                <a:cs typeface="Arial"/>
              </a:rPr>
              <a:t>Nick Roche, PT, DPT, CSCS</a:t>
            </a:r>
          </a:p>
          <a:p>
            <a:pPr marL="0" indent="0">
              <a:lnSpc>
                <a:spcPct val="80000"/>
              </a:lnSpc>
            </a:pPr>
            <a:endParaRPr lang="en" sz="1500">
              <a:solidFill>
                <a:srgbClr val="FFFFFF"/>
              </a:solidFill>
            </a:endParaRPr>
          </a:p>
          <a:p>
            <a:pPr marL="0" indent="0">
              <a:lnSpc>
                <a:spcPct val="80000"/>
              </a:lnSpc>
            </a:pPr>
            <a:endParaRPr lang="en-US" sz="1500">
              <a:solidFill>
                <a:srgbClr val="FFFFFF"/>
              </a:solidFill>
            </a:endParaRPr>
          </a:p>
          <a:p>
            <a:pPr marL="0" lvl="0" indent="0" algn="ctr">
              <a:lnSpc>
                <a:spcPct val="80000"/>
              </a:lnSpc>
              <a:spcBef>
                <a:spcPts val="0"/>
              </a:spcBef>
              <a:spcAft>
                <a:spcPts val="0"/>
              </a:spcAft>
              <a:buSzPts val="605"/>
              <a:buNone/>
            </a:pPr>
            <a:endParaRPr lang="en" sz="145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2"/>
          <p:cNvSpPr txBox="1">
            <a:spLocks noGrp="1"/>
          </p:cNvSpPr>
          <p:nvPr>
            <p:ph type="ctrTitle"/>
          </p:nvPr>
        </p:nvSpPr>
        <p:spPr>
          <a:xfrm>
            <a:off x="1092900" y="1847700"/>
            <a:ext cx="69582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Gait Analysis: Sagittal, Frontal, and Posterior View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4" name="Google Shape;204;p23" title="Sagittal Plane Gait Analysis - Karley">
            <a:hlinkClick r:id="rId3"/>
          </p:cNvPr>
          <p:cNvPicPr preferRelativeResize="0"/>
          <p:nvPr/>
        </p:nvPicPr>
        <p:blipFill>
          <a:blip r:embed="rId4">
            <a:alphaModFix/>
          </a:blip>
          <a:stretch>
            <a:fillRect/>
          </a:stretch>
        </p:blipFill>
        <p:spPr>
          <a:xfrm>
            <a:off x="1560471" y="313100"/>
            <a:ext cx="6023050" cy="45173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1000"/>
                                        <p:tgtEl>
                                          <p:spTgt spid="2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209" name="Google Shape;209;p24" title="Frontal Plane Gait Analysis - Karley">
            <a:hlinkClick r:id="rId3"/>
          </p:cNvPr>
          <p:cNvPicPr preferRelativeResize="0"/>
          <p:nvPr/>
        </p:nvPicPr>
        <p:blipFill>
          <a:blip r:embed="rId4">
            <a:alphaModFix/>
          </a:blip>
          <a:stretch>
            <a:fillRect/>
          </a:stretch>
        </p:blipFill>
        <p:spPr>
          <a:xfrm>
            <a:off x="1641863" y="326225"/>
            <a:ext cx="5860276" cy="4395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
                                        </p:tgtEl>
                                        <p:attrNameLst>
                                          <p:attrName>style.visibility</p:attrName>
                                        </p:attrNameLst>
                                      </p:cBhvr>
                                      <p:to>
                                        <p:strVal val="visible"/>
                                      </p:to>
                                    </p:set>
                                    <p:animEffect transition="in" filter="fade">
                                      <p:cBhvr>
                                        <p:cTn id="7" dur="1000"/>
                                        <p:tgtEl>
                                          <p:spTgt spid="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214" name="Google Shape;214;p25" title="Posterior View Gait Analysis - Karley">
            <a:hlinkClick r:id="rId3"/>
          </p:cNvPr>
          <p:cNvPicPr preferRelativeResize="0"/>
          <p:nvPr/>
        </p:nvPicPr>
        <p:blipFill>
          <a:blip r:embed="rId4">
            <a:alphaModFix/>
          </a:blip>
          <a:stretch>
            <a:fillRect/>
          </a:stretch>
        </p:blipFill>
        <p:spPr>
          <a:xfrm>
            <a:off x="1604450" y="305125"/>
            <a:ext cx="6044326" cy="45332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10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6"/>
          <p:cNvSpPr txBox="1">
            <a:spLocks noGrp="1"/>
          </p:cNvSpPr>
          <p:nvPr>
            <p:ph type="ctrTitle"/>
          </p:nvPr>
        </p:nvSpPr>
        <p:spPr>
          <a:xfrm>
            <a:off x="1465650" y="1848600"/>
            <a:ext cx="6212700" cy="1446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Special tests: A Supplementary Tool</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7"/>
          <p:cNvSpPr txBox="1">
            <a:spLocks noGrp="1"/>
          </p:cNvSpPr>
          <p:nvPr>
            <p:ph type="title"/>
          </p:nvPr>
        </p:nvSpPr>
        <p:spPr>
          <a:xfrm>
            <a:off x="668900" y="6417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Sensitivity and Specificity </a:t>
            </a:r>
            <a:endParaRPr/>
          </a:p>
        </p:txBody>
      </p:sp>
      <p:sp>
        <p:nvSpPr>
          <p:cNvPr id="225" name="Google Shape;225;p27"/>
          <p:cNvSpPr txBox="1">
            <a:spLocks noGrp="1"/>
          </p:cNvSpPr>
          <p:nvPr>
            <p:ph type="body" idx="1"/>
          </p:nvPr>
        </p:nvSpPr>
        <p:spPr>
          <a:xfrm>
            <a:off x="668900" y="1470400"/>
            <a:ext cx="4584300" cy="30801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sz="1800" b="1"/>
              <a:t>Sensitivity</a:t>
            </a:r>
            <a:endParaRPr sz="1800" b="1"/>
          </a:p>
          <a:p>
            <a:pPr marL="457200" lvl="0" indent="-334327" algn="l" rtl="0">
              <a:spcBef>
                <a:spcPts val="1200"/>
              </a:spcBef>
              <a:spcAft>
                <a:spcPts val="0"/>
              </a:spcAft>
              <a:buSzPct val="100000"/>
              <a:buChar char="●"/>
            </a:pPr>
            <a:r>
              <a:rPr lang="en" sz="1800"/>
              <a:t>Correctly identify if a patient with a dysfunction/injury </a:t>
            </a:r>
            <a:endParaRPr sz="1800"/>
          </a:p>
          <a:p>
            <a:pPr marL="457200" lvl="0" indent="-334327" algn="l" rtl="0">
              <a:spcBef>
                <a:spcPts val="0"/>
              </a:spcBef>
              <a:spcAft>
                <a:spcPts val="0"/>
              </a:spcAft>
              <a:buSzPct val="100000"/>
              <a:buChar char="●"/>
            </a:pPr>
            <a:r>
              <a:rPr lang="en" sz="1800"/>
              <a:t>True Negatives</a:t>
            </a:r>
            <a:endParaRPr sz="1800"/>
          </a:p>
          <a:p>
            <a:pPr marL="457200" lvl="0" indent="-334327" algn="l" rtl="0">
              <a:spcBef>
                <a:spcPts val="0"/>
              </a:spcBef>
              <a:spcAft>
                <a:spcPts val="0"/>
              </a:spcAft>
              <a:buSzPct val="100000"/>
              <a:buChar char="●"/>
            </a:pPr>
            <a:r>
              <a:rPr lang="en" sz="1800"/>
              <a:t>Negative tests rules out - SNOUT </a:t>
            </a:r>
            <a:endParaRPr sz="1800"/>
          </a:p>
          <a:p>
            <a:pPr marL="0" lvl="0" indent="0" algn="l" rtl="0">
              <a:spcBef>
                <a:spcPts val="1200"/>
              </a:spcBef>
              <a:spcAft>
                <a:spcPts val="0"/>
              </a:spcAft>
              <a:buNone/>
            </a:pPr>
            <a:r>
              <a:rPr lang="en" sz="1800" b="1"/>
              <a:t>Specificity </a:t>
            </a:r>
            <a:endParaRPr sz="1800" b="1"/>
          </a:p>
          <a:p>
            <a:pPr marL="457200" lvl="0" indent="-334327" algn="l" rtl="0">
              <a:spcBef>
                <a:spcPts val="1200"/>
              </a:spcBef>
              <a:spcAft>
                <a:spcPts val="0"/>
              </a:spcAft>
              <a:buSzPct val="100000"/>
              <a:buChar char="●"/>
            </a:pPr>
            <a:r>
              <a:rPr lang="en" sz="1800"/>
              <a:t>Correctly identify if a patient does not have a dysfunction/injury </a:t>
            </a:r>
            <a:endParaRPr sz="1800"/>
          </a:p>
          <a:p>
            <a:pPr marL="457200" lvl="0" indent="-334327" algn="l" rtl="0">
              <a:spcBef>
                <a:spcPts val="0"/>
              </a:spcBef>
              <a:spcAft>
                <a:spcPts val="0"/>
              </a:spcAft>
              <a:buSzPct val="100000"/>
              <a:buChar char="●"/>
            </a:pPr>
            <a:r>
              <a:rPr lang="en" sz="1800"/>
              <a:t>True Positives</a:t>
            </a:r>
            <a:endParaRPr sz="1800"/>
          </a:p>
          <a:p>
            <a:pPr marL="457200" lvl="0" indent="-334327" algn="l" rtl="0">
              <a:spcBef>
                <a:spcPts val="0"/>
              </a:spcBef>
              <a:spcAft>
                <a:spcPts val="0"/>
              </a:spcAft>
              <a:buSzPct val="100000"/>
              <a:buChar char="●"/>
            </a:pPr>
            <a:r>
              <a:rPr lang="en" sz="1800"/>
              <a:t>Positive test rules in - SPIN</a:t>
            </a:r>
            <a:endParaRPr sz="1800"/>
          </a:p>
        </p:txBody>
      </p:sp>
      <p:sp>
        <p:nvSpPr>
          <p:cNvPr id="226" name="Google Shape;226;p27"/>
          <p:cNvSpPr txBox="1"/>
          <p:nvPr/>
        </p:nvSpPr>
        <p:spPr>
          <a:xfrm>
            <a:off x="5527175" y="2884550"/>
            <a:ext cx="3058800" cy="1108200"/>
          </a:xfrm>
          <a:prstGeom prst="rect">
            <a:avLst/>
          </a:prstGeom>
          <a:solidFill>
            <a:srgbClr val="CFE2F3"/>
          </a:solidFill>
          <a:ln w="9525" cap="flat" cmpd="sng">
            <a:solidFill>
              <a:srgbClr val="004963"/>
            </a:solidFill>
            <a:prstDash val="solid"/>
            <a:round/>
            <a:headEnd type="none" w="sm" len="sm"/>
            <a:tailEnd type="none" w="sm" len="sm"/>
          </a:ln>
        </p:spPr>
        <p:txBody>
          <a:bodyPr spcFirstLastPara="1" wrap="square" lIns="91425" tIns="91425" rIns="91425" bIns="91425" anchor="t" anchorCtr="0">
            <a:spAutoFit/>
          </a:bodyPr>
          <a:lstStyle/>
          <a:p>
            <a:pPr marL="457200" lvl="0" indent="-304800" algn="l" rtl="0">
              <a:spcBef>
                <a:spcPts val="0"/>
              </a:spcBef>
              <a:spcAft>
                <a:spcPts val="0"/>
              </a:spcAft>
              <a:buSzPts val="1200"/>
              <a:buFont typeface="Proxima Nova"/>
              <a:buChar char="●"/>
            </a:pPr>
            <a:r>
              <a:rPr lang="en" sz="1200">
                <a:latin typeface="Proxima Nova"/>
                <a:ea typeface="Proxima Nova"/>
                <a:cs typeface="Proxima Nova"/>
                <a:sym typeface="Proxima Nova"/>
              </a:rPr>
              <a:t>Sensitivity is ~50% - negative test doesn’t mean you don’t have COVID</a:t>
            </a:r>
            <a:endParaRPr sz="1200">
              <a:latin typeface="Proxima Nova"/>
              <a:ea typeface="Proxima Nova"/>
              <a:cs typeface="Proxima Nova"/>
              <a:sym typeface="Proxima Nova"/>
            </a:endParaRPr>
          </a:p>
          <a:p>
            <a:pPr marL="457200" lvl="0" indent="-304800" algn="l" rtl="0">
              <a:spcBef>
                <a:spcPts val="0"/>
              </a:spcBef>
              <a:spcAft>
                <a:spcPts val="0"/>
              </a:spcAft>
              <a:buSzPts val="1200"/>
              <a:buFont typeface="Proxima Nova"/>
              <a:buChar char="●"/>
            </a:pPr>
            <a:r>
              <a:rPr lang="en" sz="1200">
                <a:latin typeface="Proxima Nova"/>
                <a:ea typeface="Proxima Nova"/>
                <a:cs typeface="Proxima Nova"/>
                <a:sym typeface="Proxima Nova"/>
              </a:rPr>
              <a:t>Specificity is ~97% -positive test means you likely have COVID</a:t>
            </a:r>
            <a:endParaRPr sz="1200">
              <a:latin typeface="Proxima Nova"/>
              <a:ea typeface="Proxima Nova"/>
              <a:cs typeface="Proxima Nova"/>
              <a:sym typeface="Proxima Nova"/>
            </a:endParaRPr>
          </a:p>
        </p:txBody>
      </p:sp>
      <p:pic>
        <p:nvPicPr>
          <p:cNvPr id="227" name="Google Shape;227;p27"/>
          <p:cNvPicPr preferRelativeResize="0"/>
          <p:nvPr/>
        </p:nvPicPr>
        <p:blipFill>
          <a:blip r:embed="rId3">
            <a:alphaModFix/>
          </a:blip>
          <a:stretch>
            <a:fillRect/>
          </a:stretch>
        </p:blipFill>
        <p:spPr>
          <a:xfrm>
            <a:off x="5994038" y="1470400"/>
            <a:ext cx="2125075" cy="1414150"/>
          </a:xfrm>
          <a:prstGeom prst="rect">
            <a:avLst/>
          </a:prstGeom>
          <a:noFill/>
          <a:ln w="9525" cap="flat" cmpd="sng">
            <a:solidFill>
              <a:srgbClr val="004963"/>
            </a:solidFill>
            <a:prstDash val="solid"/>
            <a:round/>
            <a:headEnd type="none" w="sm" len="sm"/>
            <a:tailEnd type="none" w="sm" len="sm"/>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28"/>
          <p:cNvSpPr txBox="1">
            <a:spLocks noGrp="1"/>
          </p:cNvSpPr>
          <p:nvPr>
            <p:ph type="title"/>
          </p:nvPr>
        </p:nvSpPr>
        <p:spPr>
          <a:xfrm>
            <a:off x="819150" y="58445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Special Tests for Knee Structures </a:t>
            </a:r>
            <a:endParaRPr/>
          </a:p>
        </p:txBody>
      </p:sp>
      <p:sp>
        <p:nvSpPr>
          <p:cNvPr id="233" name="Google Shape;233;p28"/>
          <p:cNvSpPr txBox="1">
            <a:spLocks noGrp="1"/>
          </p:cNvSpPr>
          <p:nvPr>
            <p:ph type="body" idx="4294967295"/>
          </p:nvPr>
        </p:nvSpPr>
        <p:spPr>
          <a:xfrm>
            <a:off x="673425" y="1629875"/>
            <a:ext cx="3326100" cy="2610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202124"/>
              </a:buClr>
              <a:buSzPts val="1800"/>
              <a:buFont typeface="Proxima Nova"/>
              <a:buChar char="●"/>
            </a:pPr>
            <a:r>
              <a:rPr lang="en" sz="1800">
                <a:solidFill>
                  <a:srgbClr val="202124"/>
                </a:solidFill>
                <a:latin typeface="Proxima Nova"/>
                <a:ea typeface="Proxima Nova"/>
                <a:cs typeface="Proxima Nova"/>
                <a:sym typeface="Proxima Nova"/>
              </a:rPr>
              <a:t>ACL</a:t>
            </a:r>
            <a:endParaRPr sz="1800">
              <a:solidFill>
                <a:srgbClr val="202124"/>
              </a:solidFill>
              <a:latin typeface="Proxima Nova"/>
              <a:ea typeface="Proxima Nova"/>
              <a:cs typeface="Proxima Nova"/>
              <a:sym typeface="Proxima Nova"/>
            </a:endParaRPr>
          </a:p>
          <a:p>
            <a:pPr marL="914400" lvl="1" indent="-342900" algn="l" rtl="0">
              <a:spcBef>
                <a:spcPts val="0"/>
              </a:spcBef>
              <a:spcAft>
                <a:spcPts val="0"/>
              </a:spcAft>
              <a:buClr>
                <a:srgbClr val="202124"/>
              </a:buClr>
              <a:buSzPts val="1800"/>
              <a:buChar char="○"/>
            </a:pPr>
            <a:r>
              <a:rPr lang="en" sz="1800">
                <a:solidFill>
                  <a:srgbClr val="202124"/>
                </a:solidFill>
                <a:latin typeface="Proxima Nova"/>
                <a:ea typeface="Proxima Nova"/>
                <a:cs typeface="Proxima Nova"/>
                <a:sym typeface="Proxima Nova"/>
              </a:rPr>
              <a:t>Anterior Drawer (SN </a:t>
            </a:r>
            <a:r>
              <a:rPr lang="en" sz="1800">
                <a:solidFill>
                  <a:srgbClr val="202124"/>
                </a:solidFill>
                <a:highlight>
                  <a:srgbClr val="FFFFFF"/>
                </a:highlight>
                <a:latin typeface="Proxima Nova"/>
                <a:ea typeface="Proxima Nova"/>
                <a:cs typeface="Proxima Nova"/>
                <a:sym typeface="Proxima Nova"/>
              </a:rPr>
              <a:t>.18-.92 and SP .78-.98)</a:t>
            </a:r>
            <a:endParaRPr sz="1800">
              <a:solidFill>
                <a:srgbClr val="202124"/>
              </a:solidFill>
              <a:latin typeface="Proxima Nova"/>
              <a:ea typeface="Proxima Nova"/>
              <a:cs typeface="Proxima Nova"/>
              <a:sym typeface="Proxima Nova"/>
            </a:endParaRPr>
          </a:p>
          <a:p>
            <a:pPr marL="914400" lvl="1" indent="-342900" algn="l" rtl="0">
              <a:spcBef>
                <a:spcPts val="0"/>
              </a:spcBef>
              <a:spcAft>
                <a:spcPts val="0"/>
              </a:spcAft>
              <a:buClr>
                <a:srgbClr val="202124"/>
              </a:buClr>
              <a:buSzPts val="1800"/>
              <a:buChar char="○"/>
            </a:pPr>
            <a:r>
              <a:rPr lang="en" sz="1800">
                <a:solidFill>
                  <a:srgbClr val="202124"/>
                </a:solidFill>
                <a:latin typeface="Proxima Nova"/>
                <a:ea typeface="Proxima Nova"/>
                <a:cs typeface="Proxima Nova"/>
                <a:sym typeface="Proxima Nova"/>
              </a:rPr>
              <a:t>Lachman’s (SN </a:t>
            </a:r>
            <a:r>
              <a:rPr lang="en" sz="1800">
                <a:solidFill>
                  <a:srgbClr val="202124"/>
                </a:solidFill>
                <a:highlight>
                  <a:srgbClr val="FFFFFF"/>
                </a:highlight>
                <a:latin typeface="Proxima Nova"/>
                <a:ea typeface="Proxima Nova"/>
                <a:cs typeface="Proxima Nova"/>
                <a:sym typeface="Proxima Nova"/>
              </a:rPr>
              <a:t>.78 SP .95)</a:t>
            </a:r>
            <a:endParaRPr sz="1800">
              <a:solidFill>
                <a:srgbClr val="202124"/>
              </a:solidFill>
              <a:latin typeface="Proxima Nova"/>
              <a:ea typeface="Proxima Nova"/>
              <a:cs typeface="Proxima Nova"/>
              <a:sym typeface="Proxima Nova"/>
            </a:endParaRPr>
          </a:p>
          <a:p>
            <a:pPr marL="457200" lvl="0" indent="-342900" algn="l" rtl="0">
              <a:spcBef>
                <a:spcPts val="0"/>
              </a:spcBef>
              <a:spcAft>
                <a:spcPts val="0"/>
              </a:spcAft>
              <a:buClr>
                <a:srgbClr val="202124"/>
              </a:buClr>
              <a:buSzPts val="1800"/>
              <a:buFont typeface="Proxima Nova"/>
              <a:buChar char="●"/>
            </a:pPr>
            <a:r>
              <a:rPr lang="en" sz="1800">
                <a:solidFill>
                  <a:srgbClr val="202124"/>
                </a:solidFill>
                <a:latin typeface="Proxima Nova"/>
                <a:ea typeface="Proxima Nova"/>
                <a:cs typeface="Proxima Nova"/>
                <a:sym typeface="Proxima Nova"/>
              </a:rPr>
              <a:t>PCL </a:t>
            </a:r>
            <a:endParaRPr sz="1800">
              <a:solidFill>
                <a:srgbClr val="202124"/>
              </a:solidFill>
              <a:latin typeface="Proxima Nova"/>
              <a:ea typeface="Proxima Nova"/>
              <a:cs typeface="Proxima Nova"/>
              <a:sym typeface="Proxima Nova"/>
            </a:endParaRPr>
          </a:p>
          <a:p>
            <a:pPr marL="914400" lvl="1" indent="-342900" algn="l" rtl="0">
              <a:spcBef>
                <a:spcPts val="0"/>
              </a:spcBef>
              <a:spcAft>
                <a:spcPts val="0"/>
              </a:spcAft>
              <a:buClr>
                <a:srgbClr val="202124"/>
              </a:buClr>
              <a:buSzPts val="1800"/>
              <a:buChar char="○"/>
            </a:pPr>
            <a:r>
              <a:rPr lang="en" sz="1800">
                <a:solidFill>
                  <a:srgbClr val="202124"/>
                </a:solidFill>
                <a:latin typeface="Proxima Nova"/>
                <a:ea typeface="Proxima Nova"/>
                <a:cs typeface="Proxima Nova"/>
                <a:sym typeface="Proxima Nova"/>
              </a:rPr>
              <a:t>Posterior Drawer (SN </a:t>
            </a:r>
            <a:r>
              <a:rPr lang="en" sz="1800">
                <a:solidFill>
                  <a:srgbClr val="202124"/>
                </a:solidFill>
                <a:highlight>
                  <a:srgbClr val="FFFFFF"/>
                </a:highlight>
                <a:latin typeface="Proxima Nova"/>
                <a:ea typeface="Proxima Nova"/>
                <a:cs typeface="Proxima Nova"/>
                <a:sym typeface="Proxima Nova"/>
              </a:rPr>
              <a:t>.90 and SP .99)</a:t>
            </a:r>
            <a:endParaRPr sz="1800">
              <a:solidFill>
                <a:srgbClr val="202124"/>
              </a:solidFill>
              <a:latin typeface="Proxima Nova"/>
              <a:ea typeface="Proxima Nova"/>
              <a:cs typeface="Proxima Nova"/>
              <a:sym typeface="Proxima Nova"/>
            </a:endParaRPr>
          </a:p>
        </p:txBody>
      </p:sp>
      <p:sp>
        <p:nvSpPr>
          <p:cNvPr id="234" name="Google Shape;234;p28"/>
          <p:cNvSpPr txBox="1">
            <a:spLocks noGrp="1"/>
          </p:cNvSpPr>
          <p:nvPr>
            <p:ph type="body" idx="4294967295"/>
          </p:nvPr>
        </p:nvSpPr>
        <p:spPr>
          <a:xfrm>
            <a:off x="4572000" y="1629875"/>
            <a:ext cx="3830100" cy="2610900"/>
          </a:xfrm>
          <a:prstGeom prst="rect">
            <a:avLst/>
          </a:prstGeom>
        </p:spPr>
        <p:txBody>
          <a:bodyPr spcFirstLastPara="1" wrap="square" lIns="91425" tIns="91425" rIns="91425" bIns="91425" anchor="t" anchorCtr="0">
            <a:noAutofit/>
          </a:bodyPr>
          <a:lstStyle/>
          <a:p>
            <a:pPr marL="457200" lvl="0" indent="-342900" algn="l" rtl="0">
              <a:lnSpc>
                <a:spcPct val="95000"/>
              </a:lnSpc>
              <a:spcBef>
                <a:spcPts val="0"/>
              </a:spcBef>
              <a:spcAft>
                <a:spcPts val="0"/>
              </a:spcAft>
              <a:buClr>
                <a:srgbClr val="202124"/>
              </a:buClr>
              <a:buSzPts val="1800"/>
              <a:buFont typeface="Proxima Nova"/>
              <a:buChar char="●"/>
            </a:pPr>
            <a:r>
              <a:rPr lang="en" sz="1800">
                <a:solidFill>
                  <a:srgbClr val="202124"/>
                </a:solidFill>
                <a:latin typeface="Proxima Nova"/>
                <a:ea typeface="Proxima Nova"/>
                <a:cs typeface="Proxima Nova"/>
                <a:sym typeface="Proxima Nova"/>
              </a:rPr>
              <a:t>Meniscus </a:t>
            </a:r>
            <a:endParaRPr sz="1800">
              <a:solidFill>
                <a:srgbClr val="202124"/>
              </a:solidFill>
              <a:latin typeface="Proxima Nova"/>
              <a:ea typeface="Proxima Nova"/>
              <a:cs typeface="Proxima Nova"/>
              <a:sym typeface="Proxima Nova"/>
            </a:endParaRPr>
          </a:p>
          <a:p>
            <a:pPr marL="914400" lvl="1" indent="-342900" algn="l" rtl="0">
              <a:lnSpc>
                <a:spcPct val="95000"/>
              </a:lnSpc>
              <a:spcBef>
                <a:spcPts val="0"/>
              </a:spcBef>
              <a:spcAft>
                <a:spcPts val="0"/>
              </a:spcAft>
              <a:buClr>
                <a:srgbClr val="202124"/>
              </a:buClr>
              <a:buSzPts val="1800"/>
              <a:buFont typeface="Proxima Nova"/>
              <a:buChar char="○"/>
            </a:pPr>
            <a:r>
              <a:rPr lang="en" sz="1800">
                <a:solidFill>
                  <a:srgbClr val="202124"/>
                </a:solidFill>
                <a:latin typeface="Proxima Nova"/>
                <a:ea typeface="Proxima Nova"/>
                <a:cs typeface="Proxima Nova"/>
                <a:sym typeface="Proxima Nova"/>
              </a:rPr>
              <a:t>Thessaly (SN .65-.92 and SP .83-.97)</a:t>
            </a:r>
            <a:endParaRPr sz="1800">
              <a:solidFill>
                <a:srgbClr val="202124"/>
              </a:solidFill>
              <a:latin typeface="Proxima Nova"/>
              <a:ea typeface="Proxima Nova"/>
              <a:cs typeface="Proxima Nova"/>
              <a:sym typeface="Proxima Nova"/>
            </a:endParaRPr>
          </a:p>
          <a:p>
            <a:pPr marL="914400" lvl="1" indent="-342900" algn="l" rtl="0">
              <a:lnSpc>
                <a:spcPct val="95000"/>
              </a:lnSpc>
              <a:spcBef>
                <a:spcPts val="0"/>
              </a:spcBef>
              <a:spcAft>
                <a:spcPts val="0"/>
              </a:spcAft>
              <a:buClr>
                <a:srgbClr val="202124"/>
              </a:buClr>
              <a:buSzPts val="1800"/>
              <a:buChar char="○"/>
            </a:pPr>
            <a:r>
              <a:rPr lang="en" sz="1800">
                <a:solidFill>
                  <a:srgbClr val="202124"/>
                </a:solidFill>
                <a:latin typeface="Proxima Nova"/>
                <a:ea typeface="Proxima Nova"/>
                <a:cs typeface="Proxima Nova"/>
                <a:sym typeface="Proxima Nova"/>
              </a:rPr>
              <a:t>McMurray's (</a:t>
            </a:r>
            <a:r>
              <a:rPr lang="en" sz="1800">
                <a:solidFill>
                  <a:srgbClr val="202124"/>
                </a:solidFill>
                <a:highlight>
                  <a:srgbClr val="FFFFFF"/>
                </a:highlight>
                <a:latin typeface="Proxima Nova"/>
                <a:ea typeface="Proxima Nova"/>
                <a:cs typeface="Proxima Nova"/>
                <a:sym typeface="Proxima Nova"/>
              </a:rPr>
              <a:t>SN .7 and SP .71)</a:t>
            </a:r>
            <a:endParaRPr sz="1800">
              <a:solidFill>
                <a:srgbClr val="202124"/>
              </a:solidFill>
              <a:highlight>
                <a:srgbClr val="FFFFFF"/>
              </a:highlight>
              <a:latin typeface="Proxima Nova"/>
              <a:ea typeface="Proxima Nova"/>
              <a:cs typeface="Proxima Nova"/>
              <a:sym typeface="Proxima Nova"/>
            </a:endParaRPr>
          </a:p>
          <a:p>
            <a:pPr marL="457200" lvl="0" indent="-342900" algn="l" rtl="0">
              <a:lnSpc>
                <a:spcPct val="95000"/>
              </a:lnSpc>
              <a:spcBef>
                <a:spcPts val="0"/>
              </a:spcBef>
              <a:spcAft>
                <a:spcPts val="0"/>
              </a:spcAft>
              <a:buClr>
                <a:srgbClr val="202124"/>
              </a:buClr>
              <a:buSzPts val="1800"/>
              <a:buFont typeface="Proxima Nova"/>
              <a:buChar char="●"/>
            </a:pPr>
            <a:r>
              <a:rPr lang="en" sz="1800">
                <a:solidFill>
                  <a:srgbClr val="202124"/>
                </a:solidFill>
                <a:highlight>
                  <a:srgbClr val="FFFFFF"/>
                </a:highlight>
                <a:latin typeface="Proxima Nova"/>
                <a:ea typeface="Proxima Nova"/>
                <a:cs typeface="Proxima Nova"/>
                <a:sym typeface="Proxima Nova"/>
              </a:rPr>
              <a:t>MCL</a:t>
            </a:r>
            <a:endParaRPr sz="1800">
              <a:solidFill>
                <a:srgbClr val="202124"/>
              </a:solidFill>
              <a:highlight>
                <a:srgbClr val="FFFFFF"/>
              </a:highlight>
              <a:latin typeface="Proxima Nova"/>
              <a:ea typeface="Proxima Nova"/>
              <a:cs typeface="Proxima Nova"/>
              <a:sym typeface="Proxima Nova"/>
            </a:endParaRPr>
          </a:p>
          <a:p>
            <a:pPr marL="914400" lvl="1" indent="-342900" algn="l" rtl="0">
              <a:lnSpc>
                <a:spcPct val="95000"/>
              </a:lnSpc>
              <a:spcBef>
                <a:spcPts val="0"/>
              </a:spcBef>
              <a:spcAft>
                <a:spcPts val="0"/>
              </a:spcAft>
              <a:buClr>
                <a:srgbClr val="202124"/>
              </a:buClr>
              <a:buSzPts val="1800"/>
              <a:buFont typeface="Proxima Nova"/>
              <a:buChar char="○"/>
            </a:pPr>
            <a:r>
              <a:rPr lang="en" sz="1800">
                <a:solidFill>
                  <a:srgbClr val="202124"/>
                </a:solidFill>
                <a:highlight>
                  <a:srgbClr val="FFFFFF"/>
                </a:highlight>
                <a:latin typeface="Proxima Nova"/>
                <a:ea typeface="Proxima Nova"/>
                <a:cs typeface="Proxima Nova"/>
                <a:sym typeface="Proxima Nova"/>
              </a:rPr>
              <a:t>Valgus stress test (SN .78 and SP .67)</a:t>
            </a:r>
            <a:endParaRPr sz="1800">
              <a:solidFill>
                <a:srgbClr val="202124"/>
              </a:solidFill>
              <a:highlight>
                <a:srgbClr val="FFFFFF"/>
              </a:highlight>
              <a:latin typeface="Proxima Nova"/>
              <a:ea typeface="Proxima Nova"/>
              <a:cs typeface="Proxima Nova"/>
              <a:sym typeface="Proxima Nova"/>
            </a:endParaRPr>
          </a:p>
          <a:p>
            <a:pPr marL="0" lvl="0" indent="0" algn="l" rtl="0">
              <a:lnSpc>
                <a:spcPct val="95000"/>
              </a:lnSpc>
              <a:spcBef>
                <a:spcPts val="1200"/>
              </a:spcBef>
              <a:spcAft>
                <a:spcPts val="1200"/>
              </a:spcAft>
              <a:buNone/>
            </a:pPr>
            <a:endParaRPr sz="1800">
              <a:solidFill>
                <a:srgbClr val="202124"/>
              </a:solidFill>
              <a:highlight>
                <a:srgbClr val="FFFFFF"/>
              </a:highlight>
              <a:latin typeface="Proxima Nova"/>
              <a:ea typeface="Proxima Nova"/>
              <a:cs typeface="Proxima Nova"/>
              <a:sym typeface="Proxima Nova"/>
            </a:endParaRPr>
          </a:p>
        </p:txBody>
      </p:sp>
      <p:sp>
        <p:nvSpPr>
          <p:cNvPr id="235" name="Google Shape;235;p28"/>
          <p:cNvSpPr txBox="1"/>
          <p:nvPr/>
        </p:nvSpPr>
        <p:spPr>
          <a:xfrm>
            <a:off x="215725" y="4638150"/>
            <a:ext cx="49392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accent6"/>
                </a:solid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https://www.physio-pedia.com/Category:Knee_-_Special_Tests</a:t>
            </a:r>
            <a:endParaRPr sz="1000">
              <a:solidFill>
                <a:schemeClr val="accent6"/>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29"/>
          <p:cNvSpPr txBox="1">
            <a:spLocks noGrp="1"/>
          </p:cNvSpPr>
          <p:nvPr>
            <p:ph type="title"/>
          </p:nvPr>
        </p:nvSpPr>
        <p:spPr>
          <a:xfrm>
            <a:off x="819150" y="60715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Special Tests for Hip Structures </a:t>
            </a:r>
            <a:endParaRPr/>
          </a:p>
        </p:txBody>
      </p:sp>
      <p:sp>
        <p:nvSpPr>
          <p:cNvPr id="241" name="Google Shape;241;p29"/>
          <p:cNvSpPr txBox="1">
            <a:spLocks noGrp="1"/>
          </p:cNvSpPr>
          <p:nvPr>
            <p:ph type="body" idx="4294967295"/>
          </p:nvPr>
        </p:nvSpPr>
        <p:spPr>
          <a:xfrm>
            <a:off x="639350" y="1766150"/>
            <a:ext cx="3698100" cy="2448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202124"/>
              </a:buClr>
              <a:buSzPts val="1800"/>
              <a:buFont typeface="Proxima Nova"/>
              <a:buChar char="●"/>
            </a:pPr>
            <a:r>
              <a:rPr lang="en" sz="1800">
                <a:solidFill>
                  <a:srgbClr val="202124"/>
                </a:solidFill>
                <a:latin typeface="Proxima Nova"/>
                <a:ea typeface="Proxima Nova"/>
                <a:cs typeface="Proxima Nova"/>
                <a:sym typeface="Proxima Nova"/>
              </a:rPr>
              <a:t>Impingement / Intra articular / Hip OA </a:t>
            </a:r>
            <a:endParaRPr sz="1800">
              <a:solidFill>
                <a:srgbClr val="202124"/>
              </a:solidFill>
              <a:latin typeface="Proxima Nova"/>
              <a:ea typeface="Proxima Nova"/>
              <a:cs typeface="Proxima Nova"/>
              <a:sym typeface="Proxima Nova"/>
            </a:endParaRPr>
          </a:p>
          <a:p>
            <a:pPr marL="914400" lvl="1" indent="-342900" algn="l" rtl="0">
              <a:spcBef>
                <a:spcPts val="0"/>
              </a:spcBef>
              <a:spcAft>
                <a:spcPts val="0"/>
              </a:spcAft>
              <a:buClr>
                <a:srgbClr val="202124"/>
              </a:buClr>
              <a:buSzPts val="1800"/>
              <a:buChar char="○"/>
            </a:pPr>
            <a:r>
              <a:rPr lang="en" sz="1800">
                <a:solidFill>
                  <a:srgbClr val="202124"/>
                </a:solidFill>
                <a:latin typeface="Proxima Nova"/>
                <a:ea typeface="Proxima Nova"/>
                <a:cs typeface="Proxima Nova"/>
                <a:sym typeface="Proxima Nova"/>
              </a:rPr>
              <a:t>FADIR (SN .95</a:t>
            </a:r>
            <a:r>
              <a:rPr lang="en" sz="1800">
                <a:solidFill>
                  <a:srgbClr val="202124"/>
                </a:solidFill>
                <a:highlight>
                  <a:srgbClr val="FFFFFF"/>
                </a:highlight>
                <a:latin typeface="Proxima Nova"/>
                <a:ea typeface="Proxima Nova"/>
                <a:cs typeface="Proxima Nova"/>
                <a:sym typeface="Proxima Nova"/>
              </a:rPr>
              <a:t>)</a:t>
            </a:r>
            <a:endParaRPr sz="1800">
              <a:solidFill>
                <a:srgbClr val="202124"/>
              </a:solidFill>
              <a:latin typeface="Proxima Nova"/>
              <a:ea typeface="Proxima Nova"/>
              <a:cs typeface="Proxima Nova"/>
              <a:sym typeface="Proxima Nova"/>
            </a:endParaRPr>
          </a:p>
          <a:p>
            <a:pPr marL="914400" lvl="1" indent="-342900" algn="l" rtl="0">
              <a:spcBef>
                <a:spcPts val="0"/>
              </a:spcBef>
              <a:spcAft>
                <a:spcPts val="0"/>
              </a:spcAft>
              <a:buClr>
                <a:srgbClr val="202124"/>
              </a:buClr>
              <a:buSzPts val="1800"/>
              <a:buChar char="○"/>
            </a:pPr>
            <a:r>
              <a:rPr lang="en" sz="1800">
                <a:solidFill>
                  <a:srgbClr val="202124"/>
                </a:solidFill>
                <a:latin typeface="Proxima Nova"/>
                <a:ea typeface="Proxima Nova"/>
                <a:cs typeface="Proxima Nova"/>
                <a:sym typeface="Proxima Nova"/>
              </a:rPr>
              <a:t>FABER (SN .71) </a:t>
            </a:r>
            <a:endParaRPr sz="1800">
              <a:solidFill>
                <a:srgbClr val="202124"/>
              </a:solidFill>
              <a:latin typeface="Proxima Nova"/>
              <a:ea typeface="Proxima Nova"/>
              <a:cs typeface="Proxima Nova"/>
              <a:sym typeface="Proxima Nova"/>
            </a:endParaRPr>
          </a:p>
          <a:p>
            <a:pPr marL="914400" lvl="1" indent="-342900" algn="l" rtl="0">
              <a:spcBef>
                <a:spcPts val="0"/>
              </a:spcBef>
              <a:spcAft>
                <a:spcPts val="0"/>
              </a:spcAft>
              <a:buClr>
                <a:srgbClr val="202124"/>
              </a:buClr>
              <a:buSzPts val="1800"/>
              <a:buChar char="○"/>
            </a:pPr>
            <a:r>
              <a:rPr lang="en" sz="1800">
                <a:solidFill>
                  <a:srgbClr val="202124"/>
                </a:solidFill>
                <a:latin typeface="Proxima Nova"/>
                <a:ea typeface="Proxima Nova"/>
                <a:cs typeface="Proxima Nova"/>
                <a:sym typeface="Proxima Nova"/>
              </a:rPr>
              <a:t>Scour /Compression (SN .62-.91 and SP .43-.75)</a:t>
            </a:r>
            <a:endParaRPr sz="1800">
              <a:solidFill>
                <a:srgbClr val="202124"/>
              </a:solidFill>
              <a:latin typeface="Proxima Nova"/>
              <a:ea typeface="Proxima Nova"/>
              <a:cs typeface="Proxima Nova"/>
              <a:sym typeface="Proxima Nova"/>
            </a:endParaRPr>
          </a:p>
          <a:p>
            <a:pPr marL="0" lvl="0" indent="0" algn="l" rtl="0">
              <a:spcBef>
                <a:spcPts val="1200"/>
              </a:spcBef>
              <a:spcAft>
                <a:spcPts val="1200"/>
              </a:spcAft>
              <a:buNone/>
            </a:pPr>
            <a:r>
              <a:rPr lang="en" sz="1800">
                <a:solidFill>
                  <a:srgbClr val="202124"/>
                </a:solidFill>
                <a:latin typeface="Proxima Nova"/>
                <a:ea typeface="Proxima Nova"/>
                <a:cs typeface="Proxima Nova"/>
                <a:sym typeface="Proxima Nova"/>
              </a:rPr>
              <a:t> </a:t>
            </a:r>
            <a:endParaRPr sz="1800">
              <a:solidFill>
                <a:srgbClr val="202124"/>
              </a:solidFill>
              <a:latin typeface="Proxima Nova"/>
              <a:ea typeface="Proxima Nova"/>
              <a:cs typeface="Proxima Nova"/>
              <a:sym typeface="Proxima Nova"/>
            </a:endParaRPr>
          </a:p>
        </p:txBody>
      </p:sp>
      <p:sp>
        <p:nvSpPr>
          <p:cNvPr id="242" name="Google Shape;242;p29"/>
          <p:cNvSpPr txBox="1"/>
          <p:nvPr/>
        </p:nvSpPr>
        <p:spPr>
          <a:xfrm>
            <a:off x="215725" y="4575775"/>
            <a:ext cx="4689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u="sng">
                <a:solidFill>
                  <a:schemeClr val="accent6"/>
                </a:solid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https://www.physio-pedia.com/Hip_Examination</a:t>
            </a:r>
            <a:endParaRPr sz="1000">
              <a:solidFill>
                <a:schemeClr val="accent6"/>
              </a:solidFill>
              <a:latin typeface="Proxima Nova"/>
              <a:ea typeface="Proxima Nova"/>
              <a:cs typeface="Proxima Nova"/>
              <a:sym typeface="Proxima Nova"/>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0"/>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800"/>
              <a:t>Hip ROM</a:t>
            </a:r>
            <a:endParaRPr sz="380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1"/>
          <p:cNvSpPr txBox="1">
            <a:spLocks noGrp="1"/>
          </p:cNvSpPr>
          <p:nvPr>
            <p:ph type="title"/>
          </p:nvPr>
        </p:nvSpPr>
        <p:spPr>
          <a:xfrm>
            <a:off x="732800" y="4509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Hip ROM</a:t>
            </a:r>
            <a:endParaRPr/>
          </a:p>
        </p:txBody>
      </p:sp>
      <p:sp>
        <p:nvSpPr>
          <p:cNvPr id="253" name="Google Shape;253;p31"/>
          <p:cNvSpPr txBox="1">
            <a:spLocks noGrp="1"/>
          </p:cNvSpPr>
          <p:nvPr>
            <p:ph type="body" idx="1"/>
          </p:nvPr>
        </p:nvSpPr>
        <p:spPr>
          <a:xfrm>
            <a:off x="464600" y="1283676"/>
            <a:ext cx="3264600" cy="3366600"/>
          </a:xfrm>
          <a:prstGeom prst="rect">
            <a:avLst/>
          </a:prstGeom>
        </p:spPr>
        <p:txBody>
          <a:bodyPr spcFirstLastPara="1" wrap="square" lIns="91425" tIns="91425" rIns="91425" bIns="91425" anchor="t" anchorCtr="0">
            <a:normAutofit/>
          </a:bodyPr>
          <a:lstStyle/>
          <a:p>
            <a:pPr marL="457200" lvl="0" indent="-323850" algn="l" rtl="0">
              <a:spcBef>
                <a:spcPts val="0"/>
              </a:spcBef>
              <a:spcAft>
                <a:spcPts val="0"/>
              </a:spcAft>
              <a:buClr>
                <a:srgbClr val="000000"/>
              </a:buClr>
              <a:buSzPts val="1500"/>
              <a:buFont typeface="Proxima Nova"/>
              <a:buChar char="●"/>
            </a:pPr>
            <a:r>
              <a:rPr lang="en" sz="1500">
                <a:solidFill>
                  <a:srgbClr val="000000"/>
                </a:solidFill>
              </a:rPr>
              <a:t>Hip flexion </a:t>
            </a:r>
            <a:endParaRPr sz="1500">
              <a:solidFill>
                <a:srgbClr val="000000"/>
              </a:solidFill>
            </a:endParaRPr>
          </a:p>
          <a:p>
            <a:pPr marL="914400" lvl="1" indent="-323850" algn="l" rtl="0">
              <a:spcBef>
                <a:spcPts val="0"/>
              </a:spcBef>
              <a:spcAft>
                <a:spcPts val="0"/>
              </a:spcAft>
              <a:buClr>
                <a:srgbClr val="000000"/>
              </a:buClr>
              <a:buSzPts val="1500"/>
              <a:buFont typeface="Proxima Nova"/>
              <a:buChar char="○"/>
            </a:pPr>
            <a:r>
              <a:rPr lang="en" sz="1500">
                <a:solidFill>
                  <a:srgbClr val="000000"/>
                </a:solidFill>
              </a:rPr>
              <a:t>WNL ~0-120°, usually no end feel because pelvis will rotate before </a:t>
            </a:r>
            <a:endParaRPr sz="1500">
              <a:solidFill>
                <a:srgbClr val="000000"/>
              </a:solidFill>
            </a:endParaRPr>
          </a:p>
          <a:p>
            <a:pPr marL="457200" lvl="0" indent="-323850" algn="l" rtl="0">
              <a:spcBef>
                <a:spcPts val="0"/>
              </a:spcBef>
              <a:spcAft>
                <a:spcPts val="0"/>
              </a:spcAft>
              <a:buClr>
                <a:srgbClr val="000000"/>
              </a:buClr>
              <a:buSzPts val="1500"/>
              <a:buFont typeface="Proxima Nova"/>
              <a:buChar char="●"/>
            </a:pPr>
            <a:r>
              <a:rPr lang="en" sz="1500">
                <a:solidFill>
                  <a:srgbClr val="000000"/>
                </a:solidFill>
              </a:rPr>
              <a:t>Hip extension </a:t>
            </a:r>
            <a:endParaRPr sz="1500">
              <a:solidFill>
                <a:srgbClr val="000000"/>
              </a:solidFill>
            </a:endParaRPr>
          </a:p>
          <a:p>
            <a:pPr marL="914400" lvl="1" indent="-323850" algn="l" rtl="0">
              <a:spcBef>
                <a:spcPts val="0"/>
              </a:spcBef>
              <a:spcAft>
                <a:spcPts val="0"/>
              </a:spcAft>
              <a:buClr>
                <a:srgbClr val="000000"/>
              </a:buClr>
              <a:buSzPts val="1500"/>
              <a:buFont typeface="Proxima Nova"/>
              <a:buChar char="○"/>
            </a:pPr>
            <a:r>
              <a:rPr lang="en" sz="1500">
                <a:solidFill>
                  <a:srgbClr val="000000"/>
                </a:solidFill>
              </a:rPr>
              <a:t>WNL ~0-20°</a:t>
            </a:r>
            <a:endParaRPr sz="1500">
              <a:solidFill>
                <a:srgbClr val="000000"/>
              </a:solidFill>
            </a:endParaRPr>
          </a:p>
          <a:p>
            <a:pPr marL="457200" lvl="0" indent="-323850" algn="l" rtl="0">
              <a:spcBef>
                <a:spcPts val="0"/>
              </a:spcBef>
              <a:spcAft>
                <a:spcPts val="0"/>
              </a:spcAft>
              <a:buClr>
                <a:srgbClr val="000000"/>
              </a:buClr>
              <a:buSzPts val="1500"/>
              <a:buFont typeface="Proxima Nova"/>
              <a:buChar char="●"/>
            </a:pPr>
            <a:r>
              <a:rPr lang="en" sz="1500">
                <a:solidFill>
                  <a:srgbClr val="000000"/>
                </a:solidFill>
              </a:rPr>
              <a:t>Hip internal rotation</a:t>
            </a:r>
            <a:endParaRPr sz="1500">
              <a:solidFill>
                <a:srgbClr val="000000"/>
              </a:solidFill>
            </a:endParaRPr>
          </a:p>
          <a:p>
            <a:pPr marL="914400" lvl="1" indent="-323850" algn="l" rtl="0">
              <a:spcBef>
                <a:spcPts val="0"/>
              </a:spcBef>
              <a:spcAft>
                <a:spcPts val="0"/>
              </a:spcAft>
              <a:buClr>
                <a:srgbClr val="000000"/>
              </a:buClr>
              <a:buSzPts val="1500"/>
              <a:buFont typeface="Proxima Nova"/>
              <a:buChar char="○"/>
            </a:pPr>
            <a:r>
              <a:rPr lang="en" sz="1500">
                <a:solidFill>
                  <a:srgbClr val="000000"/>
                </a:solidFill>
              </a:rPr>
              <a:t>WNL ~0-45°, firm end feel </a:t>
            </a:r>
            <a:endParaRPr sz="1500">
              <a:solidFill>
                <a:srgbClr val="000000"/>
              </a:solidFill>
            </a:endParaRPr>
          </a:p>
          <a:p>
            <a:pPr marL="457200" lvl="0" indent="-323850" algn="l" rtl="0">
              <a:spcBef>
                <a:spcPts val="0"/>
              </a:spcBef>
              <a:spcAft>
                <a:spcPts val="0"/>
              </a:spcAft>
              <a:buClr>
                <a:srgbClr val="000000"/>
              </a:buClr>
              <a:buSzPts val="1500"/>
              <a:buFont typeface="Proxima Nova"/>
              <a:buChar char="●"/>
            </a:pPr>
            <a:r>
              <a:rPr lang="en" sz="1500">
                <a:solidFill>
                  <a:srgbClr val="000000"/>
                </a:solidFill>
              </a:rPr>
              <a:t>Hip external rotation</a:t>
            </a:r>
            <a:endParaRPr sz="1500">
              <a:solidFill>
                <a:srgbClr val="000000"/>
              </a:solidFill>
            </a:endParaRPr>
          </a:p>
          <a:p>
            <a:pPr marL="914400" lvl="1" indent="-323850" algn="l" rtl="0">
              <a:spcBef>
                <a:spcPts val="0"/>
              </a:spcBef>
              <a:spcAft>
                <a:spcPts val="0"/>
              </a:spcAft>
              <a:buClr>
                <a:srgbClr val="000000"/>
              </a:buClr>
              <a:buSzPts val="1500"/>
              <a:buFont typeface="Proxima Nova"/>
              <a:buChar char="○"/>
            </a:pPr>
            <a:r>
              <a:rPr lang="en" sz="1500">
                <a:solidFill>
                  <a:srgbClr val="000000"/>
                </a:solidFill>
              </a:rPr>
              <a:t>WNL ~0-45°, firm end feel </a:t>
            </a:r>
            <a:endParaRPr/>
          </a:p>
        </p:txBody>
      </p:sp>
      <p:pic>
        <p:nvPicPr>
          <p:cNvPr id="254" name="Google Shape;254;p31"/>
          <p:cNvPicPr preferRelativeResize="0"/>
          <p:nvPr/>
        </p:nvPicPr>
        <p:blipFill>
          <a:blip r:embed="rId3">
            <a:alphaModFix/>
          </a:blip>
          <a:stretch>
            <a:fillRect/>
          </a:stretch>
        </p:blipFill>
        <p:spPr>
          <a:xfrm>
            <a:off x="5953475" y="1621704"/>
            <a:ext cx="2865700" cy="1900084"/>
          </a:xfrm>
          <a:prstGeom prst="rect">
            <a:avLst/>
          </a:prstGeom>
          <a:noFill/>
          <a:ln>
            <a:noFill/>
          </a:ln>
        </p:spPr>
      </p:pic>
      <p:pic>
        <p:nvPicPr>
          <p:cNvPr id="255" name="Google Shape;255;p31"/>
          <p:cNvPicPr preferRelativeResize="0"/>
          <p:nvPr/>
        </p:nvPicPr>
        <p:blipFill>
          <a:blip r:embed="rId4">
            <a:alphaModFix/>
          </a:blip>
          <a:stretch>
            <a:fillRect/>
          </a:stretch>
        </p:blipFill>
        <p:spPr>
          <a:xfrm>
            <a:off x="3836450" y="1554150"/>
            <a:ext cx="2009775" cy="22764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14"/>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Evaluation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32"/>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800"/>
              <a:t>Knee ROM</a:t>
            </a:r>
            <a:endParaRPr sz="3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Knee ROM</a:t>
            </a:r>
            <a:endParaRPr/>
          </a:p>
        </p:txBody>
      </p:sp>
      <p:sp>
        <p:nvSpPr>
          <p:cNvPr id="266" name="Google Shape;266;p33"/>
          <p:cNvSpPr txBox="1">
            <a:spLocks noGrp="1"/>
          </p:cNvSpPr>
          <p:nvPr>
            <p:ph type="body" idx="4294967295"/>
          </p:nvPr>
        </p:nvSpPr>
        <p:spPr>
          <a:xfrm>
            <a:off x="790025" y="1699525"/>
            <a:ext cx="4538400" cy="2448000"/>
          </a:xfrm>
          <a:prstGeom prst="rect">
            <a:avLst/>
          </a:prstGeom>
        </p:spPr>
        <p:txBody>
          <a:bodyPr spcFirstLastPara="1" wrap="square" lIns="91425" tIns="91425" rIns="91425" bIns="91425" anchor="t" anchorCtr="0">
            <a:normAutofit lnSpcReduction="10000"/>
          </a:bodyPr>
          <a:lstStyle/>
          <a:p>
            <a:pPr marL="457200" lvl="0" indent="-355600" algn="l" rtl="0">
              <a:spcBef>
                <a:spcPts val="0"/>
              </a:spcBef>
              <a:spcAft>
                <a:spcPts val="0"/>
              </a:spcAft>
              <a:buClr>
                <a:srgbClr val="233A44"/>
              </a:buClr>
              <a:buSzPts val="2000"/>
              <a:buFont typeface="Proxima Nova"/>
              <a:buChar char="●"/>
            </a:pPr>
            <a:r>
              <a:rPr lang="en" sz="2000">
                <a:solidFill>
                  <a:srgbClr val="233A44"/>
                </a:solidFill>
                <a:latin typeface="Proxima Nova"/>
                <a:ea typeface="Proxima Nova"/>
                <a:cs typeface="Proxima Nova"/>
                <a:sym typeface="Proxima Nova"/>
              </a:rPr>
              <a:t>Knee flexion </a:t>
            </a:r>
            <a:endParaRPr sz="2000">
              <a:solidFill>
                <a:srgbClr val="233A44"/>
              </a:solidFill>
              <a:latin typeface="Proxima Nova"/>
              <a:ea typeface="Proxima Nova"/>
              <a:cs typeface="Proxima Nova"/>
              <a:sym typeface="Proxima Nova"/>
            </a:endParaRPr>
          </a:p>
          <a:p>
            <a:pPr marL="914400" lvl="1" indent="-355600" algn="l" rtl="0">
              <a:spcBef>
                <a:spcPts val="0"/>
              </a:spcBef>
              <a:spcAft>
                <a:spcPts val="0"/>
              </a:spcAft>
              <a:buClr>
                <a:srgbClr val="233A44"/>
              </a:buClr>
              <a:buSzPts val="2000"/>
              <a:buFont typeface="Proxima Nova"/>
              <a:buChar char="○"/>
            </a:pPr>
            <a:r>
              <a:rPr lang="en" sz="2000">
                <a:solidFill>
                  <a:srgbClr val="233A44"/>
                </a:solidFill>
                <a:latin typeface="Proxima Nova"/>
                <a:ea typeface="Proxima Nova"/>
                <a:cs typeface="Proxima Nova"/>
                <a:sym typeface="Proxima Nova"/>
              </a:rPr>
              <a:t>WNL ~0-150°, soft end feel</a:t>
            </a:r>
            <a:endParaRPr sz="2000">
              <a:solidFill>
                <a:srgbClr val="233A44"/>
              </a:solidFill>
              <a:latin typeface="Proxima Nova"/>
              <a:ea typeface="Proxima Nova"/>
              <a:cs typeface="Proxima Nova"/>
              <a:sym typeface="Proxima Nova"/>
            </a:endParaRPr>
          </a:p>
          <a:p>
            <a:pPr marL="457200" lvl="0" indent="-355600" algn="l" rtl="0">
              <a:spcBef>
                <a:spcPts val="0"/>
              </a:spcBef>
              <a:spcAft>
                <a:spcPts val="0"/>
              </a:spcAft>
              <a:buClr>
                <a:srgbClr val="233A44"/>
              </a:buClr>
              <a:buSzPts val="2000"/>
              <a:buFont typeface="Proxima Nova"/>
              <a:buChar char="●"/>
            </a:pPr>
            <a:r>
              <a:rPr lang="en" sz="2000">
                <a:solidFill>
                  <a:srgbClr val="233A44"/>
                </a:solidFill>
                <a:latin typeface="Proxima Nova"/>
                <a:ea typeface="Proxima Nova"/>
                <a:cs typeface="Proxima Nova"/>
                <a:sym typeface="Proxima Nova"/>
              </a:rPr>
              <a:t>Knee extension </a:t>
            </a:r>
            <a:endParaRPr sz="2000">
              <a:solidFill>
                <a:srgbClr val="233A44"/>
              </a:solidFill>
              <a:latin typeface="Proxima Nova"/>
              <a:ea typeface="Proxima Nova"/>
              <a:cs typeface="Proxima Nova"/>
              <a:sym typeface="Proxima Nova"/>
            </a:endParaRPr>
          </a:p>
          <a:p>
            <a:pPr marL="914400" lvl="1" indent="-355600" algn="l" rtl="0">
              <a:spcBef>
                <a:spcPts val="0"/>
              </a:spcBef>
              <a:spcAft>
                <a:spcPts val="0"/>
              </a:spcAft>
              <a:buClr>
                <a:srgbClr val="233A44"/>
              </a:buClr>
              <a:buSzPts val="2000"/>
              <a:buFont typeface="Proxima Nova"/>
              <a:buChar char="○"/>
            </a:pPr>
            <a:r>
              <a:rPr lang="en" sz="2000">
                <a:solidFill>
                  <a:srgbClr val="233A44"/>
                </a:solidFill>
                <a:latin typeface="Proxima Nova"/>
                <a:ea typeface="Proxima Nova"/>
                <a:cs typeface="Proxima Nova"/>
                <a:sym typeface="Proxima Nova"/>
              </a:rPr>
              <a:t>WNL ~0°, firm end feel</a:t>
            </a:r>
            <a:endParaRPr sz="2000">
              <a:solidFill>
                <a:srgbClr val="233A44"/>
              </a:solidFill>
              <a:latin typeface="Proxima Nova"/>
              <a:ea typeface="Proxima Nova"/>
              <a:cs typeface="Proxima Nova"/>
              <a:sym typeface="Proxima Nova"/>
            </a:endParaRPr>
          </a:p>
          <a:p>
            <a:pPr marL="457200" lvl="0" indent="-355600" algn="l" rtl="0">
              <a:spcBef>
                <a:spcPts val="0"/>
              </a:spcBef>
              <a:spcAft>
                <a:spcPts val="0"/>
              </a:spcAft>
              <a:buClr>
                <a:srgbClr val="233A44"/>
              </a:buClr>
              <a:buSzPts val="2000"/>
              <a:buFont typeface="Proxima Nova"/>
              <a:buChar char="●"/>
            </a:pPr>
            <a:r>
              <a:rPr lang="en" sz="2000">
                <a:solidFill>
                  <a:srgbClr val="233A44"/>
                </a:solidFill>
                <a:latin typeface="Proxima Nova"/>
                <a:ea typeface="Proxima Nova"/>
                <a:cs typeface="Proxima Nova"/>
                <a:sym typeface="Proxima Nova"/>
              </a:rPr>
              <a:t>Assess quality of motion and compare side to side </a:t>
            </a:r>
            <a:endParaRPr sz="2000">
              <a:solidFill>
                <a:srgbClr val="233A44"/>
              </a:solidFill>
              <a:latin typeface="Proxima Nova"/>
              <a:ea typeface="Proxima Nova"/>
              <a:cs typeface="Proxima Nova"/>
              <a:sym typeface="Proxima Nova"/>
            </a:endParaRPr>
          </a:p>
          <a:p>
            <a:pPr marL="457200" lvl="0" indent="-355600" algn="l" rtl="0">
              <a:spcBef>
                <a:spcPts val="0"/>
              </a:spcBef>
              <a:spcAft>
                <a:spcPts val="0"/>
              </a:spcAft>
              <a:buClr>
                <a:srgbClr val="233A44"/>
              </a:buClr>
              <a:buSzPts val="2000"/>
              <a:buFont typeface="Proxima Nova"/>
              <a:buChar char="●"/>
            </a:pPr>
            <a:r>
              <a:rPr lang="en" sz="2000">
                <a:solidFill>
                  <a:srgbClr val="233A44"/>
                </a:solidFill>
                <a:latin typeface="Proxima Nova"/>
                <a:ea typeface="Proxima Nova"/>
                <a:cs typeface="Proxima Nova"/>
                <a:sym typeface="Proxima Nova"/>
              </a:rPr>
              <a:t>Acute or chronic ROM limitation?</a:t>
            </a:r>
            <a:endParaRPr sz="2000">
              <a:solidFill>
                <a:srgbClr val="233A44"/>
              </a:solidFill>
              <a:latin typeface="Proxima Nova"/>
              <a:ea typeface="Proxima Nova"/>
              <a:cs typeface="Proxima Nova"/>
              <a:sym typeface="Proxima Nova"/>
            </a:endParaRPr>
          </a:p>
        </p:txBody>
      </p:sp>
      <p:pic>
        <p:nvPicPr>
          <p:cNvPr id="267" name="Google Shape;267;p33"/>
          <p:cNvPicPr preferRelativeResize="0"/>
          <p:nvPr/>
        </p:nvPicPr>
        <p:blipFill>
          <a:blip r:embed="rId3">
            <a:alphaModFix/>
          </a:blip>
          <a:stretch>
            <a:fillRect/>
          </a:stretch>
        </p:blipFill>
        <p:spPr>
          <a:xfrm>
            <a:off x="5115625" y="1431375"/>
            <a:ext cx="3482100" cy="22807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34"/>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800"/>
              <a:t>Functional SL Strength and Stability</a:t>
            </a:r>
            <a:endParaRPr sz="38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5"/>
          <p:cNvSpPr txBox="1">
            <a:spLocks noGrp="1"/>
          </p:cNvSpPr>
          <p:nvPr>
            <p:ph type="title"/>
          </p:nvPr>
        </p:nvSpPr>
        <p:spPr>
          <a:xfrm>
            <a:off x="819150" y="355325"/>
            <a:ext cx="7505700" cy="8688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Single Leg Squat Test</a:t>
            </a:r>
            <a:endParaRPr/>
          </a:p>
          <a:p>
            <a:pPr marL="0" lvl="0" indent="0" algn="ctr" rtl="0">
              <a:spcBef>
                <a:spcPts val="0"/>
              </a:spcBef>
              <a:spcAft>
                <a:spcPts val="0"/>
              </a:spcAft>
              <a:buNone/>
            </a:pPr>
            <a:r>
              <a:rPr lang="en" sz="2488"/>
              <a:t>Assess Quality of Movement</a:t>
            </a:r>
            <a:endParaRPr sz="2488"/>
          </a:p>
        </p:txBody>
      </p:sp>
      <p:sp>
        <p:nvSpPr>
          <p:cNvPr id="278" name="Google Shape;278;p35"/>
          <p:cNvSpPr txBox="1">
            <a:spLocks noGrp="1"/>
          </p:cNvSpPr>
          <p:nvPr>
            <p:ph type="body" idx="4294967295"/>
          </p:nvPr>
        </p:nvSpPr>
        <p:spPr>
          <a:xfrm>
            <a:off x="371475" y="1533325"/>
            <a:ext cx="3859200" cy="2944500"/>
          </a:xfrm>
          <a:prstGeom prst="rect">
            <a:avLst/>
          </a:prstGeom>
          <a:ln w="9525" cap="flat" cmpd="sng">
            <a:solidFill>
              <a:srgbClr val="00A55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434343"/>
                </a:solidFill>
                <a:latin typeface="Proxima Nova"/>
                <a:ea typeface="Proxima Nova"/>
                <a:cs typeface="Proxima Nova"/>
                <a:sym typeface="Proxima Nova"/>
              </a:rPr>
              <a:t>6 criteria - Lose point if: </a:t>
            </a:r>
            <a:endParaRPr sz="1800">
              <a:solidFill>
                <a:srgbClr val="434343"/>
              </a:solidFill>
              <a:latin typeface="Proxima Nova"/>
              <a:ea typeface="Proxima Nova"/>
              <a:cs typeface="Proxima Nova"/>
              <a:sym typeface="Proxima Nova"/>
            </a:endParaRPr>
          </a:p>
          <a:p>
            <a:pPr marL="457200" lvl="0" indent="-342900" algn="l" rtl="0">
              <a:spcBef>
                <a:spcPts val="1200"/>
              </a:spcBef>
              <a:spcAft>
                <a:spcPts val="0"/>
              </a:spcAft>
              <a:buClr>
                <a:srgbClr val="434343"/>
              </a:buClr>
              <a:buSzPts val="1800"/>
              <a:buFont typeface="Proxima Nova"/>
              <a:buAutoNum type="arabicPeriod"/>
            </a:pPr>
            <a:r>
              <a:rPr lang="en" sz="1800">
                <a:solidFill>
                  <a:srgbClr val="434343"/>
                </a:solidFill>
                <a:latin typeface="Proxima Nova"/>
                <a:ea typeface="Proxima Nova"/>
                <a:cs typeface="Proxima Nova"/>
                <a:sym typeface="Proxima Nova"/>
              </a:rPr>
              <a:t>Hands lift off hips </a:t>
            </a:r>
            <a:endParaRPr sz="1800">
              <a:solidFill>
                <a:srgbClr val="434343"/>
              </a:solidFill>
              <a:latin typeface="Proxima Nova"/>
              <a:ea typeface="Proxima Nova"/>
              <a:cs typeface="Proxima Nova"/>
              <a:sym typeface="Proxima Nova"/>
            </a:endParaRPr>
          </a:p>
          <a:p>
            <a:pPr marL="457200" lvl="0" indent="-342900" algn="l" rtl="0">
              <a:spcBef>
                <a:spcPts val="0"/>
              </a:spcBef>
              <a:spcAft>
                <a:spcPts val="0"/>
              </a:spcAft>
              <a:buClr>
                <a:srgbClr val="434343"/>
              </a:buClr>
              <a:buSzPts val="1800"/>
              <a:buFont typeface="Proxima Nova"/>
              <a:buAutoNum type="arabicPeriod"/>
            </a:pPr>
            <a:r>
              <a:rPr lang="en" sz="1800">
                <a:solidFill>
                  <a:srgbClr val="434343"/>
                </a:solidFill>
                <a:latin typeface="Proxima Nova"/>
                <a:ea typeface="Proxima Nova"/>
                <a:cs typeface="Proxima Nova"/>
                <a:sym typeface="Proxima Nova"/>
              </a:rPr>
              <a:t>Ipsilateral trunk lean</a:t>
            </a:r>
            <a:endParaRPr sz="1800">
              <a:solidFill>
                <a:srgbClr val="434343"/>
              </a:solidFill>
              <a:latin typeface="Proxima Nova"/>
              <a:ea typeface="Proxima Nova"/>
              <a:cs typeface="Proxima Nova"/>
              <a:sym typeface="Proxima Nova"/>
            </a:endParaRPr>
          </a:p>
          <a:p>
            <a:pPr marL="457200" lvl="0" indent="-342900" algn="l" rtl="0">
              <a:spcBef>
                <a:spcPts val="0"/>
              </a:spcBef>
              <a:spcAft>
                <a:spcPts val="0"/>
              </a:spcAft>
              <a:buClr>
                <a:srgbClr val="434343"/>
              </a:buClr>
              <a:buSzPts val="1800"/>
              <a:buFont typeface="Proxima Nova"/>
              <a:buAutoNum type="arabicPeriod"/>
            </a:pPr>
            <a:r>
              <a:rPr lang="en" sz="1800">
                <a:solidFill>
                  <a:srgbClr val="434343"/>
                </a:solidFill>
                <a:latin typeface="Proxima Nova"/>
                <a:ea typeface="Proxima Nova"/>
                <a:cs typeface="Proxima Nova"/>
                <a:sym typeface="Proxima Nova"/>
              </a:rPr>
              <a:t>Pelvic tilt or rotation</a:t>
            </a:r>
            <a:endParaRPr sz="1800">
              <a:solidFill>
                <a:srgbClr val="434343"/>
              </a:solidFill>
              <a:latin typeface="Proxima Nova"/>
              <a:ea typeface="Proxima Nova"/>
              <a:cs typeface="Proxima Nova"/>
              <a:sym typeface="Proxima Nova"/>
            </a:endParaRPr>
          </a:p>
          <a:p>
            <a:pPr marL="457200" lvl="0" indent="-342900" algn="l" rtl="0">
              <a:spcBef>
                <a:spcPts val="0"/>
              </a:spcBef>
              <a:spcAft>
                <a:spcPts val="0"/>
              </a:spcAft>
              <a:buClr>
                <a:srgbClr val="434343"/>
              </a:buClr>
              <a:buSzPts val="1800"/>
              <a:buFont typeface="Proxima Nova"/>
              <a:buAutoNum type="arabicPeriod"/>
            </a:pPr>
            <a:r>
              <a:rPr lang="en" sz="1800">
                <a:solidFill>
                  <a:srgbClr val="434343"/>
                </a:solidFill>
                <a:latin typeface="Proxima Nova"/>
                <a:ea typeface="Proxima Nova"/>
                <a:cs typeface="Proxima Nova"/>
                <a:sym typeface="Proxima Nova"/>
              </a:rPr>
              <a:t>Medial foot lifts </a:t>
            </a:r>
            <a:endParaRPr sz="1800">
              <a:solidFill>
                <a:srgbClr val="434343"/>
              </a:solidFill>
              <a:latin typeface="Proxima Nova"/>
              <a:ea typeface="Proxima Nova"/>
              <a:cs typeface="Proxima Nova"/>
              <a:sym typeface="Proxima Nova"/>
            </a:endParaRPr>
          </a:p>
          <a:p>
            <a:pPr marL="457200" lvl="0" indent="-342900" algn="l" rtl="0">
              <a:spcBef>
                <a:spcPts val="0"/>
              </a:spcBef>
              <a:spcAft>
                <a:spcPts val="0"/>
              </a:spcAft>
              <a:buClr>
                <a:srgbClr val="434343"/>
              </a:buClr>
              <a:buSzPts val="1800"/>
              <a:buFont typeface="Proxima Nova"/>
              <a:buAutoNum type="arabicPeriod"/>
            </a:pPr>
            <a:r>
              <a:rPr lang="en" sz="1800">
                <a:solidFill>
                  <a:srgbClr val="434343"/>
                </a:solidFill>
                <a:latin typeface="Proxima Nova"/>
                <a:ea typeface="Proxima Nova"/>
                <a:cs typeface="Proxima Nova"/>
                <a:sym typeface="Proxima Nova"/>
              </a:rPr>
              <a:t>Dynamic knee valgus (medial to 2nd toe)</a:t>
            </a:r>
            <a:endParaRPr sz="1800">
              <a:solidFill>
                <a:srgbClr val="434343"/>
              </a:solidFill>
              <a:latin typeface="Proxima Nova"/>
              <a:ea typeface="Proxima Nova"/>
              <a:cs typeface="Proxima Nova"/>
              <a:sym typeface="Proxima Nova"/>
            </a:endParaRPr>
          </a:p>
          <a:p>
            <a:pPr marL="457200" lvl="0" indent="-342900" algn="l" rtl="0">
              <a:spcBef>
                <a:spcPts val="0"/>
              </a:spcBef>
              <a:spcAft>
                <a:spcPts val="0"/>
              </a:spcAft>
              <a:buClr>
                <a:srgbClr val="434343"/>
              </a:buClr>
              <a:buSzPts val="1800"/>
              <a:buFont typeface="Proxima Nova"/>
              <a:buAutoNum type="arabicPeriod"/>
            </a:pPr>
            <a:r>
              <a:rPr lang="en" sz="1800">
                <a:solidFill>
                  <a:srgbClr val="434343"/>
                </a:solidFill>
                <a:latin typeface="Proxima Nova"/>
                <a:ea typeface="Proxima Nova"/>
                <a:cs typeface="Proxima Nova"/>
                <a:sym typeface="Proxima Nova"/>
              </a:rPr>
              <a:t>Overall loss of balance </a:t>
            </a:r>
            <a:endParaRPr sz="1800">
              <a:solidFill>
                <a:srgbClr val="434343"/>
              </a:solidFill>
              <a:latin typeface="Proxima Nova"/>
              <a:ea typeface="Proxima Nova"/>
              <a:cs typeface="Proxima Nova"/>
              <a:sym typeface="Proxima Nova"/>
            </a:endParaRPr>
          </a:p>
          <a:p>
            <a:pPr marL="0" lvl="0" indent="0" algn="l" rtl="0">
              <a:spcBef>
                <a:spcPts val="1200"/>
              </a:spcBef>
              <a:spcAft>
                <a:spcPts val="1200"/>
              </a:spcAft>
              <a:buNone/>
            </a:pPr>
            <a:endParaRPr sz="1800">
              <a:solidFill>
                <a:srgbClr val="434343"/>
              </a:solidFill>
              <a:latin typeface="Proxima Nova"/>
              <a:ea typeface="Proxima Nova"/>
              <a:cs typeface="Proxima Nova"/>
              <a:sym typeface="Proxima Nova"/>
            </a:endParaRPr>
          </a:p>
        </p:txBody>
      </p:sp>
      <p:sp>
        <p:nvSpPr>
          <p:cNvPr id="279" name="Google Shape;279;p35"/>
          <p:cNvSpPr txBox="1">
            <a:spLocks noGrp="1"/>
          </p:cNvSpPr>
          <p:nvPr>
            <p:ph type="body" idx="4294967295"/>
          </p:nvPr>
        </p:nvSpPr>
        <p:spPr>
          <a:xfrm>
            <a:off x="4638825" y="1533325"/>
            <a:ext cx="4096500" cy="2767500"/>
          </a:xfrm>
          <a:prstGeom prst="rect">
            <a:avLst/>
          </a:prstGeom>
          <a:ln w="9525" cap="flat" cmpd="sng">
            <a:solidFill>
              <a:srgbClr val="00A55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rgbClr val="434343"/>
                </a:solidFill>
                <a:latin typeface="Proxima Nova"/>
                <a:ea typeface="Proxima Nova"/>
                <a:cs typeface="Proxima Nova"/>
                <a:sym typeface="Proxima Nova"/>
              </a:rPr>
              <a:t>5 criteria - Lose point if: </a:t>
            </a:r>
            <a:endParaRPr sz="1800">
              <a:solidFill>
                <a:srgbClr val="434343"/>
              </a:solidFill>
              <a:latin typeface="Proxima Nova"/>
              <a:ea typeface="Proxima Nova"/>
              <a:cs typeface="Proxima Nova"/>
              <a:sym typeface="Proxima Nova"/>
            </a:endParaRPr>
          </a:p>
          <a:p>
            <a:pPr marL="457200" lvl="0" indent="-342900" algn="l" rtl="0">
              <a:spcBef>
                <a:spcPts val="1200"/>
              </a:spcBef>
              <a:spcAft>
                <a:spcPts val="0"/>
              </a:spcAft>
              <a:buClr>
                <a:srgbClr val="434343"/>
              </a:buClr>
              <a:buSzPts val="1800"/>
              <a:buFont typeface="Proxima Nova"/>
              <a:buAutoNum type="arabicPeriod"/>
            </a:pPr>
            <a:r>
              <a:rPr lang="en" sz="1800">
                <a:solidFill>
                  <a:srgbClr val="434343"/>
                </a:solidFill>
                <a:latin typeface="Proxima Nova"/>
                <a:ea typeface="Proxima Nova"/>
                <a:cs typeface="Proxima Nova"/>
                <a:sym typeface="Proxima Nova"/>
              </a:rPr>
              <a:t>Ipsilateral trunk lean</a:t>
            </a:r>
            <a:endParaRPr sz="1800">
              <a:solidFill>
                <a:srgbClr val="434343"/>
              </a:solidFill>
              <a:latin typeface="Proxima Nova"/>
              <a:ea typeface="Proxima Nova"/>
              <a:cs typeface="Proxima Nova"/>
              <a:sym typeface="Proxima Nova"/>
            </a:endParaRPr>
          </a:p>
          <a:p>
            <a:pPr marL="457200" lvl="0" indent="-342900" algn="l" rtl="0">
              <a:spcBef>
                <a:spcPts val="0"/>
              </a:spcBef>
              <a:spcAft>
                <a:spcPts val="0"/>
              </a:spcAft>
              <a:buClr>
                <a:srgbClr val="434343"/>
              </a:buClr>
              <a:buSzPts val="1800"/>
              <a:buFont typeface="Proxima Nova"/>
              <a:buAutoNum type="arabicPeriod"/>
            </a:pPr>
            <a:r>
              <a:rPr lang="en" sz="1800">
                <a:solidFill>
                  <a:srgbClr val="434343"/>
                </a:solidFill>
                <a:latin typeface="Proxima Nova"/>
                <a:ea typeface="Proxima Nova"/>
                <a:cs typeface="Proxima Nova"/>
                <a:sym typeface="Proxima Nova"/>
              </a:rPr>
              <a:t>Pelvic tilt or rotation</a:t>
            </a:r>
            <a:endParaRPr sz="1800">
              <a:solidFill>
                <a:srgbClr val="434343"/>
              </a:solidFill>
              <a:latin typeface="Proxima Nova"/>
              <a:ea typeface="Proxima Nova"/>
              <a:cs typeface="Proxima Nova"/>
              <a:sym typeface="Proxima Nova"/>
            </a:endParaRPr>
          </a:p>
          <a:p>
            <a:pPr marL="457200" lvl="0" indent="-342900" algn="l" rtl="0">
              <a:spcBef>
                <a:spcPts val="0"/>
              </a:spcBef>
              <a:spcAft>
                <a:spcPts val="0"/>
              </a:spcAft>
              <a:buClr>
                <a:srgbClr val="434343"/>
              </a:buClr>
              <a:buSzPts val="1800"/>
              <a:buFont typeface="Proxima Nova"/>
              <a:buAutoNum type="arabicPeriod"/>
            </a:pPr>
            <a:r>
              <a:rPr lang="en" sz="1800">
                <a:solidFill>
                  <a:srgbClr val="434343"/>
                </a:solidFill>
                <a:latin typeface="Proxima Nova"/>
                <a:ea typeface="Proxima Nova"/>
                <a:cs typeface="Proxima Nova"/>
                <a:sym typeface="Proxima Nova"/>
              </a:rPr>
              <a:t>Hip adduction or internal rotation</a:t>
            </a:r>
            <a:endParaRPr sz="1800">
              <a:solidFill>
                <a:srgbClr val="434343"/>
              </a:solidFill>
              <a:latin typeface="Proxima Nova"/>
              <a:ea typeface="Proxima Nova"/>
              <a:cs typeface="Proxima Nova"/>
              <a:sym typeface="Proxima Nova"/>
            </a:endParaRPr>
          </a:p>
          <a:p>
            <a:pPr marL="457200" lvl="0" indent="-342900" algn="l" rtl="0">
              <a:spcBef>
                <a:spcPts val="0"/>
              </a:spcBef>
              <a:spcAft>
                <a:spcPts val="0"/>
              </a:spcAft>
              <a:buClr>
                <a:srgbClr val="434343"/>
              </a:buClr>
              <a:buSzPts val="1800"/>
              <a:buFont typeface="Proxima Nova"/>
              <a:buAutoNum type="arabicPeriod"/>
            </a:pPr>
            <a:r>
              <a:rPr lang="en" sz="1800">
                <a:solidFill>
                  <a:srgbClr val="434343"/>
                </a:solidFill>
                <a:latin typeface="Proxima Nova"/>
                <a:ea typeface="Proxima Nova"/>
                <a:cs typeface="Proxima Nova"/>
                <a:sym typeface="Proxima Nova"/>
              </a:rPr>
              <a:t>Dynamic knee valgus (medial to 2nd toe)</a:t>
            </a:r>
            <a:endParaRPr sz="1800">
              <a:solidFill>
                <a:srgbClr val="434343"/>
              </a:solidFill>
              <a:latin typeface="Proxima Nova"/>
              <a:ea typeface="Proxima Nova"/>
              <a:cs typeface="Proxima Nova"/>
              <a:sym typeface="Proxima Nova"/>
            </a:endParaRPr>
          </a:p>
          <a:p>
            <a:pPr marL="457200" lvl="0" indent="-342900" algn="l" rtl="0">
              <a:spcBef>
                <a:spcPts val="0"/>
              </a:spcBef>
              <a:spcAft>
                <a:spcPts val="0"/>
              </a:spcAft>
              <a:buClr>
                <a:srgbClr val="434343"/>
              </a:buClr>
              <a:buSzPts val="1800"/>
              <a:buFont typeface="Proxima Nova"/>
              <a:buAutoNum type="arabicPeriod"/>
            </a:pPr>
            <a:r>
              <a:rPr lang="en" sz="1800">
                <a:solidFill>
                  <a:srgbClr val="434343"/>
                </a:solidFill>
                <a:latin typeface="Proxima Nova"/>
                <a:ea typeface="Proxima Nova"/>
                <a:cs typeface="Proxima Nova"/>
                <a:sym typeface="Proxima Nova"/>
              </a:rPr>
              <a:t>Overall loss of balance </a:t>
            </a:r>
            <a:endParaRPr sz="1800">
              <a:solidFill>
                <a:srgbClr val="434343"/>
              </a:solidFill>
              <a:latin typeface="Proxima Nova"/>
              <a:ea typeface="Proxima Nova"/>
              <a:cs typeface="Proxima Nova"/>
              <a:sym typeface="Proxima Nova"/>
            </a:endParaRPr>
          </a:p>
          <a:p>
            <a:pPr marL="0" lvl="0" indent="0" algn="l" rtl="0">
              <a:spcBef>
                <a:spcPts val="1200"/>
              </a:spcBef>
              <a:spcAft>
                <a:spcPts val="1200"/>
              </a:spcAft>
              <a:buNone/>
            </a:pPr>
            <a:endParaRPr sz="1800">
              <a:solidFill>
                <a:srgbClr val="434343"/>
              </a:solidFill>
              <a:latin typeface="Proxima Nova"/>
              <a:ea typeface="Proxima Nova"/>
              <a:cs typeface="Proxima Nova"/>
              <a:sym typeface="Proxima Nova"/>
            </a:endParaRPr>
          </a:p>
        </p:txBody>
      </p:sp>
      <p:sp>
        <p:nvSpPr>
          <p:cNvPr id="280" name="Google Shape;280;p35"/>
          <p:cNvSpPr txBox="1"/>
          <p:nvPr/>
        </p:nvSpPr>
        <p:spPr>
          <a:xfrm>
            <a:off x="240600" y="4533825"/>
            <a:ext cx="78915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666666"/>
                </a:solidFill>
                <a:latin typeface="Proxima Nova"/>
                <a:ea typeface="Proxima Nova"/>
                <a:cs typeface="Proxima Nova"/>
                <a:sym typeface="Proxima Nova"/>
              </a:rPr>
              <a:t>Hall MP, Paik RS, Ware AJ, Mohr KJ, Limpisvasti O. Neuromuscular evaluation with single-leg squat test at 6 months after anterior cruciate ligament reconstruction. </a:t>
            </a:r>
            <a:r>
              <a:rPr lang="en" sz="800" i="1">
                <a:solidFill>
                  <a:srgbClr val="666666"/>
                </a:solidFill>
                <a:latin typeface="Proxima Nova"/>
                <a:ea typeface="Proxima Nova"/>
                <a:cs typeface="Proxima Nova"/>
                <a:sym typeface="Proxima Nova"/>
              </a:rPr>
              <a:t>Orthop J Sports Med</a:t>
            </a:r>
            <a:r>
              <a:rPr lang="en" sz="800">
                <a:solidFill>
                  <a:srgbClr val="666666"/>
                </a:solidFill>
                <a:latin typeface="Proxima Nova"/>
                <a:ea typeface="Proxima Nova"/>
                <a:cs typeface="Proxima Nova"/>
                <a:sym typeface="Proxima Nova"/>
              </a:rPr>
              <a:t>. 2015;3(3).</a:t>
            </a:r>
            <a:endParaRPr sz="800">
              <a:solidFill>
                <a:srgbClr val="666666"/>
              </a:solidFill>
              <a:latin typeface="Proxima Nova"/>
              <a:ea typeface="Proxima Nova"/>
              <a:cs typeface="Proxima Nova"/>
              <a:sym typeface="Proxima Nov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6"/>
          <p:cNvSpPr txBox="1">
            <a:spLocks noGrp="1"/>
          </p:cNvSpPr>
          <p:nvPr>
            <p:ph type="title"/>
          </p:nvPr>
        </p:nvSpPr>
        <p:spPr>
          <a:xfrm>
            <a:off x="819150" y="340225"/>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Single Leg Squat Test </a:t>
            </a:r>
            <a:endParaRPr/>
          </a:p>
        </p:txBody>
      </p:sp>
      <p:pic>
        <p:nvPicPr>
          <p:cNvPr id="286" name="Google Shape;286;p36" title="Functional SLST - Sarah Left Leg">
            <a:hlinkClick r:id="rId3"/>
          </p:cNvPr>
          <p:cNvPicPr preferRelativeResize="0"/>
          <p:nvPr/>
        </p:nvPicPr>
        <p:blipFill>
          <a:blip r:embed="rId4">
            <a:alphaModFix/>
          </a:blip>
          <a:stretch>
            <a:fillRect/>
          </a:stretch>
        </p:blipFill>
        <p:spPr>
          <a:xfrm>
            <a:off x="197325" y="1294825"/>
            <a:ext cx="4288766" cy="3216575"/>
          </a:xfrm>
          <a:prstGeom prst="rect">
            <a:avLst/>
          </a:prstGeom>
          <a:noFill/>
          <a:ln>
            <a:noFill/>
          </a:ln>
        </p:spPr>
      </p:pic>
      <p:pic>
        <p:nvPicPr>
          <p:cNvPr id="287" name="Google Shape;287;p36" title="Functional SLST - Sarah Right Leg">
            <a:hlinkClick r:id="rId5"/>
          </p:cNvPr>
          <p:cNvPicPr preferRelativeResize="0"/>
          <p:nvPr/>
        </p:nvPicPr>
        <p:blipFill>
          <a:blip r:embed="rId6">
            <a:alphaModFix/>
          </a:blip>
          <a:stretch>
            <a:fillRect/>
          </a:stretch>
        </p:blipFill>
        <p:spPr>
          <a:xfrm>
            <a:off x="4572000" y="1294825"/>
            <a:ext cx="4288750" cy="32165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fade">
                                      <p:cBhvr>
                                        <p:cTn id="7" dur="1000"/>
                                        <p:tgtEl>
                                          <p:spTgt spid="2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7"/>
                                        </p:tgtEl>
                                        <p:attrNameLst>
                                          <p:attrName>style.visibility</p:attrName>
                                        </p:attrNameLst>
                                      </p:cBhvr>
                                      <p:to>
                                        <p:strVal val="visible"/>
                                      </p:to>
                                    </p:set>
                                    <p:animEffect transition="in" filter="fade">
                                      <p:cBhvr>
                                        <p:cTn id="12" dur="10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p37"/>
          <p:cNvSpPr txBox="1">
            <a:spLocks noGrp="1"/>
          </p:cNvSpPr>
          <p:nvPr>
            <p:ph type="title"/>
          </p:nvPr>
        </p:nvSpPr>
        <p:spPr>
          <a:xfrm>
            <a:off x="819150" y="340225"/>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Single Leg Squat Test </a:t>
            </a:r>
            <a:endParaRPr/>
          </a:p>
        </p:txBody>
      </p:sp>
      <p:pic>
        <p:nvPicPr>
          <p:cNvPr id="293" name="Google Shape;293;p37" title="Functional SLST - Karley Left Leg">
            <a:hlinkClick r:id="rId3"/>
          </p:cNvPr>
          <p:cNvPicPr preferRelativeResize="0"/>
          <p:nvPr/>
        </p:nvPicPr>
        <p:blipFill>
          <a:blip r:embed="rId4">
            <a:alphaModFix/>
          </a:blip>
          <a:stretch>
            <a:fillRect/>
          </a:stretch>
        </p:blipFill>
        <p:spPr>
          <a:xfrm>
            <a:off x="152400" y="1447225"/>
            <a:ext cx="4359374" cy="3269531"/>
          </a:xfrm>
          <a:prstGeom prst="rect">
            <a:avLst/>
          </a:prstGeom>
          <a:noFill/>
          <a:ln>
            <a:noFill/>
          </a:ln>
        </p:spPr>
      </p:pic>
      <p:pic>
        <p:nvPicPr>
          <p:cNvPr id="294" name="Google Shape;294;p37" title="Functional SLST - Karley Right Leg">
            <a:hlinkClick r:id="rId5"/>
          </p:cNvPr>
          <p:cNvPicPr preferRelativeResize="0"/>
          <p:nvPr/>
        </p:nvPicPr>
        <p:blipFill>
          <a:blip r:embed="rId6">
            <a:alphaModFix/>
          </a:blip>
          <a:stretch>
            <a:fillRect/>
          </a:stretch>
        </p:blipFill>
        <p:spPr>
          <a:xfrm>
            <a:off x="4572000" y="1447225"/>
            <a:ext cx="4359376" cy="3269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animEffect transition="in" filter="fade">
                                      <p:cBhvr>
                                        <p:cTn id="7" dur="1000"/>
                                        <p:tgtEl>
                                          <p:spTgt spid="2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4"/>
                                        </p:tgtEl>
                                        <p:attrNameLst>
                                          <p:attrName>style.visibility</p:attrName>
                                        </p:attrNameLst>
                                      </p:cBhvr>
                                      <p:to>
                                        <p:strVal val="visible"/>
                                      </p:to>
                                    </p:set>
                                    <p:animEffect transition="in" filter="fade">
                                      <p:cBhvr>
                                        <p:cTn id="12" dur="1000"/>
                                        <p:tgtEl>
                                          <p:spTgt spid="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8"/>
          <p:cNvSpPr txBox="1">
            <a:spLocks noGrp="1"/>
          </p:cNvSpPr>
          <p:nvPr>
            <p:ph type="title"/>
          </p:nvPr>
        </p:nvSpPr>
        <p:spPr>
          <a:xfrm>
            <a:off x="819150" y="340225"/>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Suboptimal Single Leg Squat Test </a:t>
            </a:r>
            <a:endParaRPr/>
          </a:p>
        </p:txBody>
      </p:sp>
      <p:pic>
        <p:nvPicPr>
          <p:cNvPr id="300" name="Google Shape;300;p38" title="Suboptimal Functional SLST - Carly">
            <a:hlinkClick r:id="rId3"/>
          </p:cNvPr>
          <p:cNvPicPr preferRelativeResize="0"/>
          <p:nvPr/>
        </p:nvPicPr>
        <p:blipFill>
          <a:blip r:embed="rId4">
            <a:alphaModFix/>
          </a:blip>
          <a:stretch>
            <a:fillRect/>
          </a:stretch>
        </p:blipFill>
        <p:spPr>
          <a:xfrm>
            <a:off x="2178700" y="1063525"/>
            <a:ext cx="4918876" cy="3689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0"/>
                                        </p:tgtEl>
                                        <p:attrNameLst>
                                          <p:attrName>style.visibility</p:attrName>
                                        </p:attrNameLst>
                                      </p:cBhvr>
                                      <p:to>
                                        <p:strVal val="visible"/>
                                      </p:to>
                                    </p:set>
                                    <p:animEffect transition="in" filter="fade">
                                      <p:cBhvr>
                                        <p:cTn id="7" dur="1000"/>
                                        <p:tgtEl>
                                          <p:spTgt spid="3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9"/>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Movement Analysis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0"/>
          <p:cNvSpPr txBox="1">
            <a:spLocks noGrp="1"/>
          </p:cNvSpPr>
          <p:nvPr>
            <p:ph type="ctrTitle"/>
          </p:nvPr>
        </p:nvSpPr>
        <p:spPr>
          <a:xfrm>
            <a:off x="1222650" y="1848600"/>
            <a:ext cx="6698700" cy="1446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Abnormal Gait: Excessive Anteversion</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1"/>
          <p:cNvSpPr txBox="1">
            <a:spLocks noGrp="1"/>
          </p:cNvSpPr>
          <p:nvPr>
            <p:ph type="title"/>
          </p:nvPr>
        </p:nvSpPr>
        <p:spPr>
          <a:xfrm>
            <a:off x="725625" y="290800"/>
            <a:ext cx="7811400" cy="13830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Femoral Anteversion and Retroversion</a:t>
            </a:r>
            <a:r>
              <a:rPr lang="en" sz="2722"/>
              <a:t> </a:t>
            </a:r>
            <a:endParaRPr sz="2722"/>
          </a:p>
          <a:p>
            <a:pPr marL="0" lvl="0" indent="0" algn="ctr" rtl="0">
              <a:spcBef>
                <a:spcPts val="0"/>
              </a:spcBef>
              <a:spcAft>
                <a:spcPts val="0"/>
              </a:spcAft>
              <a:buNone/>
            </a:pPr>
            <a:r>
              <a:rPr lang="en" sz="2722"/>
              <a:t>(Femoral transverse plane alignment)</a:t>
            </a:r>
            <a:endParaRPr sz="2722"/>
          </a:p>
        </p:txBody>
      </p:sp>
      <p:pic>
        <p:nvPicPr>
          <p:cNvPr id="316" name="Google Shape;316;p41"/>
          <p:cNvPicPr preferRelativeResize="0"/>
          <p:nvPr/>
        </p:nvPicPr>
        <p:blipFill>
          <a:blip r:embed="rId3">
            <a:alphaModFix/>
          </a:blip>
          <a:stretch>
            <a:fillRect/>
          </a:stretch>
        </p:blipFill>
        <p:spPr>
          <a:xfrm>
            <a:off x="1807063" y="1536375"/>
            <a:ext cx="5529875" cy="33023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15"/>
          <p:cNvSpPr txBox="1">
            <a:spLocks noGrp="1"/>
          </p:cNvSpPr>
          <p:nvPr>
            <p:ph type="ctrTitle"/>
          </p:nvPr>
        </p:nvSpPr>
        <p:spPr>
          <a:xfrm>
            <a:off x="1486500" y="1847700"/>
            <a:ext cx="6171000" cy="14481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t>Postural Assessment, Landmarks, and LE Alignment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2"/>
          <p:cNvSpPr txBox="1">
            <a:spLocks noGrp="1"/>
          </p:cNvSpPr>
          <p:nvPr>
            <p:ph type="title"/>
          </p:nvPr>
        </p:nvSpPr>
        <p:spPr>
          <a:xfrm>
            <a:off x="299850" y="506000"/>
            <a:ext cx="53628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900"/>
              <a:t>Gait with Excessive Anteversion </a:t>
            </a:r>
            <a:endParaRPr sz="2900"/>
          </a:p>
        </p:txBody>
      </p:sp>
      <p:pic>
        <p:nvPicPr>
          <p:cNvPr id="322" name="Google Shape;322;p42" title="Excessive Anteversion, In-toing Gait">
            <a:hlinkClick r:id="rId3"/>
          </p:cNvPr>
          <p:cNvPicPr preferRelativeResize="0"/>
          <p:nvPr/>
        </p:nvPicPr>
        <p:blipFill>
          <a:blip r:embed="rId4">
            <a:alphaModFix/>
          </a:blip>
          <a:stretch>
            <a:fillRect/>
          </a:stretch>
        </p:blipFill>
        <p:spPr>
          <a:xfrm>
            <a:off x="542650" y="1191075"/>
            <a:ext cx="4572000" cy="3429000"/>
          </a:xfrm>
          <a:prstGeom prst="rect">
            <a:avLst/>
          </a:prstGeom>
          <a:noFill/>
          <a:ln>
            <a:noFill/>
          </a:ln>
        </p:spPr>
      </p:pic>
      <p:pic>
        <p:nvPicPr>
          <p:cNvPr id="323" name="Google Shape;323;p42"/>
          <p:cNvPicPr preferRelativeResize="0"/>
          <p:nvPr/>
        </p:nvPicPr>
        <p:blipFill>
          <a:blip r:embed="rId5">
            <a:alphaModFix/>
          </a:blip>
          <a:stretch>
            <a:fillRect/>
          </a:stretch>
        </p:blipFill>
        <p:spPr>
          <a:xfrm>
            <a:off x="5491799" y="506000"/>
            <a:ext cx="2217001" cy="2955976"/>
          </a:xfrm>
          <a:prstGeom prst="rect">
            <a:avLst/>
          </a:prstGeom>
          <a:noFill/>
          <a:ln>
            <a:noFill/>
          </a:ln>
        </p:spPr>
      </p:pic>
      <p:pic>
        <p:nvPicPr>
          <p:cNvPr id="324" name="Google Shape;324;p42"/>
          <p:cNvPicPr preferRelativeResize="0"/>
          <p:nvPr/>
        </p:nvPicPr>
        <p:blipFill>
          <a:blip r:embed="rId6">
            <a:alphaModFix/>
          </a:blip>
          <a:stretch>
            <a:fillRect/>
          </a:stretch>
        </p:blipFill>
        <p:spPr>
          <a:xfrm>
            <a:off x="6970394" y="2287375"/>
            <a:ext cx="1904652" cy="2539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2"/>
                                        </p:tgtEl>
                                        <p:attrNameLst>
                                          <p:attrName>style.visibility</p:attrName>
                                        </p:attrNameLst>
                                      </p:cBhvr>
                                      <p:to>
                                        <p:strVal val="visible"/>
                                      </p:to>
                                    </p:set>
                                    <p:animEffect transition="in" filter="fade">
                                      <p:cBhvr>
                                        <p:cTn id="7" dur="10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3"/>
          <p:cNvSpPr txBox="1">
            <a:spLocks noGrp="1"/>
          </p:cNvSpPr>
          <p:nvPr>
            <p:ph type="ctrTitle"/>
          </p:nvPr>
        </p:nvSpPr>
        <p:spPr>
          <a:xfrm>
            <a:off x="1222650" y="1848600"/>
            <a:ext cx="6698700" cy="1446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Abnormal Gait: Frontal Plane Weakness / Compensation</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4"/>
          <p:cNvSpPr txBox="1">
            <a:spLocks noGrp="1"/>
          </p:cNvSpPr>
          <p:nvPr>
            <p:ph type="title"/>
          </p:nvPr>
        </p:nvSpPr>
        <p:spPr>
          <a:xfrm>
            <a:off x="753150" y="422425"/>
            <a:ext cx="7637700" cy="1010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Contralateral Pelvic Drop</a:t>
            </a:r>
            <a:endParaRPr/>
          </a:p>
        </p:txBody>
      </p:sp>
      <p:pic>
        <p:nvPicPr>
          <p:cNvPr id="335" name="Google Shape;335;p44"/>
          <p:cNvPicPr preferRelativeResize="0"/>
          <p:nvPr/>
        </p:nvPicPr>
        <p:blipFill>
          <a:blip r:embed="rId3">
            <a:alphaModFix/>
          </a:blip>
          <a:stretch>
            <a:fillRect/>
          </a:stretch>
        </p:blipFill>
        <p:spPr>
          <a:xfrm>
            <a:off x="422225" y="1292574"/>
            <a:ext cx="2712575" cy="3512399"/>
          </a:xfrm>
          <a:prstGeom prst="rect">
            <a:avLst/>
          </a:prstGeom>
          <a:noFill/>
          <a:ln>
            <a:noFill/>
          </a:ln>
        </p:spPr>
      </p:pic>
      <p:pic>
        <p:nvPicPr>
          <p:cNvPr id="336" name="Google Shape;336;p44"/>
          <p:cNvPicPr preferRelativeResize="0"/>
          <p:nvPr/>
        </p:nvPicPr>
        <p:blipFill rotWithShape="1">
          <a:blip r:embed="rId4">
            <a:alphaModFix/>
          </a:blip>
          <a:srcRect t="2884" r="2884"/>
          <a:stretch/>
        </p:blipFill>
        <p:spPr>
          <a:xfrm>
            <a:off x="6096814" y="1235825"/>
            <a:ext cx="2634313" cy="3512402"/>
          </a:xfrm>
          <a:prstGeom prst="rect">
            <a:avLst/>
          </a:prstGeom>
          <a:noFill/>
          <a:ln>
            <a:noFill/>
          </a:ln>
        </p:spPr>
      </p:pic>
      <p:cxnSp>
        <p:nvCxnSpPr>
          <p:cNvPr id="337" name="Google Shape;337;p44"/>
          <p:cNvCxnSpPr/>
          <p:nvPr/>
        </p:nvCxnSpPr>
        <p:spPr>
          <a:xfrm>
            <a:off x="7252275" y="2199225"/>
            <a:ext cx="554700" cy="138600"/>
          </a:xfrm>
          <a:prstGeom prst="straightConnector1">
            <a:avLst/>
          </a:prstGeom>
          <a:noFill/>
          <a:ln w="28575" cap="flat" cmpd="sng">
            <a:solidFill>
              <a:srgbClr val="FF0000"/>
            </a:solidFill>
            <a:prstDash val="solid"/>
            <a:round/>
            <a:headEnd type="none" w="med" len="med"/>
            <a:tailEnd type="none" w="med" len="med"/>
          </a:ln>
        </p:spPr>
      </p:cxnSp>
      <p:pic>
        <p:nvPicPr>
          <p:cNvPr id="338" name="Google Shape;338;p44"/>
          <p:cNvPicPr preferRelativeResize="0"/>
          <p:nvPr/>
        </p:nvPicPr>
        <p:blipFill>
          <a:blip r:embed="rId5">
            <a:alphaModFix/>
          </a:blip>
          <a:stretch>
            <a:fillRect/>
          </a:stretch>
        </p:blipFill>
        <p:spPr>
          <a:xfrm>
            <a:off x="3562795" y="1931575"/>
            <a:ext cx="2018422" cy="2343974"/>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5"/>
          <p:cNvSpPr txBox="1">
            <a:spLocks noGrp="1"/>
          </p:cNvSpPr>
          <p:nvPr>
            <p:ph type="title"/>
          </p:nvPr>
        </p:nvSpPr>
        <p:spPr>
          <a:xfrm>
            <a:off x="443250" y="413100"/>
            <a:ext cx="5863800" cy="101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960"/>
              <a:t>Trendelenburg Gait</a:t>
            </a:r>
            <a:endParaRPr sz="2960"/>
          </a:p>
        </p:txBody>
      </p:sp>
      <p:pic>
        <p:nvPicPr>
          <p:cNvPr id="344" name="Google Shape;344;p45" title="Trendelenburg gait (R side more involved)">
            <a:hlinkClick r:id="rId3"/>
          </p:cNvPr>
          <p:cNvPicPr preferRelativeResize="0"/>
          <p:nvPr/>
        </p:nvPicPr>
        <p:blipFill>
          <a:blip r:embed="rId4">
            <a:alphaModFix/>
          </a:blip>
          <a:stretch>
            <a:fillRect/>
          </a:stretch>
        </p:blipFill>
        <p:spPr>
          <a:xfrm>
            <a:off x="443250" y="1367700"/>
            <a:ext cx="4381367" cy="3286025"/>
          </a:xfrm>
          <a:prstGeom prst="rect">
            <a:avLst/>
          </a:prstGeom>
          <a:noFill/>
          <a:ln>
            <a:noFill/>
          </a:ln>
        </p:spPr>
      </p:pic>
      <p:pic>
        <p:nvPicPr>
          <p:cNvPr id="345" name="Google Shape;345;p45"/>
          <p:cNvPicPr preferRelativeResize="0"/>
          <p:nvPr/>
        </p:nvPicPr>
        <p:blipFill>
          <a:blip r:embed="rId5">
            <a:alphaModFix/>
          </a:blip>
          <a:stretch>
            <a:fillRect/>
          </a:stretch>
        </p:blipFill>
        <p:spPr>
          <a:xfrm>
            <a:off x="5529025" y="750475"/>
            <a:ext cx="2876550" cy="3352800"/>
          </a:xfrm>
          <a:prstGeom prst="rect">
            <a:avLst/>
          </a:prstGeom>
          <a:noFill/>
          <a:ln>
            <a:noFill/>
          </a:ln>
        </p:spPr>
      </p:pic>
      <p:cxnSp>
        <p:nvCxnSpPr>
          <p:cNvPr id="346" name="Google Shape;346;p45"/>
          <p:cNvCxnSpPr/>
          <p:nvPr/>
        </p:nvCxnSpPr>
        <p:spPr>
          <a:xfrm>
            <a:off x="6491900" y="2142225"/>
            <a:ext cx="739500" cy="87000"/>
          </a:xfrm>
          <a:prstGeom prst="straightConnector1">
            <a:avLst/>
          </a:prstGeom>
          <a:noFill/>
          <a:ln w="28575" cap="flat" cmpd="sng">
            <a:solidFill>
              <a:srgbClr val="FF0000"/>
            </a:solidFill>
            <a:prstDash val="solid"/>
            <a:round/>
            <a:headEnd type="none" w="med" len="med"/>
            <a:tailEnd type="none" w="med" len="med"/>
          </a:ln>
        </p:spPr>
      </p:cxnSp>
      <p:cxnSp>
        <p:nvCxnSpPr>
          <p:cNvPr id="347" name="Google Shape;347;p45"/>
          <p:cNvCxnSpPr/>
          <p:nvPr/>
        </p:nvCxnSpPr>
        <p:spPr>
          <a:xfrm flipH="1">
            <a:off x="6861850" y="1478900"/>
            <a:ext cx="75900" cy="717600"/>
          </a:xfrm>
          <a:prstGeom prst="straightConnector1">
            <a:avLst/>
          </a:prstGeom>
          <a:noFill/>
          <a:ln w="28575" cap="flat" cmpd="sng">
            <a:solidFill>
              <a:srgbClr val="FF0000"/>
            </a:solidFill>
            <a:prstDash val="solid"/>
            <a:round/>
            <a:headEnd type="none" w="med" len="med"/>
            <a:tailEnd type="non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
                                        </p:tgtEl>
                                        <p:attrNameLst>
                                          <p:attrName>style.visibility</p:attrName>
                                        </p:attrNameLst>
                                      </p:cBhvr>
                                      <p:to>
                                        <p:strVal val="visible"/>
                                      </p:to>
                                    </p:set>
                                    <p:animEffect transition="in" filter="fade">
                                      <p:cBhvr>
                                        <p:cTn id="7" dur="1000"/>
                                        <p:tgtEl>
                                          <p:spTgt spid="3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6"/>
          <p:cNvSpPr txBox="1">
            <a:spLocks noGrp="1"/>
          </p:cNvSpPr>
          <p:nvPr>
            <p:ph type="ctrTitle"/>
          </p:nvPr>
        </p:nvSpPr>
        <p:spPr>
          <a:xfrm>
            <a:off x="1222650" y="1848600"/>
            <a:ext cx="6698700" cy="1446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Abnormal Gait: Excessive Knee Extension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47"/>
          <p:cNvSpPr txBox="1">
            <a:spLocks noGrp="1"/>
          </p:cNvSpPr>
          <p:nvPr>
            <p:ph type="title"/>
          </p:nvPr>
        </p:nvSpPr>
        <p:spPr>
          <a:xfrm>
            <a:off x="819150" y="350700"/>
            <a:ext cx="7505700" cy="954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Genu Recurvatum (Hyperextension)</a:t>
            </a:r>
            <a:endParaRPr/>
          </a:p>
        </p:txBody>
      </p:sp>
      <p:pic>
        <p:nvPicPr>
          <p:cNvPr id="358" name="Google Shape;358;p47" title="Genu Recurvatum Gait 3">
            <a:hlinkClick r:id="rId3"/>
          </p:cNvPr>
          <p:cNvPicPr preferRelativeResize="0"/>
          <p:nvPr/>
        </p:nvPicPr>
        <p:blipFill>
          <a:blip r:embed="rId4">
            <a:alphaModFix/>
          </a:blip>
          <a:stretch>
            <a:fillRect/>
          </a:stretch>
        </p:blipFill>
        <p:spPr>
          <a:xfrm>
            <a:off x="2209800" y="1137125"/>
            <a:ext cx="4572000" cy="3429000"/>
          </a:xfrm>
          <a:prstGeom prst="rect">
            <a:avLst/>
          </a:prstGeom>
          <a:noFill/>
          <a:ln>
            <a:noFill/>
          </a:ln>
        </p:spPr>
      </p:pic>
      <p:sp>
        <p:nvSpPr>
          <p:cNvPr id="359" name="Google Shape;359;p47"/>
          <p:cNvSpPr txBox="1"/>
          <p:nvPr/>
        </p:nvSpPr>
        <p:spPr>
          <a:xfrm>
            <a:off x="244400" y="4612125"/>
            <a:ext cx="64761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434343"/>
                </a:solidFill>
                <a:highlight>
                  <a:srgbClr val="FFFFFF"/>
                </a:highlight>
                <a:latin typeface="Proxima Nova"/>
                <a:ea typeface="Proxima Nova"/>
                <a:cs typeface="Proxima Nova"/>
                <a:sym typeface="Proxima Nova"/>
              </a:rPr>
              <a:t>Taylor Stapleton. (2016, May 23). </a:t>
            </a:r>
            <a:r>
              <a:rPr lang="en" sz="800" i="1">
                <a:solidFill>
                  <a:srgbClr val="434343"/>
                </a:solidFill>
                <a:highlight>
                  <a:srgbClr val="FFFFFF"/>
                </a:highlight>
                <a:latin typeface="Proxima Nova"/>
                <a:ea typeface="Proxima Nova"/>
                <a:cs typeface="Proxima Nova"/>
                <a:sym typeface="Proxima Nova"/>
              </a:rPr>
              <a:t>Genu Recurvatum Gait 3</a:t>
            </a:r>
            <a:r>
              <a:rPr lang="en" sz="800">
                <a:solidFill>
                  <a:srgbClr val="434343"/>
                </a:solidFill>
                <a:highlight>
                  <a:srgbClr val="FFFFFF"/>
                </a:highlight>
                <a:latin typeface="Proxima Nova"/>
                <a:ea typeface="Proxima Nova"/>
                <a:cs typeface="Proxima Nova"/>
                <a:sym typeface="Proxima Nova"/>
              </a:rPr>
              <a:t> [Video]. YouTube. https://www.youtube.com/watch?v=qEGA8ZgSmdI</a:t>
            </a:r>
            <a:endParaRPr sz="800">
              <a:solidFill>
                <a:srgbClr val="434343"/>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8"/>
                                        </p:tgtEl>
                                        <p:attrNameLst>
                                          <p:attrName>style.visibility</p:attrName>
                                        </p:attrNameLst>
                                      </p:cBhvr>
                                      <p:to>
                                        <p:strVal val="visible"/>
                                      </p:to>
                                    </p:set>
                                    <p:animEffect transition="in" filter="fade">
                                      <p:cBhvr>
                                        <p:cTn id="7" dur="1000"/>
                                        <p:tgtEl>
                                          <p:spTgt spid="3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8"/>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Evolutionary Mismatch</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9"/>
          <p:cNvSpPr txBox="1">
            <a:spLocks noGrp="1"/>
          </p:cNvSpPr>
          <p:nvPr>
            <p:ph type="ctrTitle"/>
          </p:nvPr>
        </p:nvSpPr>
        <p:spPr>
          <a:xfrm>
            <a:off x="1222650" y="1848600"/>
            <a:ext cx="6698700" cy="14463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Frontal Plane Instability</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50"/>
          <p:cNvPicPr preferRelativeResize="0"/>
          <p:nvPr/>
        </p:nvPicPr>
        <p:blipFill rotWithShape="1">
          <a:blip r:embed="rId3">
            <a:alphaModFix/>
          </a:blip>
          <a:srcRect t="37880" r="65445"/>
          <a:stretch/>
        </p:blipFill>
        <p:spPr>
          <a:xfrm>
            <a:off x="2625575" y="874275"/>
            <a:ext cx="1489326" cy="4052800"/>
          </a:xfrm>
          <a:prstGeom prst="rect">
            <a:avLst/>
          </a:prstGeom>
          <a:noFill/>
          <a:ln>
            <a:noFill/>
          </a:ln>
        </p:spPr>
      </p:pic>
      <p:pic>
        <p:nvPicPr>
          <p:cNvPr id="375" name="Google Shape;375;p50"/>
          <p:cNvPicPr preferRelativeResize="0"/>
          <p:nvPr/>
        </p:nvPicPr>
        <p:blipFill rotWithShape="1">
          <a:blip r:embed="rId3">
            <a:alphaModFix/>
          </a:blip>
          <a:srcRect l="68791" t="37880"/>
          <a:stretch/>
        </p:blipFill>
        <p:spPr>
          <a:xfrm>
            <a:off x="4959438" y="874287"/>
            <a:ext cx="1345101" cy="4052824"/>
          </a:xfrm>
          <a:prstGeom prst="rect">
            <a:avLst/>
          </a:prstGeom>
          <a:noFill/>
          <a:ln>
            <a:noFill/>
          </a:ln>
        </p:spPr>
      </p:pic>
      <p:pic>
        <p:nvPicPr>
          <p:cNvPr id="376" name="Google Shape;376;p50"/>
          <p:cNvPicPr preferRelativeResize="0"/>
          <p:nvPr/>
        </p:nvPicPr>
        <p:blipFill rotWithShape="1">
          <a:blip r:embed="rId4">
            <a:alphaModFix/>
          </a:blip>
          <a:srcRect l="26448" t="22353" r="47868" b="10133"/>
          <a:stretch/>
        </p:blipFill>
        <p:spPr>
          <a:xfrm>
            <a:off x="427950" y="1081287"/>
            <a:ext cx="1600200" cy="1685347"/>
          </a:xfrm>
          <a:prstGeom prst="rect">
            <a:avLst/>
          </a:prstGeom>
          <a:noFill/>
          <a:ln>
            <a:noFill/>
          </a:ln>
        </p:spPr>
      </p:pic>
      <p:pic>
        <p:nvPicPr>
          <p:cNvPr id="377" name="Google Shape;377;p50"/>
          <p:cNvPicPr preferRelativeResize="0"/>
          <p:nvPr/>
        </p:nvPicPr>
        <p:blipFill rotWithShape="1">
          <a:blip r:embed="rId5">
            <a:alphaModFix/>
          </a:blip>
          <a:srcRect l="58438" t="70025"/>
          <a:stretch/>
        </p:blipFill>
        <p:spPr>
          <a:xfrm>
            <a:off x="427950" y="3169475"/>
            <a:ext cx="1829200" cy="1229775"/>
          </a:xfrm>
          <a:prstGeom prst="rect">
            <a:avLst/>
          </a:prstGeom>
          <a:noFill/>
          <a:ln>
            <a:noFill/>
          </a:ln>
        </p:spPr>
      </p:pic>
      <p:pic>
        <p:nvPicPr>
          <p:cNvPr id="378" name="Google Shape;378;p50"/>
          <p:cNvPicPr preferRelativeResize="0"/>
          <p:nvPr/>
        </p:nvPicPr>
        <p:blipFill rotWithShape="1">
          <a:blip r:embed="rId4">
            <a:alphaModFix/>
          </a:blip>
          <a:srcRect l="74316" t="14926" b="9263"/>
          <a:stretch/>
        </p:blipFill>
        <p:spPr>
          <a:xfrm>
            <a:off x="7004600" y="977775"/>
            <a:ext cx="1600200" cy="1892359"/>
          </a:xfrm>
          <a:prstGeom prst="rect">
            <a:avLst/>
          </a:prstGeom>
          <a:noFill/>
          <a:ln>
            <a:noFill/>
          </a:ln>
        </p:spPr>
      </p:pic>
      <p:pic>
        <p:nvPicPr>
          <p:cNvPr id="379" name="Google Shape;379;p50"/>
          <p:cNvPicPr preferRelativeResize="0"/>
          <p:nvPr/>
        </p:nvPicPr>
        <p:blipFill rotWithShape="1">
          <a:blip r:embed="rId5">
            <a:alphaModFix/>
          </a:blip>
          <a:srcRect t="64789" r="44979"/>
          <a:stretch/>
        </p:blipFill>
        <p:spPr>
          <a:xfrm>
            <a:off x="6545910" y="3095775"/>
            <a:ext cx="2058890" cy="1229775"/>
          </a:xfrm>
          <a:prstGeom prst="rect">
            <a:avLst/>
          </a:prstGeom>
          <a:noFill/>
          <a:ln>
            <a:noFill/>
          </a:ln>
        </p:spPr>
      </p:pic>
      <p:sp>
        <p:nvSpPr>
          <p:cNvPr id="380" name="Google Shape;380;p50"/>
          <p:cNvSpPr txBox="1"/>
          <p:nvPr/>
        </p:nvSpPr>
        <p:spPr>
          <a:xfrm>
            <a:off x="1097625" y="325275"/>
            <a:ext cx="2456700" cy="549000"/>
          </a:xfrm>
          <a:prstGeom prst="rect">
            <a:avLst/>
          </a:prstGeom>
          <a:noFill/>
          <a:ln w="9525" cap="flat" cmpd="sng">
            <a:solidFill>
              <a:srgbClr val="00A55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150">
                <a:solidFill>
                  <a:srgbClr val="434343"/>
                </a:solidFill>
                <a:latin typeface="Proxima Nova Semibold"/>
                <a:ea typeface="Proxima Nova Semibold"/>
                <a:cs typeface="Proxima Nova Semibold"/>
                <a:sym typeface="Proxima Nova Semibold"/>
              </a:rPr>
              <a:t>Primate Ancestor </a:t>
            </a:r>
            <a:endParaRPr sz="2150">
              <a:solidFill>
                <a:srgbClr val="434343"/>
              </a:solidFill>
              <a:latin typeface="Proxima Nova Semibold"/>
              <a:ea typeface="Proxima Nova Semibold"/>
              <a:cs typeface="Proxima Nova Semibold"/>
              <a:sym typeface="Proxima Nova Semibold"/>
            </a:endParaRPr>
          </a:p>
        </p:txBody>
      </p:sp>
      <p:sp>
        <p:nvSpPr>
          <p:cNvPr id="381" name="Google Shape;381;p50"/>
          <p:cNvSpPr txBox="1"/>
          <p:nvPr/>
        </p:nvSpPr>
        <p:spPr>
          <a:xfrm>
            <a:off x="5586225" y="325275"/>
            <a:ext cx="2620200" cy="549000"/>
          </a:xfrm>
          <a:prstGeom prst="rect">
            <a:avLst/>
          </a:prstGeom>
          <a:noFill/>
          <a:ln w="9525" cap="flat" cmpd="sng">
            <a:solidFill>
              <a:srgbClr val="00A55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150">
                <a:solidFill>
                  <a:srgbClr val="434343"/>
                </a:solidFill>
                <a:latin typeface="Proxima Nova Semibold"/>
                <a:ea typeface="Proxima Nova Semibold"/>
                <a:cs typeface="Proxima Nova Semibold"/>
                <a:sym typeface="Proxima Nova Semibold"/>
              </a:rPr>
              <a:t>Homo Sapien</a:t>
            </a:r>
            <a:endParaRPr sz="2150">
              <a:solidFill>
                <a:srgbClr val="434343"/>
              </a:solidFill>
              <a:latin typeface="Proxima Nova Semibold"/>
              <a:ea typeface="Proxima Nova Semibold"/>
              <a:cs typeface="Proxima Nova Semibold"/>
              <a:sym typeface="Proxima Nova Semi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2800"/>
                                        <p:tgtEl>
                                          <p:spTgt spid="375"/>
                                        </p:tgtEl>
                                      </p:cBhvr>
                                    </p:animEffect>
                                  </p:childTnLst>
                                </p:cTn>
                              </p:par>
                              <p:par>
                                <p:cTn id="8" presetID="2" presetClass="entr" presetSubtype="8" fill="hold" nodeType="withEffect">
                                  <p:stCondLst>
                                    <p:cond delay="0"/>
                                  </p:stCondLst>
                                  <p:childTnLst>
                                    <p:set>
                                      <p:cBhvr>
                                        <p:cTn id="9" dur="1" fill="hold">
                                          <p:stCondLst>
                                            <p:cond delay="0"/>
                                          </p:stCondLst>
                                        </p:cTn>
                                        <p:tgtEl>
                                          <p:spTgt spid="375"/>
                                        </p:tgtEl>
                                        <p:attrNameLst>
                                          <p:attrName>style.visibility</p:attrName>
                                        </p:attrNameLst>
                                      </p:cBhvr>
                                      <p:to>
                                        <p:strVal val="visible"/>
                                      </p:to>
                                    </p:set>
                                    <p:anim calcmode="lin" valueType="num">
                                      <p:cBhvr additive="base">
                                        <p:cTn id="10" dur="1000"/>
                                        <p:tgtEl>
                                          <p:spTgt spid="37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p51"/>
          <p:cNvSpPr txBox="1">
            <a:spLocks noGrp="1"/>
          </p:cNvSpPr>
          <p:nvPr>
            <p:ph type="title"/>
          </p:nvPr>
        </p:nvSpPr>
        <p:spPr>
          <a:xfrm>
            <a:off x="819150" y="332725"/>
            <a:ext cx="7505700" cy="954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300"/>
              <a:t>Abductor vs Adductor Imbalance</a:t>
            </a:r>
            <a:endParaRPr sz="3300"/>
          </a:p>
          <a:p>
            <a:pPr marL="0" lvl="0" indent="0" algn="ctr" rtl="0">
              <a:spcBef>
                <a:spcPts val="0"/>
              </a:spcBef>
              <a:spcAft>
                <a:spcPts val="0"/>
              </a:spcAft>
              <a:buNone/>
            </a:pPr>
            <a:r>
              <a:rPr lang="en" sz="2500"/>
              <a:t>Frontal Plane Instability</a:t>
            </a:r>
            <a:r>
              <a:rPr lang="en" sz="3300"/>
              <a:t> </a:t>
            </a:r>
            <a:endParaRPr sz="3300"/>
          </a:p>
        </p:txBody>
      </p:sp>
      <p:pic>
        <p:nvPicPr>
          <p:cNvPr id="387" name="Google Shape;387;p51"/>
          <p:cNvPicPr preferRelativeResize="0"/>
          <p:nvPr/>
        </p:nvPicPr>
        <p:blipFill>
          <a:blip r:embed="rId3">
            <a:alphaModFix/>
          </a:blip>
          <a:stretch>
            <a:fillRect/>
          </a:stretch>
        </p:blipFill>
        <p:spPr>
          <a:xfrm>
            <a:off x="3022725" y="1748075"/>
            <a:ext cx="3098550" cy="2970425"/>
          </a:xfrm>
          <a:prstGeom prst="rect">
            <a:avLst/>
          </a:prstGeom>
          <a:noFill/>
          <a:ln>
            <a:noFill/>
          </a:ln>
        </p:spPr>
      </p:pic>
      <p:sp>
        <p:nvSpPr>
          <p:cNvPr id="388" name="Google Shape;388;p51"/>
          <p:cNvSpPr txBox="1"/>
          <p:nvPr/>
        </p:nvSpPr>
        <p:spPr>
          <a:xfrm>
            <a:off x="2778000" y="4621200"/>
            <a:ext cx="3588000" cy="307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a:solidFill>
                  <a:srgbClr val="434343"/>
                </a:solidFill>
                <a:latin typeface="Proxima Nova"/>
                <a:ea typeface="Proxima Nova"/>
                <a:cs typeface="Proxima Nova"/>
                <a:sym typeface="Proxima Nova"/>
              </a:rPr>
              <a:t>https://squatuniversity.com/2017/09/27/fixing-the-pulled-groin/</a:t>
            </a:r>
            <a:endParaRPr sz="800">
              <a:solidFill>
                <a:srgbClr val="434343"/>
              </a:solidFill>
              <a:latin typeface="Proxima Nova"/>
              <a:ea typeface="Proxima Nova"/>
              <a:cs typeface="Proxima Nova"/>
              <a:sym typeface="Proxima Nov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16"/>
          <p:cNvPicPr preferRelativeResize="0"/>
          <p:nvPr/>
        </p:nvPicPr>
        <p:blipFill>
          <a:blip r:embed="rId3">
            <a:alphaModFix/>
          </a:blip>
          <a:stretch>
            <a:fillRect/>
          </a:stretch>
        </p:blipFill>
        <p:spPr>
          <a:xfrm>
            <a:off x="704350" y="1236825"/>
            <a:ext cx="3354151" cy="3097776"/>
          </a:xfrm>
          <a:prstGeom prst="rect">
            <a:avLst/>
          </a:prstGeom>
          <a:noFill/>
          <a:ln>
            <a:noFill/>
          </a:ln>
        </p:spPr>
      </p:pic>
      <p:pic>
        <p:nvPicPr>
          <p:cNvPr id="144" name="Google Shape;144;p16"/>
          <p:cNvPicPr preferRelativeResize="0"/>
          <p:nvPr/>
        </p:nvPicPr>
        <p:blipFill>
          <a:blip r:embed="rId4">
            <a:alphaModFix/>
          </a:blip>
          <a:stretch>
            <a:fillRect/>
          </a:stretch>
        </p:blipFill>
        <p:spPr>
          <a:xfrm>
            <a:off x="4877408" y="1236828"/>
            <a:ext cx="3354142" cy="3140701"/>
          </a:xfrm>
          <a:prstGeom prst="rect">
            <a:avLst/>
          </a:prstGeom>
          <a:noFill/>
          <a:ln>
            <a:noFill/>
          </a:ln>
        </p:spPr>
      </p:pic>
      <p:sp>
        <p:nvSpPr>
          <p:cNvPr id="145" name="Google Shape;145;p16"/>
          <p:cNvSpPr txBox="1"/>
          <p:nvPr/>
        </p:nvSpPr>
        <p:spPr>
          <a:xfrm>
            <a:off x="912450" y="390225"/>
            <a:ext cx="73191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a:latin typeface="Proxima Nova Semibold"/>
                <a:ea typeface="Proxima Nova Semibold"/>
                <a:cs typeface="Proxima Nova Semibold"/>
                <a:sym typeface="Proxima Nova Semibold"/>
              </a:rPr>
              <a:t>Examples of Knee Postures</a:t>
            </a:r>
            <a:endParaRPr sz="3200">
              <a:latin typeface="Proxima Nova Semibold"/>
              <a:ea typeface="Proxima Nova Semibold"/>
              <a:cs typeface="Proxima Nova Semibold"/>
              <a:sym typeface="Proxima Nova Semibold"/>
            </a:endParaRPr>
          </a:p>
        </p:txBody>
      </p:sp>
      <p:sp>
        <p:nvSpPr>
          <p:cNvPr id="146" name="Google Shape;146;p16"/>
          <p:cNvSpPr txBox="1"/>
          <p:nvPr/>
        </p:nvSpPr>
        <p:spPr>
          <a:xfrm>
            <a:off x="695975" y="4460900"/>
            <a:ext cx="1640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roxima Nova"/>
                <a:ea typeface="Proxima Nova"/>
                <a:cs typeface="Proxima Nova"/>
                <a:sym typeface="Proxima Nova"/>
              </a:rPr>
              <a:t>Varus</a:t>
            </a:r>
            <a:r>
              <a:rPr lang="en">
                <a:latin typeface="Calibri"/>
                <a:ea typeface="Calibri"/>
                <a:cs typeface="Calibri"/>
                <a:sym typeface="Calibri"/>
              </a:rPr>
              <a:t> </a:t>
            </a:r>
            <a:endParaRPr>
              <a:latin typeface="Calibri"/>
              <a:ea typeface="Calibri"/>
              <a:cs typeface="Calibri"/>
              <a:sym typeface="Calibri"/>
            </a:endParaRPr>
          </a:p>
        </p:txBody>
      </p:sp>
      <p:sp>
        <p:nvSpPr>
          <p:cNvPr id="147" name="Google Shape;147;p16"/>
          <p:cNvSpPr txBox="1"/>
          <p:nvPr/>
        </p:nvSpPr>
        <p:spPr>
          <a:xfrm>
            <a:off x="2460175" y="4324250"/>
            <a:ext cx="844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48" name="Google Shape;148;p16"/>
          <p:cNvSpPr txBox="1"/>
          <p:nvPr/>
        </p:nvSpPr>
        <p:spPr>
          <a:xfrm>
            <a:off x="2460175" y="4460900"/>
            <a:ext cx="1598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roxima Nova"/>
                <a:ea typeface="Proxima Nova"/>
                <a:cs typeface="Proxima Nova"/>
                <a:sym typeface="Proxima Nova"/>
              </a:rPr>
              <a:t>Valgus</a:t>
            </a:r>
            <a:endParaRPr>
              <a:latin typeface="Proxima Nova"/>
              <a:ea typeface="Proxima Nova"/>
              <a:cs typeface="Proxima Nova"/>
              <a:sym typeface="Proxima Nova"/>
            </a:endParaRPr>
          </a:p>
        </p:txBody>
      </p:sp>
      <p:sp>
        <p:nvSpPr>
          <p:cNvPr id="149" name="Google Shape;149;p16"/>
          <p:cNvSpPr txBox="1"/>
          <p:nvPr/>
        </p:nvSpPr>
        <p:spPr>
          <a:xfrm>
            <a:off x="4877400" y="4460900"/>
            <a:ext cx="1640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roxima Nova"/>
                <a:ea typeface="Proxima Nova"/>
                <a:cs typeface="Proxima Nova"/>
                <a:sym typeface="Proxima Nova"/>
              </a:rPr>
              <a:t>Normal</a:t>
            </a:r>
            <a:endParaRPr>
              <a:latin typeface="Proxima Nova"/>
              <a:ea typeface="Proxima Nova"/>
              <a:cs typeface="Proxima Nova"/>
              <a:sym typeface="Proxima Nova"/>
            </a:endParaRPr>
          </a:p>
        </p:txBody>
      </p:sp>
      <p:sp>
        <p:nvSpPr>
          <p:cNvPr id="150" name="Google Shape;150;p16"/>
          <p:cNvSpPr txBox="1"/>
          <p:nvPr/>
        </p:nvSpPr>
        <p:spPr>
          <a:xfrm>
            <a:off x="6591450" y="4460900"/>
            <a:ext cx="16401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latin typeface="Proxima Nova"/>
                <a:ea typeface="Proxima Nova"/>
                <a:cs typeface="Proxima Nova"/>
                <a:sym typeface="Proxima Nova"/>
              </a:rPr>
              <a:t>Hyperextension</a:t>
            </a:r>
            <a:endParaRPr>
              <a:latin typeface="Proxima Nova"/>
              <a:ea typeface="Proxima Nova"/>
              <a:cs typeface="Proxima Nova"/>
              <a:sym typeface="Proxima Nov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52"/>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Intervention</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53"/>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100"/>
              <a:t>Single Leg Exercise that Challenges Frontal Plane Stability</a:t>
            </a:r>
            <a:endParaRPr sz="310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1139C-D629-D6A4-0299-419F6FFAB9AE}"/>
              </a:ext>
            </a:extLst>
          </p:cNvPr>
          <p:cNvSpPr>
            <a:spLocks noGrp="1"/>
          </p:cNvSpPr>
          <p:nvPr>
            <p:ph type="title"/>
          </p:nvPr>
        </p:nvSpPr>
        <p:spPr>
          <a:xfrm>
            <a:off x="578540" y="227475"/>
            <a:ext cx="7986920" cy="954600"/>
          </a:xfrm>
        </p:spPr>
        <p:txBody>
          <a:bodyPr>
            <a:normAutofit fontScale="90000"/>
          </a:bodyPr>
          <a:lstStyle/>
          <a:p>
            <a:r>
              <a:rPr lang="en" sz="3600"/>
              <a:t>Can you train control of dynamic knee valgus and improve frontal plane stability? </a:t>
            </a:r>
            <a:endParaRPr lang="en-US"/>
          </a:p>
        </p:txBody>
      </p:sp>
      <p:sp>
        <p:nvSpPr>
          <p:cNvPr id="3" name="Text Placeholder 2">
            <a:extLst>
              <a:ext uri="{FF2B5EF4-FFF2-40B4-BE49-F238E27FC236}">
                <a16:creationId xmlns:a16="http://schemas.microsoft.com/office/drawing/2014/main" id="{5435779D-B37C-483C-60A4-2A5208829FED}"/>
              </a:ext>
            </a:extLst>
          </p:cNvPr>
          <p:cNvSpPr>
            <a:spLocks noGrp="1"/>
          </p:cNvSpPr>
          <p:nvPr>
            <p:ph type="body" idx="1"/>
          </p:nvPr>
        </p:nvSpPr>
        <p:spPr>
          <a:xfrm>
            <a:off x="477160" y="1455781"/>
            <a:ext cx="8189679" cy="2949023"/>
          </a:xfrm>
        </p:spPr>
        <p:txBody>
          <a:bodyPr>
            <a:normAutofit fontScale="92500" lnSpcReduction="20000"/>
          </a:bodyPr>
          <a:lstStyle/>
          <a:p>
            <a:r>
              <a:rPr lang="en-US" sz="1600"/>
              <a:t>2025 systematic review looking at exercise and improvements in frontal plane knee and foot posture</a:t>
            </a:r>
          </a:p>
          <a:p>
            <a:pPr lvl="1"/>
            <a:r>
              <a:rPr lang="en-US" sz="1600"/>
              <a:t>Short and Sweet: </a:t>
            </a:r>
          </a:p>
          <a:p>
            <a:pPr lvl="2"/>
            <a:r>
              <a:rPr lang="en-US" sz="1600"/>
              <a:t>Plyometric training, functional exercise, and foot exercises help reduce knee valgus in individuals with increased knee valgus. --&gt; You can train control of knee valgus </a:t>
            </a:r>
          </a:p>
          <a:p>
            <a:pPr lvl="1"/>
            <a:r>
              <a:rPr lang="en-US" sz="1600"/>
              <a:t>Detail:</a:t>
            </a:r>
          </a:p>
          <a:p>
            <a:pPr lvl="2"/>
            <a:r>
              <a:rPr lang="en-US" sz="1600"/>
              <a:t>Exercises: foot intrinsic strengthening, Nordic hamstring curls, core strengthening, short foot exercise, forward leans, supervised plyometric training (jump and landing techniques), supervised squats and lunges with verbal and visual feedback</a:t>
            </a:r>
          </a:p>
          <a:p>
            <a:pPr lvl="2"/>
            <a:r>
              <a:rPr lang="en-US" sz="1600"/>
              <a:t>Results: improvements in dynamic knee valgus control and arch function </a:t>
            </a:r>
          </a:p>
        </p:txBody>
      </p:sp>
      <p:sp>
        <p:nvSpPr>
          <p:cNvPr id="4" name="TextBox 3">
            <a:extLst>
              <a:ext uri="{FF2B5EF4-FFF2-40B4-BE49-F238E27FC236}">
                <a16:creationId xmlns:a16="http://schemas.microsoft.com/office/drawing/2014/main" id="{0A2C582F-173E-300D-6CF1-0FA4056E2DEE}"/>
              </a:ext>
            </a:extLst>
          </p:cNvPr>
          <p:cNvSpPr txBox="1"/>
          <p:nvPr/>
        </p:nvSpPr>
        <p:spPr>
          <a:xfrm>
            <a:off x="218661" y="4492487"/>
            <a:ext cx="7285383" cy="338554"/>
          </a:xfrm>
          <a:prstGeom prst="rect">
            <a:avLst/>
          </a:prstGeom>
          <a:noFill/>
        </p:spPr>
        <p:txBody>
          <a:bodyPr wrap="square" rtlCol="0">
            <a:spAutoFit/>
          </a:bodyPr>
          <a:lstStyle/>
          <a:p>
            <a:r>
              <a:rPr lang="en-US" sz="800">
                <a:latin typeface="Proxima Nova" panose="020B0604020202020204" charset="0"/>
              </a:rPr>
              <a:t>Cömert GM, Gruber M. Exercise Modalities for Improving Frontal Plane Knee and Foot Posture in Healthy Adults: A Systematic Review. Sports. 2025;13(2):52. doi:10.3390/SPORTS13020052/S1 </a:t>
            </a:r>
          </a:p>
        </p:txBody>
      </p:sp>
    </p:spTree>
    <p:extLst>
      <p:ext uri="{BB962C8B-B14F-4D97-AF65-F5344CB8AC3E}">
        <p14:creationId xmlns:p14="http://schemas.microsoft.com/office/powerpoint/2010/main" val="3173780046"/>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54"/>
          <p:cNvSpPr txBox="1">
            <a:spLocks noGrp="1"/>
          </p:cNvSpPr>
          <p:nvPr>
            <p:ph type="title"/>
          </p:nvPr>
        </p:nvSpPr>
        <p:spPr>
          <a:xfrm>
            <a:off x="819150" y="5315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Are these exercises truly single leg?</a:t>
            </a:r>
            <a:endParaRPr/>
          </a:p>
        </p:txBody>
      </p:sp>
      <p:pic>
        <p:nvPicPr>
          <p:cNvPr id="404" name="Google Shape;404;p54"/>
          <p:cNvPicPr preferRelativeResize="0"/>
          <p:nvPr/>
        </p:nvPicPr>
        <p:blipFill rotWithShape="1">
          <a:blip r:embed="rId3">
            <a:alphaModFix/>
          </a:blip>
          <a:srcRect l="14683" r="14655"/>
          <a:stretch/>
        </p:blipFill>
        <p:spPr>
          <a:xfrm>
            <a:off x="2625750" y="1666375"/>
            <a:ext cx="3892476" cy="2763376"/>
          </a:xfrm>
          <a:prstGeom prst="rect">
            <a:avLst/>
          </a:prstGeom>
          <a:noFill/>
          <a:ln>
            <a:noFill/>
          </a:ln>
          <a:effectLst>
            <a:outerShdw blurRad="57150" dist="19050" dir="5400000" algn="bl" rotWithShape="0">
              <a:srgbClr val="000000">
                <a:alpha val="50000"/>
              </a:srgbClr>
            </a:outerShdw>
          </a:effectLst>
        </p:spPr>
      </p:pic>
      <p:pic>
        <p:nvPicPr>
          <p:cNvPr id="405" name="Google Shape;405;p54"/>
          <p:cNvPicPr preferRelativeResize="0"/>
          <p:nvPr/>
        </p:nvPicPr>
        <p:blipFill rotWithShape="1">
          <a:blip r:embed="rId4">
            <a:alphaModFix/>
          </a:blip>
          <a:srcRect l="5220" r="6898"/>
          <a:stretch/>
        </p:blipFill>
        <p:spPr>
          <a:xfrm>
            <a:off x="5988400" y="1310000"/>
            <a:ext cx="2614026" cy="2230952"/>
          </a:xfrm>
          <a:prstGeom prst="rect">
            <a:avLst/>
          </a:prstGeom>
          <a:noFill/>
          <a:ln>
            <a:noFill/>
          </a:ln>
          <a:effectLst>
            <a:outerShdw blurRad="57150" dist="19050" dir="5400000" algn="bl" rotWithShape="0">
              <a:srgbClr val="000000">
                <a:alpha val="50000"/>
              </a:srgbClr>
            </a:outerShdw>
          </a:effectLst>
        </p:spPr>
      </p:pic>
      <p:pic>
        <p:nvPicPr>
          <p:cNvPr id="406" name="Google Shape;406;p54"/>
          <p:cNvPicPr preferRelativeResize="0"/>
          <p:nvPr/>
        </p:nvPicPr>
        <p:blipFill>
          <a:blip r:embed="rId5">
            <a:alphaModFix/>
          </a:blip>
          <a:stretch>
            <a:fillRect/>
          </a:stretch>
        </p:blipFill>
        <p:spPr>
          <a:xfrm>
            <a:off x="530550" y="2166575"/>
            <a:ext cx="2541750" cy="254175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0"/>
        <p:cNvGrpSpPr/>
        <p:nvPr/>
      </p:nvGrpSpPr>
      <p:grpSpPr>
        <a:xfrm>
          <a:off x="0" y="0"/>
          <a:ext cx="0" cy="0"/>
          <a:chOff x="0" y="0"/>
          <a:chExt cx="0" cy="0"/>
        </a:xfrm>
      </p:grpSpPr>
      <p:sp>
        <p:nvSpPr>
          <p:cNvPr id="411" name="Google Shape;411;p55"/>
          <p:cNvSpPr txBox="1">
            <a:spLocks noGrp="1"/>
          </p:cNvSpPr>
          <p:nvPr>
            <p:ph type="title"/>
          </p:nvPr>
        </p:nvSpPr>
        <p:spPr>
          <a:xfrm>
            <a:off x="2401350" y="276675"/>
            <a:ext cx="48465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200"/>
              <a:t>Split Squat 1x Support</a:t>
            </a:r>
            <a:endParaRPr sz="3200"/>
          </a:p>
        </p:txBody>
      </p:sp>
      <p:pic>
        <p:nvPicPr>
          <p:cNvPr id="412" name="Google Shape;412;p55" title="Split Squat x1 Support">
            <a:hlinkClick r:id="rId3"/>
          </p:cNvPr>
          <p:cNvPicPr preferRelativeResize="0"/>
          <p:nvPr/>
        </p:nvPicPr>
        <p:blipFill>
          <a:blip r:embed="rId4">
            <a:alphaModFix/>
          </a:blip>
          <a:stretch>
            <a:fillRect/>
          </a:stretch>
        </p:blipFill>
        <p:spPr>
          <a:xfrm>
            <a:off x="516675" y="1074287"/>
            <a:ext cx="4594126" cy="3445600"/>
          </a:xfrm>
          <a:prstGeom prst="rect">
            <a:avLst/>
          </a:prstGeom>
          <a:noFill/>
          <a:ln>
            <a:noFill/>
          </a:ln>
          <a:effectLst>
            <a:outerShdw blurRad="57150" dist="19050" dir="5400000" algn="bl" rotWithShape="0">
              <a:srgbClr val="000000">
                <a:alpha val="50000"/>
              </a:srgbClr>
            </a:outerShdw>
          </a:effectLst>
        </p:spPr>
      </p:pic>
      <p:pic>
        <p:nvPicPr>
          <p:cNvPr id="413" name="Google Shape;413;p55"/>
          <p:cNvPicPr preferRelativeResize="0"/>
          <p:nvPr/>
        </p:nvPicPr>
        <p:blipFill>
          <a:blip r:embed="rId5">
            <a:alphaModFix/>
          </a:blip>
          <a:stretch>
            <a:fillRect/>
          </a:stretch>
        </p:blipFill>
        <p:spPr>
          <a:xfrm>
            <a:off x="5588951" y="1074275"/>
            <a:ext cx="3044099" cy="3317726"/>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1000"/>
                                        <p:tgtEl>
                                          <p:spTgt spid="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sp>
        <p:nvSpPr>
          <p:cNvPr id="418" name="Google Shape;418;p56"/>
          <p:cNvSpPr txBox="1">
            <a:spLocks noGrp="1"/>
          </p:cNvSpPr>
          <p:nvPr>
            <p:ph type="title"/>
          </p:nvPr>
        </p:nvSpPr>
        <p:spPr>
          <a:xfrm>
            <a:off x="674850" y="358075"/>
            <a:ext cx="77943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200"/>
              <a:t>Split Squat 2x Support with Resistance</a:t>
            </a:r>
            <a:endParaRPr sz="3200"/>
          </a:p>
        </p:txBody>
      </p:sp>
      <p:pic>
        <p:nvPicPr>
          <p:cNvPr id="419" name="Google Shape;419;p56" title="Split Squat x2 Support">
            <a:hlinkClick r:id="rId3"/>
          </p:cNvPr>
          <p:cNvPicPr preferRelativeResize="0"/>
          <p:nvPr/>
        </p:nvPicPr>
        <p:blipFill>
          <a:blip r:embed="rId4">
            <a:alphaModFix/>
          </a:blip>
          <a:stretch>
            <a:fillRect/>
          </a:stretch>
        </p:blipFill>
        <p:spPr>
          <a:xfrm>
            <a:off x="674850" y="1254525"/>
            <a:ext cx="4572000" cy="3429000"/>
          </a:xfrm>
          <a:prstGeom prst="rect">
            <a:avLst/>
          </a:prstGeom>
          <a:noFill/>
          <a:ln>
            <a:noFill/>
          </a:ln>
        </p:spPr>
      </p:pic>
      <p:pic>
        <p:nvPicPr>
          <p:cNvPr id="420" name="Google Shape;420;p56"/>
          <p:cNvPicPr preferRelativeResize="0"/>
          <p:nvPr/>
        </p:nvPicPr>
        <p:blipFill rotWithShape="1">
          <a:blip r:embed="rId5">
            <a:alphaModFix/>
          </a:blip>
          <a:srcRect l="28911"/>
          <a:stretch/>
        </p:blipFill>
        <p:spPr>
          <a:xfrm>
            <a:off x="5693000" y="1254524"/>
            <a:ext cx="3019820" cy="3429000"/>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9"/>
                                        </p:tgtEl>
                                        <p:attrNameLst>
                                          <p:attrName>style.visibility</p:attrName>
                                        </p:attrNameLst>
                                      </p:cBhvr>
                                      <p:to>
                                        <p:strVal val="visible"/>
                                      </p:to>
                                    </p:set>
                                    <p:animEffect transition="in" filter="fade">
                                      <p:cBhvr>
                                        <p:cTn id="7" dur="1000"/>
                                        <p:tgtEl>
                                          <p:spTgt spid="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7"/>
          <p:cNvSpPr txBox="1">
            <a:spLocks noGrp="1"/>
          </p:cNvSpPr>
          <p:nvPr>
            <p:ph type="title"/>
          </p:nvPr>
        </p:nvSpPr>
        <p:spPr>
          <a:xfrm>
            <a:off x="819150" y="40610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Single Leg Squat Variations </a:t>
            </a:r>
            <a:endParaRPr/>
          </a:p>
        </p:txBody>
      </p:sp>
      <p:pic>
        <p:nvPicPr>
          <p:cNvPr id="426" name="Google Shape;426;p57" title="Assisted SL Squat">
            <a:hlinkClick r:id="rId3"/>
          </p:cNvPr>
          <p:cNvPicPr preferRelativeResize="0"/>
          <p:nvPr/>
        </p:nvPicPr>
        <p:blipFill>
          <a:blip r:embed="rId4">
            <a:alphaModFix/>
          </a:blip>
          <a:stretch>
            <a:fillRect/>
          </a:stretch>
        </p:blipFill>
        <p:spPr>
          <a:xfrm>
            <a:off x="2176374" y="1147575"/>
            <a:ext cx="4791250" cy="3593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1000"/>
                                        <p:tgtEl>
                                          <p:spTgt spid="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8"/>
          <p:cNvSpPr txBox="1">
            <a:spLocks noGrp="1"/>
          </p:cNvSpPr>
          <p:nvPr>
            <p:ph type="title"/>
          </p:nvPr>
        </p:nvSpPr>
        <p:spPr>
          <a:xfrm>
            <a:off x="819150" y="357250"/>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Single leg exercises are tough!</a:t>
            </a:r>
            <a:endParaRPr/>
          </a:p>
        </p:txBody>
      </p:sp>
      <p:pic>
        <p:nvPicPr>
          <p:cNvPr id="432" name="Google Shape;432;p58" title="Single leg step up, no hands">
            <a:hlinkClick r:id="rId3"/>
          </p:cNvPr>
          <p:cNvPicPr preferRelativeResize="0"/>
          <p:nvPr/>
        </p:nvPicPr>
        <p:blipFill>
          <a:blip r:embed="rId4">
            <a:alphaModFix/>
          </a:blip>
          <a:stretch>
            <a:fillRect/>
          </a:stretch>
        </p:blipFill>
        <p:spPr>
          <a:xfrm>
            <a:off x="2115473" y="1135375"/>
            <a:ext cx="4913050" cy="3684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1000"/>
                                        <p:tgtEl>
                                          <p:spTgt spid="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2795AC-822C-4B79-73A6-C3203FA06A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386B61-9949-82F2-FE44-A5E78A3CD4C9}"/>
              </a:ext>
            </a:extLst>
          </p:cNvPr>
          <p:cNvSpPr>
            <a:spLocks noGrp="1"/>
          </p:cNvSpPr>
          <p:nvPr>
            <p:ph type="title"/>
          </p:nvPr>
        </p:nvSpPr>
        <p:spPr>
          <a:xfrm>
            <a:off x="352187" y="295571"/>
            <a:ext cx="8439625" cy="1315989"/>
          </a:xfrm>
        </p:spPr>
        <p:txBody>
          <a:bodyPr>
            <a:noAutofit/>
          </a:bodyPr>
          <a:lstStyle/>
          <a:p>
            <a:r>
              <a:rPr lang="en" sz="2800"/>
              <a:t>Does Frontal Plane Movement Faults at the Knee/Hip During Exercise Translate to Running? Yes</a:t>
            </a:r>
            <a:endParaRPr lang="en-US" sz="2800"/>
          </a:p>
        </p:txBody>
      </p:sp>
      <p:sp>
        <p:nvSpPr>
          <p:cNvPr id="3" name="Text Placeholder 2">
            <a:extLst>
              <a:ext uri="{FF2B5EF4-FFF2-40B4-BE49-F238E27FC236}">
                <a16:creationId xmlns:a16="http://schemas.microsoft.com/office/drawing/2014/main" id="{210845DB-3C9F-2FB7-CC89-E06077EBEEBD}"/>
              </a:ext>
            </a:extLst>
          </p:cNvPr>
          <p:cNvSpPr>
            <a:spLocks noGrp="1"/>
          </p:cNvSpPr>
          <p:nvPr>
            <p:ph type="body" idx="1"/>
          </p:nvPr>
        </p:nvSpPr>
        <p:spPr>
          <a:xfrm>
            <a:off x="5552270" y="1579493"/>
            <a:ext cx="3092790" cy="2448000"/>
          </a:xfrm>
        </p:spPr>
        <p:txBody>
          <a:bodyPr>
            <a:normAutofit/>
          </a:bodyPr>
          <a:lstStyle/>
          <a:p>
            <a:r>
              <a:rPr lang="en-US" sz="1600"/>
              <a:t>Running Readiness Scale (RRS)</a:t>
            </a:r>
          </a:p>
          <a:p>
            <a:pPr lvl="1"/>
            <a:r>
              <a:rPr lang="en-US" sz="1600"/>
              <a:t>Looks at 5 tasks, higher score (5/5) = good form with all these tasks. </a:t>
            </a:r>
          </a:p>
        </p:txBody>
      </p:sp>
      <p:sp>
        <p:nvSpPr>
          <p:cNvPr id="4" name="TextBox 3">
            <a:extLst>
              <a:ext uri="{FF2B5EF4-FFF2-40B4-BE49-F238E27FC236}">
                <a16:creationId xmlns:a16="http://schemas.microsoft.com/office/drawing/2014/main" id="{CF827F48-34AF-4582-595E-ADF20EC4EAE7}"/>
              </a:ext>
            </a:extLst>
          </p:cNvPr>
          <p:cNvSpPr txBox="1"/>
          <p:nvPr/>
        </p:nvSpPr>
        <p:spPr>
          <a:xfrm>
            <a:off x="218661" y="4492487"/>
            <a:ext cx="7285383" cy="338554"/>
          </a:xfrm>
          <a:prstGeom prst="rect">
            <a:avLst/>
          </a:prstGeom>
          <a:noFill/>
        </p:spPr>
        <p:txBody>
          <a:bodyPr wrap="square" rtlCol="0">
            <a:spAutoFit/>
          </a:bodyPr>
          <a:lstStyle/>
          <a:p>
            <a:r>
              <a:rPr lang="en-US" sz="800">
                <a:latin typeface="Proxima Nova" panose="020B0604020202020204" charset="0"/>
              </a:rPr>
              <a:t>Harrison K, Williams DSB, Darter BJ, et al. The Running Readiness Scale as an Assessment of Kinematics Related to Knee Injury in Novice Female Runners. Journal of Athletic Training. 2023;58(2):120-127. doi:10.4085/1062-6050-404-21 </a:t>
            </a:r>
          </a:p>
        </p:txBody>
      </p:sp>
      <p:pic>
        <p:nvPicPr>
          <p:cNvPr id="1026" name="Picture 2" descr="Table 1. Running Readiness Scale Evaluation Criteria &#10;Good Form (Must Be Maintained &#10;Task &#10;Instructions to Participants &#10;for 1 min Without Breaks To Pass) &#10;Hopping (on 2 feet) &#10;Hop on both feet in the same spot in time with the beat of &#10;. Maintain pace of 160 hops/min &#10;the metronome. You may hop in front of a wall to provide &#10;. Hop off toes &#10;a visual reference to avoid moving. You don't need to hop &#10;. Knees aligned (ie, no apparent knee collapse &#10;very high, just enough so your toes leave the ground. &#10;toward midline) &#10;Plank &#10;Hold a plank, on your forearms and toes, so that you make &#10;. Body in straight line &#10;a straight line from your ankles to your head, and hold as &#10;. Equal weight-bearing between left and right feet &#10;still as possible. &#10;and forearms &#10;. Neutral head alignment (ie, held in line with trunk) &#10;Step-ups &#10;Step up onto the box in front of you, 1 foot after the other, &#10;· Maintain pace of 160 steps/min &#10;and then step down from the box, 1 foot after the other, in &#10;. Knees aligned (ie, no apparent knee collapse &#10;an up-up-down-down pattern. Each step should fall on a &#10;toward midline) &#10;metronome beat. Halfway through the minute, we will tell &#10;· Upright trunk (ie, no excessive forward or lateral &#10;Single-legged squat22 &#10;you to switch your lead leg. &#10;lean) &#10;Stand on 1 foot, with the opposite foot held off the ground in &#10;front of you. With each beat of the metronome, you will &#10;. Maintain pace of 80 beats/min (down on first &#10;beat, up on second) &#10;perform a mini-squat. Halfway through the minute, we will &#10;. Maintain balance &#10;tell you to switch legs. &#10;· Level hips &#10;. Knee aligned (ie, no apparent knee collapse &#10;toward midline) &#10;· Upright trunk (ie, no excessive forward or lateral &#10;lean) &#10;Wall sit &#10;Place the stability ball behind you against the wall so it is &#10;held in place between the wall and your backside. Squat &#10;. Thighs parallel to floor &#10;down so your thighs are parallel to the ground and the &#10;· Upright trunk (ie, no excessive forward or lateral &#10;lean) &#10;ball is against your lower back. Hold as still as possible &#10;. Equal weight-bearing on left and right feet &#10;for 1 min. ">
            <a:extLst>
              <a:ext uri="{FF2B5EF4-FFF2-40B4-BE49-F238E27FC236}">
                <a16:creationId xmlns:a16="http://schemas.microsoft.com/office/drawing/2014/main" id="{9DE1C35B-0843-92B4-B69B-D4451CBD39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187" y="1365012"/>
            <a:ext cx="5053332" cy="287696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4AAE7C69-9260-2091-6FB6-AB4565BE9EF5}"/>
              </a:ext>
            </a:extLst>
          </p:cNvPr>
          <p:cNvSpPr/>
          <p:nvPr/>
        </p:nvSpPr>
        <p:spPr>
          <a:xfrm>
            <a:off x="352187" y="2416029"/>
            <a:ext cx="419600" cy="264972"/>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2295BC9-23F7-CFEF-9088-391BD1DB986A}"/>
              </a:ext>
            </a:extLst>
          </p:cNvPr>
          <p:cNvSpPr/>
          <p:nvPr/>
        </p:nvSpPr>
        <p:spPr>
          <a:xfrm>
            <a:off x="352187" y="2844107"/>
            <a:ext cx="822272" cy="363084"/>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090443"/>
      </p:ext>
    </p:extLst>
  </p:cSld>
  <p:clrMapOvr>
    <a:masterClrMapping/>
  </p:clrMapOvr>
  <p:extLst>
    <p:ext uri="{6950BFC3-D8DA-4A85-94F7-54DA5524770B}">
      <p188:commentRel xmlns:p188="http://schemas.microsoft.com/office/powerpoint/2018/8/main" r:id="rId3"/>
    </p:ext>
  </p:extLs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A85F79-68EE-A988-96A8-9A5473AE0C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D92581-1DCC-C9ED-3A2F-2D6681B05295}"/>
              </a:ext>
            </a:extLst>
          </p:cNvPr>
          <p:cNvSpPr>
            <a:spLocks noGrp="1"/>
          </p:cNvSpPr>
          <p:nvPr>
            <p:ph type="title"/>
          </p:nvPr>
        </p:nvSpPr>
        <p:spPr>
          <a:xfrm>
            <a:off x="352187" y="295571"/>
            <a:ext cx="8439625" cy="1315989"/>
          </a:xfrm>
        </p:spPr>
        <p:txBody>
          <a:bodyPr>
            <a:normAutofit fontScale="90000"/>
          </a:bodyPr>
          <a:lstStyle/>
          <a:p>
            <a:r>
              <a:rPr lang="en" sz="3600"/>
              <a:t>Does Frontal Plane Instability at the Knee/Hip During Exercise Translate to Running? Yes</a:t>
            </a:r>
            <a:endParaRPr lang="en-US"/>
          </a:p>
        </p:txBody>
      </p:sp>
      <p:sp>
        <p:nvSpPr>
          <p:cNvPr id="3" name="Text Placeholder 2">
            <a:extLst>
              <a:ext uri="{FF2B5EF4-FFF2-40B4-BE49-F238E27FC236}">
                <a16:creationId xmlns:a16="http://schemas.microsoft.com/office/drawing/2014/main" id="{2F95FCBD-602F-718F-4102-C243EC3248BD}"/>
              </a:ext>
            </a:extLst>
          </p:cNvPr>
          <p:cNvSpPr>
            <a:spLocks noGrp="1"/>
          </p:cNvSpPr>
          <p:nvPr>
            <p:ph type="body" idx="1"/>
          </p:nvPr>
        </p:nvSpPr>
        <p:spPr>
          <a:xfrm>
            <a:off x="430736" y="1551853"/>
            <a:ext cx="8151202" cy="2448000"/>
          </a:xfrm>
        </p:spPr>
        <p:txBody>
          <a:bodyPr>
            <a:normAutofit/>
          </a:bodyPr>
          <a:lstStyle/>
          <a:p>
            <a:r>
              <a:rPr lang="en-US" sz="1400"/>
              <a:t>Running Readiness Scale (RRS)</a:t>
            </a:r>
          </a:p>
          <a:p>
            <a:pPr lvl="1"/>
            <a:r>
              <a:rPr lang="en-US" sz="1400"/>
              <a:t>When researchers saw significant hip adduction, contralateral pelvic drop, and knee valgus with hopping, step ups, and single leg squats, this was correlated with seeing the same during running</a:t>
            </a:r>
          </a:p>
          <a:p>
            <a:pPr lvl="2"/>
            <a:r>
              <a:rPr lang="en-US" sz="1400"/>
              <a:t>i.e. frontal plane deviations seen during exercise correlate to running! And we now know this is trainable based on previous studies. </a:t>
            </a:r>
          </a:p>
        </p:txBody>
      </p:sp>
      <p:sp>
        <p:nvSpPr>
          <p:cNvPr id="4" name="TextBox 3">
            <a:extLst>
              <a:ext uri="{FF2B5EF4-FFF2-40B4-BE49-F238E27FC236}">
                <a16:creationId xmlns:a16="http://schemas.microsoft.com/office/drawing/2014/main" id="{6AC59506-60D6-3CA6-C8F6-09D58CC4880D}"/>
              </a:ext>
            </a:extLst>
          </p:cNvPr>
          <p:cNvSpPr txBox="1"/>
          <p:nvPr/>
        </p:nvSpPr>
        <p:spPr>
          <a:xfrm>
            <a:off x="218661" y="4492487"/>
            <a:ext cx="7285383" cy="338554"/>
          </a:xfrm>
          <a:prstGeom prst="rect">
            <a:avLst/>
          </a:prstGeom>
          <a:noFill/>
        </p:spPr>
        <p:txBody>
          <a:bodyPr wrap="square" rtlCol="0">
            <a:spAutoFit/>
          </a:bodyPr>
          <a:lstStyle/>
          <a:p>
            <a:r>
              <a:rPr lang="en-US" sz="800">
                <a:latin typeface="Proxima Nova" panose="020B0604020202020204" charset="0"/>
              </a:rPr>
              <a:t>Harrison K, Williams DSB, Darter BJ, et al. The Running Readiness Scale as an Assessment of Kinematics Related to Knee Injury in Novice Female Runners. Journal of Athletic Training. 2023;58(2):120-127. doi:10.4085/1062-6050-404-21 </a:t>
            </a:r>
          </a:p>
        </p:txBody>
      </p:sp>
    </p:spTree>
    <p:extLst>
      <p:ext uri="{BB962C8B-B14F-4D97-AF65-F5344CB8AC3E}">
        <p14:creationId xmlns:p14="http://schemas.microsoft.com/office/powerpoint/2010/main" val="3168779589"/>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7"/>
          <p:cNvSpPr txBox="1">
            <a:spLocks noGrp="1"/>
          </p:cNvSpPr>
          <p:nvPr>
            <p:ph type="title"/>
          </p:nvPr>
        </p:nvSpPr>
        <p:spPr>
          <a:xfrm>
            <a:off x="2144850" y="501275"/>
            <a:ext cx="4854300" cy="733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359"/>
              <a:t>Angle of Inclination</a:t>
            </a:r>
            <a:endParaRPr sz="3359"/>
          </a:p>
        </p:txBody>
      </p:sp>
      <p:sp>
        <p:nvSpPr>
          <p:cNvPr id="156" name="Google Shape;156;p17"/>
          <p:cNvSpPr txBox="1">
            <a:spLocks noGrp="1"/>
          </p:cNvSpPr>
          <p:nvPr>
            <p:ph type="body" idx="1"/>
          </p:nvPr>
        </p:nvSpPr>
        <p:spPr>
          <a:xfrm>
            <a:off x="696050" y="1557525"/>
            <a:ext cx="3341100" cy="2448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a:t>Describes frontal plane position of the femoral neck. </a:t>
            </a:r>
            <a:endParaRPr sz="2000"/>
          </a:p>
          <a:p>
            <a:pPr marL="457200" lvl="0" indent="-355600" algn="l" rtl="0">
              <a:spcBef>
                <a:spcPts val="1200"/>
              </a:spcBef>
              <a:spcAft>
                <a:spcPts val="0"/>
              </a:spcAft>
              <a:buSzPts val="2000"/>
              <a:buChar char="●"/>
            </a:pPr>
            <a:r>
              <a:rPr lang="en" sz="2000"/>
              <a:t>WNL ~120-135°</a:t>
            </a:r>
            <a:endParaRPr sz="2000"/>
          </a:p>
          <a:p>
            <a:pPr marL="457200" lvl="0" indent="-355600" algn="l" rtl="0">
              <a:spcBef>
                <a:spcPts val="0"/>
              </a:spcBef>
              <a:spcAft>
                <a:spcPts val="0"/>
              </a:spcAft>
              <a:buSzPts val="2000"/>
              <a:buChar char="●"/>
            </a:pPr>
            <a:r>
              <a:rPr lang="en" sz="2000"/>
              <a:t>Coxa Vara &lt;120°</a:t>
            </a:r>
            <a:endParaRPr sz="2000"/>
          </a:p>
          <a:p>
            <a:pPr marL="457200" lvl="0" indent="-355600" algn="l" rtl="0">
              <a:spcBef>
                <a:spcPts val="0"/>
              </a:spcBef>
              <a:spcAft>
                <a:spcPts val="0"/>
              </a:spcAft>
              <a:buSzPts val="2000"/>
              <a:buChar char="●"/>
            </a:pPr>
            <a:r>
              <a:rPr lang="en" sz="2000"/>
              <a:t>Coxa Valga &gt;135°</a:t>
            </a:r>
            <a:endParaRPr sz="2000"/>
          </a:p>
        </p:txBody>
      </p:sp>
      <p:pic>
        <p:nvPicPr>
          <p:cNvPr id="157" name="Google Shape;157;p17"/>
          <p:cNvPicPr preferRelativeResize="0"/>
          <p:nvPr/>
        </p:nvPicPr>
        <p:blipFill>
          <a:blip r:embed="rId3">
            <a:alphaModFix/>
          </a:blip>
          <a:stretch>
            <a:fillRect/>
          </a:stretch>
        </p:blipFill>
        <p:spPr>
          <a:xfrm>
            <a:off x="4293575" y="1337649"/>
            <a:ext cx="4222875" cy="288775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9FDD81-B13B-A85C-2FCE-D0C59352E3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849355-800B-998A-AB25-C784890EA3EC}"/>
              </a:ext>
            </a:extLst>
          </p:cNvPr>
          <p:cNvSpPr>
            <a:spLocks noGrp="1"/>
          </p:cNvSpPr>
          <p:nvPr>
            <p:ph type="title"/>
          </p:nvPr>
        </p:nvSpPr>
        <p:spPr>
          <a:xfrm>
            <a:off x="352187" y="485652"/>
            <a:ext cx="8439625" cy="1315989"/>
          </a:xfrm>
        </p:spPr>
        <p:txBody>
          <a:bodyPr>
            <a:normAutofit/>
          </a:bodyPr>
          <a:lstStyle/>
          <a:p>
            <a:r>
              <a:rPr lang="en" sz="3600"/>
              <a:t>Does Frontal Plane Stability Matter? Yes!</a:t>
            </a:r>
            <a:endParaRPr lang="en-US"/>
          </a:p>
        </p:txBody>
      </p:sp>
      <p:sp>
        <p:nvSpPr>
          <p:cNvPr id="3" name="Text Placeholder 2">
            <a:extLst>
              <a:ext uri="{FF2B5EF4-FFF2-40B4-BE49-F238E27FC236}">
                <a16:creationId xmlns:a16="http://schemas.microsoft.com/office/drawing/2014/main" id="{1195D686-B581-E61E-A95A-5EFF20ECB790}"/>
              </a:ext>
            </a:extLst>
          </p:cNvPr>
          <p:cNvSpPr>
            <a:spLocks noGrp="1"/>
          </p:cNvSpPr>
          <p:nvPr>
            <p:ph type="body" idx="1"/>
          </p:nvPr>
        </p:nvSpPr>
        <p:spPr>
          <a:xfrm>
            <a:off x="430736" y="1451185"/>
            <a:ext cx="8151202" cy="2448000"/>
          </a:xfrm>
        </p:spPr>
        <p:txBody>
          <a:bodyPr>
            <a:normAutofit/>
          </a:bodyPr>
          <a:lstStyle/>
          <a:p>
            <a:r>
              <a:rPr lang="en-US" sz="1800"/>
              <a:t>Another Running Readiness Scale (RRS) study </a:t>
            </a:r>
          </a:p>
          <a:p>
            <a:pPr lvl="1"/>
            <a:r>
              <a:rPr lang="en-US" sz="1800"/>
              <a:t>113 college track and field athletes</a:t>
            </a:r>
          </a:p>
          <a:p>
            <a:pPr lvl="1"/>
            <a:r>
              <a:rPr lang="en-US" sz="1800"/>
              <a:t>Those scoring </a:t>
            </a:r>
            <a:r>
              <a:rPr lang="en-US" sz="1800" u="sng"/>
              <a:t>&lt;</a:t>
            </a:r>
            <a:r>
              <a:rPr lang="en-US" sz="1800"/>
              <a:t> 3/5 were almost 5 times more likely to experience a lower extremity injury vs. athletes scoring </a:t>
            </a:r>
            <a:r>
              <a:rPr lang="en-US" sz="1800" u="sng"/>
              <a:t>&gt;</a:t>
            </a:r>
            <a:r>
              <a:rPr lang="en-US" sz="1800"/>
              <a:t> 4/5 </a:t>
            </a:r>
          </a:p>
        </p:txBody>
      </p:sp>
      <p:sp>
        <p:nvSpPr>
          <p:cNvPr id="4" name="TextBox 3">
            <a:extLst>
              <a:ext uri="{FF2B5EF4-FFF2-40B4-BE49-F238E27FC236}">
                <a16:creationId xmlns:a16="http://schemas.microsoft.com/office/drawing/2014/main" id="{589B959C-CAC5-5CEA-6ED3-19D23593647C}"/>
              </a:ext>
            </a:extLst>
          </p:cNvPr>
          <p:cNvSpPr txBox="1"/>
          <p:nvPr/>
        </p:nvSpPr>
        <p:spPr>
          <a:xfrm>
            <a:off x="218661" y="4492487"/>
            <a:ext cx="7285383" cy="338554"/>
          </a:xfrm>
          <a:prstGeom prst="rect">
            <a:avLst/>
          </a:prstGeom>
          <a:noFill/>
        </p:spPr>
        <p:txBody>
          <a:bodyPr wrap="square" rtlCol="0">
            <a:spAutoFit/>
          </a:bodyPr>
          <a:lstStyle/>
          <a:p>
            <a:r>
              <a:rPr lang="en-US" sz="800">
                <a:latin typeface="Proxima Nova" panose="020B0604020202020204" charset="0"/>
              </a:rPr>
              <a:t>Luedke LE, </a:t>
            </a:r>
            <a:r>
              <a:rPr lang="en-US" sz="800" err="1">
                <a:latin typeface="Proxima Nova" panose="020B0604020202020204" charset="0"/>
              </a:rPr>
              <a:t>Reddeman</a:t>
            </a:r>
            <a:r>
              <a:rPr lang="en-US" sz="800">
                <a:latin typeface="Proxima Nova" panose="020B0604020202020204" charset="0"/>
              </a:rPr>
              <a:t> ES, Rauh MJ. The Running Readiness Scale and Injury in Collegiate Track and Field and Cross Country Athletes. Journal of athletic training. 2025;60(4):301-307. doi:10.4085/1062-6050-0309.24, </a:t>
            </a:r>
          </a:p>
        </p:txBody>
      </p:sp>
    </p:spTree>
    <p:extLst>
      <p:ext uri="{BB962C8B-B14F-4D97-AF65-F5344CB8AC3E}">
        <p14:creationId xmlns:p14="http://schemas.microsoft.com/office/powerpoint/2010/main" val="4202776092"/>
      </p:ext>
    </p:extLst>
  </p:cSld>
  <p:clrMapOvr>
    <a:masterClrMapping/>
  </p:clrMapOvr>
  <p:extLst>
    <p:ext uri="{6950BFC3-D8DA-4A85-94F7-54DA5524770B}">
      <p188:commentRel xmlns:p188="http://schemas.microsoft.com/office/powerpoint/2018/8/main" r:id="rId3"/>
    </p:ext>
  </p:extLs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59"/>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3400"/>
              <a:t>Closed Chain vs Open Chain Exercise</a:t>
            </a:r>
            <a:endParaRPr sz="340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60"/>
          <p:cNvSpPr txBox="1">
            <a:spLocks noGrp="1"/>
          </p:cNvSpPr>
          <p:nvPr>
            <p:ph type="title"/>
          </p:nvPr>
        </p:nvSpPr>
        <p:spPr>
          <a:xfrm>
            <a:off x="702825" y="472000"/>
            <a:ext cx="7505700" cy="9546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Gluteus Medius Strength - OKC vs CKC</a:t>
            </a:r>
            <a:endParaRPr/>
          </a:p>
        </p:txBody>
      </p:sp>
      <p:pic>
        <p:nvPicPr>
          <p:cNvPr id="443" name="Google Shape;443;p60" title="Closed Chain Hip Abduction (Hip Hikers)">
            <a:hlinkClick r:id="rId3"/>
          </p:cNvPr>
          <p:cNvPicPr preferRelativeResize="0"/>
          <p:nvPr/>
        </p:nvPicPr>
        <p:blipFill>
          <a:blip r:embed="rId4">
            <a:alphaModFix/>
          </a:blip>
          <a:stretch>
            <a:fillRect/>
          </a:stretch>
        </p:blipFill>
        <p:spPr>
          <a:xfrm>
            <a:off x="4587112" y="1502800"/>
            <a:ext cx="4270248" cy="3200400"/>
          </a:xfrm>
          <a:prstGeom prst="rect">
            <a:avLst/>
          </a:prstGeom>
          <a:noFill/>
          <a:ln>
            <a:noFill/>
          </a:ln>
        </p:spPr>
      </p:pic>
      <p:pic>
        <p:nvPicPr>
          <p:cNvPr id="444" name="Google Shape;444;p60"/>
          <p:cNvPicPr preferRelativeResize="0"/>
          <p:nvPr/>
        </p:nvPicPr>
        <p:blipFill>
          <a:blip r:embed="rId5">
            <a:alphaModFix/>
          </a:blip>
          <a:stretch>
            <a:fillRect/>
          </a:stretch>
        </p:blipFill>
        <p:spPr>
          <a:xfrm>
            <a:off x="8233263" y="1105438"/>
            <a:ext cx="605926" cy="605901"/>
          </a:xfrm>
          <a:prstGeom prst="rect">
            <a:avLst/>
          </a:prstGeom>
          <a:noFill/>
          <a:ln>
            <a:noFill/>
          </a:ln>
        </p:spPr>
      </p:pic>
      <p:pic>
        <p:nvPicPr>
          <p:cNvPr id="445" name="Google Shape;445;p60" title="Open Chain Hip Abduction (Clams)">
            <a:hlinkClick r:id="rId6"/>
          </p:cNvPr>
          <p:cNvPicPr preferRelativeResize="0"/>
          <p:nvPr/>
        </p:nvPicPr>
        <p:blipFill>
          <a:blip r:embed="rId7">
            <a:alphaModFix/>
          </a:blip>
          <a:stretch>
            <a:fillRect/>
          </a:stretch>
        </p:blipFill>
        <p:spPr>
          <a:xfrm>
            <a:off x="304800" y="1506500"/>
            <a:ext cx="4270248" cy="3200400"/>
          </a:xfrm>
          <a:prstGeom prst="rect">
            <a:avLst/>
          </a:prstGeom>
          <a:noFill/>
          <a:ln>
            <a:noFill/>
          </a:ln>
        </p:spPr>
      </p:pic>
      <p:sp>
        <p:nvSpPr>
          <p:cNvPr id="446" name="Google Shape;446;p60"/>
          <p:cNvSpPr/>
          <p:nvPr/>
        </p:nvSpPr>
        <p:spPr>
          <a:xfrm>
            <a:off x="104313" y="1005500"/>
            <a:ext cx="806400" cy="805800"/>
          </a:xfrm>
          <a:prstGeom prst="mathMultiply">
            <a:avLst>
              <a:gd name="adj1" fmla="val 23520"/>
            </a:avLst>
          </a:prstGeom>
          <a:solidFill>
            <a:srgbClr val="FF0000"/>
          </a:solidFill>
          <a:ln w="9525" cap="flat" cmpd="sng">
            <a:solidFill>
              <a:srgbClr val="233A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p:cTn id="7" dur="1000"/>
                                        <p:tgtEl>
                                          <p:spTgt spid="4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5"/>
                                        </p:tgtEl>
                                        <p:attrNameLst>
                                          <p:attrName>style.visibility</p:attrName>
                                        </p:attrNameLst>
                                      </p:cBhvr>
                                      <p:to>
                                        <p:strVal val="visible"/>
                                      </p:to>
                                    </p:set>
                                    <p:animEffect transition="in" filter="fade">
                                      <p:cBhvr>
                                        <p:cTn id="12" dur="1000"/>
                                        <p:tgtEl>
                                          <p:spTgt spid="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61"/>
          <p:cNvSpPr txBox="1">
            <a:spLocks noGrp="1"/>
          </p:cNvSpPr>
          <p:nvPr>
            <p:ph type="title"/>
          </p:nvPr>
        </p:nvSpPr>
        <p:spPr>
          <a:xfrm>
            <a:off x="994650" y="498950"/>
            <a:ext cx="7154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Quad Strength - OKC vs CKC</a:t>
            </a:r>
            <a:endParaRPr/>
          </a:p>
        </p:txBody>
      </p:sp>
      <p:pic>
        <p:nvPicPr>
          <p:cNvPr id="452" name="Google Shape;452;p61" title="Open Chain Knee Extension">
            <a:hlinkClick r:id="rId3"/>
          </p:cNvPr>
          <p:cNvPicPr preferRelativeResize="0"/>
          <p:nvPr/>
        </p:nvPicPr>
        <p:blipFill>
          <a:blip r:embed="rId4">
            <a:alphaModFix/>
          </a:blip>
          <a:stretch>
            <a:fillRect/>
          </a:stretch>
        </p:blipFill>
        <p:spPr>
          <a:xfrm>
            <a:off x="289975" y="1511175"/>
            <a:ext cx="4267200" cy="3200400"/>
          </a:xfrm>
          <a:prstGeom prst="rect">
            <a:avLst/>
          </a:prstGeom>
          <a:noFill/>
          <a:ln>
            <a:noFill/>
          </a:ln>
        </p:spPr>
      </p:pic>
      <p:sp>
        <p:nvSpPr>
          <p:cNvPr id="453" name="Google Shape;453;p61"/>
          <p:cNvSpPr/>
          <p:nvPr/>
        </p:nvSpPr>
        <p:spPr>
          <a:xfrm>
            <a:off x="104313" y="1005500"/>
            <a:ext cx="806400" cy="805800"/>
          </a:xfrm>
          <a:prstGeom prst="mathMultiply">
            <a:avLst>
              <a:gd name="adj1" fmla="val 23520"/>
            </a:avLst>
          </a:prstGeom>
          <a:solidFill>
            <a:srgbClr val="FF0000"/>
          </a:solidFill>
          <a:ln w="9525" cap="flat" cmpd="sng">
            <a:solidFill>
              <a:srgbClr val="233A4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54" name="Google Shape;454;p61" title="Kneeling Squat">
            <a:hlinkClick r:id="rId5"/>
          </p:cNvPr>
          <p:cNvPicPr preferRelativeResize="0"/>
          <p:nvPr/>
        </p:nvPicPr>
        <p:blipFill>
          <a:blip r:embed="rId6">
            <a:alphaModFix/>
          </a:blip>
          <a:stretch>
            <a:fillRect/>
          </a:stretch>
        </p:blipFill>
        <p:spPr>
          <a:xfrm>
            <a:off x="4669375" y="1511164"/>
            <a:ext cx="4270248" cy="3200400"/>
          </a:xfrm>
          <a:prstGeom prst="rect">
            <a:avLst/>
          </a:prstGeom>
          <a:noFill/>
          <a:ln>
            <a:noFill/>
          </a:ln>
        </p:spPr>
      </p:pic>
      <p:pic>
        <p:nvPicPr>
          <p:cNvPr id="455" name="Google Shape;455;p61"/>
          <p:cNvPicPr preferRelativeResize="0"/>
          <p:nvPr/>
        </p:nvPicPr>
        <p:blipFill>
          <a:blip r:embed="rId7">
            <a:alphaModFix/>
          </a:blip>
          <a:stretch>
            <a:fillRect/>
          </a:stretch>
        </p:blipFill>
        <p:spPr>
          <a:xfrm>
            <a:off x="8233263" y="1105438"/>
            <a:ext cx="605926" cy="60590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2"/>
                                        </p:tgtEl>
                                        <p:attrNameLst>
                                          <p:attrName>style.visibility</p:attrName>
                                        </p:attrNameLst>
                                      </p:cBhvr>
                                      <p:to>
                                        <p:strVal val="visible"/>
                                      </p:to>
                                    </p:set>
                                    <p:animEffect transition="in" filter="fade">
                                      <p:cBhvr>
                                        <p:cTn id="7" dur="1000"/>
                                        <p:tgtEl>
                                          <p:spTgt spid="4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4"/>
                                        </p:tgtEl>
                                        <p:attrNameLst>
                                          <p:attrName>style.visibility</p:attrName>
                                        </p:attrNameLst>
                                      </p:cBhvr>
                                      <p:to>
                                        <p:strVal val="visible"/>
                                      </p:to>
                                    </p:set>
                                    <p:animEffect transition="in" filter="fade">
                                      <p:cBhvr>
                                        <p:cTn id="12" dur="1000"/>
                                        <p:tgtEl>
                                          <p:spTgt spid="4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3492DA8-ED57-4120-E5E9-71595B331089}"/>
              </a:ext>
            </a:extLst>
          </p:cNvPr>
          <p:cNvSpPr>
            <a:spLocks noGrp="1"/>
          </p:cNvSpPr>
          <p:nvPr>
            <p:ph type="body" idx="4294967295"/>
          </p:nvPr>
        </p:nvSpPr>
        <p:spPr>
          <a:xfrm>
            <a:off x="645870" y="1659718"/>
            <a:ext cx="7626350" cy="2473325"/>
          </a:xfrm>
        </p:spPr>
        <p:txBody>
          <a:bodyPr/>
          <a:lstStyle/>
          <a:p>
            <a:pPr marL="0" indent="0">
              <a:lnSpc>
                <a:spcPct val="100000"/>
              </a:lnSpc>
              <a:buNone/>
            </a:pPr>
            <a:r>
              <a:rPr lang="en-US" b="1">
                <a:solidFill>
                  <a:schemeClr val="tx2">
                    <a:lumMod val="10000"/>
                  </a:schemeClr>
                </a:solidFill>
              </a:rPr>
              <a:t>Confidential and Proprietary Information</a:t>
            </a:r>
            <a:endParaRPr lang="en-US">
              <a:solidFill>
                <a:schemeClr val="tx2">
                  <a:lumMod val="10000"/>
                </a:schemeClr>
              </a:solidFill>
            </a:endParaRPr>
          </a:p>
          <a:p>
            <a:pPr marL="0" indent="0">
              <a:lnSpc>
                <a:spcPct val="100000"/>
              </a:lnSpc>
              <a:buNone/>
            </a:pPr>
            <a:endParaRPr lang="en-US" b="1">
              <a:solidFill>
                <a:schemeClr val="tx2">
                  <a:lumMod val="10000"/>
                </a:schemeClr>
              </a:solidFill>
            </a:endParaRPr>
          </a:p>
          <a:p>
            <a:pPr marL="0" indent="0">
              <a:lnSpc>
                <a:spcPct val="100000"/>
              </a:lnSpc>
              <a:buNone/>
            </a:pPr>
            <a:r>
              <a:rPr lang="en-US">
                <a:solidFill>
                  <a:schemeClr val="tx2">
                    <a:lumMod val="10000"/>
                  </a:schemeClr>
                </a:solidFill>
              </a:rPr>
              <a:t>The concepts presented in this presentation are the proprietary intellectual property of CKC Systems LLC. These materials are intended solely for informational purposes and may not be reproduced, distributed, or disclosed without the express written consent of CKC Systems LLC.</a:t>
            </a:r>
          </a:p>
          <a:p>
            <a:pPr marL="0" indent="0">
              <a:lnSpc>
                <a:spcPct val="100000"/>
              </a:lnSpc>
              <a:buNone/>
            </a:pPr>
            <a:endParaRPr lang="en-US">
              <a:solidFill>
                <a:schemeClr val="tx2">
                  <a:lumMod val="10000"/>
                </a:schemeClr>
              </a:solidFill>
            </a:endParaRPr>
          </a:p>
          <a:p>
            <a:pPr marL="0" indent="0">
              <a:lnSpc>
                <a:spcPct val="100000"/>
              </a:lnSpc>
              <a:buNone/>
            </a:pPr>
            <a:r>
              <a:rPr lang="en-US">
                <a:solidFill>
                  <a:schemeClr val="tx2">
                    <a:lumMod val="10000"/>
                  </a:schemeClr>
                </a:solidFill>
              </a:rPr>
              <a:t>For more information, visit </a:t>
            </a:r>
            <a:r>
              <a:rPr lang="en-US" b="1">
                <a:solidFill>
                  <a:schemeClr val="tx2">
                    <a:lumMod val="10000"/>
                  </a:schemeClr>
                </a:solidFill>
                <a:hlinkClick r:id="rId2">
                  <a:extLst>
                    <a:ext uri="{A12FA001-AC4F-418D-AE19-62706E023703}">
                      <ahyp:hlinkClr xmlns:ahyp="http://schemas.microsoft.com/office/drawing/2018/hyperlinkcolor" val="tx"/>
                    </a:ext>
                  </a:extLst>
                </a:hlinkClick>
              </a:rPr>
              <a:t>www.ckcfitness.com</a:t>
            </a:r>
            <a:endParaRPr lang="en-US">
              <a:solidFill>
                <a:schemeClr val="tx2">
                  <a:lumMod val="10000"/>
                </a:schemeClr>
              </a:solidFill>
              <a:hlinkClick r:id="rId2">
                <a:extLst>
                  <a:ext uri="{A12FA001-AC4F-418D-AE19-62706E023703}">
                    <ahyp:hlinkClr xmlns:ahyp="http://schemas.microsoft.com/office/drawing/2018/hyperlinkcolor" val="tx"/>
                  </a:ext>
                </a:extLst>
              </a:hlinkClick>
            </a:endParaRPr>
          </a:p>
          <a:p>
            <a:pPr marL="0" indent="0">
              <a:lnSpc>
                <a:spcPct val="100000"/>
              </a:lnSpc>
              <a:buNone/>
            </a:pPr>
            <a:endParaRPr lang="en-US" b="1">
              <a:solidFill>
                <a:schemeClr val="tx2">
                  <a:lumMod val="10000"/>
                </a:schemeClr>
              </a:solidFill>
            </a:endParaRPr>
          </a:p>
          <a:p>
            <a:pPr marL="0" indent="0">
              <a:lnSpc>
                <a:spcPct val="100000"/>
              </a:lnSpc>
              <a:buNone/>
            </a:pPr>
            <a:r>
              <a:rPr lang="en-US" b="1">
                <a:solidFill>
                  <a:schemeClr val="tx2">
                    <a:lumMod val="10000"/>
                  </a:schemeClr>
                </a:solidFill>
              </a:rPr>
              <a:t>© 2025 CKC Systems LLC. All rights reserved</a:t>
            </a:r>
            <a:endParaRPr lang="en-US">
              <a:solidFill>
                <a:schemeClr val="tx2">
                  <a:lumMod val="10000"/>
                </a:schemeClr>
              </a:solidFill>
            </a:endParaRPr>
          </a:p>
        </p:txBody>
      </p:sp>
    </p:spTree>
    <p:extLst>
      <p:ext uri="{BB962C8B-B14F-4D97-AF65-F5344CB8AC3E}">
        <p14:creationId xmlns:p14="http://schemas.microsoft.com/office/powerpoint/2010/main" val="8589493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8"/>
          <p:cNvSpPr txBox="1">
            <a:spLocks noGrp="1"/>
          </p:cNvSpPr>
          <p:nvPr>
            <p:ph type="title"/>
          </p:nvPr>
        </p:nvSpPr>
        <p:spPr>
          <a:xfrm>
            <a:off x="819150" y="479275"/>
            <a:ext cx="7505700" cy="954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Femoral Anteversion</a:t>
            </a:r>
            <a:endParaRPr/>
          </a:p>
        </p:txBody>
      </p:sp>
      <p:sp>
        <p:nvSpPr>
          <p:cNvPr id="163" name="Google Shape;163;p18"/>
          <p:cNvSpPr txBox="1">
            <a:spLocks noGrp="1"/>
          </p:cNvSpPr>
          <p:nvPr>
            <p:ph type="body" idx="1"/>
          </p:nvPr>
        </p:nvSpPr>
        <p:spPr>
          <a:xfrm>
            <a:off x="5196925" y="1245575"/>
            <a:ext cx="3448800" cy="249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000"/>
              <a:t>Describes t</a:t>
            </a:r>
            <a:r>
              <a:rPr lang="en" sz="2000">
                <a:solidFill>
                  <a:srgbClr val="434343"/>
                </a:solidFill>
              </a:rPr>
              <a:t>ransverse </a:t>
            </a:r>
            <a:r>
              <a:rPr lang="en" sz="2000"/>
              <a:t>p</a:t>
            </a:r>
            <a:r>
              <a:rPr lang="en" sz="2000">
                <a:solidFill>
                  <a:srgbClr val="434343"/>
                </a:solidFill>
              </a:rPr>
              <a:t>lane position of the femoral neck in the acetabulum </a:t>
            </a:r>
            <a:endParaRPr sz="2000">
              <a:solidFill>
                <a:srgbClr val="434343"/>
              </a:solidFill>
            </a:endParaRPr>
          </a:p>
          <a:p>
            <a:pPr marL="457200" lvl="0" indent="-355600" algn="l" rtl="0">
              <a:spcBef>
                <a:spcPts val="1200"/>
              </a:spcBef>
              <a:spcAft>
                <a:spcPts val="0"/>
              </a:spcAft>
              <a:buClr>
                <a:srgbClr val="434343"/>
              </a:buClr>
              <a:buSzPts val="2000"/>
              <a:buChar char="●"/>
            </a:pPr>
            <a:r>
              <a:rPr lang="en" sz="2000">
                <a:solidFill>
                  <a:srgbClr val="434343"/>
                </a:solidFill>
              </a:rPr>
              <a:t>WNL Anteversion  ~10-20°</a:t>
            </a:r>
            <a:endParaRPr sz="2000">
              <a:solidFill>
                <a:srgbClr val="434343"/>
              </a:solidFill>
            </a:endParaRPr>
          </a:p>
          <a:p>
            <a:pPr marL="457200" lvl="0" indent="-355600" algn="l" rtl="0">
              <a:spcBef>
                <a:spcPts val="0"/>
              </a:spcBef>
              <a:spcAft>
                <a:spcPts val="0"/>
              </a:spcAft>
              <a:buClr>
                <a:srgbClr val="434343"/>
              </a:buClr>
              <a:buSzPts val="2000"/>
              <a:buChar char="●"/>
            </a:pPr>
            <a:r>
              <a:rPr lang="en" sz="2000">
                <a:solidFill>
                  <a:srgbClr val="434343"/>
                </a:solidFill>
              </a:rPr>
              <a:t>Retroversion &lt;10°</a:t>
            </a:r>
            <a:endParaRPr sz="2000">
              <a:solidFill>
                <a:srgbClr val="434343"/>
              </a:solidFill>
            </a:endParaRPr>
          </a:p>
          <a:p>
            <a:pPr marL="457200" lvl="0" indent="-355600" algn="l" rtl="0">
              <a:spcBef>
                <a:spcPts val="0"/>
              </a:spcBef>
              <a:spcAft>
                <a:spcPts val="0"/>
              </a:spcAft>
              <a:buClr>
                <a:srgbClr val="434343"/>
              </a:buClr>
              <a:buSzPts val="2000"/>
              <a:buChar char="●"/>
            </a:pPr>
            <a:r>
              <a:rPr lang="en" sz="2000">
                <a:solidFill>
                  <a:srgbClr val="434343"/>
                </a:solidFill>
              </a:rPr>
              <a:t>Excessive Anteversion &gt;20°</a:t>
            </a:r>
            <a:endParaRPr sz="2000">
              <a:solidFill>
                <a:srgbClr val="434343"/>
              </a:solidFill>
            </a:endParaRPr>
          </a:p>
        </p:txBody>
      </p:sp>
      <p:pic>
        <p:nvPicPr>
          <p:cNvPr id="164" name="Google Shape;164;p18"/>
          <p:cNvPicPr preferRelativeResize="0"/>
          <p:nvPr/>
        </p:nvPicPr>
        <p:blipFill>
          <a:blip r:embed="rId3">
            <a:alphaModFix/>
          </a:blip>
          <a:stretch>
            <a:fillRect/>
          </a:stretch>
        </p:blipFill>
        <p:spPr>
          <a:xfrm>
            <a:off x="408427" y="1433875"/>
            <a:ext cx="4495425" cy="26845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9"/>
          <p:cNvSpPr txBox="1">
            <a:spLocks noGrp="1"/>
          </p:cNvSpPr>
          <p:nvPr>
            <p:ph type="title"/>
          </p:nvPr>
        </p:nvSpPr>
        <p:spPr>
          <a:xfrm>
            <a:off x="867950" y="471925"/>
            <a:ext cx="2897100" cy="1035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Craig’s Test </a:t>
            </a:r>
            <a:endParaRPr/>
          </a:p>
        </p:txBody>
      </p:sp>
      <p:pic>
        <p:nvPicPr>
          <p:cNvPr id="170" name="Google Shape;170;p19"/>
          <p:cNvPicPr preferRelativeResize="0"/>
          <p:nvPr/>
        </p:nvPicPr>
        <p:blipFill rotWithShape="1">
          <a:blip r:embed="rId3">
            <a:alphaModFix/>
          </a:blip>
          <a:srcRect t="54258"/>
          <a:stretch/>
        </p:blipFill>
        <p:spPr>
          <a:xfrm>
            <a:off x="4479451" y="705600"/>
            <a:ext cx="2237035" cy="2144574"/>
          </a:xfrm>
          <a:prstGeom prst="rect">
            <a:avLst/>
          </a:prstGeom>
          <a:noFill/>
          <a:ln w="9525" cap="flat" cmpd="sng">
            <a:solidFill>
              <a:srgbClr val="434343"/>
            </a:solidFill>
            <a:prstDash val="solid"/>
            <a:round/>
            <a:headEnd type="none" w="sm" len="sm"/>
            <a:tailEnd type="none" w="sm" len="sm"/>
          </a:ln>
        </p:spPr>
      </p:pic>
      <p:pic>
        <p:nvPicPr>
          <p:cNvPr id="171" name="Google Shape;171;p19"/>
          <p:cNvPicPr preferRelativeResize="0"/>
          <p:nvPr/>
        </p:nvPicPr>
        <p:blipFill rotWithShape="1">
          <a:blip r:embed="rId3">
            <a:alphaModFix/>
          </a:blip>
          <a:srcRect b="45740"/>
          <a:stretch/>
        </p:blipFill>
        <p:spPr>
          <a:xfrm>
            <a:off x="6867447" y="705600"/>
            <a:ext cx="1885903" cy="2144574"/>
          </a:xfrm>
          <a:prstGeom prst="rect">
            <a:avLst/>
          </a:prstGeom>
          <a:noFill/>
          <a:ln w="9525" cap="flat" cmpd="sng">
            <a:solidFill>
              <a:srgbClr val="434343"/>
            </a:solidFill>
            <a:prstDash val="solid"/>
            <a:round/>
            <a:headEnd type="none" w="sm" len="sm"/>
            <a:tailEnd type="none" w="sm" len="sm"/>
          </a:ln>
        </p:spPr>
      </p:pic>
      <p:pic>
        <p:nvPicPr>
          <p:cNvPr id="172" name="Google Shape;172;p19"/>
          <p:cNvPicPr preferRelativeResize="0"/>
          <p:nvPr/>
        </p:nvPicPr>
        <p:blipFill>
          <a:blip r:embed="rId4">
            <a:alphaModFix/>
          </a:blip>
          <a:stretch>
            <a:fillRect/>
          </a:stretch>
        </p:blipFill>
        <p:spPr>
          <a:xfrm>
            <a:off x="4791800" y="3017926"/>
            <a:ext cx="3624992" cy="1542550"/>
          </a:xfrm>
          <a:prstGeom prst="rect">
            <a:avLst/>
          </a:prstGeom>
          <a:noFill/>
          <a:ln w="9525" cap="flat" cmpd="sng">
            <a:solidFill>
              <a:srgbClr val="000000"/>
            </a:solidFill>
            <a:prstDash val="solid"/>
            <a:round/>
            <a:headEnd type="none" w="sm" len="sm"/>
            <a:tailEnd type="none" w="sm" len="sm"/>
          </a:ln>
        </p:spPr>
      </p:pic>
      <p:pic>
        <p:nvPicPr>
          <p:cNvPr id="173" name="Google Shape;173;p19" descr="This video tutorial takes you through this important test for the Hip Joint! It teaches you the methodology, and how to interpret your findings!&#10;&#10;- Visit our website for all our best bits: www.clinicalphysio.com&#10;- Follow on Instagram and Twitter: @clinicalphysio&#10;- Follow us on Facebook: www.facebook.com/clinicalphysio&#10;&#10;&#10;Subscribe to the channel for more videos and updates: https://www.youtube.com/channel/UC9ntcNPNxVo-32uE2Fv_u7A?sub_confirmation=1 &#10;&#10;&#10;If you want to see more of these images head over to our Openstax  partners website at https://openstax.org/." title="Craig's Test for Hip | Clinical Physio Premium">
            <a:hlinkClick r:id="rId5"/>
          </p:cNvPr>
          <p:cNvPicPr preferRelativeResize="0"/>
          <p:nvPr/>
        </p:nvPicPr>
        <p:blipFill>
          <a:blip r:embed="rId6">
            <a:alphaModFix/>
          </a:blip>
          <a:stretch>
            <a:fillRect/>
          </a:stretch>
        </p:blipFill>
        <p:spPr>
          <a:xfrm>
            <a:off x="304525" y="1348150"/>
            <a:ext cx="4023950" cy="3017950"/>
          </a:xfrm>
          <a:prstGeom prst="rect">
            <a:avLst/>
          </a:prstGeom>
          <a:noFill/>
          <a:ln>
            <a:noFill/>
          </a:ln>
        </p:spPr>
      </p:pic>
      <p:sp>
        <p:nvSpPr>
          <p:cNvPr id="174" name="Google Shape;174;p19"/>
          <p:cNvSpPr txBox="1"/>
          <p:nvPr/>
        </p:nvSpPr>
        <p:spPr>
          <a:xfrm>
            <a:off x="206850" y="4594700"/>
            <a:ext cx="8440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800">
                <a:solidFill>
                  <a:srgbClr val="434343"/>
                </a:solidFill>
                <a:highlight>
                  <a:srgbClr val="FFFFFF"/>
                </a:highlight>
                <a:latin typeface="Proxima Nova"/>
                <a:ea typeface="Proxima Nova"/>
                <a:cs typeface="Proxima Nova"/>
                <a:sym typeface="Proxima Nova"/>
              </a:rPr>
              <a:t>Clinical Physio. (2020, July 28). </a:t>
            </a:r>
            <a:r>
              <a:rPr lang="en" sz="800" i="1">
                <a:solidFill>
                  <a:srgbClr val="434343"/>
                </a:solidFill>
                <a:highlight>
                  <a:srgbClr val="FFFFFF"/>
                </a:highlight>
                <a:latin typeface="Proxima Nova"/>
                <a:ea typeface="Proxima Nova"/>
                <a:cs typeface="Proxima Nova"/>
                <a:sym typeface="Proxima Nova"/>
              </a:rPr>
              <a:t>Craig's Test for Hip | Clinical Physio Premium</a:t>
            </a:r>
            <a:r>
              <a:rPr lang="en" sz="800">
                <a:solidFill>
                  <a:srgbClr val="434343"/>
                </a:solidFill>
                <a:highlight>
                  <a:srgbClr val="FFFFFF"/>
                </a:highlight>
                <a:latin typeface="Proxima Nova"/>
                <a:ea typeface="Proxima Nova"/>
                <a:cs typeface="Proxima Nova"/>
                <a:sym typeface="Proxima Nova"/>
              </a:rPr>
              <a:t> [Video]. YouTube. https://www.physio-pedia.com/Craig%27s_Test</a:t>
            </a:r>
            <a:endParaRPr sz="800">
              <a:solidFill>
                <a:srgbClr val="434343"/>
              </a:solidFill>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0"/>
          <p:cNvSpPr txBox="1">
            <a:spLocks noGrp="1"/>
          </p:cNvSpPr>
          <p:nvPr>
            <p:ph type="title"/>
          </p:nvPr>
        </p:nvSpPr>
        <p:spPr>
          <a:xfrm>
            <a:off x="1688850" y="405200"/>
            <a:ext cx="5766300" cy="741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Tibial Torsion</a:t>
            </a:r>
            <a:endParaRPr/>
          </a:p>
        </p:txBody>
      </p:sp>
      <p:sp>
        <p:nvSpPr>
          <p:cNvPr id="180" name="Google Shape;180;p20"/>
          <p:cNvSpPr txBox="1">
            <a:spLocks noGrp="1"/>
          </p:cNvSpPr>
          <p:nvPr>
            <p:ph type="body" idx="1"/>
          </p:nvPr>
        </p:nvSpPr>
        <p:spPr>
          <a:xfrm>
            <a:off x="1779825" y="1656525"/>
            <a:ext cx="2332200" cy="252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60">
                <a:solidFill>
                  <a:srgbClr val="434343"/>
                </a:solidFill>
              </a:rPr>
              <a:t>Tibial torsion is a twisting of the lower leg  bone.</a:t>
            </a:r>
            <a:endParaRPr sz="1860">
              <a:solidFill>
                <a:srgbClr val="434343"/>
              </a:solidFill>
            </a:endParaRPr>
          </a:p>
          <a:p>
            <a:pPr marL="0" lvl="0" indent="0" algn="l" rtl="0">
              <a:spcBef>
                <a:spcPts val="1200"/>
              </a:spcBef>
              <a:spcAft>
                <a:spcPts val="1200"/>
              </a:spcAft>
              <a:buNone/>
            </a:pPr>
            <a:r>
              <a:rPr lang="en" sz="1860">
                <a:solidFill>
                  <a:srgbClr val="434343"/>
                </a:solidFill>
              </a:rPr>
              <a:t>WNL = tibia externally rotated ~20-30° </a:t>
            </a:r>
            <a:endParaRPr sz="1860">
              <a:solidFill>
                <a:srgbClr val="434343"/>
              </a:solidFill>
            </a:endParaRPr>
          </a:p>
        </p:txBody>
      </p:sp>
      <p:pic>
        <p:nvPicPr>
          <p:cNvPr id="181" name="Google Shape;181;p20"/>
          <p:cNvPicPr preferRelativeResize="0"/>
          <p:nvPr/>
        </p:nvPicPr>
        <p:blipFill rotWithShape="1">
          <a:blip r:embed="rId3">
            <a:alphaModFix/>
          </a:blip>
          <a:srcRect l="16285" r="57732"/>
          <a:stretch/>
        </p:blipFill>
        <p:spPr>
          <a:xfrm>
            <a:off x="576150" y="1153775"/>
            <a:ext cx="836621" cy="3417801"/>
          </a:xfrm>
          <a:prstGeom prst="rect">
            <a:avLst/>
          </a:prstGeom>
          <a:noFill/>
          <a:ln>
            <a:noFill/>
          </a:ln>
        </p:spPr>
      </p:pic>
      <p:pic>
        <p:nvPicPr>
          <p:cNvPr id="182" name="Google Shape;182;p20"/>
          <p:cNvPicPr preferRelativeResize="0"/>
          <p:nvPr/>
        </p:nvPicPr>
        <p:blipFill rotWithShape="1">
          <a:blip r:embed="rId4">
            <a:alphaModFix/>
          </a:blip>
          <a:srcRect l="7618" t="20076" r="18700"/>
          <a:stretch/>
        </p:blipFill>
        <p:spPr>
          <a:xfrm>
            <a:off x="4382462" y="1526175"/>
            <a:ext cx="2036264" cy="2944901"/>
          </a:xfrm>
          <a:prstGeom prst="rect">
            <a:avLst/>
          </a:prstGeom>
          <a:noFill/>
          <a:ln>
            <a:noFill/>
          </a:ln>
        </p:spPr>
      </p:pic>
      <p:pic>
        <p:nvPicPr>
          <p:cNvPr id="183" name="Google Shape;183;p20"/>
          <p:cNvPicPr preferRelativeResize="0"/>
          <p:nvPr/>
        </p:nvPicPr>
        <p:blipFill rotWithShape="1">
          <a:blip r:embed="rId5">
            <a:alphaModFix/>
          </a:blip>
          <a:srcRect l="14754" t="27974" r="30337" b="9886"/>
          <a:stretch/>
        </p:blipFill>
        <p:spPr>
          <a:xfrm>
            <a:off x="6689150" y="1526175"/>
            <a:ext cx="1951676" cy="2944901"/>
          </a:xfrm>
          <a:prstGeom prst="rect">
            <a:avLst/>
          </a:prstGeom>
          <a:noFill/>
          <a:ln>
            <a:noFill/>
          </a:ln>
        </p:spPr>
      </p:pic>
      <p:sp>
        <p:nvSpPr>
          <p:cNvPr id="184" name="Google Shape;184;p20"/>
          <p:cNvSpPr/>
          <p:nvPr/>
        </p:nvSpPr>
        <p:spPr>
          <a:xfrm>
            <a:off x="793050" y="1631425"/>
            <a:ext cx="521100" cy="4758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85" name="Google Shape;185;p20"/>
          <p:cNvCxnSpPr/>
          <p:nvPr/>
        </p:nvCxnSpPr>
        <p:spPr>
          <a:xfrm rot="10800000" flipH="1">
            <a:off x="759075" y="4022050"/>
            <a:ext cx="419100" cy="22500"/>
          </a:xfrm>
          <a:prstGeom prst="straightConnector1">
            <a:avLst/>
          </a:prstGeom>
          <a:noFill/>
          <a:ln w="28575" cap="flat" cmpd="sng">
            <a:solidFill>
              <a:srgbClr val="FF0000"/>
            </a:solidFill>
            <a:prstDash val="solid"/>
            <a:round/>
            <a:headEnd type="none" w="med" len="med"/>
            <a:tailEnd type="none" w="med" len="med"/>
          </a:ln>
        </p:spPr>
      </p:cxnSp>
      <p:cxnSp>
        <p:nvCxnSpPr>
          <p:cNvPr id="186" name="Google Shape;186;p20"/>
          <p:cNvCxnSpPr/>
          <p:nvPr/>
        </p:nvCxnSpPr>
        <p:spPr>
          <a:xfrm rot="10800000" flipH="1">
            <a:off x="5277450" y="2156475"/>
            <a:ext cx="334800" cy="120600"/>
          </a:xfrm>
          <a:prstGeom prst="straightConnector1">
            <a:avLst/>
          </a:prstGeom>
          <a:noFill/>
          <a:ln w="28575" cap="flat" cmpd="sng">
            <a:solidFill>
              <a:srgbClr val="FF0000"/>
            </a:solidFill>
            <a:prstDash val="solid"/>
            <a:round/>
            <a:headEnd type="none" w="med" len="med"/>
            <a:tailEnd type="none" w="med" len="med"/>
          </a:ln>
        </p:spPr>
      </p:cxnSp>
      <p:cxnSp>
        <p:nvCxnSpPr>
          <p:cNvPr id="187" name="Google Shape;187;p20"/>
          <p:cNvCxnSpPr/>
          <p:nvPr/>
        </p:nvCxnSpPr>
        <p:spPr>
          <a:xfrm>
            <a:off x="7608100" y="2223500"/>
            <a:ext cx="315300" cy="40200"/>
          </a:xfrm>
          <a:prstGeom prst="straightConnector1">
            <a:avLst/>
          </a:prstGeom>
          <a:noFill/>
          <a:ln w="28575" cap="flat" cmpd="sng">
            <a:solidFill>
              <a:srgbClr val="FF0000"/>
            </a:solidFill>
            <a:prstDash val="solid"/>
            <a:round/>
            <a:headEnd type="none" w="med" len="med"/>
            <a:tailEnd type="none" w="med" len="med"/>
          </a:ln>
        </p:spPr>
      </p:cxnSp>
      <p:cxnSp>
        <p:nvCxnSpPr>
          <p:cNvPr id="188" name="Google Shape;188;p20"/>
          <p:cNvCxnSpPr/>
          <p:nvPr/>
        </p:nvCxnSpPr>
        <p:spPr>
          <a:xfrm flipH="1">
            <a:off x="5260000" y="2147200"/>
            <a:ext cx="324600" cy="8400"/>
          </a:xfrm>
          <a:prstGeom prst="straightConnector1">
            <a:avLst/>
          </a:prstGeom>
          <a:noFill/>
          <a:ln w="28575" cap="flat" cmpd="sng">
            <a:solidFill>
              <a:srgbClr val="FF0000"/>
            </a:solidFill>
            <a:prstDash val="solid"/>
            <a:round/>
            <a:headEnd type="none" w="med" len="med"/>
            <a:tailEnd type="none" w="med" len="med"/>
          </a:ln>
        </p:spPr>
      </p:cxnSp>
      <p:cxnSp>
        <p:nvCxnSpPr>
          <p:cNvPr id="189" name="Google Shape;189;p20"/>
          <p:cNvCxnSpPr/>
          <p:nvPr/>
        </p:nvCxnSpPr>
        <p:spPr>
          <a:xfrm rot="10800000" flipH="1">
            <a:off x="7624300" y="2188875"/>
            <a:ext cx="299100" cy="32100"/>
          </a:xfrm>
          <a:prstGeom prst="straightConnector1">
            <a:avLst/>
          </a:prstGeom>
          <a:noFill/>
          <a:ln w="28575" cap="flat" cmpd="sng">
            <a:solidFill>
              <a:srgbClr val="FF0000"/>
            </a:solidFill>
            <a:prstDash val="solid"/>
            <a:round/>
            <a:headEnd type="none" w="med" len="med"/>
            <a:tailEnd type="none" w="med" len="med"/>
          </a:ln>
        </p:spPr>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21"/>
          <p:cNvSpPr txBox="1">
            <a:spLocks noGrp="1"/>
          </p:cNvSpPr>
          <p:nvPr>
            <p:ph type="ctrTitle"/>
          </p:nvPr>
        </p:nvSpPr>
        <p:spPr>
          <a:xfrm>
            <a:off x="1092900" y="1847700"/>
            <a:ext cx="6958200" cy="14481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t>Single Leg Functional Standing </a:t>
            </a:r>
            <a:endParaRP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54</Slides>
  <Notes>53</Notes>
  <HiddenSlides>0</HiddenSlides>
  <ScaleCrop>false</ScaleCrop>
  <HeadingPairs>
    <vt:vector size="4" baseType="variant">
      <vt:variant>
        <vt:lpstr>Theme</vt:lpstr>
      </vt:variant>
      <vt:variant>
        <vt:i4>1</vt:i4>
      </vt:variant>
      <vt:variant>
        <vt:lpstr>Slide Titles</vt:lpstr>
      </vt:variant>
      <vt:variant>
        <vt:i4>54</vt:i4>
      </vt:variant>
    </vt:vector>
  </HeadingPairs>
  <TitlesOfParts>
    <vt:vector size="55" baseType="lpstr">
      <vt:lpstr>Shift</vt:lpstr>
      <vt:lpstr>The Knee and Hip Lab</vt:lpstr>
      <vt:lpstr>Evaluation</vt:lpstr>
      <vt:lpstr>Postural Assessment, Landmarks, and LE Alignment</vt:lpstr>
      <vt:lpstr>PowerPoint Presentation</vt:lpstr>
      <vt:lpstr>Angle of Inclination</vt:lpstr>
      <vt:lpstr>Femoral Anteversion</vt:lpstr>
      <vt:lpstr>Craig’s Test </vt:lpstr>
      <vt:lpstr>Tibial Torsion</vt:lpstr>
      <vt:lpstr>Single Leg Functional Standing </vt:lpstr>
      <vt:lpstr>Gait Analysis: Sagittal, Frontal, and Posterior View </vt:lpstr>
      <vt:lpstr>PowerPoint Presentation</vt:lpstr>
      <vt:lpstr>PowerPoint Presentation</vt:lpstr>
      <vt:lpstr>PowerPoint Presentation</vt:lpstr>
      <vt:lpstr>Special tests: A Supplementary Tool</vt:lpstr>
      <vt:lpstr>Sensitivity and Specificity </vt:lpstr>
      <vt:lpstr>Special Tests for Knee Structures </vt:lpstr>
      <vt:lpstr>Special Tests for Hip Structures </vt:lpstr>
      <vt:lpstr>Hip ROM</vt:lpstr>
      <vt:lpstr>Hip ROM</vt:lpstr>
      <vt:lpstr>Knee ROM</vt:lpstr>
      <vt:lpstr>Knee ROM</vt:lpstr>
      <vt:lpstr>Functional SL Strength and Stability</vt:lpstr>
      <vt:lpstr>Single Leg Squat Test Assess Quality of Movement</vt:lpstr>
      <vt:lpstr>Single Leg Squat Test </vt:lpstr>
      <vt:lpstr>Single Leg Squat Test </vt:lpstr>
      <vt:lpstr>Suboptimal Single Leg Squat Test </vt:lpstr>
      <vt:lpstr>Movement Analysis</vt:lpstr>
      <vt:lpstr>Abnormal Gait: Excessive Anteversion</vt:lpstr>
      <vt:lpstr>Femoral Anteversion and Retroversion  (Femoral transverse plane alignment)</vt:lpstr>
      <vt:lpstr>Gait with Excessive Anteversion </vt:lpstr>
      <vt:lpstr>Abnormal Gait: Frontal Plane Weakness / Compensation</vt:lpstr>
      <vt:lpstr>Contralateral Pelvic Drop</vt:lpstr>
      <vt:lpstr>Trendelenburg Gait</vt:lpstr>
      <vt:lpstr>Abnormal Gait: Excessive Knee Extension</vt:lpstr>
      <vt:lpstr>Genu Recurvatum (Hyperextension)</vt:lpstr>
      <vt:lpstr>Evolutionary Mismatch</vt:lpstr>
      <vt:lpstr>Frontal Plane Instability</vt:lpstr>
      <vt:lpstr>PowerPoint Presentation</vt:lpstr>
      <vt:lpstr>Abductor vs Adductor Imbalance Frontal Plane Instability </vt:lpstr>
      <vt:lpstr>Intervention</vt:lpstr>
      <vt:lpstr>Single Leg Exercise that Challenges Frontal Plane Stability</vt:lpstr>
      <vt:lpstr>Can you train control of dynamic knee valgus and improve frontal plane stability? </vt:lpstr>
      <vt:lpstr>Are these exercises truly single leg?</vt:lpstr>
      <vt:lpstr>Split Squat 1x Support</vt:lpstr>
      <vt:lpstr>Split Squat 2x Support with Resistance</vt:lpstr>
      <vt:lpstr>Single Leg Squat Variations </vt:lpstr>
      <vt:lpstr>Single leg exercises are tough!</vt:lpstr>
      <vt:lpstr>Does Frontal Plane Movement Faults at the Knee/Hip During Exercise Translate to Running? Yes</vt:lpstr>
      <vt:lpstr>Does Frontal Plane Instability at the Knee/Hip During Exercise Translate to Running? Yes</vt:lpstr>
      <vt:lpstr>Does Frontal Plane Stability Matter? Yes!</vt:lpstr>
      <vt:lpstr>Closed Chain vs Open Chain Exercise</vt:lpstr>
      <vt:lpstr>Gluteus Medius Strength - OKC vs CKC</vt:lpstr>
      <vt:lpstr>Quad Strength - OKC vs CKC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3</cp:revision>
  <dcterms:modified xsi:type="dcterms:W3CDTF">2026-06-19T21:05:39Z</dcterms:modified>
</cp:coreProperties>
</file>