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y="5143500" cx="9144000"/>
  <p:notesSz cx="6858000" cy="9144000"/>
  <p:embeddedFontLst>
    <p:embeddedFont>
      <p:font typeface="Proxima Nova"/>
      <p:regular r:id="rId56"/>
      <p:bold r:id="rId57"/>
      <p:italic r:id="rId58"/>
      <p:boldItalic r:id="rId59"/>
    </p:embeddedFont>
    <p:embeddedFont>
      <p:font typeface="Nunito"/>
      <p:regular r:id="rId60"/>
      <p:bold r:id="rId61"/>
      <p:italic r:id="rId62"/>
      <p:boldItalic r:id="rId63"/>
    </p:embeddedFont>
    <p:embeddedFont>
      <p:font typeface="Proxima Nova Extrabold"/>
      <p:bold r:id="rId64"/>
    </p:embeddedFont>
    <p:embeddedFont>
      <p:font typeface="Proxima Nova Semibold"/>
      <p:regular r:id="rId65"/>
      <p:bold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Nunito-italic.fntdata"/><Relationship Id="rId61" Type="http://schemas.openxmlformats.org/officeDocument/2006/relationships/font" Target="fonts/Nunito-bold.fntdata"/><Relationship Id="rId20" Type="http://schemas.openxmlformats.org/officeDocument/2006/relationships/slide" Target="slides/slide14.xml"/><Relationship Id="rId64" Type="http://schemas.openxmlformats.org/officeDocument/2006/relationships/font" Target="fonts/ProximaNovaExtrabold-bold.fntdata"/><Relationship Id="rId63" Type="http://schemas.openxmlformats.org/officeDocument/2006/relationships/font" Target="fonts/Nunito-boldItalic.fntdata"/><Relationship Id="rId22" Type="http://schemas.openxmlformats.org/officeDocument/2006/relationships/slide" Target="slides/slide16.xml"/><Relationship Id="rId66" Type="http://schemas.openxmlformats.org/officeDocument/2006/relationships/font" Target="fonts/ProximaNovaSemibold-bold.fntdata"/><Relationship Id="rId21" Type="http://schemas.openxmlformats.org/officeDocument/2006/relationships/slide" Target="slides/slide15.xml"/><Relationship Id="rId65" Type="http://schemas.openxmlformats.org/officeDocument/2006/relationships/font" Target="fonts/ProximaNovaSemibold-regular.fntdata"/><Relationship Id="rId24" Type="http://schemas.openxmlformats.org/officeDocument/2006/relationships/slide" Target="slides/slide18.xml"/><Relationship Id="rId23" Type="http://schemas.openxmlformats.org/officeDocument/2006/relationships/slide" Target="slides/slide17.xml"/><Relationship Id="rId67" Type="http://schemas.openxmlformats.org/officeDocument/2006/relationships/font" Target="fonts/ProximaNovaSemibold-boldItalic.fntdata"/><Relationship Id="rId60" Type="http://schemas.openxmlformats.org/officeDocument/2006/relationships/font" Target="fonts/Nunito-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ProximaNova-bold.fntdata"/><Relationship Id="rId12" Type="http://schemas.openxmlformats.org/officeDocument/2006/relationships/slide" Target="slides/slide6.xml"/><Relationship Id="rId56" Type="http://schemas.openxmlformats.org/officeDocument/2006/relationships/font" Target="fonts/ProximaNova-regular.fntdata"/><Relationship Id="rId15" Type="http://schemas.openxmlformats.org/officeDocument/2006/relationships/slide" Target="slides/slide9.xml"/><Relationship Id="rId59" Type="http://schemas.openxmlformats.org/officeDocument/2006/relationships/font" Target="fonts/ProximaNova-boldItalic.fntdata"/><Relationship Id="rId14" Type="http://schemas.openxmlformats.org/officeDocument/2006/relationships/slide" Target="slides/slide8.xml"/><Relationship Id="rId58" Type="http://schemas.openxmlformats.org/officeDocument/2006/relationships/font" Target="fonts/ProximaNova-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chemeClr val="dk1"/>
                </a:solidFill>
              </a:rPr>
              <a:t>Welcome to CKC Systems lab course focused on the shoulder. In this module we will review various topics with the goal of creating clarity and understanding the concepts taught in the course lecture. </a:t>
            </a:r>
            <a:endParaRPr sz="1200">
              <a:solidFill>
                <a:schemeClr val="dk1"/>
              </a:solidFill>
            </a:endParaRPr>
          </a:p>
          <a:p>
            <a:pPr indent="0" lvl="0" marL="0" rtl="0" algn="l">
              <a:spcBef>
                <a:spcPts val="0"/>
              </a:spcBef>
              <a:spcAft>
                <a:spcPts val="0"/>
              </a:spcAft>
              <a:buNone/>
            </a:pP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9e3c13895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9e3c13895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While certain special tests have limited validity in isolation, they have been studied in groupings to see the best combination to assess rotator cuff pathology clinically.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With 3/3 positive tests, there is a significant </a:t>
            </a:r>
            <a:r>
              <a:rPr lang="en" sz="1500"/>
              <a:t>probability</a:t>
            </a:r>
            <a:r>
              <a:rPr lang="en" sz="1500"/>
              <a:t> that the individual has </a:t>
            </a:r>
            <a:r>
              <a:rPr lang="en" sz="1500"/>
              <a:t>rotator</a:t>
            </a:r>
            <a:r>
              <a:rPr lang="en" sz="1500"/>
              <a:t> cuff pathology. With 3/3 negative tests, there is a significant </a:t>
            </a:r>
            <a:r>
              <a:rPr lang="en" sz="1500"/>
              <a:t>probability</a:t>
            </a:r>
            <a:r>
              <a:rPr lang="en" sz="1500"/>
              <a:t> that the individual does not have rotator cuff pathology.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Here, we demonstrate the test cluster, starting with the arc of motion, followed by hawkins </a:t>
            </a:r>
            <a:r>
              <a:rPr lang="en" sz="1500"/>
              <a:t>impingement</a:t>
            </a:r>
            <a:r>
              <a:rPr lang="en" sz="1500"/>
              <a:t>, and finally, resisted ER. In this case, they are all negative, so we could confidently say that the rotator cuff is likely not the cause of the pain.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730e2caaf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730e2caaf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All of these shoulder pathologies may have overlap in mechanisms of injury, functional impairments, and biomechanical faults. </a:t>
            </a:r>
            <a:r>
              <a:rPr lang="en" sz="1500"/>
              <a:t>Despite</a:t>
            </a:r>
            <a:r>
              <a:rPr lang="en" sz="1500"/>
              <a:t> having differing pathoanatomical </a:t>
            </a:r>
            <a:r>
              <a:rPr lang="en" sz="1500"/>
              <a:t>diagnoses</a:t>
            </a:r>
            <a:r>
              <a:rPr lang="en" sz="1500"/>
              <a:t>, they will all follow similar intervention strategies. </a:t>
            </a:r>
            <a:endParaRPr sz="15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7d7de011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7d7de011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highlight>
                  <a:schemeClr val="lt1"/>
                </a:highlight>
              </a:rPr>
              <a:t>Recall from the lecture content, scapulohumeral rhythm is the coordinated movement of the scapula and the humerus throughout shoulder motion. This considers motion at the scapulothoracic joint and the GHJ. </a:t>
            </a:r>
            <a:endParaRPr sz="1500">
              <a:solidFill>
                <a:schemeClr val="dk1"/>
              </a:solidFill>
              <a:highlight>
                <a:schemeClr val="lt1"/>
              </a:highlight>
            </a:endParaRPr>
          </a:p>
          <a:p>
            <a:pPr indent="0" lvl="0" marL="0" rtl="0" algn="l">
              <a:spcBef>
                <a:spcPts val="0"/>
              </a:spcBef>
              <a:spcAft>
                <a:spcPts val="0"/>
              </a:spcAft>
              <a:buNone/>
            </a:pPr>
            <a:r>
              <a:t/>
            </a:r>
            <a:endParaRPr sz="1500">
              <a:solidFill>
                <a:schemeClr val="dk1"/>
              </a:solidFill>
              <a:highlight>
                <a:schemeClr val="lt1"/>
              </a:highlight>
            </a:endParaRPr>
          </a:p>
          <a:p>
            <a:pPr indent="0" lvl="0" marL="0" rtl="0" algn="l">
              <a:spcBef>
                <a:spcPts val="0"/>
              </a:spcBef>
              <a:spcAft>
                <a:spcPts val="0"/>
              </a:spcAft>
              <a:buNone/>
            </a:pPr>
            <a:r>
              <a:rPr lang="en" sz="1500">
                <a:solidFill>
                  <a:schemeClr val="dk1"/>
                </a:solidFill>
                <a:highlight>
                  <a:schemeClr val="lt1"/>
                </a:highlight>
              </a:rPr>
              <a:t>The movement should occur at a roughly 2:1 ratio of glenohumeral elevation and scapulothoracic upward rotation. Many have studied this relationship and</a:t>
            </a:r>
            <a:r>
              <a:rPr lang="en" sz="1500">
                <a:solidFill>
                  <a:schemeClr val="dk1"/>
                </a:solidFill>
                <a:highlight>
                  <a:schemeClr val="lt1"/>
                </a:highlight>
              </a:rPr>
              <a:t> multiple ratios have been determined, but 2:1 is well accepted and we will keep these values in mind for simplicity purposes. </a:t>
            </a:r>
            <a:endParaRPr sz="1500">
              <a:solidFill>
                <a:schemeClr val="dk1"/>
              </a:solidFill>
              <a:highlight>
                <a:schemeClr val="lt1"/>
              </a:highlight>
            </a:endParaRPr>
          </a:p>
          <a:p>
            <a:pPr indent="0" lvl="0" marL="0" rtl="0" algn="l">
              <a:spcBef>
                <a:spcPts val="0"/>
              </a:spcBef>
              <a:spcAft>
                <a:spcPts val="0"/>
              </a:spcAft>
              <a:buNone/>
            </a:pPr>
            <a:r>
              <a:t/>
            </a:r>
            <a:endParaRPr sz="1500">
              <a:solidFill>
                <a:schemeClr val="dk1"/>
              </a:solidFill>
              <a:highlight>
                <a:schemeClr val="lt1"/>
              </a:highlight>
            </a:endParaRPr>
          </a:p>
          <a:p>
            <a:pPr indent="0" lvl="0" marL="0" rtl="0" algn="l">
              <a:spcBef>
                <a:spcPts val="0"/>
              </a:spcBef>
              <a:spcAft>
                <a:spcPts val="0"/>
              </a:spcAft>
              <a:buNone/>
            </a:pPr>
            <a:r>
              <a:rPr lang="en" sz="1500">
                <a:solidFill>
                  <a:schemeClr val="dk1"/>
                </a:solidFill>
                <a:highlight>
                  <a:schemeClr val="lt1"/>
                </a:highlight>
              </a:rPr>
              <a:t>Although the 2:1 ratio of scapulohumeral motion is the overall contribution to humeral abduction, this ratio is not uniform throughout the movement. </a:t>
            </a:r>
            <a:endParaRPr sz="1500">
              <a:solidFill>
                <a:schemeClr val="dk1"/>
              </a:solidFill>
              <a:highlight>
                <a:schemeClr val="lt1"/>
              </a:highlight>
            </a:endParaRPr>
          </a:p>
          <a:p>
            <a:pPr indent="0" lvl="0" marL="0" rtl="0" algn="l">
              <a:spcBef>
                <a:spcPts val="0"/>
              </a:spcBef>
              <a:spcAft>
                <a:spcPts val="0"/>
              </a:spcAft>
              <a:buNone/>
            </a:pPr>
            <a:r>
              <a:t/>
            </a:r>
            <a:endParaRPr sz="1500">
              <a:solidFill>
                <a:schemeClr val="dk1"/>
              </a:solidFill>
              <a:highlight>
                <a:schemeClr val="lt1"/>
              </a:highlight>
            </a:endParaRPr>
          </a:p>
          <a:p>
            <a:pPr indent="0" lvl="0" marL="0" rtl="0" algn="l">
              <a:spcBef>
                <a:spcPts val="0"/>
              </a:spcBef>
              <a:spcAft>
                <a:spcPts val="0"/>
              </a:spcAft>
              <a:buNone/>
            </a:pPr>
            <a:r>
              <a:t/>
            </a:r>
            <a:endParaRPr sz="1500">
              <a:solidFill>
                <a:schemeClr val="dk1"/>
              </a:solidFill>
              <a:highlight>
                <a:schemeClr val="lt1"/>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7d7de011f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7d7de011f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highlight>
                  <a:schemeClr val="lt1"/>
                </a:highlight>
              </a:rPr>
              <a:t>Maintaining proper scapulohumeral </a:t>
            </a:r>
            <a:r>
              <a:rPr lang="en" sz="1500">
                <a:solidFill>
                  <a:schemeClr val="dk1"/>
                </a:solidFill>
                <a:highlight>
                  <a:schemeClr val="lt1"/>
                </a:highlight>
              </a:rPr>
              <a:t>rhythm</a:t>
            </a:r>
            <a:r>
              <a:rPr lang="en" sz="1500">
                <a:solidFill>
                  <a:schemeClr val="dk1"/>
                </a:solidFill>
                <a:highlight>
                  <a:schemeClr val="lt1"/>
                </a:highlight>
              </a:rPr>
              <a:t> is extremely important for function as it helps to p</a:t>
            </a:r>
            <a:r>
              <a:rPr lang="en" sz="1500">
                <a:solidFill>
                  <a:schemeClr val="dk1"/>
                </a:solidFill>
                <a:highlight>
                  <a:schemeClr val="lt1"/>
                </a:highlight>
              </a:rPr>
              <a:t>reserve the length-tension relationships of the glenohumeral and scapular muscles and enables proper biomechanics of the shoulder joint. It is important to observe the quality of this rhythm in the evaluation process.</a:t>
            </a:r>
            <a:endParaRPr sz="1500">
              <a:solidFill>
                <a:schemeClr val="dk1"/>
              </a:solidFill>
              <a:highlight>
                <a:schemeClr val="lt1"/>
              </a:highlight>
            </a:endParaRPr>
          </a:p>
          <a:p>
            <a:pPr indent="0" lvl="0" marL="0" rtl="0" algn="l">
              <a:spcBef>
                <a:spcPts val="0"/>
              </a:spcBef>
              <a:spcAft>
                <a:spcPts val="0"/>
              </a:spcAft>
              <a:buNone/>
            </a:pPr>
            <a:r>
              <a:t/>
            </a:r>
            <a:endParaRPr sz="1500">
              <a:solidFill>
                <a:schemeClr val="dk1"/>
              </a:solidFill>
              <a:highlight>
                <a:schemeClr val="lt1"/>
              </a:highlight>
            </a:endParaRPr>
          </a:p>
          <a:p>
            <a:pPr indent="0" lvl="0" marL="0" rtl="0" algn="l">
              <a:spcBef>
                <a:spcPts val="0"/>
              </a:spcBef>
              <a:spcAft>
                <a:spcPts val="0"/>
              </a:spcAft>
              <a:buNone/>
            </a:pPr>
            <a:r>
              <a:rPr lang="en" sz="1500">
                <a:solidFill>
                  <a:schemeClr val="dk1"/>
                </a:solidFill>
                <a:highlight>
                  <a:schemeClr val="lt1"/>
                </a:highlight>
              </a:rPr>
              <a:t>When the shoulder girdle is functioning absent of abnormal movement patterns, injury is less likely to occur to both the articular surface and also to the muscles and connective tissue around the joint. </a:t>
            </a:r>
            <a:endParaRPr sz="1500">
              <a:solidFill>
                <a:schemeClr val="dk1"/>
              </a:solidFill>
              <a:highlight>
                <a:schemeClr val="lt1"/>
              </a:highlight>
            </a:endParaRPr>
          </a:p>
          <a:p>
            <a:pPr indent="0" lvl="0" marL="0" rtl="0" algn="l">
              <a:spcBef>
                <a:spcPts val="0"/>
              </a:spcBef>
              <a:spcAft>
                <a:spcPts val="0"/>
              </a:spcAft>
              <a:buNone/>
            </a:pPr>
            <a:r>
              <a:t/>
            </a:r>
            <a:endParaRPr sz="1500">
              <a:solidFill>
                <a:schemeClr val="dk1"/>
              </a:solidFill>
              <a:highlight>
                <a:schemeClr val="lt1"/>
              </a:highlight>
            </a:endParaRPr>
          </a:p>
          <a:p>
            <a:pPr indent="0" lvl="0" marL="0" rtl="0" algn="l">
              <a:spcBef>
                <a:spcPts val="0"/>
              </a:spcBef>
              <a:spcAft>
                <a:spcPts val="0"/>
              </a:spcAft>
              <a:buNone/>
            </a:pPr>
            <a:r>
              <a:rPr lang="en" sz="1500">
                <a:solidFill>
                  <a:schemeClr val="dk1"/>
                </a:solidFill>
                <a:highlight>
                  <a:schemeClr val="lt1"/>
                </a:highlight>
              </a:rPr>
              <a:t>We can watch a demonstration here.  Initial motion of shoulder abduction should be GHJ dominant. As motion continues, there is more equal contribution from both the GHJ joint and scapulothoraic joint, and then finally towards end range, the motion should be scapulothoracic dominant. Most important, look for quality and symmetry. </a:t>
            </a:r>
            <a:endParaRPr b="1" sz="15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3fe45ef12a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3fe45ef12a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After reviewing some key components of the evaluation process, this chapter will focus on abnormal movement patterns in addition to comparing closed chain and open chain exercises and their </a:t>
            </a:r>
            <a:r>
              <a:rPr lang="en" sz="1500"/>
              <a:t>impact</a:t>
            </a:r>
            <a:r>
              <a:rPr lang="en" sz="1500"/>
              <a:t> on shoulder girdle biomechanics. </a:t>
            </a:r>
            <a:endParaRPr sz="15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92c502667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92c502667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It is </a:t>
            </a:r>
            <a:r>
              <a:rPr lang="en" sz="1500"/>
              <a:t>important</a:t>
            </a:r>
            <a:r>
              <a:rPr lang="en" sz="1500"/>
              <a:t> to objectively observe the quality and magnitude of shoulder motion. In the previous section, we reviewed normal scapulohumeral rhythm. Now let’s look at some abnormal movement patterns. </a:t>
            </a:r>
            <a:endParaRPr sz="15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92c502667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92c502667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This subject, diagnosed with surpraspinatus dysfunction demonstrates </a:t>
            </a:r>
            <a:r>
              <a:rPr lang="en" sz="1500"/>
              <a:t>abnormal</a:t>
            </a:r>
            <a:r>
              <a:rPr lang="en" sz="1500"/>
              <a:t> scapulohumeral rhythm. Notice that the rotator cuff has a difficult time stabilizing the GHJ during the initial stages of humer </a:t>
            </a:r>
            <a:r>
              <a:rPr lang="en" sz="1500"/>
              <a:t>abduction</a:t>
            </a:r>
            <a:r>
              <a:rPr lang="en" sz="1500"/>
              <a:t>. As such, there is an overcompensation of the scapulothoracic joint upwardly rotating to allow shoulder abduction.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92c502667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92c502667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Here is another example of scapular dyskinsia. This client has a confirmed rupture of his right subscapularis with supraspinatus </a:t>
            </a:r>
            <a:r>
              <a:rPr lang="en" sz="1500"/>
              <a:t>involvement</a:t>
            </a:r>
            <a:r>
              <a:rPr lang="en" sz="1500"/>
              <a:t> as well. Again, notice during the </a:t>
            </a:r>
            <a:r>
              <a:rPr lang="en" sz="1500"/>
              <a:t>initial</a:t>
            </a:r>
            <a:r>
              <a:rPr lang="en" sz="1500"/>
              <a:t> phases of movement, there is excessive </a:t>
            </a:r>
            <a:r>
              <a:rPr lang="en" sz="1500"/>
              <a:t>scapular</a:t>
            </a:r>
            <a:r>
              <a:rPr lang="en" sz="1500"/>
              <a:t> compensation to allow for humeral abduction. The scapula upwardly rotates and elevates very early on in the movement due to the deficit </a:t>
            </a:r>
            <a:r>
              <a:rPr lang="en" sz="1500"/>
              <a:t>rotator cuff structure. The timing of the rhythm is off when compared to the left side. </a:t>
            </a:r>
            <a:endParaRPr sz="15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3e4c2293f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13e4c2293f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As the rotator cuff evolutionary mismatch theory has developed it is becoming clear that there is a an advanced </a:t>
            </a:r>
            <a:r>
              <a:rPr lang="en" sz="1500"/>
              <a:t>neurological</a:t>
            </a:r>
            <a:r>
              <a:rPr lang="en" sz="1500"/>
              <a:t> </a:t>
            </a:r>
            <a:r>
              <a:rPr lang="en" sz="1500"/>
              <a:t>response</a:t>
            </a:r>
            <a:r>
              <a:rPr lang="en" sz="1500"/>
              <a:t> to performing closed kinetic chain exercises. </a:t>
            </a:r>
            <a:r>
              <a:rPr lang="en" sz="1500">
                <a:solidFill>
                  <a:schemeClr val="dk1"/>
                </a:solidFill>
              </a:rPr>
              <a:t>Research studies continuously show that the emg activity of the scapulothoracic musculature is greater when comparing closed vs open chain exercise.</a:t>
            </a:r>
            <a:r>
              <a:rPr lang="en" sz="1500"/>
              <a:t>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For closed chain exercises that are </a:t>
            </a:r>
            <a:r>
              <a:rPr lang="en" sz="1500"/>
              <a:t>performed</a:t>
            </a:r>
            <a:r>
              <a:rPr lang="en" sz="1500"/>
              <a:t> from a hanging position, improved muscular activation and joint stability is most likely due to the impact that gravity has on the COM during these exercises. The distractive force created when hanging, theoretically initiates a neurological stability </a:t>
            </a:r>
            <a:r>
              <a:rPr lang="en" sz="1500"/>
              <a:t>response</a:t>
            </a:r>
            <a:r>
              <a:rPr lang="en" sz="1500"/>
              <a:t> to prevent dislocation. This </a:t>
            </a:r>
            <a:r>
              <a:rPr lang="en" sz="1500"/>
              <a:t>response</a:t>
            </a:r>
            <a:r>
              <a:rPr lang="en" sz="1500"/>
              <a:t> results in improved scapulothoracic rhythm.</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For closed chain exercises that are performed with a compressional force vs a traction force, stability is created by ground reaction forces that are </a:t>
            </a:r>
            <a:r>
              <a:rPr lang="en" sz="1500"/>
              <a:t>transferred</a:t>
            </a:r>
            <a:r>
              <a:rPr lang="en" sz="1500"/>
              <a:t> through the glenohumeral joint.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These positions </a:t>
            </a:r>
            <a:r>
              <a:rPr lang="en" sz="1500"/>
              <a:t>inherently</a:t>
            </a:r>
            <a:r>
              <a:rPr lang="en" sz="1500"/>
              <a:t> decrease the need for RC stability. 50 plus million years of evolution created these biomechanics.</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4d1e52083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4d1e52083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chemeClr val="dk1"/>
                </a:solidFill>
              </a:rPr>
              <a:t>What is the difference between these movements? In the picture on the left, the COM is supported by the seat. In the picture on the right, the COM is exposed to the pull of gravity and the body mass is controlled by the fixed hand position. </a:t>
            </a:r>
            <a:endParaRPr sz="15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rPr>
              <a:t>The shoulder joint is formed by the scapula and the humerus. In hanging positions, the increased neurological response activating the muscles that control scapular motion, improve its alignment with the humerus during upper extremity movement. This enhanced muscular force coupling helps create stability within the GH joint.</a:t>
            </a:r>
            <a:endParaRPr sz="15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730e2caaf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730e2caa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When starting the objective exam of the shoulder keep in mind that the client history of present illness is still the most important </a:t>
            </a:r>
            <a:r>
              <a:rPr lang="en" sz="1500"/>
              <a:t>component</a:t>
            </a:r>
            <a:r>
              <a:rPr lang="en" sz="1500"/>
              <a:t> of the entire evaluation. Also make sure to rule out other causes of shoulder pain such as a cervical spine pathology and </a:t>
            </a:r>
            <a:r>
              <a:rPr lang="en" sz="1500"/>
              <a:t>visceral</a:t>
            </a:r>
            <a:r>
              <a:rPr lang="en" sz="1500"/>
              <a:t> concerns.  </a:t>
            </a:r>
            <a:endParaRPr sz="15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4d1e520838_0_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4d1e520838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chemeClr val="dk1"/>
                </a:solidFill>
              </a:rPr>
              <a:t>These two exercises target the same major muscle groups. The one on the left takes place in an open chain, and the one on the right takes place in a closed chain. </a:t>
            </a:r>
            <a:endParaRPr sz="15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rPr>
              <a:t>Stability starts at the core. Proximal stability is necessary for distal stability. </a:t>
            </a:r>
            <a:r>
              <a:rPr lang="en" sz="1500">
                <a:solidFill>
                  <a:schemeClr val="dk1"/>
                </a:solidFill>
              </a:rPr>
              <a:t>A stable spine allows the muscles that attach from the spine to scapula to have a stable attachment point for optimal function.</a:t>
            </a:r>
            <a:r>
              <a:rPr lang="en" sz="1500">
                <a:solidFill>
                  <a:schemeClr val="dk1"/>
                </a:solidFill>
              </a:rPr>
              <a:t> EMG studies demonstrate that the core musculature is more active when the spine is subjected to the distractive forces created in the hanging position. Controlling ones COM is the key first step in the stability chain. </a:t>
            </a:r>
            <a:endParaRPr sz="15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rPr>
              <a:t>When the core muscles contract to stabilize the spine, </a:t>
            </a:r>
            <a:r>
              <a:rPr lang="en" sz="1500">
                <a:solidFill>
                  <a:schemeClr val="dk1"/>
                </a:solidFill>
              </a:rPr>
              <a:t>the spine in turn is more stable. On the left, the subject does not have to control his COM. On the right, he does. </a:t>
            </a:r>
            <a:endParaRPr sz="15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9c7a715bb0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9c7a715bb0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chemeClr val="dk1"/>
                </a:solidFill>
              </a:rPr>
              <a:t>When sitting to perform an exercise, as seen here, the COM is supported by the seat and there is less core muscle activation. Notice when his arms are in full elevation, the </a:t>
            </a:r>
            <a:r>
              <a:rPr lang="en" sz="1500">
                <a:solidFill>
                  <a:schemeClr val="dk1"/>
                </a:solidFill>
              </a:rPr>
              <a:t>lower back musculature disengages.</a:t>
            </a:r>
            <a:r>
              <a:rPr lang="en" sz="1500">
                <a:solidFill>
                  <a:schemeClr val="dk1"/>
                </a:solidFill>
              </a:rPr>
              <a:t> This decreases vertebral stability which in turn, decreases the optimal biomechanical function of the scapulothoracic musculature and allows the upper extremities to pulled into passive elevation. </a:t>
            </a:r>
            <a:endParaRPr sz="15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rPr>
              <a:t>We can see that motion </a:t>
            </a:r>
            <a:r>
              <a:rPr lang="en" sz="1500">
                <a:solidFill>
                  <a:schemeClr val="dk1"/>
                </a:solidFill>
              </a:rPr>
              <a:t>occurring on the right side, the dysfunctional side, consists of aberrant movement patterns and the timing of his scapulothoracic movement is off. The aberrant patterns are made worse due to the lack of spinal stability at end range, which impacts the length tension relationship of the muscles that attach from the spine to the scapula. </a:t>
            </a:r>
            <a:endParaRPr sz="15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sz="15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9c7a715bb0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19c7a715bb0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chemeClr val="dk1"/>
                </a:solidFill>
              </a:rPr>
              <a:t>Let’s compare to the comparable closed chain exercise, the pull up. </a:t>
            </a:r>
            <a:endParaRPr sz="15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sz="1500">
                <a:solidFill>
                  <a:schemeClr val="dk1"/>
                </a:solidFill>
              </a:rPr>
              <a:t>We can see here that as the client’s body weight and gravity pulls his COM away from his fixed hands, it results in a distraction force at the shoulder. The difference between this exercise and the last example, is that the muscles of the core and scapular stabilizers never disengage throughout the full range of motion. As a result, the motion occuring at the scapula is smooth and symmetrical when comparing to the uninjured left side. </a:t>
            </a:r>
            <a:endParaRPr sz="15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9c7a715bb0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9c7a715bb0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chemeClr val="dk1"/>
                </a:solidFill>
              </a:rPr>
              <a:t>Now that we’ve gone through these examples in </a:t>
            </a:r>
            <a:r>
              <a:rPr lang="en" sz="1500">
                <a:solidFill>
                  <a:schemeClr val="dk1"/>
                </a:solidFill>
              </a:rPr>
              <a:t>detail</a:t>
            </a:r>
            <a:r>
              <a:rPr lang="en" sz="1500">
                <a:solidFill>
                  <a:schemeClr val="dk1"/>
                </a:solidFill>
              </a:rPr>
              <a:t>, let’s take a step back. These exercises are </a:t>
            </a:r>
            <a:r>
              <a:rPr lang="en" sz="1500">
                <a:solidFill>
                  <a:schemeClr val="dk1"/>
                </a:solidFill>
              </a:rPr>
              <a:t>performed</a:t>
            </a:r>
            <a:r>
              <a:rPr lang="en" sz="1500">
                <a:solidFill>
                  <a:schemeClr val="dk1"/>
                </a:solidFill>
              </a:rPr>
              <a:t> at a similar 10 RM load, but notice the engagement of the </a:t>
            </a:r>
            <a:r>
              <a:rPr lang="en" sz="1500">
                <a:solidFill>
                  <a:schemeClr val="dk1"/>
                </a:solidFill>
              </a:rPr>
              <a:t>muscles of the back during the pull-up compared to the lat pull down. You can see the definition of the lat, traps, interscapular muscles, and even the posterior rotator cuff throughout the entire movement. </a:t>
            </a:r>
            <a:endParaRPr sz="15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4d1e520838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14d1e520838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chemeClr val="dk1"/>
                </a:solidFill>
              </a:rPr>
              <a:t>Now let’s look at the bench press compared to the push-up. </a:t>
            </a:r>
            <a:endParaRPr sz="15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rPr>
              <a:t>Recall in the shoulder lecture we talked about how similar strength gains are attainable to the chest musculature regardless of the exercise chosen. If that’s the case, we should choose the exercise that is safer.</a:t>
            </a:r>
            <a:endParaRPr sz="15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sz="1500">
                <a:solidFill>
                  <a:schemeClr val="dk1"/>
                </a:solidFill>
              </a:rPr>
              <a:t>Why is it safer? What is the difference between these movements? </a:t>
            </a:r>
            <a:endParaRPr sz="15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4d1e520838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4d1e520838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chemeClr val="dk1"/>
                </a:solidFill>
              </a:rPr>
              <a:t>There are a few reason why a resisted push-up is a safer way to target strength gains in the upper extremities compared to the bench press. Again, it starts with core stability. With one’s </a:t>
            </a:r>
            <a:r>
              <a:rPr lang="en" sz="1500">
                <a:solidFill>
                  <a:schemeClr val="dk1"/>
                </a:solidFill>
              </a:rPr>
              <a:t>body</a:t>
            </a:r>
            <a:r>
              <a:rPr lang="en" sz="1500">
                <a:solidFill>
                  <a:schemeClr val="dk1"/>
                </a:solidFill>
              </a:rPr>
              <a:t> weight resting on a bench, spinal stability is not as necessary to complete the motion. </a:t>
            </a:r>
            <a:r>
              <a:rPr lang="en" sz="1500">
                <a:solidFill>
                  <a:schemeClr val="dk1"/>
                </a:solidFill>
              </a:rPr>
              <a:t>Furthermore</a:t>
            </a:r>
            <a:r>
              <a:rPr lang="en" sz="1500">
                <a:solidFill>
                  <a:schemeClr val="dk1"/>
                </a:solidFill>
              </a:rPr>
              <a:t>, the shoulder blades resting on the bench restricts free range of motion of the scapula. Recall that shoulder motion requires contribution from both the scapulothoracic joint and the GHJ. If we restrict motion at the scapula, then greater demand is placed on the GHJ and consequently, the rotator cuff structure as it must stabilize the load as motion occurs. </a:t>
            </a:r>
            <a:endParaRPr sz="15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500">
              <a:solidFill>
                <a:schemeClr val="dk1"/>
              </a:solidFill>
            </a:endParaRPr>
          </a:p>
          <a:p>
            <a:pPr indent="0" lvl="0" marL="0" rtl="0" algn="l">
              <a:lnSpc>
                <a:spcPct val="115000"/>
              </a:lnSpc>
              <a:spcBef>
                <a:spcPts val="1200"/>
              </a:spcBef>
              <a:spcAft>
                <a:spcPts val="1200"/>
              </a:spcAft>
              <a:buNone/>
            </a:pPr>
            <a:r>
              <a:t/>
            </a:r>
            <a:endParaRPr sz="15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9c7a715bb0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9c7a715bb0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chemeClr val="dk1"/>
                </a:solidFill>
              </a:rPr>
              <a:t>Let’s watch this example of this subject performing a barbell bench press. </a:t>
            </a:r>
            <a:endParaRPr sz="1500">
              <a:solidFill>
                <a:schemeClr val="dk1"/>
              </a:solidFill>
            </a:endParaRPr>
          </a:p>
          <a:p>
            <a:pPr indent="0" lvl="0" marL="0" rtl="0" algn="l">
              <a:lnSpc>
                <a:spcPct val="115000"/>
              </a:lnSpc>
              <a:spcBef>
                <a:spcPts val="1200"/>
              </a:spcBef>
              <a:spcAft>
                <a:spcPts val="0"/>
              </a:spcAft>
              <a:buNone/>
            </a:pPr>
            <a:r>
              <a:rPr lang="en" sz="1500">
                <a:solidFill>
                  <a:schemeClr val="dk1"/>
                </a:solidFill>
              </a:rPr>
              <a:t>The back is excessively arched and he is resting in an anterior tilt of his pelvis. This posture indicates decreased activation of his spinal stabilizers. While some of his superficial abdominal muscle might engage through a valsalva technique, the deep </a:t>
            </a:r>
            <a:r>
              <a:rPr lang="en" sz="1500">
                <a:solidFill>
                  <a:schemeClr val="dk1"/>
                </a:solidFill>
              </a:rPr>
              <a:t>intrinsic</a:t>
            </a:r>
            <a:r>
              <a:rPr lang="en" sz="1500">
                <a:solidFill>
                  <a:schemeClr val="dk1"/>
                </a:solidFill>
              </a:rPr>
              <a:t> spinal stabilizer are not required to achieve this motion. </a:t>
            </a:r>
            <a:endParaRPr sz="1500">
              <a:solidFill>
                <a:schemeClr val="dk1"/>
              </a:solidFill>
            </a:endParaRPr>
          </a:p>
          <a:p>
            <a:pPr indent="0" lvl="0" marL="0" rtl="0" algn="l">
              <a:lnSpc>
                <a:spcPct val="115000"/>
              </a:lnSpc>
              <a:spcBef>
                <a:spcPts val="1200"/>
              </a:spcBef>
              <a:spcAft>
                <a:spcPts val="0"/>
              </a:spcAft>
              <a:buNone/>
            </a:pPr>
            <a:r>
              <a:rPr lang="en" sz="1500">
                <a:solidFill>
                  <a:schemeClr val="dk1"/>
                </a:solidFill>
              </a:rPr>
              <a:t>Notice how his shoulder blades are fixed to the surface of the bench. If the scapulae cannot adequately retract, excessive stress is placed to the anterior aspect of the shoulder and rotator cuff structure. </a:t>
            </a:r>
            <a:endParaRPr sz="1500">
              <a:solidFill>
                <a:schemeClr val="dk1"/>
              </a:solidFill>
            </a:endParaRPr>
          </a:p>
          <a:p>
            <a:pPr indent="0" lvl="0" marL="0" rtl="0" algn="l">
              <a:lnSpc>
                <a:spcPct val="115000"/>
              </a:lnSpc>
              <a:spcBef>
                <a:spcPts val="1200"/>
              </a:spcBef>
              <a:spcAft>
                <a:spcPts val="120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9c7a715bb0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9c7a715bb0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chemeClr val="dk1"/>
                </a:solidFill>
              </a:rPr>
              <a:t>Here we have the equivalent closed chain upper extremity exercise - a resisted push-up. W</a:t>
            </a:r>
            <a:r>
              <a:rPr lang="en" sz="1500">
                <a:solidFill>
                  <a:schemeClr val="dk1"/>
                </a:solidFill>
              </a:rPr>
              <a:t>hen performing exercise such as a push up, the joint compression created by ground reaction forces improves GH joint stability. This in turn decreases the need for the rotator cuff musculature to stabilize the joint. </a:t>
            </a:r>
            <a:endParaRPr sz="1500">
              <a:solidFill>
                <a:schemeClr val="dk1"/>
              </a:solidFill>
            </a:endParaRPr>
          </a:p>
          <a:p>
            <a:pPr indent="0" lvl="0" marL="0" rtl="0" algn="l">
              <a:lnSpc>
                <a:spcPct val="115000"/>
              </a:lnSpc>
              <a:spcBef>
                <a:spcPts val="1200"/>
              </a:spcBef>
              <a:spcAft>
                <a:spcPts val="0"/>
              </a:spcAft>
              <a:buNone/>
            </a:pPr>
            <a:r>
              <a:rPr lang="en" sz="1500">
                <a:solidFill>
                  <a:schemeClr val="dk1"/>
                </a:solidFill>
              </a:rPr>
              <a:t>But there’s more… if </a:t>
            </a:r>
            <a:r>
              <a:rPr lang="en" sz="1500">
                <a:solidFill>
                  <a:schemeClr val="dk1"/>
                </a:solidFill>
              </a:rPr>
              <a:t>we drew an arrow directly down from where the COM is, we can appreciate what the core musculature must have to do to combat that downward force. </a:t>
            </a:r>
            <a:endParaRPr sz="1500">
              <a:solidFill>
                <a:schemeClr val="dk1"/>
              </a:solidFill>
            </a:endParaRPr>
          </a:p>
          <a:p>
            <a:pPr indent="0" lvl="0" marL="0" rtl="0" algn="l">
              <a:lnSpc>
                <a:spcPct val="115000"/>
              </a:lnSpc>
              <a:spcBef>
                <a:spcPts val="1200"/>
              </a:spcBef>
              <a:spcAft>
                <a:spcPts val="0"/>
              </a:spcAft>
              <a:buNone/>
            </a:pPr>
            <a:r>
              <a:rPr lang="en" sz="1500">
                <a:solidFill>
                  <a:schemeClr val="dk1"/>
                </a:solidFill>
              </a:rPr>
              <a:t>This individual is </a:t>
            </a:r>
            <a:r>
              <a:rPr lang="en" sz="1500">
                <a:solidFill>
                  <a:schemeClr val="dk1"/>
                </a:solidFill>
              </a:rPr>
              <a:t>maintaining a neutral spine and not</a:t>
            </a:r>
            <a:r>
              <a:rPr lang="en" sz="1500">
                <a:solidFill>
                  <a:schemeClr val="dk1"/>
                </a:solidFill>
              </a:rPr>
              <a:t> allowing his back to arch. The spinal stability demonstrated here allows </a:t>
            </a:r>
            <a:r>
              <a:rPr lang="en" sz="1500">
                <a:solidFill>
                  <a:schemeClr val="dk1"/>
                </a:solidFill>
              </a:rPr>
              <a:t>the scapulothoracic muscles which attach to the spine, to function effectively. Additionally, in this position, the shoulder blades are free to move as intended. The co-contraction of the muscles around the shoulder structure allows for proper scapulohumeral rhythm. </a:t>
            </a:r>
            <a:endParaRPr sz="1500">
              <a:solidFill>
                <a:schemeClr val="dk1"/>
              </a:solidFill>
            </a:endParaRPr>
          </a:p>
          <a:p>
            <a:pPr indent="0" lvl="0" marL="0" rtl="0" algn="l">
              <a:lnSpc>
                <a:spcPct val="115000"/>
              </a:lnSpc>
              <a:spcBef>
                <a:spcPts val="1200"/>
              </a:spcBef>
              <a:spcAft>
                <a:spcPts val="0"/>
              </a:spcAft>
              <a:buNone/>
            </a:pPr>
            <a:r>
              <a:t/>
            </a:r>
            <a:endParaRPr sz="1500">
              <a:solidFill>
                <a:schemeClr val="dk1"/>
              </a:solidFill>
            </a:endParaRPr>
          </a:p>
          <a:p>
            <a:pPr indent="0" lvl="0" marL="0" rtl="0" algn="l">
              <a:lnSpc>
                <a:spcPct val="115000"/>
              </a:lnSpc>
              <a:spcBef>
                <a:spcPts val="1200"/>
              </a:spcBef>
              <a:spcAft>
                <a:spcPts val="1200"/>
              </a:spcAft>
              <a:buNone/>
            </a:pPr>
            <a:r>
              <a:t/>
            </a:r>
            <a:endParaRPr sz="15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3f97720df6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3f97720df6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chemeClr val="dk1"/>
                </a:solidFill>
              </a:rPr>
              <a:t>Recall that while the lower body underwent significant changes to accommodate the forces associated with bipedal gait, it was not necessary for the upper </a:t>
            </a:r>
            <a:r>
              <a:rPr lang="en" sz="1500">
                <a:solidFill>
                  <a:schemeClr val="dk1"/>
                </a:solidFill>
              </a:rPr>
              <a:t>extremities to go through as many adaptations.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9e3c13895d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19e3c13895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chemeClr val="dk1"/>
                </a:solidFill>
              </a:rPr>
              <a:t>W</a:t>
            </a:r>
            <a:r>
              <a:rPr lang="en" sz="1500">
                <a:solidFill>
                  <a:schemeClr val="dk1"/>
                </a:solidFill>
              </a:rPr>
              <a:t>hen compared to our last common ancestor, the chimpanzee, w</a:t>
            </a:r>
            <a:r>
              <a:rPr lang="en" sz="1500">
                <a:solidFill>
                  <a:schemeClr val="dk1"/>
                </a:solidFill>
              </a:rPr>
              <a:t>e have very </a:t>
            </a:r>
            <a:r>
              <a:rPr lang="en" sz="1500">
                <a:solidFill>
                  <a:schemeClr val="dk1"/>
                </a:solidFill>
              </a:rPr>
              <a:t>similar</a:t>
            </a:r>
            <a:r>
              <a:rPr lang="en" sz="1500">
                <a:solidFill>
                  <a:schemeClr val="dk1"/>
                </a:solidFill>
              </a:rPr>
              <a:t> shoulder structures, however, </a:t>
            </a:r>
            <a:r>
              <a:rPr lang="en" sz="1500">
                <a:solidFill>
                  <a:schemeClr val="dk1"/>
                </a:solidFill>
              </a:rPr>
              <a:t>we use our UE in very different ways. </a:t>
            </a:r>
            <a:endParaRPr sz="1500">
              <a:solidFill>
                <a:schemeClr val="dk1"/>
              </a:solidFill>
            </a:endParaRPr>
          </a:p>
          <a:p>
            <a:pPr indent="0" lvl="0" marL="0" rtl="0" algn="l">
              <a:lnSpc>
                <a:spcPct val="115000"/>
              </a:lnSpc>
              <a:spcBef>
                <a:spcPts val="0"/>
              </a:spcBef>
              <a:spcAft>
                <a:spcPts val="0"/>
              </a:spcAft>
              <a:buNone/>
            </a:pPr>
            <a:r>
              <a:t/>
            </a:r>
            <a:endParaRPr sz="1500">
              <a:solidFill>
                <a:schemeClr val="dk1"/>
              </a:solidFill>
            </a:endParaRPr>
          </a:p>
          <a:p>
            <a:pPr indent="0" lvl="0" marL="0" rtl="0" algn="l">
              <a:lnSpc>
                <a:spcPct val="115000"/>
              </a:lnSpc>
              <a:spcBef>
                <a:spcPts val="0"/>
              </a:spcBef>
              <a:spcAft>
                <a:spcPts val="0"/>
              </a:spcAft>
              <a:buNone/>
            </a:pPr>
            <a:r>
              <a:rPr lang="en" sz="1500">
                <a:solidFill>
                  <a:schemeClr val="dk1"/>
                </a:solidFill>
              </a:rPr>
              <a:t>Thinking through this design function mismatch might help to understand why rotator cuff dysfunction occurs in ~7/10 individuals throughout their lifetime. </a:t>
            </a:r>
            <a:endParaRPr sz="15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3fe45ef12a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3fe45ef12a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When determining if the cervical spine may be the cause of the clients shoulder symptoms, there are a few key findings that can help you </a:t>
            </a:r>
            <a:r>
              <a:rPr lang="en" sz="1500"/>
              <a:t>in</a:t>
            </a:r>
            <a:r>
              <a:rPr lang="en" sz="1500"/>
              <a:t> the process of the exam.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Typically, taking a thorough medical history will help rule up or down whether or not the source of the symptoms are related to the neck or the shoulder.  If the shoulder is the source of the discomfort, then some type of mechanical deformation of the joint should </a:t>
            </a:r>
            <a:r>
              <a:rPr lang="en" sz="1500"/>
              <a:t>elicit</a:t>
            </a:r>
            <a:r>
              <a:rPr lang="en" sz="1500"/>
              <a:t> pain. If neck and shoulder motions or positions do not cause symptoms, it is important to rule out </a:t>
            </a:r>
            <a:r>
              <a:rPr lang="en" sz="1500"/>
              <a:t>visceral</a:t>
            </a:r>
            <a:r>
              <a:rPr lang="en" sz="1500"/>
              <a:t> concerns. Lots of organ system pathology can refer to the shoulder joint.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Regardless of what you can conclude from the subjective questioning, you should always screen the </a:t>
            </a:r>
            <a:r>
              <a:rPr lang="en" sz="1500"/>
              <a:t>cervical</a:t>
            </a:r>
            <a:r>
              <a:rPr lang="en" sz="1500"/>
              <a:t> spine within your objective examination. </a:t>
            </a:r>
            <a:endParaRPr sz="1500"/>
          </a:p>
          <a:p>
            <a:pPr indent="0" lvl="0" marL="0" rtl="0" algn="l">
              <a:spcBef>
                <a:spcPts val="0"/>
              </a:spcBef>
              <a:spcAft>
                <a:spcPts val="0"/>
              </a:spcAft>
              <a:buNone/>
            </a:pPr>
            <a:r>
              <a:t/>
            </a:r>
            <a:endParaRPr sz="15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19a1ca2c55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19a1ca2c55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Given our similar anatomy, if ~7/10 humans will suffer from rotator cuff dysfunction within their lifetime, wouldn’t we expect a similar percentage in the chimpanzee population? While this seems like a plausible conclusion to draw, it is not the reality. </a:t>
            </a:r>
            <a:endParaRPr sz="1500"/>
          </a:p>
          <a:p>
            <a:pPr indent="0" lvl="0" marL="0" rtl="0" algn="l">
              <a:spcBef>
                <a:spcPts val="0"/>
              </a:spcBef>
              <a:spcAft>
                <a:spcPts val="0"/>
              </a:spcAft>
              <a:buNone/>
            </a:pPr>
            <a:r>
              <a:rPr lang="en" sz="1500"/>
              <a:t> </a:t>
            </a:r>
            <a:endParaRPr sz="1500"/>
          </a:p>
          <a:p>
            <a:pPr indent="0" lvl="0" marL="0" rtl="0" algn="l">
              <a:spcBef>
                <a:spcPts val="0"/>
              </a:spcBef>
              <a:spcAft>
                <a:spcPts val="0"/>
              </a:spcAft>
              <a:buNone/>
            </a:pPr>
            <a:r>
              <a:rPr lang="en" sz="1500"/>
              <a:t>Plate and colleagues studied age-related degenerative changes and tissue injury of the shoulders in non-human primates. Through this research, rotator cuff tears were found to be non-existent in this population.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This was one of the primary studies that helped validate my thought process in the development of the RC mismatch theory.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3e4c2293f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13e4c2293f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solidFill>
                  <a:schemeClr val="dk1"/>
                </a:solidFill>
              </a:rPr>
              <a:t>The major forces that adapted and shaped the primate shoulder girdle over the course of 50 million years of evolution were considerable closed chain compressive and distractive forces. Compressive forces when ambulating on all fours and distractive forces when hanging and swinging from branches. </a:t>
            </a:r>
            <a:endParaRPr sz="1500">
              <a:solidFill>
                <a:schemeClr val="dk1"/>
              </a:solidFill>
            </a:endParaRPr>
          </a:p>
          <a:p>
            <a:pPr indent="0" lvl="0" marL="0" rtl="0" algn="l">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Clr>
                <a:schemeClr val="dk1"/>
              </a:buClr>
              <a:buSzPts val="1100"/>
              <a:buFont typeface="Arial"/>
              <a:buNone/>
            </a:pPr>
            <a:r>
              <a:rPr lang="en" sz="1500">
                <a:solidFill>
                  <a:schemeClr val="dk1"/>
                </a:solidFill>
              </a:rPr>
              <a:t>Meanwhile, the forces that </a:t>
            </a:r>
            <a:r>
              <a:rPr i="1" lang="en" sz="1500">
                <a:solidFill>
                  <a:schemeClr val="dk1"/>
                </a:solidFill>
              </a:rPr>
              <a:t>did not</a:t>
            </a:r>
            <a:r>
              <a:rPr lang="en" sz="1500">
                <a:solidFill>
                  <a:schemeClr val="dk1"/>
                </a:solidFill>
              </a:rPr>
              <a:t> impact adaptation to the primate shoulder girdle, were minor loads in an open chain. This is because the significant forces that shaped the shoulder girdle were enough to create a structure capable of manipulating lighter loads, such as holding food and scratching one’s back. We didn’t require additional changes for those actions. Therefore, no significant adaptations occurred to accommodate supporting great loads in an open chain.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3e4c2293f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13e4c2293f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Let’s reiterate that last point: </a:t>
            </a:r>
            <a:r>
              <a:rPr lang="en" sz="1500">
                <a:solidFill>
                  <a:schemeClr val="dk1"/>
                </a:solidFill>
              </a:rPr>
              <a:t>no significant adaptations occurred to accommodate supporting great loads in an open chain.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Clr>
                <a:schemeClr val="dk1"/>
              </a:buClr>
              <a:buSzPts val="1100"/>
              <a:buFont typeface="Arial"/>
              <a:buNone/>
            </a:pPr>
            <a:r>
              <a:rPr lang="en" sz="1500">
                <a:solidFill>
                  <a:schemeClr val="dk1"/>
                </a:solidFill>
              </a:rPr>
              <a:t>How do we function in today’s world? Many occupations and every day tasks require repetitive, awkward ranges of motion, sometimes heavily loaded, open chain movements. </a:t>
            </a:r>
            <a:endParaRPr sz="15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4d1e520838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4d1e520838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Furthermore, traditional </a:t>
            </a:r>
            <a:r>
              <a:rPr lang="en" sz="1500"/>
              <a:t>strength</a:t>
            </a:r>
            <a:r>
              <a:rPr lang="en" sz="1500"/>
              <a:t> and resistance training frequently incorporates heavily loaded upper extremity open chain movements.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The shoulder press and bench press demonstrated in this slide are just a couple of commonly seen exercises that put the shoulder structures under a great deal of stress. Though capable, these exercises are something our anatomy was not truly </a:t>
            </a:r>
            <a:r>
              <a:rPr lang="en" sz="1500"/>
              <a:t>designed</a:t>
            </a:r>
            <a:r>
              <a:rPr lang="en" sz="1500"/>
              <a:t> to </a:t>
            </a:r>
            <a:r>
              <a:rPr lang="en" sz="1500"/>
              <a:t>accommodate</a:t>
            </a:r>
            <a:r>
              <a:rPr lang="en" sz="1500"/>
              <a:t>.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4d1e520838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14d1e520838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Finally, how do we traditionally rehab and strengthen the shoulder? As a physical therapist and strength and conditioning specialist, I can confirm that the exercises pictured in the slide have been the </a:t>
            </a:r>
            <a:r>
              <a:rPr lang="en" sz="1500">
                <a:solidFill>
                  <a:schemeClr val="dk1"/>
                </a:solidFill>
              </a:rPr>
              <a:t>predominant</a:t>
            </a:r>
            <a:r>
              <a:rPr lang="en" sz="1500">
                <a:solidFill>
                  <a:schemeClr val="dk1"/>
                </a:solidFill>
              </a:rPr>
              <a:t> form of exercise for clients with tight painful shoulders for most of my 30 year career.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The literature is full of conflicting studies evaluating these approaches. The truth is, even with this OKC based approach, the treatment of shoulder pain and dysfunction is still a real problem in modern society. Given the less than optimal success rates of these approaches, we have started to see other techniques emerge to help those with RC dysfunction. </a:t>
            </a:r>
            <a:endParaRPr sz="15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3fe45ef12a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13fe45ef12a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solidFill>
                  <a:schemeClr val="dk1"/>
                </a:solidFill>
              </a:rPr>
              <a:t>What is the first thing you think of when you have a client who presents with a tight painful shoulder. For the most part we are taught that if a joint is tight, it should be stretched, and if it is weak, it should be strengthened. </a:t>
            </a:r>
            <a:endParaRPr sz="1500">
              <a:solidFill>
                <a:schemeClr val="dk1"/>
              </a:solidFill>
            </a:endParaRPr>
          </a:p>
          <a:p>
            <a:pPr indent="0" lvl="0" marL="0" rtl="0" algn="l">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Clr>
                <a:schemeClr val="dk1"/>
              </a:buClr>
              <a:buSzPts val="1100"/>
              <a:buFont typeface="Arial"/>
              <a:buNone/>
            </a:pPr>
            <a:r>
              <a:rPr lang="en" sz="1500">
                <a:solidFill>
                  <a:schemeClr val="dk1"/>
                </a:solidFill>
              </a:rPr>
              <a:t>Given the frequency of shoulder joint dysfunction in homo sapiens and the moderately high failure rates of our medical approach to treating shoulder dysfunction, maybe we should step back and reevaluate our interventions. Does every tight joint need to be aggressively stretched? Should we initially perform open chain PRE on damaged/overworked rotator cuff tissue? </a:t>
            </a:r>
            <a:endParaRPr sz="1500">
              <a:solidFill>
                <a:schemeClr val="dk1"/>
              </a:solidFill>
            </a:endParaRPr>
          </a:p>
          <a:p>
            <a:pPr indent="0" lvl="0" marL="0" rtl="0" algn="l">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Clr>
                <a:schemeClr val="dk1"/>
              </a:buClr>
              <a:buSzPts val="1100"/>
              <a:buFont typeface="Arial"/>
              <a:buNone/>
            </a:pPr>
            <a:r>
              <a:rPr lang="en" sz="1500">
                <a:solidFill>
                  <a:schemeClr val="dk1"/>
                </a:solidFill>
              </a:rPr>
              <a:t>Let me introduce and explain to you to a new treatment approach to add to your tool box.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9e3c13895d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9e3c13895d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Like many of you,</a:t>
            </a:r>
            <a:r>
              <a:rPr lang="en" sz="1500"/>
              <a:t> as a physical therapist and medical fitness specialist, I have stretched many tight painful shoulder joints throughout my career. Attempting to restore shoulder ROM, especially post surgical intervention, can be a very painful experience for patients/clients. Many never return for follow up appointments.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The less than successful outcomes and the client discomfort associated with the mainstream approach, started me on this journey to develop a more thoughtful approach to treating shoulder joint dysfunction. As we introduce this new approach, please keep in mind the evolutionary mismatch theory presented earlier in this lab.</a:t>
            </a:r>
            <a:endParaRPr sz="15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14d1e520838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14d1e520838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The new treatment approach has 4 components.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The </a:t>
            </a:r>
            <a:r>
              <a:rPr b="1" i="1" lang="en" sz="1500">
                <a:solidFill>
                  <a:schemeClr val="dk1"/>
                </a:solidFill>
              </a:rPr>
              <a:t>First</a:t>
            </a:r>
            <a:r>
              <a:rPr lang="en" sz="1500">
                <a:solidFill>
                  <a:schemeClr val="dk1"/>
                </a:solidFill>
              </a:rPr>
              <a:t> component is rest. Even if the shoulder is tightening. Let it rest. Give mother nature time to heal the tissue.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b="1" i="1" lang="en" sz="1500">
                <a:solidFill>
                  <a:schemeClr val="dk1"/>
                </a:solidFill>
              </a:rPr>
              <a:t>Next</a:t>
            </a:r>
            <a:r>
              <a:rPr lang="en" sz="1500">
                <a:solidFill>
                  <a:schemeClr val="dk1"/>
                </a:solidFill>
              </a:rPr>
              <a:t>, recall that the tendon is not comprised of the same tissue as the active muscle. It does not respond to stress in the same way. It needs long duration holds at a stimulus below pain </a:t>
            </a:r>
            <a:r>
              <a:rPr lang="en" sz="1500">
                <a:solidFill>
                  <a:schemeClr val="dk1"/>
                </a:solidFill>
              </a:rPr>
              <a:t>threshold</a:t>
            </a:r>
            <a:r>
              <a:rPr lang="en" sz="1500">
                <a:solidFill>
                  <a:schemeClr val="dk1"/>
                </a:solidFill>
              </a:rPr>
              <a:t>. Do this until the tendon is strong.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b="1" i="1" lang="en" sz="1500">
                <a:solidFill>
                  <a:schemeClr val="dk1"/>
                </a:solidFill>
              </a:rPr>
              <a:t>Thirdly</a:t>
            </a:r>
            <a:r>
              <a:rPr lang="en" sz="1500">
                <a:solidFill>
                  <a:schemeClr val="dk1"/>
                </a:solidFill>
              </a:rPr>
              <a:t>, and this may be done in </a:t>
            </a:r>
            <a:r>
              <a:rPr lang="en" sz="1500">
                <a:solidFill>
                  <a:schemeClr val="dk1"/>
                </a:solidFill>
              </a:rPr>
              <a:t>conjunction</a:t>
            </a:r>
            <a:r>
              <a:rPr lang="en" sz="1500">
                <a:solidFill>
                  <a:schemeClr val="dk1"/>
                </a:solidFill>
              </a:rPr>
              <a:t> with the second step, begin to strengthen the </a:t>
            </a:r>
            <a:r>
              <a:rPr lang="en" sz="1500">
                <a:solidFill>
                  <a:schemeClr val="dk1"/>
                </a:solidFill>
              </a:rPr>
              <a:t>scapulothoracic</a:t>
            </a:r>
            <a:r>
              <a:rPr lang="en" sz="1500">
                <a:solidFill>
                  <a:schemeClr val="dk1"/>
                </a:solidFill>
              </a:rPr>
              <a:t> and glenohumeral joint musculature using closed chain exercises. This is the best way to strengthen the </a:t>
            </a:r>
            <a:r>
              <a:rPr lang="en" sz="1500">
                <a:solidFill>
                  <a:schemeClr val="dk1"/>
                </a:solidFill>
              </a:rPr>
              <a:t>shoulder</a:t>
            </a:r>
            <a:r>
              <a:rPr lang="en" sz="1500">
                <a:solidFill>
                  <a:schemeClr val="dk1"/>
                </a:solidFill>
              </a:rPr>
              <a:t> without overstressing the cuff. </a:t>
            </a:r>
            <a:endParaRPr sz="1500">
              <a:solidFill>
                <a:schemeClr val="dk1"/>
              </a:solidFill>
            </a:endParaRPr>
          </a:p>
          <a:p>
            <a:pPr indent="0" lvl="0" marL="0" rtl="0" algn="l">
              <a:spcBef>
                <a:spcPts val="0"/>
              </a:spcBef>
              <a:spcAft>
                <a:spcPts val="0"/>
              </a:spcAft>
              <a:buNone/>
            </a:pPr>
            <a:r>
              <a:t/>
            </a:r>
            <a:endParaRPr b="1" i="1" sz="1500">
              <a:solidFill>
                <a:schemeClr val="dk1"/>
              </a:solidFill>
            </a:endParaRPr>
          </a:p>
          <a:p>
            <a:pPr indent="0" lvl="0" marL="0" rtl="0" algn="l">
              <a:spcBef>
                <a:spcPts val="0"/>
              </a:spcBef>
              <a:spcAft>
                <a:spcPts val="0"/>
              </a:spcAft>
              <a:buNone/>
            </a:pPr>
            <a:r>
              <a:rPr b="1" i="1" lang="en" sz="1500">
                <a:solidFill>
                  <a:schemeClr val="dk1"/>
                </a:solidFill>
              </a:rPr>
              <a:t>Lastly</a:t>
            </a:r>
            <a:r>
              <a:rPr lang="en" sz="1500">
                <a:solidFill>
                  <a:schemeClr val="dk1"/>
                </a:solidFill>
              </a:rPr>
              <a:t>, restore open chain function and strength. </a:t>
            </a:r>
            <a:endParaRPr sz="1500">
              <a:solidFill>
                <a:schemeClr val="dk1"/>
              </a:solidFill>
            </a:endParaRPr>
          </a:p>
          <a:p>
            <a:pPr indent="0" lvl="0" marL="0" rtl="0" algn="l">
              <a:spcBef>
                <a:spcPts val="0"/>
              </a:spcBef>
              <a:spcAft>
                <a:spcPts val="0"/>
              </a:spcAft>
              <a:buNone/>
            </a:pPr>
            <a:r>
              <a:t/>
            </a:r>
            <a:endParaRPr sz="150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9c7a715bb0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19c7a715bb0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solidFill>
                  <a:schemeClr val="dk1"/>
                </a:solidFill>
              </a:rPr>
              <a:t>We will now review each of these steps in more detail. The first is rest. </a:t>
            </a:r>
            <a:r>
              <a:rPr lang="en" sz="1500">
                <a:solidFill>
                  <a:schemeClr val="dk1"/>
                </a:solidFill>
              </a:rPr>
              <a:t>Rest can often be a dirty word in the rehab/exercise profession. Truth be told, rest is important at many levels. Rest is needed to allow damaged tissue time to maximize its healing potential. </a:t>
            </a:r>
            <a:endParaRPr sz="1500">
              <a:solidFill>
                <a:schemeClr val="dk1"/>
              </a:solidFill>
            </a:endParaRPr>
          </a:p>
          <a:p>
            <a:pPr indent="0" lvl="0" marL="0" rtl="0" algn="l">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None/>
            </a:pPr>
            <a:r>
              <a:t/>
            </a:r>
            <a:endParaRPr sz="15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19e3c13895d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19e3c13895d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I am often asked: What if the shoulder joint tightens up? I always respond with “who cares”. There is good news in that–no more stretching painful/tight shoulders.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Let's</a:t>
            </a:r>
            <a:r>
              <a:rPr lang="en" sz="1500"/>
              <a:t> step back and think about why a shoulder could be tightening. We all agree that the rotator cuffs main job is to stabilize the GH joint. Can it optimally stabilize when damaged? The answer is no. The shoulder joint capsule responds by tightening down to stabilize and protect the shoulder, thus giving the rotator cuff time to heal. When we stretch the shoulder, we are just </a:t>
            </a:r>
            <a:r>
              <a:rPr lang="en" sz="1500"/>
              <a:t>loosening</a:t>
            </a:r>
            <a:r>
              <a:rPr lang="en" sz="1500"/>
              <a:t> the capsule and placing more stress on the RC tissue. Let mother nature do her thing. Give the RC a break.</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500"/>
              <a:t>ROM should not be the focus as</a:t>
            </a:r>
            <a:r>
              <a:rPr lang="en" sz="1500">
                <a:solidFill>
                  <a:schemeClr val="dk1"/>
                </a:solidFill>
              </a:rPr>
              <a:t> most of the closed chain exercise force the UE into full ROM without irritating the cuff and causing discomfort. Overtime, as the cuff has time to heal, ROM will naturally and spontaneously improve.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9e3c13895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9e3c13895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While there are many tests out there specific to the cervical spine, we prioritize a few as it helps to rule down major and common cervical pathologies that may refer pain to the shoulder.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Assessing active ROM can help determine if position or motion at the neck is related to shoulder symptoms. It provides the opportunity to look at the quality of motion and compare side to side. Similar to the lumbar spine unit, we can have the client sustain positions of the neck. If a </a:t>
            </a:r>
            <a:r>
              <a:rPr lang="en" sz="1500">
                <a:solidFill>
                  <a:schemeClr val="dk1"/>
                </a:solidFill>
              </a:rPr>
              <a:t>client</a:t>
            </a:r>
            <a:r>
              <a:rPr lang="en" sz="1500">
                <a:solidFill>
                  <a:schemeClr val="dk1"/>
                </a:solidFill>
              </a:rPr>
              <a:t> is symptomatic with s</a:t>
            </a:r>
            <a:r>
              <a:rPr lang="en" sz="1500">
                <a:solidFill>
                  <a:schemeClr val="dk1"/>
                </a:solidFill>
              </a:rPr>
              <a:t>ustained flexion, for example, it might indicate a disc is compressing on a nerve.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Spurling’s sign is a test that maximally closes the lateral foramen where the nerve roots exit to the upper extremities. This test combines ipsilateral SB, rotation, and extension and in this position, the examiner will apply an axial compressive load. Symptoms in this position may indicate facet joint irritation or stenotic changes that are compressing the nerve roots. </a:t>
            </a:r>
            <a:endParaRPr sz="1500">
              <a:solidFill>
                <a:schemeClr val="dk1"/>
              </a:solidFill>
            </a:endParaRPr>
          </a:p>
          <a:p>
            <a:pPr indent="0" lvl="0" marL="0" rtl="0" algn="l">
              <a:spcBef>
                <a:spcPts val="0"/>
              </a:spcBef>
              <a:spcAft>
                <a:spcPts val="0"/>
              </a:spcAft>
              <a:buClr>
                <a:schemeClr val="dk1"/>
              </a:buClr>
              <a:buSzPts val="1100"/>
              <a:buFont typeface="Arial"/>
              <a:buNone/>
            </a:pPr>
            <a:br>
              <a:rPr lang="en" sz="1500">
                <a:solidFill>
                  <a:schemeClr val="dk1"/>
                </a:solidFill>
              </a:rPr>
            </a:br>
            <a:r>
              <a:rPr lang="en" sz="1500">
                <a:solidFill>
                  <a:schemeClr val="dk1"/>
                </a:solidFill>
              </a:rPr>
              <a:t>Finally, nerve tensioning looks at the peripheral nervous system which originates from the cervical spine and helps provides indications of nerve irritability or brachial plexus injury. Like all tests, you should compare side to side.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9c7a715bb0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19c7a715bb0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Looking at RC pathology objectively, the next question to ask yourself is, what type of tissue am I trying to improve with my treatment? If the tendon of the muscle is what is you are attempting to impact, then a long duration tendon toughening or connective tissue adaptation phase may be needed to restore function. Let’s talk about why that’s the case.</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t/>
            </a:r>
            <a:endParaRPr sz="15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3e4c2293f8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13e4c2293f8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solidFill>
                  <a:schemeClr val="dk1"/>
                </a:solidFill>
              </a:rPr>
              <a:t>Recall that the tendon is not made of the same tissue as the muscle. It is made of mostly of collagen–by the way a tissue that is not very stretchy–and elastin. </a:t>
            </a:r>
            <a:endParaRPr sz="1500">
              <a:solidFill>
                <a:schemeClr val="dk1"/>
              </a:solidFill>
            </a:endParaRPr>
          </a:p>
          <a:p>
            <a:pPr indent="0" lvl="0" marL="0" rtl="0" algn="l">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Clr>
                <a:schemeClr val="dk1"/>
              </a:buClr>
              <a:buSzPts val="1100"/>
              <a:buFont typeface="Arial"/>
              <a:buNone/>
            </a:pPr>
            <a:r>
              <a:rPr lang="en" sz="1500">
                <a:solidFill>
                  <a:schemeClr val="dk1"/>
                </a:solidFill>
              </a:rPr>
              <a:t>Collagen reacts to appropriate levels of stress by adding more collagen tissue in order to resist these new stressors. If the stress is too great, the tissue can fail. The stress/resistance applied to collagen has to be below the level that causes pain and the research shows it has to be held for long </a:t>
            </a:r>
            <a:r>
              <a:rPr lang="en" sz="1500">
                <a:solidFill>
                  <a:schemeClr val="dk1"/>
                </a:solidFill>
              </a:rPr>
              <a:t>durations</a:t>
            </a:r>
            <a:r>
              <a:rPr lang="en" sz="1500">
                <a:solidFill>
                  <a:schemeClr val="dk1"/>
                </a:solidFill>
              </a:rPr>
              <a:t>. Remember, blood supply to tendons is limited so it can take a long time for them to heal. </a:t>
            </a:r>
            <a:endParaRPr sz="1500">
              <a:solidFill>
                <a:schemeClr val="dk1"/>
              </a:solidFill>
            </a:endParaRPr>
          </a:p>
          <a:p>
            <a:pPr indent="0" lvl="0" marL="0" rtl="0" algn="l">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Clr>
                <a:schemeClr val="dk1"/>
              </a:buClr>
              <a:buSzPts val="1100"/>
              <a:buFont typeface="Arial"/>
              <a:buNone/>
            </a:pPr>
            <a:r>
              <a:rPr lang="en" sz="1500">
                <a:solidFill>
                  <a:schemeClr val="dk1"/>
                </a:solidFill>
              </a:rPr>
              <a:t>Review the exercises in the slide above. They are not repped. They are isometrically held for time. </a:t>
            </a:r>
            <a:endParaRPr sz="15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9e3c13895d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19e3c13895d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I</a:t>
            </a:r>
            <a:r>
              <a:rPr lang="en" sz="1500">
                <a:solidFill>
                  <a:schemeClr val="dk1"/>
                </a:solidFill>
              </a:rPr>
              <a:t>n the shoulder lecture you learned that using closed chain exercise to treat those with shoulder dysfunction was a way to strengthen the shoulder/scapulothoracic musculature while limiting the stress on the vulnerable RC tissue. Let’s start by reviewing closed chain hanging exercises. </a:t>
            </a:r>
            <a:endParaRPr sz="1500">
              <a:solidFill>
                <a:schemeClr val="dk1"/>
              </a:solidFill>
            </a:endParaRPr>
          </a:p>
          <a:p>
            <a:pPr indent="0" lvl="0" marL="0" rtl="0" algn="l">
              <a:spcBef>
                <a:spcPts val="0"/>
              </a:spcBef>
              <a:spcAft>
                <a:spcPts val="0"/>
              </a:spcAft>
              <a:buNone/>
            </a:pPr>
            <a:r>
              <a:t/>
            </a:r>
            <a:endParaRPr sz="1500"/>
          </a:p>
          <a:p>
            <a:pPr indent="0" lvl="0" marL="0" rtl="0" algn="l">
              <a:spcBef>
                <a:spcPts val="0"/>
              </a:spcBef>
              <a:spcAft>
                <a:spcPts val="0"/>
              </a:spcAft>
              <a:buNone/>
            </a:pPr>
            <a:r>
              <a:rPr lang="en" sz="1500"/>
              <a:t>As we’ve mentioned, we evolved under distractive forces where, when the hands are fixed, the COM is being pulled away from the shoulder through gravitational forces and the spinal and scapular stabilizing muscles must contract in order to combat this distractive pull. In these hanging positions, the muscles around the shoulder girdle that </a:t>
            </a:r>
            <a:r>
              <a:rPr lang="en" sz="1500"/>
              <a:t>engage</a:t>
            </a:r>
            <a:r>
              <a:rPr lang="en" sz="1500"/>
              <a:t> is a neurological protective response to resist dislocation or instability. Through this subconscious muscle activation, muscle force coupling improves, biomechanics improve, and the GHJ is then subject to forces and loads it is able to tolerate without failure.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9e3c13895d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19e3c13895d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With the realization that chin and pull ups best minic the condition in which our shoulders evolved under, it was clear that this exercise could be beneficial to those with rotator cuff dysfunction. The </a:t>
            </a:r>
            <a:r>
              <a:rPr lang="en" sz="1500">
                <a:solidFill>
                  <a:schemeClr val="dk1"/>
                </a:solidFill>
              </a:rPr>
              <a:t>problem</a:t>
            </a:r>
            <a:r>
              <a:rPr lang="en" sz="1500">
                <a:solidFill>
                  <a:schemeClr val="dk1"/>
                </a:solidFill>
              </a:rPr>
              <a:t> is, chin ups are hard. </a:t>
            </a:r>
            <a:r>
              <a:rPr lang="en" sz="1500">
                <a:solidFill>
                  <a:schemeClr val="dk1"/>
                </a:solidFill>
              </a:rPr>
              <a:t>It might seem crazy to have someone who is in shoulder pain perform such a hard exercise. In fact, most healthy people can’t perform chin ups.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However, by offloading one’s bodyweight, as seen in this video, you can target high reps with low load. Rehab programs must begin with low load at a higher volume so the injured tissue is given enough time to adapt.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You’d be surprised how many people can’t lift their arm over their head, but can perform assisted chin ups pain free.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Again, this all has to do with the co-contraction of the muscles around the spine and scapula that help to create a stable environment and restore proper biomechanics of the shoulder girdle, that the reduces stress on the injured cuff. </a:t>
            </a:r>
            <a:endParaRPr sz="1500">
              <a:solidFill>
                <a:schemeClr val="dk1"/>
              </a:solidFill>
            </a:endParaRPr>
          </a:p>
          <a:p>
            <a:pPr indent="0" lvl="0" marL="0" rtl="0" algn="l">
              <a:spcBef>
                <a:spcPts val="0"/>
              </a:spcBef>
              <a:spcAft>
                <a:spcPts val="0"/>
              </a:spcAft>
              <a:buNone/>
            </a:pPr>
            <a:r>
              <a:t/>
            </a:r>
            <a:endParaRPr sz="1500">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9e3c13895d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19e3c13895d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Similarly to chin ups and pull ups, other UE exercises where the hands are fixed and the body weight is suspended will offer benefits in terms of maximizing strength while minimizing pain, and creating the best healing environment possible.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While these suspension straps are not purely closed chain, the hands are fixed in place enough to mimic those conditions. TRX type exercises for the UE must be done a an angle of at least 45 degrees from the ground so the joint tractions enough to </a:t>
            </a:r>
            <a:r>
              <a:rPr lang="en" sz="1500">
                <a:solidFill>
                  <a:schemeClr val="dk1"/>
                </a:solidFill>
              </a:rPr>
              <a:t>elicit</a:t>
            </a:r>
            <a:r>
              <a:rPr lang="en" sz="1500">
                <a:solidFill>
                  <a:schemeClr val="dk1"/>
                </a:solidFill>
              </a:rPr>
              <a:t> a neurological muscle protective response. If the client is too vertical, then then distractive forces around the GHJ are lost.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Seen to the left are shoulder Y’s which target the interscapular muscles and lower traps.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Now on the right we have shoulder W’s which primarily target the posterior cuff musculature. This is a very effective way to target </a:t>
            </a:r>
            <a:r>
              <a:rPr lang="en" sz="1500">
                <a:solidFill>
                  <a:schemeClr val="dk1"/>
                </a:solidFill>
              </a:rPr>
              <a:t>strength</a:t>
            </a:r>
            <a:r>
              <a:rPr lang="en" sz="1500">
                <a:solidFill>
                  <a:schemeClr val="dk1"/>
                </a:solidFill>
              </a:rPr>
              <a:t> gains of the teres minor and infraspinatus without asking these muscles to overwork to stabilize the GHJ.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t/>
            </a:r>
            <a:endParaRPr sz="1500">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9e3c13895d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19e3c13895d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Again, </a:t>
            </a:r>
            <a:r>
              <a:rPr lang="en" sz="1500">
                <a:solidFill>
                  <a:schemeClr val="dk1"/>
                </a:solidFill>
              </a:rPr>
              <a:t>closed chain exercise to treat those with shoulder dysfunction is the most effective way to strengthen the shoulder musculature while reducing stress on the vulnerable RC tissue.  Now, lets review closed chain exercise with compressive forces.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Clr>
                <a:schemeClr val="dk1"/>
              </a:buClr>
              <a:buSzPts val="1100"/>
              <a:buFont typeface="Arial"/>
              <a:buNone/>
            </a:pPr>
            <a:r>
              <a:t/>
            </a:r>
            <a:endParaRPr sz="1500">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9e3c13895d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19e3c13895d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Recall that when ground reaction forces are transmitted through the shoulder it gives the joint intrinsic stability. Because the joint has improved stability, the cuff does not have to work as hard. Thus the shoulder and its associated muscles get stronger without creating more damage to the RC tissue.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Similar to the chin-ups, push-ups are a challenging exercise for most to perform, especially in an injured state. In order to reach targetted higher rep ranges and maintain the compressive forces of gravity, one can offload their bodyweight. Doing a vertical push-up against the wall, for instance, would lose these external stabilizing forces.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t/>
            </a:r>
            <a:endParaRPr sz="1500">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19c7a715bb0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19c7a715bb0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The final step of the intervention process is to restore open chain function and this is really only necessary when the specificity principle dictates.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When performing open chain intervention strategies, we will always monitor load and reps. We would always advice against high load low rep open chain movements due to the stress it puts on the rotator cuff.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t/>
            </a:r>
            <a:endParaRPr sz="1500">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9a1ca2c55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19a1ca2c55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One of the main comments I receive when presenting this approach is “it all makes </a:t>
            </a:r>
            <a:r>
              <a:rPr lang="en" sz="1500">
                <a:solidFill>
                  <a:schemeClr val="dk1"/>
                </a:solidFill>
              </a:rPr>
              <a:t>sense,</a:t>
            </a:r>
            <a:r>
              <a:rPr lang="en" sz="1500">
                <a:solidFill>
                  <a:schemeClr val="dk1"/>
                </a:solidFill>
              </a:rPr>
              <a:t> except for the fact that modern </a:t>
            </a:r>
            <a:r>
              <a:rPr lang="en" sz="1500">
                <a:solidFill>
                  <a:schemeClr val="dk1"/>
                </a:solidFill>
              </a:rPr>
              <a:t>man's</a:t>
            </a:r>
            <a:r>
              <a:rPr lang="en" sz="1500">
                <a:solidFill>
                  <a:schemeClr val="dk1"/>
                </a:solidFill>
              </a:rPr>
              <a:t> UE functions in an open chain and this theory goes against the specificity of training theory we are all taught as a </a:t>
            </a:r>
            <a:r>
              <a:rPr lang="en" sz="1500">
                <a:solidFill>
                  <a:schemeClr val="dk1"/>
                </a:solidFill>
              </a:rPr>
              <a:t>principle</a:t>
            </a:r>
            <a:r>
              <a:rPr lang="en" sz="1500">
                <a:solidFill>
                  <a:schemeClr val="dk1"/>
                </a:solidFill>
              </a:rPr>
              <a:t> of exercise program design”.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We do not promote the idea that CKC exercise is the only form of exercise that should be performed when training the shoulder musculature. </a:t>
            </a:r>
            <a:r>
              <a:rPr lang="en" sz="1500">
                <a:solidFill>
                  <a:schemeClr val="dk1"/>
                </a:solidFill>
              </a:rPr>
              <a:t>We</a:t>
            </a:r>
            <a:r>
              <a:rPr lang="en" sz="1500">
                <a:solidFill>
                  <a:schemeClr val="dk1"/>
                </a:solidFill>
              </a:rPr>
              <a:t> realize sometimes there is a need to strengthen the tissue to resist open chain forces, however, it should be done with a mindset of RC conservation</a:t>
            </a:r>
            <a:r>
              <a:rPr lang="en" sz="1500">
                <a:solidFill>
                  <a:schemeClr val="dk1"/>
                </a:solidFill>
              </a:rPr>
              <a:t>.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The major multijoint strengthening exercises when load is substantial will be performed in a closed chain. Save the RC for when it will be needed as the only anatomical structure able to dynamically stabilize the GH joint.</a:t>
            </a:r>
            <a:endParaRPr sz="1500">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13e4c2293f8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13e4c2293f8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chemeClr val="dk1"/>
                </a:solidFill>
              </a:rPr>
              <a:t>Let’s summarize the rationale for this approach.  Closed chain exercise should be the dominant form of multijoint UE exercise intervention with the goal of superior strength adaptations and reducing the stress on the vulnerable rotator cuff tissue. </a:t>
            </a:r>
            <a:endParaRPr sz="15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rPr>
              <a:t>This occurs in two ways: gravitation compression and increased neurological muscular activity. </a:t>
            </a:r>
            <a:endParaRPr sz="15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rPr>
              <a:t>Let’s exercise our shoulders in the way they were designed to be used over the course of 50+ million years. </a:t>
            </a:r>
            <a:endParaRPr sz="15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sz="15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730e2caaf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730e2caaf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chemeClr val="dk1"/>
                </a:solidFill>
              </a:rPr>
              <a:t>After screening the cervical spine, it is helpful to quickly assess shoulder active range of motion. This provides an efficient way to observe quality of the motion, compensatory patterns, </a:t>
            </a:r>
            <a:r>
              <a:rPr lang="en" sz="1500">
                <a:solidFill>
                  <a:schemeClr val="dk1"/>
                </a:solidFill>
              </a:rPr>
              <a:t>muscle function, and joint range of motion for the shoulder. </a:t>
            </a:r>
            <a:endParaRPr sz="1500">
              <a:solidFill>
                <a:schemeClr val="dk1"/>
              </a:solidFill>
            </a:endParaRPr>
          </a:p>
          <a:p>
            <a:pPr indent="0" lvl="0" marL="0" rtl="0" algn="l">
              <a:lnSpc>
                <a:spcPct val="115000"/>
              </a:lnSpc>
              <a:spcBef>
                <a:spcPts val="1200"/>
              </a:spcBef>
              <a:spcAft>
                <a:spcPts val="1200"/>
              </a:spcAft>
              <a:buNone/>
            </a:pPr>
            <a:r>
              <a:t/>
            </a:r>
            <a:endParaRPr sz="15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9e3c13895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9e3c13895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chemeClr val="dk1"/>
                </a:solidFill>
              </a:rPr>
              <a:t>The glenohumeral joint is a ball and socket articulation </a:t>
            </a:r>
            <a:r>
              <a:rPr lang="en" sz="1500">
                <a:solidFill>
                  <a:schemeClr val="dk1"/>
                </a:solidFill>
              </a:rPr>
              <a:t>which</a:t>
            </a:r>
            <a:r>
              <a:rPr lang="en" sz="1500">
                <a:solidFill>
                  <a:schemeClr val="dk1"/>
                </a:solidFill>
              </a:rPr>
              <a:t> means it is very mobile and offers many </a:t>
            </a:r>
            <a:r>
              <a:rPr lang="en" sz="1500">
                <a:solidFill>
                  <a:schemeClr val="dk1"/>
                </a:solidFill>
              </a:rPr>
              <a:t>degrees</a:t>
            </a:r>
            <a:r>
              <a:rPr lang="en" sz="1500">
                <a:solidFill>
                  <a:schemeClr val="dk1"/>
                </a:solidFill>
              </a:rPr>
              <a:t> of freedom. While the the shoulder joint is very mobile, it is not very stable. We will see later how that impacts injury and function.</a:t>
            </a:r>
            <a:endParaRPr sz="1500">
              <a:solidFill>
                <a:schemeClr val="dk1"/>
              </a:solidFill>
            </a:endParaRPr>
          </a:p>
          <a:p>
            <a:pPr indent="0" lvl="0" marL="0" rtl="0" algn="l">
              <a:lnSpc>
                <a:spcPct val="115000"/>
              </a:lnSpc>
              <a:spcBef>
                <a:spcPts val="1200"/>
              </a:spcBef>
              <a:spcAft>
                <a:spcPts val="0"/>
              </a:spcAft>
              <a:buNone/>
            </a:pPr>
            <a:r>
              <a:rPr lang="en" sz="1500">
                <a:solidFill>
                  <a:schemeClr val="dk1"/>
                </a:solidFill>
              </a:rPr>
              <a:t>In general, the primary osteokinematic movements you want to observe are:</a:t>
            </a:r>
            <a:r>
              <a:rPr lang="en" sz="1500">
                <a:solidFill>
                  <a:schemeClr val="dk1"/>
                </a:solidFill>
              </a:rPr>
              <a:t> forward flexion, scaption, internal rotation, external rotation, and abduction. </a:t>
            </a:r>
            <a:r>
              <a:rPr lang="en" sz="1500">
                <a:solidFill>
                  <a:schemeClr val="dk1"/>
                </a:solidFill>
              </a:rPr>
              <a:t>Like all ROM testing you should</a:t>
            </a:r>
            <a:r>
              <a:rPr lang="en" sz="1500">
                <a:solidFill>
                  <a:schemeClr val="dk1"/>
                </a:solidFill>
              </a:rPr>
              <a:t> compare side to side and look at overall quality of motion. </a:t>
            </a:r>
            <a:endParaRPr sz="1500">
              <a:solidFill>
                <a:schemeClr val="dk1"/>
              </a:solidFill>
            </a:endParaRPr>
          </a:p>
          <a:p>
            <a:pPr indent="0" lvl="0" marL="0" rtl="0" algn="l">
              <a:lnSpc>
                <a:spcPct val="115000"/>
              </a:lnSpc>
              <a:spcBef>
                <a:spcPts val="1200"/>
              </a:spcBef>
              <a:spcAft>
                <a:spcPts val="120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730e2caaf9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730e2caaf9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500">
                <a:solidFill>
                  <a:schemeClr val="dk1"/>
                </a:solidFill>
              </a:rPr>
              <a:t>Similar to what we did when reviewing the LE, let’s talk about special tests for the shoulder joint. </a:t>
            </a:r>
            <a:endParaRPr sz="15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730e2caaf9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730e2caaf9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While g</a:t>
            </a:r>
            <a:r>
              <a:rPr lang="en" sz="1500"/>
              <a:t>oing through all these tests is out of the scope of this class, we wanted to provide a list here as reference of some common techniques that relate to the glenohumeral joint and specific soft tissue structures.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As you can see, these tests have variable sensitivity and specificity and </a:t>
            </a:r>
            <a:r>
              <a:rPr lang="en" sz="1500"/>
              <a:t>cannot be the sole diagnostic mechanism.</a:t>
            </a:r>
            <a:r>
              <a:rPr lang="en" sz="1500"/>
              <a:t> However, each can serve as a helpful supplemental diagnostic tool only in conjunction with a thorough subjective history and clinical picture.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Review these at your own leisure as they are all </a:t>
            </a:r>
            <a:r>
              <a:rPr lang="en" sz="1500"/>
              <a:t>accessible</a:t>
            </a:r>
            <a:r>
              <a:rPr lang="en" sz="1500"/>
              <a:t> online. </a:t>
            </a:r>
            <a:endParaRPr sz="15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730e2caaf9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1730e2caaf9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As you just saw, t</a:t>
            </a:r>
            <a:r>
              <a:rPr lang="en" sz="1500">
                <a:solidFill>
                  <a:schemeClr val="dk1"/>
                </a:solidFill>
              </a:rPr>
              <a:t>here are so many tests available for similar shoulder joint pathologies. Tests have a higher likelihood ratio when they are clustered together and done in combination.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A likelihood ratio is the likelihood that a given test result is what would be expected in a patient with the target dysfunction compared to the likelihood that the same result would be expected in a patient without the target disorder.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Clr>
                <a:schemeClr val="dk1"/>
              </a:buClr>
              <a:buSzPts val="1100"/>
              <a:buFont typeface="Arial"/>
              <a:buNone/>
            </a:pPr>
            <a:r>
              <a:t/>
            </a:r>
            <a:endParaRPr sz="15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66666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rgbClr val="004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rgbClr val="004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rgbClr val="004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rgbClr val="004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434343"/>
              </a:buClr>
              <a:buSzPts val="3800"/>
              <a:buFont typeface="Proxima Nova Semibold"/>
              <a:buNone/>
              <a:defRPr sz="3800">
                <a:solidFill>
                  <a:srgbClr val="434343"/>
                </a:solidFill>
                <a:latin typeface="Proxima Nova Semibold"/>
                <a:ea typeface="Proxima Nova Semibold"/>
                <a:cs typeface="Proxima Nova Semibold"/>
                <a:sym typeface="Proxima Nova Semibold"/>
              </a:defRPr>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434343"/>
              </a:buClr>
              <a:buSzPts val="1600"/>
              <a:buFont typeface="Proxima Nova"/>
              <a:buNone/>
              <a:defRPr sz="1600">
                <a:solidFill>
                  <a:srgbClr val="434343"/>
                </a:solidFill>
                <a:latin typeface="Proxima Nova"/>
                <a:ea typeface="Proxima Nova"/>
                <a:cs typeface="Proxima Nova"/>
                <a:sym typeface="Proxima Nova"/>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pic>
        <p:nvPicPr>
          <p:cNvPr id="36" name="Google Shape;36;p2"/>
          <p:cNvPicPr preferRelativeResize="0"/>
          <p:nvPr/>
        </p:nvPicPr>
        <p:blipFill>
          <a:blip r:embed="rId2">
            <a:alphaModFix/>
          </a:blip>
          <a:stretch>
            <a:fillRect/>
          </a:stretch>
        </p:blipFill>
        <p:spPr>
          <a:xfrm>
            <a:off x="7357761" y="4217851"/>
            <a:ext cx="1550993" cy="6407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004963"/>
        </a:solidFill>
      </p:bgPr>
    </p:bg>
    <p:spTree>
      <p:nvGrpSpPr>
        <p:cNvPr id="110" name="Shape 110"/>
        <p:cNvGrpSpPr/>
        <p:nvPr/>
      </p:nvGrpSpPr>
      <p:grpSpPr>
        <a:xfrm>
          <a:off x="0" y="0"/>
          <a:ext cx="0" cy="0"/>
          <a:chOff x="0" y="0"/>
          <a:chExt cx="0" cy="0"/>
        </a:xfrm>
      </p:grpSpPr>
      <p:sp>
        <p:nvSpPr>
          <p:cNvPr id="111" name="Google Shape;111;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 name="Google Shape;112;p11"/>
          <p:cNvGrpSpPr/>
          <p:nvPr/>
        </p:nvGrpSpPr>
        <p:grpSpPr>
          <a:xfrm>
            <a:off x="5959222" y="4119576"/>
            <a:ext cx="2520952" cy="1024165"/>
            <a:chOff x="6917201" y="0"/>
            <a:chExt cx="2227777" cy="863400"/>
          </a:xfrm>
        </p:grpSpPr>
        <p:sp>
          <p:nvSpPr>
            <p:cNvPr id="113" name="Google Shape;113;p11"/>
            <p:cNvSpPr/>
            <p:nvPr/>
          </p:nvSpPr>
          <p:spPr>
            <a:xfrm>
              <a:off x="7641677"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7279439"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a:off x="6917201"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 name="Google Shape;116;p11"/>
          <p:cNvGrpSpPr/>
          <p:nvPr/>
        </p:nvGrpSpPr>
        <p:grpSpPr>
          <a:xfrm>
            <a:off x="199149" y="2"/>
            <a:ext cx="2795414" cy="1083308"/>
            <a:chOff x="6917201" y="0"/>
            <a:chExt cx="2227777" cy="863400"/>
          </a:xfrm>
        </p:grpSpPr>
        <p:sp>
          <p:nvSpPr>
            <p:cNvPr id="117" name="Google Shape;117;p11"/>
            <p:cNvSpPr/>
            <p:nvPr/>
          </p:nvSpPr>
          <p:spPr>
            <a:xfrm>
              <a:off x="7641677" y="0"/>
              <a:ext cx="1503300" cy="863400"/>
            </a:xfrm>
            <a:prstGeom prst="parallelogram">
              <a:avLst>
                <a:gd fmla="val 158024"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7279439" y="0"/>
              <a:ext cx="1503300" cy="863400"/>
            </a:xfrm>
            <a:prstGeom prst="parallelogram">
              <a:avLst>
                <a:gd fmla="val 158024"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a:off x="6917201" y="0"/>
              <a:ext cx="1503300" cy="863400"/>
            </a:xfrm>
            <a:prstGeom prst="parallelogram">
              <a:avLst>
                <a:gd fmla="val 158024"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0" name="Google Shape;120;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D9D9D9"/>
              </a:buClr>
              <a:buSzPts val="8600"/>
              <a:buFont typeface="Proxima Nova"/>
              <a:buNone/>
              <a:defRPr b="1" sz="8600">
                <a:solidFill>
                  <a:srgbClr val="D9D9D9"/>
                </a:solidFill>
                <a:latin typeface="Proxima Nova"/>
                <a:ea typeface="Proxima Nova"/>
                <a:cs typeface="Proxima Nova"/>
                <a:sym typeface="Proxima Nova"/>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666666"/>
        </a:solidFill>
      </p:bgPr>
    </p:bg>
    <p:spTree>
      <p:nvGrpSpPr>
        <p:cNvPr id="128" name="Shape 128"/>
        <p:cNvGrpSpPr/>
        <p:nvPr/>
      </p:nvGrpSpPr>
      <p:grpSpPr>
        <a:xfrm>
          <a:off x="0" y="0"/>
          <a:ext cx="0" cy="0"/>
          <a:chOff x="0" y="0"/>
          <a:chExt cx="0" cy="0"/>
        </a:xfrm>
      </p:grpSpPr>
      <p:sp>
        <p:nvSpPr>
          <p:cNvPr id="129" name="Google Shape;129;p14"/>
          <p:cNvSpPr/>
          <p:nvPr/>
        </p:nvSpPr>
        <p:spPr>
          <a:xfrm>
            <a:off x="31" y="2824500"/>
            <a:ext cx="7370400" cy="2319000"/>
          </a:xfrm>
          <a:prstGeom prst="rtTriangl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4"/>
          <p:cNvSpPr/>
          <p:nvPr/>
        </p:nvSpPr>
        <p:spPr>
          <a:xfrm flipH="1">
            <a:off x="3582600" y="1550700"/>
            <a:ext cx="5561400" cy="3592800"/>
          </a:xfrm>
          <a:prstGeom prst="rtTriangle">
            <a:avLst/>
          </a:prstGeom>
          <a:solidFill>
            <a:srgbClr val="004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4"/>
          <p:cNvSpPr/>
          <p:nvPr/>
        </p:nvSpPr>
        <p:spPr>
          <a:xfrm rot="10800000">
            <a:off x="5058905" y="0"/>
            <a:ext cx="4085100" cy="2052600"/>
          </a:xfrm>
          <a:prstGeom prst="rtTriangle">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4"/>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3" name="Google Shape;133;p14"/>
          <p:cNvGrpSpPr/>
          <p:nvPr/>
        </p:nvGrpSpPr>
        <p:grpSpPr>
          <a:xfrm>
            <a:off x="255200" y="592"/>
            <a:ext cx="2250363" cy="1044300"/>
            <a:chOff x="255200" y="592"/>
            <a:chExt cx="2250363" cy="1044300"/>
          </a:xfrm>
        </p:grpSpPr>
        <p:sp>
          <p:nvSpPr>
            <p:cNvPr id="134" name="Google Shape;134;p14"/>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4"/>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4"/>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 name="Google Shape;137;p14"/>
          <p:cNvGrpSpPr/>
          <p:nvPr/>
        </p:nvGrpSpPr>
        <p:grpSpPr>
          <a:xfrm>
            <a:off x="905395" y="592"/>
            <a:ext cx="2250363" cy="1044300"/>
            <a:chOff x="905395" y="592"/>
            <a:chExt cx="2250363" cy="1044300"/>
          </a:xfrm>
        </p:grpSpPr>
        <p:sp>
          <p:nvSpPr>
            <p:cNvPr id="138" name="Google Shape;138;p14"/>
            <p:cNvSpPr/>
            <p:nvPr/>
          </p:nvSpPr>
          <p:spPr>
            <a:xfrm>
              <a:off x="1414258" y="592"/>
              <a:ext cx="1741500" cy="1044300"/>
            </a:xfrm>
            <a:prstGeom prst="parallelogram">
              <a:avLst>
                <a:gd fmla="val 153193"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4"/>
            <p:cNvSpPr/>
            <p:nvPr/>
          </p:nvSpPr>
          <p:spPr>
            <a:xfrm>
              <a:off x="1159826" y="592"/>
              <a:ext cx="1741500" cy="1044300"/>
            </a:xfrm>
            <a:prstGeom prst="parallelogram">
              <a:avLst>
                <a:gd fmla="val 153193"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4"/>
            <p:cNvSpPr/>
            <p:nvPr/>
          </p:nvSpPr>
          <p:spPr>
            <a:xfrm>
              <a:off x="905395" y="592"/>
              <a:ext cx="1741500" cy="1044300"/>
            </a:xfrm>
            <a:prstGeom prst="parallelogram">
              <a:avLst>
                <a:gd fmla="val 153193"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 name="Google Shape;141;p14"/>
          <p:cNvGrpSpPr/>
          <p:nvPr/>
        </p:nvGrpSpPr>
        <p:grpSpPr>
          <a:xfrm>
            <a:off x="7057468" y="5088"/>
            <a:ext cx="1851282" cy="752108"/>
            <a:chOff x="6917201" y="0"/>
            <a:chExt cx="2227777" cy="863400"/>
          </a:xfrm>
        </p:grpSpPr>
        <p:sp>
          <p:nvSpPr>
            <p:cNvPr id="142" name="Google Shape;142;p14"/>
            <p:cNvSpPr/>
            <p:nvPr/>
          </p:nvSpPr>
          <p:spPr>
            <a:xfrm>
              <a:off x="7641677" y="0"/>
              <a:ext cx="1503300" cy="863400"/>
            </a:xfrm>
            <a:prstGeom prst="parallelogram">
              <a:avLst>
                <a:gd fmla="val 158024" name="adj"/>
              </a:avLst>
            </a:prstGeom>
            <a:solidFill>
              <a:srgbClr val="004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4"/>
            <p:cNvSpPr/>
            <p:nvPr/>
          </p:nvSpPr>
          <p:spPr>
            <a:xfrm>
              <a:off x="7279439" y="0"/>
              <a:ext cx="1503300" cy="863400"/>
            </a:xfrm>
            <a:prstGeom prst="parallelogram">
              <a:avLst>
                <a:gd fmla="val 158024" name="adj"/>
              </a:avLst>
            </a:prstGeom>
            <a:solidFill>
              <a:srgbClr val="004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4"/>
            <p:cNvSpPr/>
            <p:nvPr/>
          </p:nvSpPr>
          <p:spPr>
            <a:xfrm>
              <a:off x="6917201" y="0"/>
              <a:ext cx="1503300" cy="863400"/>
            </a:xfrm>
            <a:prstGeom prst="parallelogram">
              <a:avLst>
                <a:gd fmla="val 158024" name="adj"/>
              </a:avLst>
            </a:prstGeom>
            <a:solidFill>
              <a:srgbClr val="004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 name="Google Shape;145;p14"/>
          <p:cNvGrpSpPr/>
          <p:nvPr/>
        </p:nvGrpSpPr>
        <p:grpSpPr>
          <a:xfrm>
            <a:off x="6553032" y="4217852"/>
            <a:ext cx="2389068" cy="925737"/>
            <a:chOff x="6917201" y="0"/>
            <a:chExt cx="2227777" cy="863400"/>
          </a:xfrm>
        </p:grpSpPr>
        <p:sp>
          <p:nvSpPr>
            <p:cNvPr id="146" name="Google Shape;146;p14"/>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4"/>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4"/>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 name="Google Shape;149;p14"/>
          <p:cNvGrpSpPr/>
          <p:nvPr/>
        </p:nvGrpSpPr>
        <p:grpSpPr>
          <a:xfrm>
            <a:off x="199149" y="4055652"/>
            <a:ext cx="2795414" cy="1083308"/>
            <a:chOff x="6917201" y="0"/>
            <a:chExt cx="2227777" cy="863400"/>
          </a:xfrm>
        </p:grpSpPr>
        <p:sp>
          <p:nvSpPr>
            <p:cNvPr id="150" name="Google Shape;150;p14"/>
            <p:cNvSpPr/>
            <p:nvPr/>
          </p:nvSpPr>
          <p:spPr>
            <a:xfrm>
              <a:off x="7641677"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4"/>
            <p:cNvSpPr/>
            <p:nvPr/>
          </p:nvSpPr>
          <p:spPr>
            <a:xfrm>
              <a:off x="7279439"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4"/>
            <p:cNvSpPr/>
            <p:nvPr/>
          </p:nvSpPr>
          <p:spPr>
            <a:xfrm>
              <a:off x="6917201"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 name="Google Shape;153;p14"/>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434343"/>
              </a:buClr>
              <a:buSzPts val="3800"/>
              <a:buFont typeface="Proxima Nova Semibold"/>
              <a:buNone/>
              <a:defRPr sz="3800">
                <a:solidFill>
                  <a:srgbClr val="434343"/>
                </a:solidFill>
                <a:latin typeface="Proxima Nova Semibold"/>
                <a:ea typeface="Proxima Nova Semibold"/>
                <a:cs typeface="Proxima Nova Semibold"/>
                <a:sym typeface="Proxima Nova Semibold"/>
              </a:defRPr>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154" name="Google Shape;154;p14"/>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434343"/>
              </a:buClr>
              <a:buSzPts val="1600"/>
              <a:buFont typeface="Proxima Nova"/>
              <a:buNone/>
              <a:defRPr sz="1600">
                <a:solidFill>
                  <a:srgbClr val="434343"/>
                </a:solidFill>
                <a:latin typeface="Proxima Nova"/>
                <a:ea typeface="Proxima Nova"/>
                <a:cs typeface="Proxima Nova"/>
                <a:sym typeface="Proxima Nova"/>
              </a:defRPr>
            </a:lvl1pPr>
            <a:lvl2pPr lvl="1" rtl="0" algn="ctr">
              <a:lnSpc>
                <a:spcPct val="100000"/>
              </a:lnSpc>
              <a:spcBef>
                <a:spcPts val="0"/>
              </a:spcBef>
              <a:spcAft>
                <a:spcPts val="0"/>
              </a:spcAft>
              <a:buClr>
                <a:schemeClr val="lt1"/>
              </a:buClr>
              <a:buSzPts val="1600"/>
              <a:buNone/>
              <a:defRPr sz="1600">
                <a:solidFill>
                  <a:schemeClr val="lt1"/>
                </a:solidFill>
              </a:defRPr>
            </a:lvl2pPr>
            <a:lvl3pPr lvl="2" rtl="0" algn="ctr">
              <a:lnSpc>
                <a:spcPct val="100000"/>
              </a:lnSpc>
              <a:spcBef>
                <a:spcPts val="0"/>
              </a:spcBef>
              <a:spcAft>
                <a:spcPts val="0"/>
              </a:spcAft>
              <a:buClr>
                <a:schemeClr val="lt1"/>
              </a:buClr>
              <a:buSzPts val="1600"/>
              <a:buNone/>
              <a:defRPr sz="1600">
                <a:solidFill>
                  <a:schemeClr val="lt1"/>
                </a:solidFill>
              </a:defRPr>
            </a:lvl3pPr>
            <a:lvl4pPr lvl="3" rtl="0" algn="ctr">
              <a:lnSpc>
                <a:spcPct val="100000"/>
              </a:lnSpc>
              <a:spcBef>
                <a:spcPts val="0"/>
              </a:spcBef>
              <a:spcAft>
                <a:spcPts val="0"/>
              </a:spcAft>
              <a:buClr>
                <a:schemeClr val="lt1"/>
              </a:buClr>
              <a:buSzPts val="1600"/>
              <a:buNone/>
              <a:defRPr sz="1600">
                <a:solidFill>
                  <a:schemeClr val="lt1"/>
                </a:solidFill>
              </a:defRPr>
            </a:lvl4pPr>
            <a:lvl5pPr lvl="4" rtl="0" algn="ctr">
              <a:lnSpc>
                <a:spcPct val="100000"/>
              </a:lnSpc>
              <a:spcBef>
                <a:spcPts val="0"/>
              </a:spcBef>
              <a:spcAft>
                <a:spcPts val="0"/>
              </a:spcAft>
              <a:buClr>
                <a:schemeClr val="lt1"/>
              </a:buClr>
              <a:buSzPts val="1600"/>
              <a:buNone/>
              <a:defRPr sz="1600">
                <a:solidFill>
                  <a:schemeClr val="lt1"/>
                </a:solidFill>
              </a:defRPr>
            </a:lvl5pPr>
            <a:lvl6pPr lvl="5" rtl="0" algn="ctr">
              <a:lnSpc>
                <a:spcPct val="100000"/>
              </a:lnSpc>
              <a:spcBef>
                <a:spcPts val="0"/>
              </a:spcBef>
              <a:spcAft>
                <a:spcPts val="0"/>
              </a:spcAft>
              <a:buClr>
                <a:schemeClr val="lt1"/>
              </a:buClr>
              <a:buSzPts val="1600"/>
              <a:buNone/>
              <a:defRPr sz="1600">
                <a:solidFill>
                  <a:schemeClr val="lt1"/>
                </a:solidFill>
              </a:defRPr>
            </a:lvl6pPr>
            <a:lvl7pPr lvl="6" rtl="0" algn="ctr">
              <a:lnSpc>
                <a:spcPct val="100000"/>
              </a:lnSpc>
              <a:spcBef>
                <a:spcPts val="0"/>
              </a:spcBef>
              <a:spcAft>
                <a:spcPts val="0"/>
              </a:spcAft>
              <a:buClr>
                <a:schemeClr val="lt1"/>
              </a:buClr>
              <a:buSzPts val="1600"/>
              <a:buNone/>
              <a:defRPr sz="1600">
                <a:solidFill>
                  <a:schemeClr val="lt1"/>
                </a:solidFill>
              </a:defRPr>
            </a:lvl7pPr>
            <a:lvl8pPr lvl="7" rtl="0" algn="ctr">
              <a:lnSpc>
                <a:spcPct val="100000"/>
              </a:lnSpc>
              <a:spcBef>
                <a:spcPts val="0"/>
              </a:spcBef>
              <a:spcAft>
                <a:spcPts val="0"/>
              </a:spcAft>
              <a:buClr>
                <a:schemeClr val="lt1"/>
              </a:buClr>
              <a:buSzPts val="1600"/>
              <a:buNone/>
              <a:defRPr sz="1600">
                <a:solidFill>
                  <a:schemeClr val="lt1"/>
                </a:solidFill>
              </a:defRPr>
            </a:lvl8pPr>
            <a:lvl9pPr lvl="8" rtl="0" algn="ctr">
              <a:lnSpc>
                <a:spcPct val="100000"/>
              </a:lnSpc>
              <a:spcBef>
                <a:spcPts val="0"/>
              </a:spcBef>
              <a:spcAft>
                <a:spcPts val="0"/>
              </a:spcAft>
              <a:buClr>
                <a:schemeClr val="lt1"/>
              </a:buClr>
              <a:buSzPts val="1600"/>
              <a:buNone/>
              <a:defRPr sz="1600">
                <a:solidFill>
                  <a:schemeClr val="lt1"/>
                </a:solidFill>
              </a:defRPr>
            </a:lvl9pPr>
          </a:lstStyle>
          <a:p/>
        </p:txBody>
      </p:sp>
      <p:pic>
        <p:nvPicPr>
          <p:cNvPr id="155" name="Google Shape;155;p14"/>
          <p:cNvPicPr preferRelativeResize="0"/>
          <p:nvPr/>
        </p:nvPicPr>
        <p:blipFill>
          <a:blip r:embed="rId2">
            <a:alphaModFix/>
          </a:blip>
          <a:stretch>
            <a:fillRect/>
          </a:stretch>
        </p:blipFill>
        <p:spPr>
          <a:xfrm>
            <a:off x="7357761" y="4217851"/>
            <a:ext cx="1550993" cy="6407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04963"/>
        </a:solidFill>
      </p:bgPr>
    </p:bg>
    <p:spTree>
      <p:nvGrpSpPr>
        <p:cNvPr id="156" name="Shape 156"/>
        <p:cNvGrpSpPr/>
        <p:nvPr/>
      </p:nvGrpSpPr>
      <p:grpSpPr>
        <a:xfrm>
          <a:off x="0" y="0"/>
          <a:ext cx="0" cy="0"/>
          <a:chOff x="0" y="0"/>
          <a:chExt cx="0" cy="0"/>
        </a:xfrm>
      </p:grpSpPr>
      <p:sp>
        <p:nvSpPr>
          <p:cNvPr id="157" name="Google Shape;157;p15"/>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8" name="Google Shape;158;p15"/>
          <p:cNvGrpSpPr/>
          <p:nvPr/>
        </p:nvGrpSpPr>
        <p:grpSpPr>
          <a:xfrm>
            <a:off x="5594191" y="3961115"/>
            <a:ext cx="2910145" cy="1182340"/>
            <a:chOff x="6917201" y="0"/>
            <a:chExt cx="2227777" cy="863400"/>
          </a:xfrm>
        </p:grpSpPr>
        <p:sp>
          <p:nvSpPr>
            <p:cNvPr id="159" name="Google Shape;159;p15"/>
            <p:cNvSpPr/>
            <p:nvPr/>
          </p:nvSpPr>
          <p:spPr>
            <a:xfrm>
              <a:off x="7641677"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5"/>
            <p:cNvSpPr/>
            <p:nvPr/>
          </p:nvSpPr>
          <p:spPr>
            <a:xfrm>
              <a:off x="7279439"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5"/>
            <p:cNvSpPr/>
            <p:nvPr/>
          </p:nvSpPr>
          <p:spPr>
            <a:xfrm>
              <a:off x="6917201"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 name="Google Shape;162;p15"/>
          <p:cNvGrpSpPr/>
          <p:nvPr/>
        </p:nvGrpSpPr>
        <p:grpSpPr>
          <a:xfrm>
            <a:off x="199149" y="2"/>
            <a:ext cx="2795414" cy="1083308"/>
            <a:chOff x="6917201" y="0"/>
            <a:chExt cx="2227777" cy="863400"/>
          </a:xfrm>
        </p:grpSpPr>
        <p:sp>
          <p:nvSpPr>
            <p:cNvPr id="163" name="Google Shape;163;p15"/>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5"/>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5"/>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 name="Google Shape;166;p15"/>
          <p:cNvSpPr txBox="1"/>
          <p:nvPr>
            <p:ph type="title"/>
          </p:nvPr>
        </p:nvSpPr>
        <p:spPr>
          <a:xfrm>
            <a:off x="1888684" y="1746100"/>
            <a:ext cx="5377500" cy="1646100"/>
          </a:xfrm>
          <a:prstGeom prst="rect">
            <a:avLst/>
          </a:prstGeom>
          <a:solidFill>
            <a:srgbClr val="D9D9D9"/>
          </a:solidFill>
        </p:spPr>
        <p:txBody>
          <a:bodyPr anchorCtr="0" anchor="ctr" bIns="91425" lIns="91425" spcFirstLastPara="1" rIns="91425" wrap="square" tIns="91425">
            <a:normAutofit/>
          </a:bodyPr>
          <a:lstStyle>
            <a:lvl1pPr lvl="0" rtl="0" algn="ctr">
              <a:spcBef>
                <a:spcPts val="0"/>
              </a:spcBef>
              <a:spcAft>
                <a:spcPts val="0"/>
              </a:spcAft>
              <a:buClr>
                <a:schemeClr val="dk2"/>
              </a:buClr>
              <a:buSzPts val="3400"/>
              <a:buFont typeface="Proxima Nova Semibold"/>
              <a:buNone/>
              <a:defRPr sz="3400">
                <a:solidFill>
                  <a:schemeClr val="dk2"/>
                </a:solidFill>
                <a:latin typeface="Proxima Nova Semibold"/>
                <a:ea typeface="Proxima Nova Semibold"/>
                <a:cs typeface="Proxima Nova Semibold"/>
                <a:sym typeface="Proxima Nova Semibold"/>
              </a:defRPr>
            </a:lvl1pPr>
            <a:lvl2pPr lvl="1" rtl="0" algn="ctr">
              <a:spcBef>
                <a:spcPts val="0"/>
              </a:spcBef>
              <a:spcAft>
                <a:spcPts val="0"/>
              </a:spcAft>
              <a:buClr>
                <a:schemeClr val="dk2"/>
              </a:buClr>
              <a:buSzPts val="3200"/>
              <a:buNone/>
              <a:defRPr sz="3200">
                <a:solidFill>
                  <a:schemeClr val="dk2"/>
                </a:solidFill>
              </a:defRPr>
            </a:lvl2pPr>
            <a:lvl3pPr lvl="2" rtl="0" algn="ctr">
              <a:spcBef>
                <a:spcPts val="0"/>
              </a:spcBef>
              <a:spcAft>
                <a:spcPts val="0"/>
              </a:spcAft>
              <a:buClr>
                <a:schemeClr val="dk2"/>
              </a:buClr>
              <a:buSzPts val="3200"/>
              <a:buNone/>
              <a:defRPr sz="3200">
                <a:solidFill>
                  <a:schemeClr val="dk2"/>
                </a:solidFill>
              </a:defRPr>
            </a:lvl3pPr>
            <a:lvl4pPr lvl="3" rtl="0" algn="ctr">
              <a:spcBef>
                <a:spcPts val="0"/>
              </a:spcBef>
              <a:spcAft>
                <a:spcPts val="0"/>
              </a:spcAft>
              <a:buClr>
                <a:schemeClr val="dk2"/>
              </a:buClr>
              <a:buSzPts val="3200"/>
              <a:buNone/>
              <a:defRPr sz="3200">
                <a:solidFill>
                  <a:schemeClr val="dk2"/>
                </a:solidFill>
              </a:defRPr>
            </a:lvl4pPr>
            <a:lvl5pPr lvl="4" rtl="0" algn="ctr">
              <a:spcBef>
                <a:spcPts val="0"/>
              </a:spcBef>
              <a:spcAft>
                <a:spcPts val="0"/>
              </a:spcAft>
              <a:buClr>
                <a:schemeClr val="dk2"/>
              </a:buClr>
              <a:buSzPts val="3200"/>
              <a:buNone/>
              <a:defRPr sz="3200">
                <a:solidFill>
                  <a:schemeClr val="dk2"/>
                </a:solidFill>
              </a:defRPr>
            </a:lvl5pPr>
            <a:lvl6pPr lvl="5" rtl="0" algn="ctr">
              <a:spcBef>
                <a:spcPts val="0"/>
              </a:spcBef>
              <a:spcAft>
                <a:spcPts val="0"/>
              </a:spcAft>
              <a:buClr>
                <a:schemeClr val="dk2"/>
              </a:buClr>
              <a:buSzPts val="3200"/>
              <a:buNone/>
              <a:defRPr sz="3200">
                <a:solidFill>
                  <a:schemeClr val="dk2"/>
                </a:solidFill>
              </a:defRPr>
            </a:lvl6pPr>
            <a:lvl7pPr lvl="6" rtl="0" algn="ctr">
              <a:spcBef>
                <a:spcPts val="0"/>
              </a:spcBef>
              <a:spcAft>
                <a:spcPts val="0"/>
              </a:spcAft>
              <a:buClr>
                <a:schemeClr val="dk2"/>
              </a:buClr>
              <a:buSzPts val="3200"/>
              <a:buNone/>
              <a:defRPr sz="3200">
                <a:solidFill>
                  <a:schemeClr val="dk2"/>
                </a:solidFill>
              </a:defRPr>
            </a:lvl7pPr>
            <a:lvl8pPr lvl="7" rtl="0" algn="ctr">
              <a:spcBef>
                <a:spcPts val="0"/>
              </a:spcBef>
              <a:spcAft>
                <a:spcPts val="0"/>
              </a:spcAft>
              <a:buClr>
                <a:schemeClr val="dk2"/>
              </a:buClr>
              <a:buSzPts val="3200"/>
              <a:buNone/>
              <a:defRPr sz="3200">
                <a:solidFill>
                  <a:schemeClr val="dk2"/>
                </a:solidFill>
              </a:defRPr>
            </a:lvl8pPr>
            <a:lvl9pPr lvl="8" rtl="0" algn="ctr">
              <a:spcBef>
                <a:spcPts val="0"/>
              </a:spcBef>
              <a:spcAft>
                <a:spcPts val="0"/>
              </a:spcAft>
              <a:buClr>
                <a:schemeClr val="dk2"/>
              </a:buClr>
              <a:buSzPts val="3200"/>
              <a:buNone/>
              <a:defRPr sz="3200">
                <a:solidFill>
                  <a:schemeClr val="dk2"/>
                </a:solidFill>
              </a:defRPr>
            </a:lvl9pPr>
          </a:lstStyle>
          <a:p/>
        </p:txBody>
      </p:sp>
      <p:sp>
        <p:nvSpPr>
          <p:cNvPr id="167" name="Google Shape;167;p1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r>
              <a:t/>
            </a:r>
            <a:endParaRPr/>
          </a:p>
        </p:txBody>
      </p:sp>
      <p:pic>
        <p:nvPicPr>
          <p:cNvPr id="168" name="Google Shape;168;p15"/>
          <p:cNvPicPr preferRelativeResize="0"/>
          <p:nvPr/>
        </p:nvPicPr>
        <p:blipFill>
          <a:blip r:embed="rId2">
            <a:alphaModFix/>
          </a:blip>
          <a:stretch>
            <a:fillRect/>
          </a:stretch>
        </p:blipFill>
        <p:spPr>
          <a:xfrm>
            <a:off x="7823385" y="4543675"/>
            <a:ext cx="1251864" cy="51717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004963"/>
        </a:solidFill>
      </p:bgPr>
    </p:bg>
    <p:spTree>
      <p:nvGrpSpPr>
        <p:cNvPr id="169" name="Shape 169"/>
        <p:cNvGrpSpPr/>
        <p:nvPr/>
      </p:nvGrpSpPr>
      <p:grpSpPr>
        <a:xfrm>
          <a:off x="0" y="0"/>
          <a:ext cx="0" cy="0"/>
          <a:chOff x="0" y="0"/>
          <a:chExt cx="0" cy="0"/>
        </a:xfrm>
      </p:grpSpPr>
      <p:sp>
        <p:nvSpPr>
          <p:cNvPr id="170" name="Google Shape;170;p1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6"/>
          <p:cNvSpPr/>
          <p:nvPr/>
        </p:nvSpPr>
        <p:spPr>
          <a:xfrm>
            <a:off x="31" y="2824500"/>
            <a:ext cx="7370400" cy="2319000"/>
          </a:xfrm>
          <a:prstGeom prst="rtTriangle">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6"/>
          <p:cNvSpPr txBox="1"/>
          <p:nvPr>
            <p:ph type="title"/>
          </p:nvPr>
        </p:nvSpPr>
        <p:spPr>
          <a:xfrm>
            <a:off x="819125" y="596100"/>
            <a:ext cx="7505700" cy="9546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434343"/>
              </a:buClr>
              <a:buSzPts val="3400"/>
              <a:buFont typeface="Proxima Nova Semibold"/>
              <a:buNone/>
              <a:defRPr sz="3400">
                <a:solidFill>
                  <a:srgbClr val="434343"/>
                </a:solidFill>
                <a:latin typeface="Proxima Nova Semibold"/>
                <a:ea typeface="Proxima Nova Semibold"/>
                <a:cs typeface="Proxima Nova Semibold"/>
                <a:sym typeface="Proxima Nov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74" name="Google Shape;174;p16"/>
          <p:cNvSpPr txBox="1"/>
          <p:nvPr>
            <p:ph idx="1" type="body"/>
          </p:nvPr>
        </p:nvSpPr>
        <p:spPr>
          <a:xfrm>
            <a:off x="646675" y="1550700"/>
            <a:ext cx="7505700" cy="2448000"/>
          </a:xfrm>
          <a:prstGeom prst="rect">
            <a:avLst/>
          </a:prstGeom>
        </p:spPr>
        <p:txBody>
          <a:bodyPr anchorCtr="0" anchor="t" bIns="91425" lIns="91425" spcFirstLastPara="1" rIns="91425" wrap="square" tIns="91425">
            <a:normAutofit/>
          </a:bodyPr>
          <a:lstStyle>
            <a:lvl1pPr indent="-361950" lvl="0" marL="457200" rtl="0">
              <a:spcBef>
                <a:spcPts val="0"/>
              </a:spcBef>
              <a:spcAft>
                <a:spcPts val="0"/>
              </a:spcAft>
              <a:buClr>
                <a:srgbClr val="434343"/>
              </a:buClr>
              <a:buSzPts val="2100"/>
              <a:buFont typeface="Proxima Nova"/>
              <a:buChar char="●"/>
              <a:defRPr sz="2100">
                <a:solidFill>
                  <a:srgbClr val="434343"/>
                </a:solidFill>
                <a:latin typeface="Proxima Nova"/>
                <a:ea typeface="Proxima Nova"/>
                <a:cs typeface="Proxima Nova"/>
                <a:sym typeface="Proxima Nova"/>
              </a:defRPr>
            </a:lvl1pPr>
            <a:lvl2pPr indent="-361950" lvl="1" marL="914400" rtl="0">
              <a:spcBef>
                <a:spcPts val="0"/>
              </a:spcBef>
              <a:spcAft>
                <a:spcPts val="0"/>
              </a:spcAft>
              <a:buClr>
                <a:srgbClr val="434343"/>
              </a:buClr>
              <a:buSzPts val="2100"/>
              <a:buFont typeface="Proxima Nova"/>
              <a:buChar char="○"/>
              <a:defRPr sz="2100">
                <a:solidFill>
                  <a:srgbClr val="434343"/>
                </a:solidFill>
                <a:latin typeface="Proxima Nova"/>
                <a:ea typeface="Proxima Nova"/>
                <a:cs typeface="Proxima Nova"/>
                <a:sym typeface="Proxima Nova"/>
              </a:defRPr>
            </a:lvl2pPr>
            <a:lvl3pPr indent="-361950" lvl="2" marL="1371600" rtl="0">
              <a:spcBef>
                <a:spcPts val="0"/>
              </a:spcBef>
              <a:spcAft>
                <a:spcPts val="0"/>
              </a:spcAft>
              <a:buClr>
                <a:srgbClr val="434343"/>
              </a:buClr>
              <a:buSzPts val="2100"/>
              <a:buFont typeface="Proxima Nova"/>
              <a:buChar char="■"/>
              <a:defRPr sz="2100">
                <a:solidFill>
                  <a:srgbClr val="434343"/>
                </a:solidFill>
                <a:latin typeface="Proxima Nova"/>
                <a:ea typeface="Proxima Nova"/>
                <a:cs typeface="Proxima Nova"/>
                <a:sym typeface="Proxima Nova"/>
              </a:defRPr>
            </a:lvl3pPr>
            <a:lvl4pPr indent="-361950" lvl="3" marL="1828800" rtl="0">
              <a:spcBef>
                <a:spcPts val="0"/>
              </a:spcBef>
              <a:spcAft>
                <a:spcPts val="0"/>
              </a:spcAft>
              <a:buClr>
                <a:srgbClr val="434343"/>
              </a:buClr>
              <a:buSzPts val="2100"/>
              <a:buFont typeface="Proxima Nova"/>
              <a:buChar char="●"/>
              <a:defRPr sz="2100">
                <a:solidFill>
                  <a:srgbClr val="434343"/>
                </a:solidFill>
                <a:latin typeface="Proxima Nova"/>
                <a:ea typeface="Proxima Nova"/>
                <a:cs typeface="Proxima Nova"/>
                <a:sym typeface="Proxima Nova"/>
              </a:defRPr>
            </a:lvl4pPr>
            <a:lvl5pPr indent="-361950" lvl="4" marL="2286000" rtl="0">
              <a:spcBef>
                <a:spcPts val="0"/>
              </a:spcBef>
              <a:spcAft>
                <a:spcPts val="0"/>
              </a:spcAft>
              <a:buClr>
                <a:srgbClr val="434343"/>
              </a:buClr>
              <a:buSzPts val="2100"/>
              <a:buFont typeface="Proxima Nova"/>
              <a:buChar char="○"/>
              <a:defRPr sz="2100">
                <a:solidFill>
                  <a:srgbClr val="434343"/>
                </a:solidFill>
                <a:latin typeface="Proxima Nova"/>
                <a:ea typeface="Proxima Nova"/>
                <a:cs typeface="Proxima Nova"/>
                <a:sym typeface="Proxima Nova"/>
              </a:defRPr>
            </a:lvl5pPr>
            <a:lvl6pPr indent="-361950" lvl="5" marL="2743200" rtl="0">
              <a:spcBef>
                <a:spcPts val="0"/>
              </a:spcBef>
              <a:spcAft>
                <a:spcPts val="0"/>
              </a:spcAft>
              <a:buClr>
                <a:srgbClr val="434343"/>
              </a:buClr>
              <a:buSzPts val="2100"/>
              <a:buFont typeface="Proxima Nova"/>
              <a:buChar char="■"/>
              <a:defRPr sz="2100">
                <a:solidFill>
                  <a:srgbClr val="434343"/>
                </a:solidFill>
                <a:latin typeface="Proxima Nova"/>
                <a:ea typeface="Proxima Nova"/>
                <a:cs typeface="Proxima Nova"/>
                <a:sym typeface="Proxima Nova"/>
              </a:defRPr>
            </a:lvl6pPr>
            <a:lvl7pPr indent="-361950" lvl="6" marL="3200400" rtl="0">
              <a:spcBef>
                <a:spcPts val="0"/>
              </a:spcBef>
              <a:spcAft>
                <a:spcPts val="0"/>
              </a:spcAft>
              <a:buClr>
                <a:srgbClr val="434343"/>
              </a:buClr>
              <a:buSzPts val="2100"/>
              <a:buFont typeface="Proxima Nova"/>
              <a:buChar char="●"/>
              <a:defRPr sz="2100">
                <a:solidFill>
                  <a:srgbClr val="434343"/>
                </a:solidFill>
                <a:latin typeface="Proxima Nova"/>
                <a:ea typeface="Proxima Nova"/>
                <a:cs typeface="Proxima Nova"/>
                <a:sym typeface="Proxima Nova"/>
              </a:defRPr>
            </a:lvl7pPr>
            <a:lvl8pPr indent="-361950" lvl="7" marL="3657600" rtl="0">
              <a:spcBef>
                <a:spcPts val="0"/>
              </a:spcBef>
              <a:spcAft>
                <a:spcPts val="0"/>
              </a:spcAft>
              <a:buClr>
                <a:srgbClr val="434343"/>
              </a:buClr>
              <a:buSzPts val="2100"/>
              <a:buFont typeface="Proxima Nova"/>
              <a:buChar char="○"/>
              <a:defRPr sz="2100">
                <a:solidFill>
                  <a:srgbClr val="434343"/>
                </a:solidFill>
                <a:latin typeface="Proxima Nova"/>
                <a:ea typeface="Proxima Nova"/>
                <a:cs typeface="Proxima Nova"/>
                <a:sym typeface="Proxima Nova"/>
              </a:defRPr>
            </a:lvl8pPr>
            <a:lvl9pPr indent="-361950" lvl="8" marL="4114800" rtl="0">
              <a:spcBef>
                <a:spcPts val="0"/>
              </a:spcBef>
              <a:spcAft>
                <a:spcPts val="0"/>
              </a:spcAft>
              <a:buClr>
                <a:srgbClr val="434343"/>
              </a:buClr>
              <a:buSzPts val="2100"/>
              <a:buFont typeface="Proxima Nova"/>
              <a:buChar char="■"/>
              <a:defRPr sz="2100">
                <a:solidFill>
                  <a:srgbClr val="434343"/>
                </a:solidFill>
                <a:latin typeface="Proxima Nova"/>
                <a:ea typeface="Proxima Nova"/>
                <a:cs typeface="Proxima Nova"/>
                <a:sym typeface="Proxima Nova"/>
              </a:defRPr>
            </a:lvl9pPr>
          </a:lstStyle>
          <a:p/>
        </p:txBody>
      </p:sp>
      <p:pic>
        <p:nvPicPr>
          <p:cNvPr id="175" name="Google Shape;175;p16"/>
          <p:cNvPicPr preferRelativeResize="0"/>
          <p:nvPr/>
        </p:nvPicPr>
        <p:blipFill>
          <a:blip r:embed="rId2">
            <a:alphaModFix/>
          </a:blip>
          <a:stretch>
            <a:fillRect/>
          </a:stretch>
        </p:blipFill>
        <p:spPr>
          <a:xfrm>
            <a:off x="7370436" y="4217851"/>
            <a:ext cx="1550993" cy="6407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176" name="Shape 176"/>
        <p:cNvGrpSpPr/>
        <p:nvPr/>
      </p:nvGrpSpPr>
      <p:grpSpPr>
        <a:xfrm>
          <a:off x="0" y="0"/>
          <a:ext cx="0" cy="0"/>
          <a:chOff x="0" y="0"/>
          <a:chExt cx="0" cy="0"/>
        </a:xfrm>
      </p:grpSpPr>
      <p:sp>
        <p:nvSpPr>
          <p:cNvPr id="177" name="Google Shape;177;p1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7"/>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81" name="Google Shape;181;p17"/>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82" name="Google Shape;182;p17"/>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83" name="Google Shape;183;p1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004963"/>
        </a:solidFill>
      </p:bgPr>
    </p:bg>
    <p:spTree>
      <p:nvGrpSpPr>
        <p:cNvPr id="184" name="Shape 184"/>
        <p:cNvGrpSpPr/>
        <p:nvPr/>
      </p:nvGrpSpPr>
      <p:grpSpPr>
        <a:xfrm>
          <a:off x="0" y="0"/>
          <a:ext cx="0" cy="0"/>
          <a:chOff x="0" y="0"/>
          <a:chExt cx="0" cy="0"/>
        </a:xfrm>
      </p:grpSpPr>
      <p:sp>
        <p:nvSpPr>
          <p:cNvPr id="185" name="Google Shape;185;p18"/>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8"/>
          <p:cNvSpPr/>
          <p:nvPr/>
        </p:nvSpPr>
        <p:spPr>
          <a:xfrm>
            <a:off x="31" y="2824500"/>
            <a:ext cx="7370400" cy="2319000"/>
          </a:xfrm>
          <a:prstGeom prst="rtTriangle">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8"/>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434343"/>
              </a:buClr>
              <a:buSzPts val="3600"/>
              <a:buFont typeface="Proxima Nova Semibold"/>
              <a:buNone/>
              <a:defRPr sz="3600">
                <a:solidFill>
                  <a:srgbClr val="434343"/>
                </a:solidFill>
                <a:latin typeface="Proxima Nova Semibold"/>
                <a:ea typeface="Proxima Nova Semibold"/>
                <a:cs typeface="Proxima Nova Semibold"/>
                <a:sym typeface="Proxima Nov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pic>
        <p:nvPicPr>
          <p:cNvPr id="189" name="Google Shape;189;p18"/>
          <p:cNvPicPr preferRelativeResize="0"/>
          <p:nvPr/>
        </p:nvPicPr>
        <p:blipFill>
          <a:blip r:embed="rId2">
            <a:alphaModFix/>
          </a:blip>
          <a:stretch>
            <a:fillRect/>
          </a:stretch>
        </p:blipFill>
        <p:spPr>
          <a:xfrm>
            <a:off x="7370436" y="4296501"/>
            <a:ext cx="1550993" cy="6407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rgbClr val="004963"/>
        </a:solidFill>
      </p:bgPr>
    </p:bg>
    <p:spTree>
      <p:nvGrpSpPr>
        <p:cNvPr id="190" name="Shape 190"/>
        <p:cNvGrpSpPr/>
        <p:nvPr/>
      </p:nvGrpSpPr>
      <p:grpSpPr>
        <a:xfrm>
          <a:off x="0" y="0"/>
          <a:ext cx="0" cy="0"/>
          <a:chOff x="0" y="0"/>
          <a:chExt cx="0" cy="0"/>
        </a:xfrm>
      </p:grpSpPr>
      <p:sp>
        <p:nvSpPr>
          <p:cNvPr id="191" name="Google Shape;191;p1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9"/>
          <p:cNvSpPr/>
          <p:nvPr/>
        </p:nvSpPr>
        <p:spPr>
          <a:xfrm>
            <a:off x="31" y="2824500"/>
            <a:ext cx="7370400" cy="2319000"/>
          </a:xfrm>
          <a:prstGeom prst="rtTriangle">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9"/>
          <p:cNvSpPr txBox="1"/>
          <p:nvPr>
            <p:ph type="title"/>
          </p:nvPr>
        </p:nvSpPr>
        <p:spPr>
          <a:xfrm>
            <a:off x="819150" y="598100"/>
            <a:ext cx="5904900" cy="13830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434343"/>
              </a:buClr>
              <a:buSzPts val="3300"/>
              <a:buFont typeface="Proxima Nova Semibold"/>
              <a:buNone/>
              <a:defRPr sz="3300">
                <a:solidFill>
                  <a:srgbClr val="434343"/>
                </a:solidFill>
                <a:latin typeface="Proxima Nova Semibold"/>
                <a:ea typeface="Proxima Nova Semibold"/>
                <a:cs typeface="Proxima Nova Semibold"/>
                <a:sym typeface="Proxima Nov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95" name="Google Shape;195;p19"/>
          <p:cNvSpPr txBox="1"/>
          <p:nvPr>
            <p:ph idx="1" type="body"/>
          </p:nvPr>
        </p:nvSpPr>
        <p:spPr>
          <a:xfrm>
            <a:off x="819150" y="2090250"/>
            <a:ext cx="7625700" cy="2513700"/>
          </a:xfrm>
          <a:prstGeom prst="rect">
            <a:avLst/>
          </a:prstGeom>
        </p:spPr>
        <p:txBody>
          <a:bodyPr anchorCtr="0" anchor="t" bIns="91425" lIns="91425" spcFirstLastPara="1" rIns="91425" wrap="square" tIns="91425">
            <a:normAutofit/>
          </a:bodyPr>
          <a:lstStyle>
            <a:lvl1pPr indent="-323850" lvl="0" marL="457200" rtl="0">
              <a:spcBef>
                <a:spcPts val="0"/>
              </a:spcBef>
              <a:spcAft>
                <a:spcPts val="0"/>
              </a:spcAft>
              <a:buSzPts val="1500"/>
              <a:buFont typeface="Proxima Nova"/>
              <a:buChar char="●"/>
              <a:defRPr sz="1500">
                <a:latin typeface="Proxima Nova"/>
                <a:ea typeface="Proxima Nova"/>
                <a:cs typeface="Proxima Nova"/>
                <a:sym typeface="Proxima Nova"/>
              </a:defRPr>
            </a:lvl1pPr>
            <a:lvl2pPr indent="-323850" lvl="1" marL="914400" rtl="0">
              <a:spcBef>
                <a:spcPts val="0"/>
              </a:spcBef>
              <a:spcAft>
                <a:spcPts val="0"/>
              </a:spcAft>
              <a:buSzPts val="1500"/>
              <a:buFont typeface="Proxima Nova"/>
              <a:buChar char="○"/>
              <a:defRPr sz="1500">
                <a:latin typeface="Proxima Nova"/>
                <a:ea typeface="Proxima Nova"/>
                <a:cs typeface="Proxima Nova"/>
                <a:sym typeface="Proxima Nova"/>
              </a:defRPr>
            </a:lvl2pPr>
            <a:lvl3pPr indent="-323850" lvl="2" marL="1371600" rtl="0">
              <a:spcBef>
                <a:spcPts val="0"/>
              </a:spcBef>
              <a:spcAft>
                <a:spcPts val="0"/>
              </a:spcAft>
              <a:buSzPts val="1500"/>
              <a:buFont typeface="Proxima Nova"/>
              <a:buChar char="■"/>
              <a:defRPr sz="1500">
                <a:latin typeface="Proxima Nova"/>
                <a:ea typeface="Proxima Nova"/>
                <a:cs typeface="Proxima Nova"/>
                <a:sym typeface="Proxima Nova"/>
              </a:defRPr>
            </a:lvl3pPr>
            <a:lvl4pPr indent="-323850" lvl="3" marL="1828800" rtl="0">
              <a:spcBef>
                <a:spcPts val="0"/>
              </a:spcBef>
              <a:spcAft>
                <a:spcPts val="0"/>
              </a:spcAft>
              <a:buSzPts val="1500"/>
              <a:buFont typeface="Proxima Nova"/>
              <a:buChar char="●"/>
              <a:defRPr sz="1500">
                <a:latin typeface="Proxima Nova"/>
                <a:ea typeface="Proxima Nova"/>
                <a:cs typeface="Proxima Nova"/>
                <a:sym typeface="Proxima Nova"/>
              </a:defRPr>
            </a:lvl4pPr>
            <a:lvl5pPr indent="-323850" lvl="4" marL="2286000" rtl="0">
              <a:spcBef>
                <a:spcPts val="0"/>
              </a:spcBef>
              <a:spcAft>
                <a:spcPts val="0"/>
              </a:spcAft>
              <a:buSzPts val="1500"/>
              <a:buFont typeface="Proxima Nova"/>
              <a:buChar char="○"/>
              <a:defRPr sz="1500">
                <a:latin typeface="Proxima Nova"/>
                <a:ea typeface="Proxima Nova"/>
                <a:cs typeface="Proxima Nova"/>
                <a:sym typeface="Proxima Nova"/>
              </a:defRPr>
            </a:lvl5pPr>
            <a:lvl6pPr indent="-323850" lvl="5" marL="2743200" rtl="0">
              <a:spcBef>
                <a:spcPts val="0"/>
              </a:spcBef>
              <a:spcAft>
                <a:spcPts val="0"/>
              </a:spcAft>
              <a:buSzPts val="1500"/>
              <a:buFont typeface="Proxima Nova"/>
              <a:buChar char="■"/>
              <a:defRPr sz="1500">
                <a:latin typeface="Proxima Nova"/>
                <a:ea typeface="Proxima Nova"/>
                <a:cs typeface="Proxima Nova"/>
                <a:sym typeface="Proxima Nova"/>
              </a:defRPr>
            </a:lvl6pPr>
            <a:lvl7pPr indent="-323850" lvl="6" marL="3200400" rtl="0">
              <a:spcBef>
                <a:spcPts val="0"/>
              </a:spcBef>
              <a:spcAft>
                <a:spcPts val="0"/>
              </a:spcAft>
              <a:buSzPts val="1500"/>
              <a:buFont typeface="Proxima Nova"/>
              <a:buChar char="●"/>
              <a:defRPr sz="1500">
                <a:latin typeface="Proxima Nova"/>
                <a:ea typeface="Proxima Nova"/>
                <a:cs typeface="Proxima Nova"/>
                <a:sym typeface="Proxima Nova"/>
              </a:defRPr>
            </a:lvl7pPr>
            <a:lvl8pPr indent="-323850" lvl="7" marL="3657600" rtl="0">
              <a:spcBef>
                <a:spcPts val="0"/>
              </a:spcBef>
              <a:spcAft>
                <a:spcPts val="0"/>
              </a:spcAft>
              <a:buSzPts val="1500"/>
              <a:buFont typeface="Proxima Nova"/>
              <a:buChar char="○"/>
              <a:defRPr sz="1500">
                <a:latin typeface="Proxima Nova"/>
                <a:ea typeface="Proxima Nova"/>
                <a:cs typeface="Proxima Nova"/>
                <a:sym typeface="Proxima Nova"/>
              </a:defRPr>
            </a:lvl8pPr>
            <a:lvl9pPr indent="-323850" lvl="8" marL="4114800" rtl="0">
              <a:spcBef>
                <a:spcPts val="0"/>
              </a:spcBef>
              <a:spcAft>
                <a:spcPts val="0"/>
              </a:spcAft>
              <a:buSzPts val="1500"/>
              <a:buFont typeface="Proxima Nova"/>
              <a:buChar char="■"/>
              <a:defRPr sz="1500">
                <a:latin typeface="Proxima Nova"/>
                <a:ea typeface="Proxima Nova"/>
                <a:cs typeface="Proxima Nova"/>
                <a:sym typeface="Proxima Nova"/>
              </a:defRPr>
            </a:lvl9pPr>
          </a:lstStyle>
          <a:p/>
        </p:txBody>
      </p:sp>
      <p:sp>
        <p:nvSpPr>
          <p:cNvPr id="196" name="Google Shape;196;p1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004963"/>
        </a:solidFill>
      </p:bgPr>
    </p:bg>
    <p:spTree>
      <p:nvGrpSpPr>
        <p:cNvPr id="197" name="Shape 197"/>
        <p:cNvGrpSpPr/>
        <p:nvPr/>
      </p:nvGrpSpPr>
      <p:grpSpPr>
        <a:xfrm>
          <a:off x="0" y="0"/>
          <a:ext cx="0" cy="0"/>
          <a:chOff x="0" y="0"/>
          <a:chExt cx="0" cy="0"/>
        </a:xfrm>
      </p:grpSpPr>
      <p:sp>
        <p:nvSpPr>
          <p:cNvPr id="198" name="Google Shape;198;p20"/>
          <p:cNvSpPr/>
          <p:nvPr/>
        </p:nvSpPr>
        <p:spPr>
          <a:xfrm>
            <a:off x="0" y="2823144"/>
            <a:ext cx="7369200" cy="2316900"/>
          </a:xfrm>
          <a:prstGeom prst="rtTriangle">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0"/>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0" name="Google Shape;200;p20"/>
          <p:cNvGrpSpPr/>
          <p:nvPr/>
        </p:nvGrpSpPr>
        <p:grpSpPr>
          <a:xfrm>
            <a:off x="255991" y="-118"/>
            <a:ext cx="2251347" cy="1043408"/>
            <a:chOff x="3961956" y="4383950"/>
            <a:chExt cx="1160548" cy="548700"/>
          </a:xfrm>
        </p:grpSpPr>
        <p:sp>
          <p:nvSpPr>
            <p:cNvPr id="201" name="Google Shape;201;p20"/>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0"/>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0"/>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4" name="Google Shape;204;p2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5" name="Google Shape;205;p20"/>
          <p:cNvGrpSpPr/>
          <p:nvPr/>
        </p:nvGrpSpPr>
        <p:grpSpPr>
          <a:xfrm>
            <a:off x="34934" y="4522125"/>
            <a:ext cx="1593306" cy="617072"/>
            <a:chOff x="6917201" y="0"/>
            <a:chExt cx="2227777" cy="863400"/>
          </a:xfrm>
        </p:grpSpPr>
        <p:sp>
          <p:nvSpPr>
            <p:cNvPr id="206" name="Google Shape;206;p20"/>
            <p:cNvSpPr/>
            <p:nvPr/>
          </p:nvSpPr>
          <p:spPr>
            <a:xfrm>
              <a:off x="7641677" y="0"/>
              <a:ext cx="1503300" cy="863400"/>
            </a:xfrm>
            <a:prstGeom prst="parallelogram">
              <a:avLst>
                <a:gd fmla="val 158024" name="adj"/>
              </a:avLst>
            </a:prstGeom>
            <a:solidFill>
              <a:srgbClr val="004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0"/>
            <p:cNvSpPr/>
            <p:nvPr/>
          </p:nvSpPr>
          <p:spPr>
            <a:xfrm>
              <a:off x="7279439" y="0"/>
              <a:ext cx="1503300" cy="863400"/>
            </a:xfrm>
            <a:prstGeom prst="parallelogram">
              <a:avLst>
                <a:gd fmla="val 158024" name="adj"/>
              </a:avLst>
            </a:prstGeom>
            <a:solidFill>
              <a:srgbClr val="004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0"/>
            <p:cNvSpPr/>
            <p:nvPr/>
          </p:nvSpPr>
          <p:spPr>
            <a:xfrm>
              <a:off x="6917201" y="0"/>
              <a:ext cx="1503300" cy="863400"/>
            </a:xfrm>
            <a:prstGeom prst="parallelogram">
              <a:avLst>
                <a:gd fmla="val 158024" name="adj"/>
              </a:avLst>
            </a:prstGeom>
            <a:solidFill>
              <a:srgbClr val="004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9" name="Google Shape;209;p20"/>
          <p:cNvGrpSpPr/>
          <p:nvPr/>
        </p:nvGrpSpPr>
        <p:grpSpPr>
          <a:xfrm>
            <a:off x="5886353" y="1243"/>
            <a:ext cx="3257455" cy="1261514"/>
            <a:chOff x="6917201" y="0"/>
            <a:chExt cx="2227777" cy="863400"/>
          </a:xfrm>
        </p:grpSpPr>
        <p:sp>
          <p:nvSpPr>
            <p:cNvPr id="210" name="Google Shape;210;p20"/>
            <p:cNvSpPr/>
            <p:nvPr/>
          </p:nvSpPr>
          <p:spPr>
            <a:xfrm>
              <a:off x="7641677"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0"/>
            <p:cNvSpPr/>
            <p:nvPr/>
          </p:nvSpPr>
          <p:spPr>
            <a:xfrm>
              <a:off x="7279439"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0"/>
            <p:cNvSpPr/>
            <p:nvPr/>
          </p:nvSpPr>
          <p:spPr>
            <a:xfrm>
              <a:off x="6917201"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3" name="Google Shape;213;p20"/>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434343"/>
              </a:buClr>
              <a:buSzPts val="3200"/>
              <a:buFont typeface="Proxima Nova Semibold"/>
              <a:buNone/>
              <a:defRPr sz="3200">
                <a:solidFill>
                  <a:srgbClr val="434343"/>
                </a:solidFill>
                <a:latin typeface="Proxima Nova Semibold"/>
                <a:ea typeface="Proxima Nova Semibold"/>
                <a:cs typeface="Proxima Nova Semibold"/>
                <a:sym typeface="Proxima Nova Semibold"/>
              </a:defRPr>
            </a:lvl1pPr>
            <a:lvl2pPr lvl="1" rtl="0" algn="ctr">
              <a:spcBef>
                <a:spcPts val="0"/>
              </a:spcBef>
              <a:spcAft>
                <a:spcPts val="0"/>
              </a:spcAft>
              <a:buSzPts val="3200"/>
              <a:buNone/>
              <a:defRPr sz="3200"/>
            </a:lvl2pPr>
            <a:lvl3pPr lvl="2" rtl="0" algn="ctr">
              <a:spcBef>
                <a:spcPts val="0"/>
              </a:spcBef>
              <a:spcAft>
                <a:spcPts val="0"/>
              </a:spcAft>
              <a:buSzPts val="3200"/>
              <a:buNone/>
              <a:defRPr sz="3200"/>
            </a:lvl3pPr>
            <a:lvl4pPr lvl="3" rtl="0" algn="ctr">
              <a:spcBef>
                <a:spcPts val="0"/>
              </a:spcBef>
              <a:spcAft>
                <a:spcPts val="0"/>
              </a:spcAft>
              <a:buSzPts val="3200"/>
              <a:buNone/>
              <a:defRPr sz="3200"/>
            </a:lvl4pPr>
            <a:lvl5pPr lvl="4" rtl="0" algn="ctr">
              <a:spcBef>
                <a:spcPts val="0"/>
              </a:spcBef>
              <a:spcAft>
                <a:spcPts val="0"/>
              </a:spcAft>
              <a:buSzPts val="3200"/>
              <a:buNone/>
              <a:defRPr sz="3200"/>
            </a:lvl5pPr>
            <a:lvl6pPr lvl="5" rtl="0" algn="ctr">
              <a:spcBef>
                <a:spcPts val="0"/>
              </a:spcBef>
              <a:spcAft>
                <a:spcPts val="0"/>
              </a:spcAft>
              <a:buSzPts val="3200"/>
              <a:buNone/>
              <a:defRPr sz="3200"/>
            </a:lvl6pPr>
            <a:lvl7pPr lvl="6" rtl="0" algn="ctr">
              <a:spcBef>
                <a:spcPts val="0"/>
              </a:spcBef>
              <a:spcAft>
                <a:spcPts val="0"/>
              </a:spcAft>
              <a:buSzPts val="3200"/>
              <a:buNone/>
              <a:defRPr sz="3200"/>
            </a:lvl7pPr>
            <a:lvl8pPr lvl="7" rtl="0" algn="ctr">
              <a:spcBef>
                <a:spcPts val="0"/>
              </a:spcBef>
              <a:spcAft>
                <a:spcPts val="0"/>
              </a:spcAft>
              <a:buSzPts val="3200"/>
              <a:buNone/>
              <a:defRPr sz="3200"/>
            </a:lvl8pPr>
            <a:lvl9pPr lvl="8" rtl="0" algn="ctr">
              <a:spcBef>
                <a:spcPts val="0"/>
              </a:spcBef>
              <a:spcAft>
                <a:spcPts val="0"/>
              </a:spcAft>
              <a:buSzPts val="3200"/>
              <a:buNone/>
              <a:defRPr sz="3200"/>
            </a:lvl9pPr>
          </a:lstStyle>
          <a:p/>
        </p:txBody>
      </p:sp>
      <p:pic>
        <p:nvPicPr>
          <p:cNvPr id="214" name="Google Shape;214;p20"/>
          <p:cNvPicPr preferRelativeResize="0"/>
          <p:nvPr/>
        </p:nvPicPr>
        <p:blipFill>
          <a:blip r:embed="rId2">
            <a:alphaModFix/>
          </a:blip>
          <a:stretch>
            <a:fillRect/>
          </a:stretch>
        </p:blipFill>
        <p:spPr>
          <a:xfrm>
            <a:off x="7357761" y="4217851"/>
            <a:ext cx="1550993" cy="6407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215" name="Shape 215"/>
        <p:cNvGrpSpPr/>
        <p:nvPr/>
      </p:nvGrpSpPr>
      <p:grpSpPr>
        <a:xfrm>
          <a:off x="0" y="0"/>
          <a:ext cx="0" cy="0"/>
          <a:chOff x="0" y="0"/>
          <a:chExt cx="0" cy="0"/>
        </a:xfrm>
      </p:grpSpPr>
      <p:sp>
        <p:nvSpPr>
          <p:cNvPr id="216" name="Google Shape;216;p21"/>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1"/>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1"/>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1"/>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0" name="Google Shape;220;p21"/>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sp>
        <p:nvSpPr>
          <p:cNvPr id="221" name="Google Shape;221;p21"/>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22" name="Google Shape;222;p2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0496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a:solidFill>
            <a:srgbClr val="D9D9D9"/>
          </a:solidFill>
        </p:spPr>
        <p:txBody>
          <a:bodyPr anchorCtr="0" anchor="ctr" bIns="91425" lIns="91425" spcFirstLastPara="1" rIns="91425" wrap="square" tIns="91425">
            <a:normAutofit/>
          </a:bodyPr>
          <a:lstStyle>
            <a:lvl1pPr lvl="0" algn="ctr">
              <a:spcBef>
                <a:spcPts val="0"/>
              </a:spcBef>
              <a:spcAft>
                <a:spcPts val="0"/>
              </a:spcAft>
              <a:buClr>
                <a:schemeClr val="dk2"/>
              </a:buClr>
              <a:buSzPts val="3400"/>
              <a:buFont typeface="Proxima Nova Semibold"/>
              <a:buNone/>
              <a:defRPr sz="3400">
                <a:solidFill>
                  <a:schemeClr val="dk2"/>
                </a:solidFill>
                <a:latin typeface="Proxima Nova Semibold"/>
                <a:ea typeface="Proxima Nova Semibold"/>
                <a:cs typeface="Proxima Nova Semibold"/>
                <a:sym typeface="Proxima Nova Semibold"/>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r>
              <a:t/>
            </a:r>
            <a:endParaRPr/>
          </a:p>
        </p:txBody>
      </p:sp>
      <p:pic>
        <p:nvPicPr>
          <p:cNvPr id="49" name="Google Shape;49;p3"/>
          <p:cNvPicPr preferRelativeResize="0"/>
          <p:nvPr/>
        </p:nvPicPr>
        <p:blipFill>
          <a:blip r:embed="rId2">
            <a:alphaModFix/>
          </a:blip>
          <a:stretch>
            <a:fillRect/>
          </a:stretch>
        </p:blipFill>
        <p:spPr>
          <a:xfrm>
            <a:off x="7823385" y="4543675"/>
            <a:ext cx="1251864" cy="51717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rgbClr val="004963"/>
        </a:solidFill>
      </p:bgPr>
    </p:bg>
    <p:spTree>
      <p:nvGrpSpPr>
        <p:cNvPr id="223" name="Shape 223"/>
        <p:cNvGrpSpPr/>
        <p:nvPr/>
      </p:nvGrpSpPr>
      <p:grpSpPr>
        <a:xfrm>
          <a:off x="0" y="0"/>
          <a:ext cx="0" cy="0"/>
          <a:chOff x="0" y="0"/>
          <a:chExt cx="0" cy="0"/>
        </a:xfrm>
      </p:grpSpPr>
      <p:sp>
        <p:nvSpPr>
          <p:cNvPr id="224" name="Google Shape;224;p22"/>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2"/>
          <p:cNvSpPr/>
          <p:nvPr/>
        </p:nvSpPr>
        <p:spPr>
          <a:xfrm flipH="1">
            <a:off x="3582600" y="1550700"/>
            <a:ext cx="5561400" cy="3592800"/>
          </a:xfrm>
          <a:prstGeom prst="rtTriangle">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2"/>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2"/>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pic>
        <p:nvPicPr>
          <p:cNvPr id="228" name="Google Shape;228;p22"/>
          <p:cNvPicPr preferRelativeResize="0"/>
          <p:nvPr/>
        </p:nvPicPr>
        <p:blipFill>
          <a:blip r:embed="rId2">
            <a:alphaModFix/>
          </a:blip>
          <a:stretch>
            <a:fillRect/>
          </a:stretch>
        </p:blipFill>
        <p:spPr>
          <a:xfrm>
            <a:off x="7370436" y="4296501"/>
            <a:ext cx="1550993" cy="6407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004963"/>
        </a:solidFill>
      </p:bgPr>
    </p:bg>
    <p:spTree>
      <p:nvGrpSpPr>
        <p:cNvPr id="229" name="Shape 229"/>
        <p:cNvGrpSpPr/>
        <p:nvPr/>
      </p:nvGrpSpPr>
      <p:grpSpPr>
        <a:xfrm>
          <a:off x="0" y="0"/>
          <a:ext cx="0" cy="0"/>
          <a:chOff x="0" y="0"/>
          <a:chExt cx="0" cy="0"/>
        </a:xfrm>
      </p:grpSpPr>
      <p:sp>
        <p:nvSpPr>
          <p:cNvPr id="230" name="Google Shape;230;p23"/>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1" name="Google Shape;231;p23"/>
          <p:cNvGrpSpPr/>
          <p:nvPr/>
        </p:nvGrpSpPr>
        <p:grpSpPr>
          <a:xfrm>
            <a:off x="5959222" y="4119576"/>
            <a:ext cx="2520952" cy="1024165"/>
            <a:chOff x="6917201" y="0"/>
            <a:chExt cx="2227777" cy="863400"/>
          </a:xfrm>
        </p:grpSpPr>
        <p:sp>
          <p:nvSpPr>
            <p:cNvPr id="232" name="Google Shape;232;p23"/>
            <p:cNvSpPr/>
            <p:nvPr/>
          </p:nvSpPr>
          <p:spPr>
            <a:xfrm>
              <a:off x="7641677"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3"/>
            <p:cNvSpPr/>
            <p:nvPr/>
          </p:nvSpPr>
          <p:spPr>
            <a:xfrm>
              <a:off x="7279439"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3"/>
            <p:cNvSpPr/>
            <p:nvPr/>
          </p:nvSpPr>
          <p:spPr>
            <a:xfrm>
              <a:off x="6917201"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 name="Google Shape;235;p23"/>
          <p:cNvGrpSpPr/>
          <p:nvPr/>
        </p:nvGrpSpPr>
        <p:grpSpPr>
          <a:xfrm>
            <a:off x="199149" y="2"/>
            <a:ext cx="2795414" cy="1083308"/>
            <a:chOff x="6917201" y="0"/>
            <a:chExt cx="2227777" cy="863400"/>
          </a:xfrm>
        </p:grpSpPr>
        <p:sp>
          <p:nvSpPr>
            <p:cNvPr id="236" name="Google Shape;236;p23"/>
            <p:cNvSpPr/>
            <p:nvPr/>
          </p:nvSpPr>
          <p:spPr>
            <a:xfrm>
              <a:off x="7641677" y="0"/>
              <a:ext cx="1503300" cy="863400"/>
            </a:xfrm>
            <a:prstGeom prst="parallelogram">
              <a:avLst>
                <a:gd fmla="val 158024"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3"/>
            <p:cNvSpPr/>
            <p:nvPr/>
          </p:nvSpPr>
          <p:spPr>
            <a:xfrm>
              <a:off x="7279439" y="0"/>
              <a:ext cx="1503300" cy="863400"/>
            </a:xfrm>
            <a:prstGeom prst="parallelogram">
              <a:avLst>
                <a:gd fmla="val 158024"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3"/>
            <p:cNvSpPr/>
            <p:nvPr/>
          </p:nvSpPr>
          <p:spPr>
            <a:xfrm>
              <a:off x="6917201" y="0"/>
              <a:ext cx="1503300" cy="863400"/>
            </a:xfrm>
            <a:prstGeom prst="parallelogram">
              <a:avLst>
                <a:gd fmla="val 158024"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9" name="Google Shape;239;p23"/>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D9D9D9"/>
              </a:buClr>
              <a:buSzPts val="8600"/>
              <a:buFont typeface="Proxima Nova"/>
              <a:buNone/>
              <a:defRPr b="1" sz="8600">
                <a:solidFill>
                  <a:srgbClr val="D9D9D9"/>
                </a:solidFill>
                <a:latin typeface="Proxima Nova"/>
                <a:ea typeface="Proxima Nova"/>
                <a:cs typeface="Proxima Nova"/>
                <a:sym typeface="Proxima Nova"/>
              </a:defRPr>
            </a:lvl1pPr>
            <a:lvl2pPr lvl="1" rtl="0" algn="ctr">
              <a:spcBef>
                <a:spcPts val="0"/>
              </a:spcBef>
              <a:spcAft>
                <a:spcPts val="0"/>
              </a:spcAft>
              <a:buClr>
                <a:schemeClr val="dk2"/>
              </a:buClr>
              <a:buSzPts val="8600"/>
              <a:buNone/>
              <a:defRPr sz="8600">
                <a:solidFill>
                  <a:schemeClr val="dk2"/>
                </a:solidFill>
              </a:defRPr>
            </a:lvl2pPr>
            <a:lvl3pPr lvl="2" rtl="0" algn="ctr">
              <a:spcBef>
                <a:spcPts val="0"/>
              </a:spcBef>
              <a:spcAft>
                <a:spcPts val="0"/>
              </a:spcAft>
              <a:buClr>
                <a:schemeClr val="dk2"/>
              </a:buClr>
              <a:buSzPts val="8600"/>
              <a:buNone/>
              <a:defRPr sz="8600">
                <a:solidFill>
                  <a:schemeClr val="dk2"/>
                </a:solidFill>
              </a:defRPr>
            </a:lvl3pPr>
            <a:lvl4pPr lvl="3" rtl="0" algn="ctr">
              <a:spcBef>
                <a:spcPts val="0"/>
              </a:spcBef>
              <a:spcAft>
                <a:spcPts val="0"/>
              </a:spcAft>
              <a:buClr>
                <a:schemeClr val="dk2"/>
              </a:buClr>
              <a:buSzPts val="8600"/>
              <a:buNone/>
              <a:defRPr sz="8600">
                <a:solidFill>
                  <a:schemeClr val="dk2"/>
                </a:solidFill>
              </a:defRPr>
            </a:lvl4pPr>
            <a:lvl5pPr lvl="4" rtl="0" algn="ctr">
              <a:spcBef>
                <a:spcPts val="0"/>
              </a:spcBef>
              <a:spcAft>
                <a:spcPts val="0"/>
              </a:spcAft>
              <a:buClr>
                <a:schemeClr val="dk2"/>
              </a:buClr>
              <a:buSzPts val="8600"/>
              <a:buNone/>
              <a:defRPr sz="8600">
                <a:solidFill>
                  <a:schemeClr val="dk2"/>
                </a:solidFill>
              </a:defRPr>
            </a:lvl5pPr>
            <a:lvl6pPr lvl="5" rtl="0" algn="ctr">
              <a:spcBef>
                <a:spcPts val="0"/>
              </a:spcBef>
              <a:spcAft>
                <a:spcPts val="0"/>
              </a:spcAft>
              <a:buClr>
                <a:schemeClr val="dk2"/>
              </a:buClr>
              <a:buSzPts val="8600"/>
              <a:buNone/>
              <a:defRPr sz="8600">
                <a:solidFill>
                  <a:schemeClr val="dk2"/>
                </a:solidFill>
              </a:defRPr>
            </a:lvl6pPr>
            <a:lvl7pPr lvl="6" rtl="0" algn="ctr">
              <a:spcBef>
                <a:spcPts val="0"/>
              </a:spcBef>
              <a:spcAft>
                <a:spcPts val="0"/>
              </a:spcAft>
              <a:buClr>
                <a:schemeClr val="dk2"/>
              </a:buClr>
              <a:buSzPts val="8600"/>
              <a:buNone/>
              <a:defRPr sz="8600">
                <a:solidFill>
                  <a:schemeClr val="dk2"/>
                </a:solidFill>
              </a:defRPr>
            </a:lvl7pPr>
            <a:lvl8pPr lvl="7" rtl="0" algn="ctr">
              <a:spcBef>
                <a:spcPts val="0"/>
              </a:spcBef>
              <a:spcAft>
                <a:spcPts val="0"/>
              </a:spcAft>
              <a:buClr>
                <a:schemeClr val="dk2"/>
              </a:buClr>
              <a:buSzPts val="8600"/>
              <a:buNone/>
              <a:defRPr sz="8600">
                <a:solidFill>
                  <a:schemeClr val="dk2"/>
                </a:solidFill>
              </a:defRPr>
            </a:lvl8pPr>
            <a:lvl9pPr lvl="8" rtl="0" algn="ctr">
              <a:spcBef>
                <a:spcPts val="0"/>
              </a:spcBef>
              <a:spcAft>
                <a:spcPts val="0"/>
              </a:spcAft>
              <a:buClr>
                <a:schemeClr val="dk2"/>
              </a:buClr>
              <a:buSzPts val="8600"/>
              <a:buNone/>
              <a:defRPr sz="8600">
                <a:solidFill>
                  <a:schemeClr val="dk2"/>
                </a:solidFill>
              </a:defRPr>
            </a:lvl9pPr>
          </a:lstStyle>
          <a:p>
            <a:r>
              <a:t>xx%</a:t>
            </a:r>
          </a:p>
        </p:txBody>
      </p:sp>
      <p:sp>
        <p:nvSpPr>
          <p:cNvPr id="240" name="Google Shape;240;p2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1" name="Shape 241"/>
        <p:cNvGrpSpPr/>
        <p:nvPr/>
      </p:nvGrpSpPr>
      <p:grpSpPr>
        <a:xfrm>
          <a:off x="0" y="0"/>
          <a:ext cx="0" cy="0"/>
          <a:chOff x="0" y="0"/>
          <a:chExt cx="0" cy="0"/>
        </a:xfrm>
      </p:grpSpPr>
      <p:sp>
        <p:nvSpPr>
          <p:cNvPr id="242" name="Google Shape;242;p2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004963"/>
        </a:solidFill>
      </p:bgPr>
    </p:bg>
    <p:spTree>
      <p:nvGrpSpPr>
        <p:cNvPr id="50" name="Shape 50"/>
        <p:cNvGrpSpPr/>
        <p:nvPr/>
      </p:nvGrpSpPr>
      <p:grpSpPr>
        <a:xfrm>
          <a:off x="0" y="0"/>
          <a:ext cx="0" cy="0"/>
          <a:chOff x="0" y="0"/>
          <a:chExt cx="0" cy="0"/>
        </a:xfrm>
      </p:grpSpPr>
      <p:sp>
        <p:nvSpPr>
          <p:cNvPr id="51" name="Google Shape;51;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31" y="2824500"/>
            <a:ext cx="7370400" cy="2319000"/>
          </a:xfrm>
          <a:prstGeom prst="rtTriangle">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Clr>
                <a:srgbClr val="434343"/>
              </a:buClr>
              <a:buSzPts val="3400"/>
              <a:buFont typeface="Proxima Nova Semibold"/>
              <a:buNone/>
              <a:defRPr sz="3400">
                <a:solidFill>
                  <a:srgbClr val="434343"/>
                </a:solidFill>
                <a:latin typeface="Proxima Nova Semibold"/>
                <a:ea typeface="Proxima Nova Semibold"/>
                <a:cs typeface="Proxima Nova Semibold"/>
                <a:sym typeface="Proxima Nova Semi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5" name="Google Shape;55;p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1pPr>
            <a:lvl2pPr indent="-304800" lvl="1" marL="9144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2pPr>
            <a:lvl3pPr indent="-304800" lvl="2" marL="13716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3pPr>
            <a:lvl4pPr indent="-304800" lvl="3" marL="1828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4pPr>
            <a:lvl5pPr indent="-304800" lvl="4" marL="22860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5pPr>
            <a:lvl6pPr indent="-304800" lvl="5" marL="27432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6pPr>
            <a:lvl7pPr indent="-304800" lvl="6" marL="32004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7pPr>
            <a:lvl8pPr indent="-304800" lvl="7" marL="36576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8pPr>
            <a:lvl9pPr indent="-304800" lvl="8" marL="411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9pPr>
          </a:lstStyle>
          <a:p/>
        </p:txBody>
      </p:sp>
      <p:pic>
        <p:nvPicPr>
          <p:cNvPr id="56" name="Google Shape;56;p4"/>
          <p:cNvPicPr preferRelativeResize="0"/>
          <p:nvPr/>
        </p:nvPicPr>
        <p:blipFill>
          <a:blip r:embed="rId2">
            <a:alphaModFix/>
          </a:blip>
          <a:stretch>
            <a:fillRect/>
          </a:stretch>
        </p:blipFill>
        <p:spPr>
          <a:xfrm>
            <a:off x="7370436" y="4217851"/>
            <a:ext cx="1550993" cy="6407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7" name="Shape 57"/>
        <p:cNvGrpSpPr/>
        <p:nvPr/>
      </p:nvGrpSpPr>
      <p:grpSpPr>
        <a:xfrm>
          <a:off x="0" y="0"/>
          <a:ext cx="0" cy="0"/>
          <a:chOff x="0" y="0"/>
          <a:chExt cx="0" cy="0"/>
        </a:xfrm>
      </p:grpSpPr>
      <p:sp>
        <p:nvSpPr>
          <p:cNvPr id="58" name="Google Shape;58;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2" name="Google Shape;62;p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3" name="Google Shape;63;p5"/>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4" name="Google Shape;64;p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004963"/>
        </a:solidFill>
      </p:bgPr>
    </p:bg>
    <p:spTree>
      <p:nvGrpSpPr>
        <p:cNvPr id="65" name="Shape 65"/>
        <p:cNvGrpSpPr/>
        <p:nvPr/>
      </p:nvGrpSpPr>
      <p:grpSpPr>
        <a:xfrm>
          <a:off x="0" y="0"/>
          <a:ext cx="0" cy="0"/>
          <a:chOff x="0" y="0"/>
          <a:chExt cx="0" cy="0"/>
        </a:xfrm>
      </p:grpSpPr>
      <p:sp>
        <p:nvSpPr>
          <p:cNvPr id="66" name="Google Shape;66;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31" y="2824500"/>
            <a:ext cx="7370400" cy="2319000"/>
          </a:xfrm>
          <a:prstGeom prst="rtTriangle">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Clr>
                <a:srgbClr val="434343"/>
              </a:buClr>
              <a:buSzPts val="3600"/>
              <a:buFont typeface="Proxima Nova Semibold"/>
              <a:buNone/>
              <a:defRPr sz="3600">
                <a:solidFill>
                  <a:srgbClr val="434343"/>
                </a:solidFill>
                <a:latin typeface="Proxima Nova Semibold"/>
                <a:ea typeface="Proxima Nova Semibold"/>
                <a:cs typeface="Proxima Nova Semibold"/>
                <a:sym typeface="Proxima Nova Semi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pic>
        <p:nvPicPr>
          <p:cNvPr id="70" name="Google Shape;70;p6"/>
          <p:cNvPicPr preferRelativeResize="0"/>
          <p:nvPr/>
        </p:nvPicPr>
        <p:blipFill>
          <a:blip r:embed="rId2">
            <a:alphaModFix/>
          </a:blip>
          <a:stretch>
            <a:fillRect/>
          </a:stretch>
        </p:blipFill>
        <p:spPr>
          <a:xfrm>
            <a:off x="7370436" y="4296501"/>
            <a:ext cx="1550993" cy="6407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rgbClr val="004963"/>
        </a:solidFill>
      </p:bgPr>
    </p:bg>
    <p:spTree>
      <p:nvGrpSpPr>
        <p:cNvPr id="71" name="Shape 71"/>
        <p:cNvGrpSpPr/>
        <p:nvPr/>
      </p:nvGrpSpPr>
      <p:grpSpPr>
        <a:xfrm>
          <a:off x="0" y="0"/>
          <a:ext cx="0" cy="0"/>
          <a:chOff x="0" y="0"/>
          <a:chExt cx="0" cy="0"/>
        </a:xfrm>
      </p:grpSpPr>
      <p:sp>
        <p:nvSpPr>
          <p:cNvPr id="72" name="Google Shape;72;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31" y="2824500"/>
            <a:ext cx="7370400" cy="2319000"/>
          </a:xfrm>
          <a:prstGeom prst="rtTriangle">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7"/>
          <p:cNvSpPr txBox="1"/>
          <p:nvPr>
            <p:ph type="title"/>
          </p:nvPr>
        </p:nvSpPr>
        <p:spPr>
          <a:xfrm>
            <a:off x="1679550" y="466225"/>
            <a:ext cx="5904900" cy="1383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434343"/>
              </a:buClr>
              <a:buSzPts val="3500"/>
              <a:buFont typeface="Proxima Nova Semibold"/>
              <a:buNone/>
              <a:defRPr sz="3500">
                <a:solidFill>
                  <a:srgbClr val="434343"/>
                </a:solidFill>
                <a:latin typeface="Proxima Nova Semibold"/>
                <a:ea typeface="Proxima Nova Semibold"/>
                <a:cs typeface="Proxima Nova Semibold"/>
                <a:sym typeface="Proxima Nova Semi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6" name="Google Shape;76;p7"/>
          <p:cNvSpPr txBox="1"/>
          <p:nvPr>
            <p:ph idx="1" type="body"/>
          </p:nvPr>
        </p:nvSpPr>
        <p:spPr>
          <a:xfrm>
            <a:off x="819150" y="2090250"/>
            <a:ext cx="7625700" cy="2513700"/>
          </a:xfrm>
          <a:prstGeom prst="rect">
            <a:avLst/>
          </a:prstGeom>
        </p:spPr>
        <p:txBody>
          <a:bodyPr anchorCtr="0" anchor="t" bIns="91425" lIns="91425" spcFirstLastPara="1" rIns="91425" wrap="square" tIns="91425">
            <a:normAutofit/>
          </a:bodyPr>
          <a:lstStyle>
            <a:lvl1pPr indent="-323850" lvl="0" marL="457200">
              <a:spcBef>
                <a:spcPts val="0"/>
              </a:spcBef>
              <a:spcAft>
                <a:spcPts val="0"/>
              </a:spcAft>
              <a:buSzPts val="1500"/>
              <a:buFont typeface="Proxima Nova"/>
              <a:buChar char="●"/>
              <a:defRPr sz="1500">
                <a:latin typeface="Proxima Nova"/>
                <a:ea typeface="Proxima Nova"/>
                <a:cs typeface="Proxima Nova"/>
                <a:sym typeface="Proxima Nova"/>
              </a:defRPr>
            </a:lvl1pPr>
            <a:lvl2pPr indent="-323850" lvl="1" marL="914400">
              <a:spcBef>
                <a:spcPts val="0"/>
              </a:spcBef>
              <a:spcAft>
                <a:spcPts val="0"/>
              </a:spcAft>
              <a:buSzPts val="1500"/>
              <a:buFont typeface="Proxima Nova"/>
              <a:buChar char="○"/>
              <a:defRPr sz="1500">
                <a:latin typeface="Proxima Nova"/>
                <a:ea typeface="Proxima Nova"/>
                <a:cs typeface="Proxima Nova"/>
                <a:sym typeface="Proxima Nova"/>
              </a:defRPr>
            </a:lvl2pPr>
            <a:lvl3pPr indent="-323850" lvl="2" marL="1371600">
              <a:spcBef>
                <a:spcPts val="0"/>
              </a:spcBef>
              <a:spcAft>
                <a:spcPts val="0"/>
              </a:spcAft>
              <a:buSzPts val="1500"/>
              <a:buFont typeface="Proxima Nova"/>
              <a:buChar char="■"/>
              <a:defRPr sz="1500">
                <a:latin typeface="Proxima Nova"/>
                <a:ea typeface="Proxima Nova"/>
                <a:cs typeface="Proxima Nova"/>
                <a:sym typeface="Proxima Nova"/>
              </a:defRPr>
            </a:lvl3pPr>
            <a:lvl4pPr indent="-323850" lvl="3" marL="1828800">
              <a:spcBef>
                <a:spcPts val="0"/>
              </a:spcBef>
              <a:spcAft>
                <a:spcPts val="0"/>
              </a:spcAft>
              <a:buSzPts val="1500"/>
              <a:buFont typeface="Proxima Nova"/>
              <a:buChar char="●"/>
              <a:defRPr sz="1500">
                <a:latin typeface="Proxima Nova"/>
                <a:ea typeface="Proxima Nova"/>
                <a:cs typeface="Proxima Nova"/>
                <a:sym typeface="Proxima Nova"/>
              </a:defRPr>
            </a:lvl4pPr>
            <a:lvl5pPr indent="-323850" lvl="4" marL="2286000">
              <a:spcBef>
                <a:spcPts val="0"/>
              </a:spcBef>
              <a:spcAft>
                <a:spcPts val="0"/>
              </a:spcAft>
              <a:buSzPts val="1500"/>
              <a:buFont typeface="Proxima Nova"/>
              <a:buChar char="○"/>
              <a:defRPr sz="1500">
                <a:latin typeface="Proxima Nova"/>
                <a:ea typeface="Proxima Nova"/>
                <a:cs typeface="Proxima Nova"/>
                <a:sym typeface="Proxima Nova"/>
              </a:defRPr>
            </a:lvl5pPr>
            <a:lvl6pPr indent="-323850" lvl="5" marL="2743200">
              <a:spcBef>
                <a:spcPts val="0"/>
              </a:spcBef>
              <a:spcAft>
                <a:spcPts val="0"/>
              </a:spcAft>
              <a:buSzPts val="1500"/>
              <a:buFont typeface="Proxima Nova"/>
              <a:buChar char="■"/>
              <a:defRPr sz="1500">
                <a:latin typeface="Proxima Nova"/>
                <a:ea typeface="Proxima Nova"/>
                <a:cs typeface="Proxima Nova"/>
                <a:sym typeface="Proxima Nova"/>
              </a:defRPr>
            </a:lvl6pPr>
            <a:lvl7pPr indent="-323850" lvl="6" marL="3200400">
              <a:spcBef>
                <a:spcPts val="0"/>
              </a:spcBef>
              <a:spcAft>
                <a:spcPts val="0"/>
              </a:spcAft>
              <a:buSzPts val="1500"/>
              <a:buFont typeface="Proxima Nova"/>
              <a:buChar char="●"/>
              <a:defRPr sz="1500">
                <a:latin typeface="Proxima Nova"/>
                <a:ea typeface="Proxima Nova"/>
                <a:cs typeface="Proxima Nova"/>
                <a:sym typeface="Proxima Nova"/>
              </a:defRPr>
            </a:lvl7pPr>
            <a:lvl8pPr indent="-323850" lvl="7" marL="3657600">
              <a:spcBef>
                <a:spcPts val="0"/>
              </a:spcBef>
              <a:spcAft>
                <a:spcPts val="0"/>
              </a:spcAft>
              <a:buSzPts val="1500"/>
              <a:buFont typeface="Proxima Nova"/>
              <a:buChar char="○"/>
              <a:defRPr sz="1500">
                <a:latin typeface="Proxima Nova"/>
                <a:ea typeface="Proxima Nova"/>
                <a:cs typeface="Proxima Nova"/>
                <a:sym typeface="Proxima Nova"/>
              </a:defRPr>
            </a:lvl8pPr>
            <a:lvl9pPr indent="-323850" lvl="8" marL="4114800">
              <a:spcBef>
                <a:spcPts val="0"/>
              </a:spcBef>
              <a:spcAft>
                <a:spcPts val="0"/>
              </a:spcAft>
              <a:buSzPts val="1500"/>
              <a:buFont typeface="Proxima Nova"/>
              <a:buChar char="■"/>
              <a:defRPr sz="1500">
                <a:latin typeface="Proxima Nova"/>
                <a:ea typeface="Proxima Nova"/>
                <a:cs typeface="Proxima Nova"/>
                <a:sym typeface="Proxima Nova"/>
              </a:defRPr>
            </a:lvl9pPr>
          </a:lstStyle>
          <a:p/>
        </p:txBody>
      </p:sp>
      <p:sp>
        <p:nvSpPr>
          <p:cNvPr id="77" name="Google Shape;77;p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004963"/>
        </a:solidFill>
      </p:bgPr>
    </p:bg>
    <p:spTree>
      <p:nvGrpSpPr>
        <p:cNvPr id="78" name="Shape 78"/>
        <p:cNvGrpSpPr/>
        <p:nvPr/>
      </p:nvGrpSpPr>
      <p:grpSpPr>
        <a:xfrm>
          <a:off x="0" y="0"/>
          <a:ext cx="0" cy="0"/>
          <a:chOff x="0" y="0"/>
          <a:chExt cx="0" cy="0"/>
        </a:xfrm>
      </p:grpSpPr>
      <p:sp>
        <p:nvSpPr>
          <p:cNvPr id="79" name="Google Shape;79;p8"/>
          <p:cNvSpPr/>
          <p:nvPr/>
        </p:nvSpPr>
        <p:spPr>
          <a:xfrm>
            <a:off x="0" y="2823144"/>
            <a:ext cx="7369200" cy="2316900"/>
          </a:xfrm>
          <a:prstGeom prst="rtTriangle">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 name="Google Shape;81;p8"/>
          <p:cNvGrpSpPr/>
          <p:nvPr/>
        </p:nvGrpSpPr>
        <p:grpSpPr>
          <a:xfrm>
            <a:off x="255991" y="-118"/>
            <a:ext cx="2251347" cy="1043408"/>
            <a:chOff x="3961956" y="4383950"/>
            <a:chExt cx="1160548" cy="548700"/>
          </a:xfrm>
        </p:grpSpPr>
        <p:sp>
          <p:nvSpPr>
            <p:cNvPr id="82" name="Google Shape;82;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 name="Google Shape;85;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 name="Google Shape;86;p8"/>
          <p:cNvGrpSpPr/>
          <p:nvPr/>
        </p:nvGrpSpPr>
        <p:grpSpPr>
          <a:xfrm>
            <a:off x="34934" y="4522125"/>
            <a:ext cx="1593306" cy="617072"/>
            <a:chOff x="6917201" y="0"/>
            <a:chExt cx="2227777" cy="863400"/>
          </a:xfrm>
        </p:grpSpPr>
        <p:sp>
          <p:nvSpPr>
            <p:cNvPr id="87" name="Google Shape;87;p8"/>
            <p:cNvSpPr/>
            <p:nvPr/>
          </p:nvSpPr>
          <p:spPr>
            <a:xfrm>
              <a:off x="7641677" y="0"/>
              <a:ext cx="1503300" cy="863400"/>
            </a:xfrm>
            <a:prstGeom prst="parallelogram">
              <a:avLst>
                <a:gd fmla="val 158024" name="adj"/>
              </a:avLst>
            </a:prstGeom>
            <a:solidFill>
              <a:srgbClr val="004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7279439" y="0"/>
              <a:ext cx="1503300" cy="863400"/>
            </a:xfrm>
            <a:prstGeom prst="parallelogram">
              <a:avLst>
                <a:gd fmla="val 158024" name="adj"/>
              </a:avLst>
            </a:prstGeom>
            <a:solidFill>
              <a:srgbClr val="004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8"/>
            <p:cNvSpPr/>
            <p:nvPr/>
          </p:nvSpPr>
          <p:spPr>
            <a:xfrm>
              <a:off x="6917201" y="0"/>
              <a:ext cx="1503300" cy="863400"/>
            </a:xfrm>
            <a:prstGeom prst="parallelogram">
              <a:avLst>
                <a:gd fmla="val 158024" name="adj"/>
              </a:avLst>
            </a:prstGeom>
            <a:solidFill>
              <a:srgbClr val="004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 name="Google Shape;90;p8"/>
          <p:cNvGrpSpPr/>
          <p:nvPr/>
        </p:nvGrpSpPr>
        <p:grpSpPr>
          <a:xfrm>
            <a:off x="5886353" y="1243"/>
            <a:ext cx="3257455" cy="1261514"/>
            <a:chOff x="6917201" y="0"/>
            <a:chExt cx="2227777" cy="863400"/>
          </a:xfrm>
        </p:grpSpPr>
        <p:sp>
          <p:nvSpPr>
            <p:cNvPr id="91" name="Google Shape;91;p8"/>
            <p:cNvSpPr/>
            <p:nvPr/>
          </p:nvSpPr>
          <p:spPr>
            <a:xfrm>
              <a:off x="7641677"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7279439"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8"/>
            <p:cNvSpPr/>
            <p:nvPr/>
          </p:nvSpPr>
          <p:spPr>
            <a:xfrm>
              <a:off x="6917201" y="0"/>
              <a:ext cx="1503300" cy="863400"/>
            </a:xfrm>
            <a:prstGeom prst="parallelogram">
              <a:avLst>
                <a:gd fmla="val 158024" name="adj"/>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 name="Google Shape;94;p8"/>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434343"/>
              </a:buClr>
              <a:buSzPts val="3200"/>
              <a:buFont typeface="Proxima Nova Semibold"/>
              <a:buNone/>
              <a:defRPr sz="3200">
                <a:solidFill>
                  <a:srgbClr val="434343"/>
                </a:solidFill>
                <a:latin typeface="Proxima Nova Semibold"/>
                <a:ea typeface="Proxima Nova Semibold"/>
                <a:cs typeface="Proxima Nova Semibold"/>
                <a:sym typeface="Proxima Nova Semibold"/>
              </a:defRPr>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pic>
        <p:nvPicPr>
          <p:cNvPr id="95" name="Google Shape;95;p8"/>
          <p:cNvPicPr preferRelativeResize="0"/>
          <p:nvPr/>
        </p:nvPicPr>
        <p:blipFill>
          <a:blip r:embed="rId2">
            <a:alphaModFix/>
          </a:blip>
          <a:stretch>
            <a:fillRect/>
          </a:stretch>
        </p:blipFill>
        <p:spPr>
          <a:xfrm>
            <a:off x="7357761" y="4217851"/>
            <a:ext cx="1550993" cy="6407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6" name="Shape 96"/>
        <p:cNvGrpSpPr/>
        <p:nvPr/>
      </p:nvGrpSpPr>
      <p:grpSpPr>
        <a:xfrm>
          <a:off x="0" y="0"/>
          <a:ext cx="0" cy="0"/>
          <a:chOff x="0" y="0"/>
          <a:chExt cx="0" cy="0"/>
        </a:xfrm>
      </p:grpSpPr>
      <p:sp>
        <p:nvSpPr>
          <p:cNvPr id="97" name="Google Shape;97;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9"/>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1" name="Google Shape;101;p9"/>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2" name="Google Shape;102;p9"/>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03" name="Google Shape;103;p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rgbClr val="004963"/>
        </a:solidFill>
      </p:bgPr>
    </p:bg>
    <p:spTree>
      <p:nvGrpSpPr>
        <p:cNvPr id="104" name="Shape 104"/>
        <p:cNvGrpSpPr/>
        <p:nvPr/>
      </p:nvGrpSpPr>
      <p:grpSpPr>
        <a:xfrm>
          <a:off x="0" y="0"/>
          <a:ext cx="0" cy="0"/>
          <a:chOff x="0" y="0"/>
          <a:chExt cx="0" cy="0"/>
        </a:xfrm>
      </p:grpSpPr>
      <p:sp>
        <p:nvSpPr>
          <p:cNvPr id="105" name="Google Shape;105;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flipH="1">
            <a:off x="3582600" y="1550700"/>
            <a:ext cx="5561400" cy="3592800"/>
          </a:xfrm>
          <a:prstGeom prst="rtTriangle">
            <a:avLst/>
          </a:prstGeom>
          <a:solidFill>
            <a:srgbClr val="00A5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0"/>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pic>
        <p:nvPicPr>
          <p:cNvPr id="109" name="Google Shape;109;p10"/>
          <p:cNvPicPr preferRelativeResize="0"/>
          <p:nvPr/>
        </p:nvPicPr>
        <p:blipFill>
          <a:blip r:embed="rId2">
            <a:alphaModFix/>
          </a:blip>
          <a:stretch>
            <a:fillRect/>
          </a:stretch>
        </p:blipFill>
        <p:spPr>
          <a:xfrm>
            <a:off x="7370436" y="4296501"/>
            <a:ext cx="1550993" cy="6407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124" name="Shape 124"/>
        <p:cNvGrpSpPr/>
        <p:nvPr/>
      </p:nvGrpSpPr>
      <p:grpSpPr>
        <a:xfrm>
          <a:off x="0" y="0"/>
          <a:ext cx="0" cy="0"/>
          <a:chOff x="0" y="0"/>
          <a:chExt cx="0" cy="0"/>
        </a:xfrm>
      </p:grpSpPr>
      <p:sp>
        <p:nvSpPr>
          <p:cNvPr id="125" name="Google Shape;125;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126" name="Google Shape;126;p13"/>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127" name="Google Shape;127;p13"/>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Nunito"/>
                <a:ea typeface="Nunito"/>
                <a:cs typeface="Nunito"/>
                <a:sym typeface="Nunito"/>
              </a:defRPr>
            </a:lvl1pPr>
            <a:lvl2pPr lvl="1" rtl="0" algn="r">
              <a:buNone/>
              <a:defRPr sz="1000">
                <a:solidFill>
                  <a:schemeClr val="dk2"/>
                </a:solidFill>
                <a:latin typeface="Nunito"/>
                <a:ea typeface="Nunito"/>
                <a:cs typeface="Nunito"/>
                <a:sym typeface="Nunito"/>
              </a:defRPr>
            </a:lvl2pPr>
            <a:lvl3pPr lvl="2" rtl="0" algn="r">
              <a:buNone/>
              <a:defRPr sz="1000">
                <a:solidFill>
                  <a:schemeClr val="dk2"/>
                </a:solidFill>
                <a:latin typeface="Nunito"/>
                <a:ea typeface="Nunito"/>
                <a:cs typeface="Nunito"/>
                <a:sym typeface="Nunito"/>
              </a:defRPr>
            </a:lvl3pPr>
            <a:lvl4pPr lvl="3" rtl="0" algn="r">
              <a:buNone/>
              <a:defRPr sz="1000">
                <a:solidFill>
                  <a:schemeClr val="dk2"/>
                </a:solidFill>
                <a:latin typeface="Nunito"/>
                <a:ea typeface="Nunito"/>
                <a:cs typeface="Nunito"/>
                <a:sym typeface="Nunito"/>
              </a:defRPr>
            </a:lvl4pPr>
            <a:lvl5pPr lvl="4" rtl="0" algn="r">
              <a:buNone/>
              <a:defRPr sz="1000">
                <a:solidFill>
                  <a:schemeClr val="dk2"/>
                </a:solidFill>
                <a:latin typeface="Nunito"/>
                <a:ea typeface="Nunito"/>
                <a:cs typeface="Nunito"/>
                <a:sym typeface="Nunito"/>
              </a:defRPr>
            </a:lvl5pPr>
            <a:lvl6pPr lvl="5" rtl="0" algn="r">
              <a:buNone/>
              <a:defRPr sz="1000">
                <a:solidFill>
                  <a:schemeClr val="dk2"/>
                </a:solidFill>
                <a:latin typeface="Nunito"/>
                <a:ea typeface="Nunito"/>
                <a:cs typeface="Nunito"/>
                <a:sym typeface="Nunito"/>
              </a:defRPr>
            </a:lvl6pPr>
            <a:lvl7pPr lvl="6" rtl="0" algn="r">
              <a:buNone/>
              <a:defRPr sz="1000">
                <a:solidFill>
                  <a:schemeClr val="dk2"/>
                </a:solidFill>
                <a:latin typeface="Nunito"/>
                <a:ea typeface="Nunito"/>
                <a:cs typeface="Nunito"/>
                <a:sym typeface="Nunito"/>
              </a:defRPr>
            </a:lvl7pPr>
            <a:lvl8pPr lvl="7" rtl="0" algn="r">
              <a:buNone/>
              <a:defRPr sz="1000">
                <a:solidFill>
                  <a:schemeClr val="dk2"/>
                </a:solidFill>
                <a:latin typeface="Nunito"/>
                <a:ea typeface="Nunito"/>
                <a:cs typeface="Nunito"/>
                <a:sym typeface="Nunito"/>
              </a:defRPr>
            </a:lvl8pPr>
            <a:lvl9pPr lvl="8" rtl="0"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hyperlink" Target="http://www.youtube.com/watch?v=Lv4wFT6pFl4" TargetMode="Externa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hyperlink" Target="http://www.youtube.com/watch?v=x6GNYSe9rX4" TargetMode="External"/><Relationship Id="rId5"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hyperlink" Target="http://www.youtube.com/watch?v=qJv8hfoTjj4" TargetMode="Externa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hyperlink" Target="http://www.youtube.com/watch?v=Xh4mbgK28Lk" TargetMode="Externa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hyperlink" Target="http://www.youtube.com/watch?v=vbQaBxLAwE4" TargetMode="External"/><Relationship Id="rId4" Type="http://schemas.openxmlformats.org/officeDocument/2006/relationships/image" Target="../media/image10.jpg"/><Relationship Id="rId5" Type="http://schemas.openxmlformats.org/officeDocument/2006/relationships/hyperlink" Target="http://www.youtube.com/watch?v=e1_4eSNbB9Q" TargetMode="External"/><Relationship Id="rId6" Type="http://schemas.openxmlformats.org/officeDocument/2006/relationships/image" Target="../media/image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hyperlink" Target="http://www.youtube.com/watch?v=e1_4eSNbB9Q" TargetMode="External"/><Relationship Id="rId4" Type="http://schemas.openxmlformats.org/officeDocument/2006/relationships/image" Target="../media/image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hyperlink" Target="http://www.youtube.com/watch?v=vbQaBxLAwE4" TargetMode="External"/><Relationship Id="rId4" Type="http://schemas.openxmlformats.org/officeDocument/2006/relationships/image" Target="../media/image1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hyperlink" Target="http://www.youtube.com/watch?v=vbQaBxLAwE4" TargetMode="External"/><Relationship Id="rId4" Type="http://schemas.openxmlformats.org/officeDocument/2006/relationships/image" Target="../media/image10.jpg"/><Relationship Id="rId5" Type="http://schemas.openxmlformats.org/officeDocument/2006/relationships/hyperlink" Target="http://www.youtube.com/watch?v=e1_4eSNbB9Q" TargetMode="External"/><Relationship Id="rId6" Type="http://schemas.openxmlformats.org/officeDocument/2006/relationships/image" Target="../media/image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37.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hyperlink" Target="http://www.youtube.com/watch?v=rT7DgCr-3pg" TargetMode="External"/><Relationship Id="rId4" Type="http://schemas.openxmlformats.org/officeDocument/2006/relationships/image" Target="../media/image17.jpg"/><Relationship Id="rId5" Type="http://schemas.openxmlformats.org/officeDocument/2006/relationships/hyperlink" Target="http://www.youtube.com/watch?v=8cTohcawjCM" TargetMode="External"/><Relationship Id="rId6" Type="http://schemas.openxmlformats.org/officeDocument/2006/relationships/image" Target="../media/image18.jpg"/><Relationship Id="rId7" Type="http://schemas.openxmlformats.org/officeDocument/2006/relationships/hyperlink" Target="https://www.youtube.com/watch?time_continue=99&amp;v=rT7DgCr-3pg&amp;feature=emb_logo"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hyperlink" Target="http://www.youtube.com/watch?v=rT7DgCr-3pg" TargetMode="External"/><Relationship Id="rId4" Type="http://schemas.openxmlformats.org/officeDocument/2006/relationships/image" Target="../media/image1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hyperlink" Target="http://www.youtube.com/watch?v=8cTohcawjCM" TargetMode="External"/><Relationship Id="rId4" Type="http://schemas.openxmlformats.org/officeDocument/2006/relationships/image" Target="../media/image1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2.png"/><Relationship Id="rId4" Type="http://schemas.openxmlformats.org/officeDocument/2006/relationships/image" Target="../media/image38.jpg"/><Relationship Id="rId5"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5.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6.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3.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hyperlink" Target="https://www.hopkinsmedicine.org/health/conditions-and-diseases/rotator-cuff-tendinitis" TargetMode="External"/><Relationship Id="rId6" Type="http://schemas.openxmlformats.org/officeDocument/2006/relationships/hyperlink" Target="https://www.verywellhealth.com/the-towel-shoulder-rotation-stretch-2696336"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www.youtube.com/watch?v=AoknRWwDaCk" TargetMode="External"/><Relationship Id="rId4" Type="http://schemas.openxmlformats.org/officeDocument/2006/relationships/image" Target="../media/image2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hyperlink" Target="http://www.youtube.com/watch?v=VGLa6cgtcx8" TargetMode="External"/><Relationship Id="rId4" Type="http://schemas.openxmlformats.org/officeDocument/2006/relationships/image" Target="../media/image24.jpg"/><Relationship Id="rId5" Type="http://schemas.openxmlformats.org/officeDocument/2006/relationships/hyperlink" Target="http://www.youtube.com/watch?v=8WtQJZWok_Q" TargetMode="External"/><Relationship Id="rId6" Type="http://schemas.openxmlformats.org/officeDocument/2006/relationships/image" Target="../media/image2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www.youtube.com/watch?v=2VTArBjfZbo" TargetMode="External"/><Relationship Id="rId4" Type="http://schemas.openxmlformats.org/officeDocument/2006/relationships/image" Target="../media/image3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5"/>
          <p:cNvSpPr txBox="1"/>
          <p:nvPr/>
        </p:nvSpPr>
        <p:spPr>
          <a:xfrm>
            <a:off x="1858700" y="3413158"/>
            <a:ext cx="5361300" cy="5226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rPr lang="en" sz="1480">
                <a:solidFill>
                  <a:srgbClr val="434343"/>
                </a:solidFill>
                <a:latin typeface="Proxima Nova"/>
                <a:ea typeface="Proxima Nova"/>
                <a:cs typeface="Proxima Nova"/>
                <a:sym typeface="Proxima Nova"/>
              </a:rPr>
              <a:t>David Luedeka DPT, MS, CSCS</a:t>
            </a:r>
            <a:endParaRPr sz="1480">
              <a:solidFill>
                <a:srgbClr val="434343"/>
              </a:solidFill>
              <a:latin typeface="Proxima Nova"/>
              <a:ea typeface="Proxima Nova"/>
              <a:cs typeface="Proxima Nova"/>
              <a:sym typeface="Proxima Nova"/>
            </a:endParaRPr>
          </a:p>
          <a:p>
            <a:pPr indent="0" lvl="0" marL="0" rtl="0" algn="ctr">
              <a:lnSpc>
                <a:spcPct val="80000"/>
              </a:lnSpc>
              <a:spcBef>
                <a:spcPts val="0"/>
              </a:spcBef>
              <a:spcAft>
                <a:spcPts val="0"/>
              </a:spcAft>
              <a:buNone/>
            </a:pPr>
            <a:r>
              <a:rPr lang="en" sz="1480">
                <a:solidFill>
                  <a:srgbClr val="434343"/>
                </a:solidFill>
                <a:latin typeface="Proxima Nova"/>
                <a:ea typeface="Proxima Nova"/>
                <a:cs typeface="Proxima Nova"/>
                <a:sym typeface="Proxima Nova"/>
              </a:rPr>
              <a:t>Keila Strick DPT, CSCS</a:t>
            </a:r>
            <a:endParaRPr sz="1480">
              <a:solidFill>
                <a:srgbClr val="434343"/>
              </a:solidFill>
              <a:latin typeface="Proxima Nova"/>
              <a:ea typeface="Proxima Nova"/>
              <a:cs typeface="Proxima Nova"/>
              <a:sym typeface="Proxima Nova"/>
            </a:endParaRPr>
          </a:p>
        </p:txBody>
      </p:sp>
      <p:sp>
        <p:nvSpPr>
          <p:cNvPr id="248" name="Google Shape;248;p25"/>
          <p:cNvSpPr txBox="1"/>
          <p:nvPr/>
        </p:nvSpPr>
        <p:spPr>
          <a:xfrm>
            <a:off x="1891353" y="1688833"/>
            <a:ext cx="5361300" cy="144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434343"/>
                </a:solidFill>
                <a:latin typeface="Proxima Nova Extrabold"/>
                <a:ea typeface="Proxima Nova Extrabold"/>
                <a:cs typeface="Proxima Nova Extrabold"/>
                <a:sym typeface="Proxima Nova Extrabold"/>
              </a:rPr>
              <a:t>The Shoulder Lab</a:t>
            </a:r>
            <a:endParaRPr sz="4800">
              <a:solidFill>
                <a:srgbClr val="434343"/>
              </a:solidFill>
              <a:latin typeface="Proxima Nova Extrabold"/>
              <a:ea typeface="Proxima Nova Extrabold"/>
              <a:cs typeface="Proxima Nova Extrabold"/>
              <a:sym typeface="Proxima Nova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4"/>
          <p:cNvSpPr txBox="1"/>
          <p:nvPr>
            <p:ph type="title"/>
          </p:nvPr>
        </p:nvSpPr>
        <p:spPr>
          <a:xfrm>
            <a:off x="504475" y="466225"/>
            <a:ext cx="8111400" cy="673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000"/>
              <a:t>Rotator Cuff Dysfunction / Subacromial Pain</a:t>
            </a:r>
            <a:endParaRPr sz="3000"/>
          </a:p>
        </p:txBody>
      </p:sp>
      <p:sp>
        <p:nvSpPr>
          <p:cNvPr id="311" name="Google Shape;311;p34"/>
          <p:cNvSpPr txBox="1"/>
          <p:nvPr>
            <p:ph idx="1" type="body"/>
          </p:nvPr>
        </p:nvSpPr>
        <p:spPr>
          <a:xfrm>
            <a:off x="504475" y="1515125"/>
            <a:ext cx="3716700" cy="2977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000"/>
              <a:t>Test Cluster (Park HB, JBJS; 2005)</a:t>
            </a:r>
            <a:endParaRPr sz="2000"/>
          </a:p>
          <a:p>
            <a:pPr indent="-355600" lvl="0" marL="457200" rtl="0" algn="l">
              <a:spcBef>
                <a:spcPts val="1200"/>
              </a:spcBef>
              <a:spcAft>
                <a:spcPts val="0"/>
              </a:spcAft>
              <a:buSzPts val="2000"/>
              <a:buChar char="●"/>
            </a:pPr>
            <a:r>
              <a:rPr lang="en" sz="2000"/>
              <a:t>Painful Arc of motion</a:t>
            </a:r>
            <a:endParaRPr sz="2000"/>
          </a:p>
          <a:p>
            <a:pPr indent="-355600" lvl="0" marL="457200" rtl="0" algn="l">
              <a:spcBef>
                <a:spcPts val="0"/>
              </a:spcBef>
              <a:spcAft>
                <a:spcPts val="0"/>
              </a:spcAft>
              <a:buSzPts val="2000"/>
              <a:buChar char="●"/>
            </a:pPr>
            <a:r>
              <a:rPr lang="en" sz="2000"/>
              <a:t>Hawkins</a:t>
            </a:r>
            <a:endParaRPr sz="2000"/>
          </a:p>
          <a:p>
            <a:pPr indent="-355600" lvl="0" marL="457200" rtl="0" algn="l">
              <a:spcBef>
                <a:spcPts val="0"/>
              </a:spcBef>
              <a:spcAft>
                <a:spcPts val="0"/>
              </a:spcAft>
              <a:buSzPts val="2000"/>
              <a:buChar char="●"/>
            </a:pPr>
            <a:r>
              <a:rPr lang="en" sz="2000"/>
              <a:t>Resisted ER (weak/painful)  </a:t>
            </a:r>
            <a:endParaRPr sz="2000"/>
          </a:p>
          <a:p>
            <a:pPr indent="0" lvl="0" marL="0" rtl="0" algn="l">
              <a:spcBef>
                <a:spcPts val="1200"/>
              </a:spcBef>
              <a:spcAft>
                <a:spcPts val="0"/>
              </a:spcAft>
              <a:buNone/>
            </a:pPr>
            <a:r>
              <a:rPr b="1" lang="en" sz="2000"/>
              <a:t>3/3 = </a:t>
            </a:r>
            <a:r>
              <a:rPr b="1" lang="en" sz="2000"/>
              <a:t>(+)LR of </a:t>
            </a:r>
            <a:r>
              <a:rPr b="1" lang="en" sz="2000"/>
              <a:t>10.56 </a:t>
            </a:r>
            <a:endParaRPr b="1" sz="2000"/>
          </a:p>
          <a:p>
            <a:pPr indent="0" lvl="0" marL="0" rtl="0" algn="l">
              <a:spcBef>
                <a:spcPts val="1200"/>
              </a:spcBef>
              <a:spcAft>
                <a:spcPts val="1200"/>
              </a:spcAft>
              <a:buNone/>
            </a:pPr>
            <a:r>
              <a:rPr b="1" lang="en" sz="2000"/>
              <a:t>0/3 =(-)</a:t>
            </a:r>
            <a:r>
              <a:rPr b="1" lang="en" sz="2000"/>
              <a:t>LR of</a:t>
            </a:r>
            <a:r>
              <a:rPr b="1" lang="en" sz="2000"/>
              <a:t> .17 </a:t>
            </a:r>
            <a:endParaRPr b="1" sz="2000"/>
          </a:p>
        </p:txBody>
      </p:sp>
      <p:pic>
        <p:nvPicPr>
          <p:cNvPr id="312" name="Google Shape;312;p34" title="Cluster 1 Rotator Cuff Testing">
            <a:hlinkClick r:id="rId3"/>
          </p:cNvPr>
          <p:cNvPicPr preferRelativeResize="0"/>
          <p:nvPr/>
        </p:nvPicPr>
        <p:blipFill>
          <a:blip r:embed="rId4">
            <a:alphaModFix/>
          </a:blip>
          <a:stretch>
            <a:fillRect/>
          </a:stretch>
        </p:blipFill>
        <p:spPr>
          <a:xfrm>
            <a:off x="4328600" y="1300063"/>
            <a:ext cx="4359150" cy="32693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5"/>
          <p:cNvSpPr txBox="1"/>
          <p:nvPr>
            <p:ph type="title"/>
          </p:nvPr>
        </p:nvSpPr>
        <p:spPr>
          <a:xfrm>
            <a:off x="404850" y="369350"/>
            <a:ext cx="83343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559"/>
              <a:t>Similar Diagnostic Category &amp; Treatment Approach </a:t>
            </a:r>
            <a:endParaRPr sz="3559"/>
          </a:p>
        </p:txBody>
      </p:sp>
      <p:sp>
        <p:nvSpPr>
          <p:cNvPr id="318" name="Google Shape;318;p35"/>
          <p:cNvSpPr txBox="1"/>
          <p:nvPr>
            <p:ph idx="1" type="body"/>
          </p:nvPr>
        </p:nvSpPr>
        <p:spPr>
          <a:xfrm>
            <a:off x="822300" y="1825625"/>
            <a:ext cx="7499400" cy="2549700"/>
          </a:xfrm>
          <a:prstGeom prst="rect">
            <a:avLst/>
          </a:prstGeom>
        </p:spPr>
        <p:txBody>
          <a:bodyPr anchorCtr="0" anchor="t" bIns="91425" lIns="91425" spcFirstLastPara="1" rIns="91425" wrap="square" tIns="91425">
            <a:normAutofit lnSpcReduction="10000"/>
          </a:bodyPr>
          <a:lstStyle/>
          <a:p>
            <a:pPr indent="-355600" lvl="0" marL="457200" rtl="0" algn="l">
              <a:spcBef>
                <a:spcPts val="0"/>
              </a:spcBef>
              <a:spcAft>
                <a:spcPts val="0"/>
              </a:spcAft>
              <a:buSzPts val="2000"/>
              <a:buChar char="●"/>
            </a:pPr>
            <a:r>
              <a:rPr lang="en" sz="2000"/>
              <a:t>Subacromial pain</a:t>
            </a:r>
            <a:endParaRPr sz="2000"/>
          </a:p>
          <a:p>
            <a:pPr indent="-355600" lvl="0" marL="457200" rtl="0" algn="l">
              <a:spcBef>
                <a:spcPts val="0"/>
              </a:spcBef>
              <a:spcAft>
                <a:spcPts val="0"/>
              </a:spcAft>
              <a:buSzPts val="2000"/>
              <a:buChar char="●"/>
            </a:pPr>
            <a:r>
              <a:rPr lang="en" sz="2000"/>
              <a:t>Partial rotator cuff tear</a:t>
            </a:r>
            <a:endParaRPr sz="2000"/>
          </a:p>
          <a:p>
            <a:pPr indent="-355600" lvl="0" marL="457200" rtl="0" algn="l">
              <a:spcBef>
                <a:spcPts val="0"/>
              </a:spcBef>
              <a:spcAft>
                <a:spcPts val="0"/>
              </a:spcAft>
              <a:buSzPts val="2000"/>
              <a:buChar char="●"/>
            </a:pPr>
            <a:r>
              <a:rPr lang="en" sz="2000"/>
              <a:t>Bicep </a:t>
            </a:r>
            <a:r>
              <a:rPr lang="en" sz="2000"/>
              <a:t>tendonitis</a:t>
            </a:r>
            <a:endParaRPr sz="2000"/>
          </a:p>
          <a:p>
            <a:pPr indent="-355600" lvl="0" marL="457200" rtl="0" algn="l">
              <a:spcBef>
                <a:spcPts val="0"/>
              </a:spcBef>
              <a:spcAft>
                <a:spcPts val="0"/>
              </a:spcAft>
              <a:buSzPts val="2000"/>
              <a:buChar char="●"/>
            </a:pPr>
            <a:r>
              <a:rPr lang="en" sz="2000"/>
              <a:t>Rotator cuff tendinopathy</a:t>
            </a:r>
            <a:endParaRPr sz="2000"/>
          </a:p>
          <a:p>
            <a:pPr indent="-355600" lvl="0" marL="457200" rtl="0" algn="l">
              <a:spcBef>
                <a:spcPts val="0"/>
              </a:spcBef>
              <a:spcAft>
                <a:spcPts val="0"/>
              </a:spcAft>
              <a:buSzPts val="2000"/>
              <a:buChar char="●"/>
            </a:pPr>
            <a:r>
              <a:rPr lang="en" sz="2000"/>
              <a:t>Bursitis </a:t>
            </a:r>
            <a:endParaRPr sz="2000"/>
          </a:p>
          <a:p>
            <a:pPr indent="-355600" lvl="0" marL="457200" rtl="0" algn="l">
              <a:spcBef>
                <a:spcPts val="0"/>
              </a:spcBef>
              <a:spcAft>
                <a:spcPts val="0"/>
              </a:spcAft>
              <a:buSzPts val="2000"/>
              <a:buChar char="●"/>
            </a:pPr>
            <a:r>
              <a:rPr lang="en" sz="2000"/>
              <a:t>Impingement </a:t>
            </a:r>
            <a:endParaRPr sz="2000"/>
          </a:p>
          <a:p>
            <a:pPr indent="-355600" lvl="0" marL="457200" rtl="0" algn="l">
              <a:spcBef>
                <a:spcPts val="0"/>
              </a:spcBef>
              <a:spcAft>
                <a:spcPts val="0"/>
              </a:spcAft>
              <a:buSzPts val="2000"/>
              <a:buChar char="●"/>
            </a:pPr>
            <a:r>
              <a:rPr lang="en" sz="2000"/>
              <a:t>Labral Tear</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6"/>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500"/>
              <a:t>Scapulohumeral Rhythm</a:t>
            </a:r>
            <a:endParaRPr sz="35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37"/>
          <p:cNvPicPr preferRelativeResize="0"/>
          <p:nvPr/>
        </p:nvPicPr>
        <p:blipFill>
          <a:blip r:embed="rId3">
            <a:alphaModFix/>
          </a:blip>
          <a:stretch>
            <a:fillRect/>
          </a:stretch>
        </p:blipFill>
        <p:spPr>
          <a:xfrm>
            <a:off x="6178325" y="699832"/>
            <a:ext cx="2658325" cy="3114217"/>
          </a:xfrm>
          <a:prstGeom prst="rect">
            <a:avLst/>
          </a:prstGeom>
          <a:noFill/>
          <a:ln>
            <a:noFill/>
          </a:ln>
        </p:spPr>
      </p:pic>
      <p:sp>
        <p:nvSpPr>
          <p:cNvPr id="329" name="Google Shape;329;p37"/>
          <p:cNvSpPr txBox="1"/>
          <p:nvPr>
            <p:ph type="title"/>
          </p:nvPr>
        </p:nvSpPr>
        <p:spPr>
          <a:xfrm>
            <a:off x="-114862" y="282625"/>
            <a:ext cx="7505700" cy="954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Scapulohumeral Rhythm</a:t>
            </a:r>
            <a:endParaRPr/>
          </a:p>
        </p:txBody>
      </p:sp>
      <p:pic>
        <p:nvPicPr>
          <p:cNvPr id="330" name="Google Shape;330;p37" title="Scapulohumeral Rhythm">
            <a:hlinkClick r:id="rId4"/>
          </p:cNvPr>
          <p:cNvPicPr preferRelativeResize="0"/>
          <p:nvPr/>
        </p:nvPicPr>
        <p:blipFill>
          <a:blip r:embed="rId5">
            <a:alphaModFix/>
          </a:blip>
          <a:stretch>
            <a:fillRect/>
          </a:stretch>
        </p:blipFill>
        <p:spPr>
          <a:xfrm>
            <a:off x="1097638" y="1027050"/>
            <a:ext cx="5080675" cy="3810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8"/>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Movement Analysis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9"/>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Abnormal Shoulder Motion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0"/>
          <p:cNvSpPr txBox="1"/>
          <p:nvPr>
            <p:ph type="title"/>
          </p:nvPr>
        </p:nvSpPr>
        <p:spPr>
          <a:xfrm>
            <a:off x="1608150" y="274225"/>
            <a:ext cx="5927700" cy="951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100"/>
              <a:t>Scapular Dyskinesis</a:t>
            </a:r>
            <a:endParaRPr sz="3200"/>
          </a:p>
        </p:txBody>
      </p:sp>
      <p:pic>
        <p:nvPicPr>
          <p:cNvPr id="346" name="Google Shape;346;p40" title="Scapular Dyskinesia">
            <a:hlinkClick r:id="rId3"/>
          </p:cNvPr>
          <p:cNvPicPr preferRelativeResize="0"/>
          <p:nvPr/>
        </p:nvPicPr>
        <p:blipFill>
          <a:blip r:embed="rId4">
            <a:alphaModFix/>
          </a:blip>
          <a:stretch>
            <a:fillRect/>
          </a:stretch>
        </p:blipFill>
        <p:spPr>
          <a:xfrm>
            <a:off x="1973488" y="922275"/>
            <a:ext cx="5197025" cy="3897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1"/>
          <p:cNvSpPr txBox="1"/>
          <p:nvPr>
            <p:ph type="title"/>
          </p:nvPr>
        </p:nvSpPr>
        <p:spPr>
          <a:xfrm>
            <a:off x="1647900" y="276625"/>
            <a:ext cx="5848200" cy="779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100"/>
              <a:t>Scapular Dyskinesis</a:t>
            </a:r>
            <a:endParaRPr sz="3100"/>
          </a:p>
        </p:txBody>
      </p:sp>
      <p:pic>
        <p:nvPicPr>
          <p:cNvPr id="352" name="Google Shape;352;p41" title="Scapular Dyskinesia">
            <a:hlinkClick r:id="rId3"/>
          </p:cNvPr>
          <p:cNvPicPr preferRelativeResize="0"/>
          <p:nvPr/>
        </p:nvPicPr>
        <p:blipFill>
          <a:blip r:embed="rId4">
            <a:alphaModFix/>
          </a:blip>
          <a:stretch>
            <a:fillRect/>
          </a:stretch>
        </p:blipFill>
        <p:spPr>
          <a:xfrm>
            <a:off x="1943038" y="934100"/>
            <a:ext cx="5257925" cy="3943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2"/>
          <p:cNvSpPr txBox="1"/>
          <p:nvPr>
            <p:ph type="ctrTitle"/>
          </p:nvPr>
        </p:nvSpPr>
        <p:spPr>
          <a:xfrm>
            <a:off x="1028250" y="1822825"/>
            <a:ext cx="7087500" cy="1636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Biomechanics Comparing S</a:t>
            </a:r>
            <a:r>
              <a:rPr lang="en"/>
              <a:t>imilar</a:t>
            </a:r>
            <a:r>
              <a:rPr lang="en"/>
              <a:t> OKC and CKC Movements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3"/>
          <p:cNvSpPr txBox="1"/>
          <p:nvPr>
            <p:ph type="title"/>
          </p:nvPr>
        </p:nvSpPr>
        <p:spPr>
          <a:xfrm>
            <a:off x="2563050" y="2298950"/>
            <a:ext cx="4017900" cy="954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855"/>
              <a:t>VS</a:t>
            </a:r>
            <a:endParaRPr sz="2966"/>
          </a:p>
        </p:txBody>
      </p:sp>
      <p:pic>
        <p:nvPicPr>
          <p:cNvPr id="363" name="Google Shape;363;p43"/>
          <p:cNvPicPr preferRelativeResize="0"/>
          <p:nvPr/>
        </p:nvPicPr>
        <p:blipFill>
          <a:blip r:embed="rId3">
            <a:alphaModFix/>
          </a:blip>
          <a:stretch>
            <a:fillRect/>
          </a:stretch>
        </p:blipFill>
        <p:spPr>
          <a:xfrm>
            <a:off x="944174" y="1565628"/>
            <a:ext cx="2731925" cy="2421274"/>
          </a:xfrm>
          <a:prstGeom prst="rect">
            <a:avLst/>
          </a:prstGeom>
          <a:noFill/>
          <a:ln>
            <a:noFill/>
          </a:ln>
        </p:spPr>
      </p:pic>
      <p:pic>
        <p:nvPicPr>
          <p:cNvPr id="364" name="Google Shape;364;p43"/>
          <p:cNvPicPr preferRelativeResize="0"/>
          <p:nvPr/>
        </p:nvPicPr>
        <p:blipFill>
          <a:blip r:embed="rId4">
            <a:alphaModFix/>
          </a:blip>
          <a:stretch>
            <a:fillRect/>
          </a:stretch>
        </p:blipFill>
        <p:spPr>
          <a:xfrm>
            <a:off x="5718824" y="1239575"/>
            <a:ext cx="2367630" cy="3073326"/>
          </a:xfrm>
          <a:prstGeom prst="rect">
            <a:avLst/>
          </a:prstGeom>
          <a:noFill/>
          <a:ln>
            <a:noFill/>
          </a:ln>
        </p:spPr>
      </p:pic>
      <p:sp>
        <p:nvSpPr>
          <p:cNvPr id="365" name="Google Shape;365;p43"/>
          <p:cNvSpPr txBox="1"/>
          <p:nvPr>
            <p:ph type="title"/>
          </p:nvPr>
        </p:nvSpPr>
        <p:spPr>
          <a:xfrm>
            <a:off x="542100" y="450500"/>
            <a:ext cx="8059800" cy="96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t>Open vs Closed Chain Scapular Impact</a:t>
            </a:r>
            <a:endParaRPr sz="267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6"/>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Evaluation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4"/>
          <p:cNvSpPr txBox="1"/>
          <p:nvPr>
            <p:ph type="title"/>
          </p:nvPr>
        </p:nvSpPr>
        <p:spPr>
          <a:xfrm>
            <a:off x="593850" y="466225"/>
            <a:ext cx="7956300" cy="761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Open vs Closed Chain Spinal Impact </a:t>
            </a:r>
            <a:endParaRPr/>
          </a:p>
        </p:txBody>
      </p:sp>
      <p:pic>
        <p:nvPicPr>
          <p:cNvPr id="371" name="Google Shape;371;p44" title="Closed Chain Pull Motion">
            <a:hlinkClick r:id="rId3"/>
          </p:cNvPr>
          <p:cNvPicPr preferRelativeResize="0"/>
          <p:nvPr/>
        </p:nvPicPr>
        <p:blipFill>
          <a:blip r:embed="rId4">
            <a:alphaModFix/>
          </a:blip>
          <a:stretch>
            <a:fillRect/>
          </a:stretch>
        </p:blipFill>
        <p:spPr>
          <a:xfrm>
            <a:off x="4619500" y="1351200"/>
            <a:ext cx="4370832" cy="3282696"/>
          </a:xfrm>
          <a:prstGeom prst="rect">
            <a:avLst/>
          </a:prstGeom>
          <a:noFill/>
          <a:ln>
            <a:noFill/>
          </a:ln>
        </p:spPr>
      </p:pic>
      <p:pic>
        <p:nvPicPr>
          <p:cNvPr id="372" name="Google Shape;372;p44" title="Lat Pulldown torn subscapularis">
            <a:hlinkClick r:id="rId5"/>
          </p:cNvPr>
          <p:cNvPicPr preferRelativeResize="0"/>
          <p:nvPr/>
        </p:nvPicPr>
        <p:blipFill>
          <a:blip r:embed="rId6">
            <a:alphaModFix/>
          </a:blip>
          <a:stretch>
            <a:fillRect/>
          </a:stretch>
        </p:blipFill>
        <p:spPr>
          <a:xfrm>
            <a:off x="167025" y="1351200"/>
            <a:ext cx="4370832" cy="32826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5"/>
          <p:cNvSpPr txBox="1"/>
          <p:nvPr>
            <p:ph idx="4294967295" type="title"/>
          </p:nvPr>
        </p:nvSpPr>
        <p:spPr>
          <a:xfrm>
            <a:off x="1679550" y="466225"/>
            <a:ext cx="5904900" cy="1383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Lat Pulldown vs Pull-up </a:t>
            </a:r>
            <a:endParaRPr/>
          </a:p>
        </p:txBody>
      </p:sp>
      <p:pic>
        <p:nvPicPr>
          <p:cNvPr id="378" name="Google Shape;378;p45" title="Lat Pulldown torn subscapularis">
            <a:hlinkClick r:id="rId3"/>
          </p:cNvPr>
          <p:cNvPicPr preferRelativeResize="0"/>
          <p:nvPr/>
        </p:nvPicPr>
        <p:blipFill>
          <a:blip r:embed="rId4">
            <a:alphaModFix/>
          </a:blip>
          <a:stretch>
            <a:fillRect/>
          </a:stretch>
        </p:blipFill>
        <p:spPr>
          <a:xfrm>
            <a:off x="1797639" y="490988"/>
            <a:ext cx="5548711" cy="4161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6"/>
          <p:cNvSpPr txBox="1"/>
          <p:nvPr>
            <p:ph idx="4294967295" type="title"/>
          </p:nvPr>
        </p:nvSpPr>
        <p:spPr>
          <a:xfrm>
            <a:off x="1679550" y="466225"/>
            <a:ext cx="5904900" cy="1383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Lat Pulldown vs Pull-up </a:t>
            </a:r>
            <a:endParaRPr/>
          </a:p>
        </p:txBody>
      </p:sp>
      <p:pic>
        <p:nvPicPr>
          <p:cNvPr id="384" name="Google Shape;384;p46" title="Closed Chain Pull Motion">
            <a:hlinkClick r:id="rId3"/>
          </p:cNvPr>
          <p:cNvPicPr preferRelativeResize="0"/>
          <p:nvPr/>
        </p:nvPicPr>
        <p:blipFill>
          <a:blip r:embed="rId4">
            <a:alphaModFix/>
          </a:blip>
          <a:stretch>
            <a:fillRect/>
          </a:stretch>
        </p:blipFill>
        <p:spPr>
          <a:xfrm>
            <a:off x="1796800" y="491488"/>
            <a:ext cx="5550408" cy="416052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7"/>
          <p:cNvSpPr txBox="1"/>
          <p:nvPr>
            <p:ph type="title"/>
          </p:nvPr>
        </p:nvSpPr>
        <p:spPr>
          <a:xfrm>
            <a:off x="593850" y="466225"/>
            <a:ext cx="7956300" cy="761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Open vs Closed Chain Muscle Activation </a:t>
            </a:r>
            <a:endParaRPr/>
          </a:p>
        </p:txBody>
      </p:sp>
      <p:pic>
        <p:nvPicPr>
          <p:cNvPr id="390" name="Google Shape;390;p47" title="Closed Chain Pull Motion">
            <a:hlinkClick r:id="rId3"/>
          </p:cNvPr>
          <p:cNvPicPr preferRelativeResize="0"/>
          <p:nvPr/>
        </p:nvPicPr>
        <p:blipFill>
          <a:blip r:embed="rId4">
            <a:alphaModFix/>
          </a:blip>
          <a:stretch>
            <a:fillRect/>
          </a:stretch>
        </p:blipFill>
        <p:spPr>
          <a:xfrm>
            <a:off x="4619500" y="1351200"/>
            <a:ext cx="4370832" cy="3282696"/>
          </a:xfrm>
          <a:prstGeom prst="rect">
            <a:avLst/>
          </a:prstGeom>
          <a:noFill/>
          <a:ln>
            <a:noFill/>
          </a:ln>
        </p:spPr>
      </p:pic>
      <p:pic>
        <p:nvPicPr>
          <p:cNvPr id="391" name="Google Shape;391;p47" title="Lat Pulldown torn subscapularis">
            <a:hlinkClick r:id="rId5"/>
          </p:cNvPr>
          <p:cNvPicPr preferRelativeResize="0"/>
          <p:nvPr/>
        </p:nvPicPr>
        <p:blipFill>
          <a:blip r:embed="rId6">
            <a:alphaModFix/>
          </a:blip>
          <a:stretch>
            <a:fillRect/>
          </a:stretch>
        </p:blipFill>
        <p:spPr>
          <a:xfrm>
            <a:off x="167025" y="1351200"/>
            <a:ext cx="4370832" cy="32826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000"/>
                                        <p:tgtEl>
                                          <p:spTgt spid="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000"/>
                                        <p:tgtEl>
                                          <p:spTgt spid="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8"/>
          <p:cNvSpPr txBox="1"/>
          <p:nvPr>
            <p:ph type="title"/>
          </p:nvPr>
        </p:nvSpPr>
        <p:spPr>
          <a:xfrm>
            <a:off x="3206100" y="2276350"/>
            <a:ext cx="2731800" cy="968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855"/>
              <a:t>VS</a:t>
            </a:r>
            <a:endParaRPr sz="2966"/>
          </a:p>
        </p:txBody>
      </p:sp>
      <p:sp>
        <p:nvSpPr>
          <p:cNvPr id="397" name="Google Shape;397;p48"/>
          <p:cNvSpPr txBox="1"/>
          <p:nvPr>
            <p:ph type="title"/>
          </p:nvPr>
        </p:nvSpPr>
        <p:spPr>
          <a:xfrm>
            <a:off x="542100" y="450500"/>
            <a:ext cx="8059800" cy="96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t>Bench Press and Resisted Push-up</a:t>
            </a:r>
            <a:endParaRPr sz="3170"/>
          </a:p>
          <a:p>
            <a:pPr indent="0" lvl="0" marL="0" rtl="0" algn="ctr">
              <a:spcBef>
                <a:spcPts val="0"/>
              </a:spcBef>
              <a:spcAft>
                <a:spcPts val="0"/>
              </a:spcAft>
              <a:buSzPts val="990"/>
              <a:buNone/>
            </a:pPr>
            <a:r>
              <a:t/>
            </a:r>
            <a:endParaRPr sz="2670"/>
          </a:p>
        </p:txBody>
      </p:sp>
      <p:pic>
        <p:nvPicPr>
          <p:cNvPr id="398" name="Google Shape;398;p48"/>
          <p:cNvPicPr preferRelativeResize="0"/>
          <p:nvPr/>
        </p:nvPicPr>
        <p:blipFill>
          <a:blip r:embed="rId3">
            <a:alphaModFix/>
          </a:blip>
          <a:stretch>
            <a:fillRect/>
          </a:stretch>
        </p:blipFill>
        <p:spPr>
          <a:xfrm>
            <a:off x="4829825" y="3165900"/>
            <a:ext cx="3857499" cy="1454075"/>
          </a:xfrm>
          <a:prstGeom prst="rect">
            <a:avLst/>
          </a:prstGeom>
          <a:noFill/>
          <a:ln>
            <a:noFill/>
          </a:ln>
        </p:spPr>
      </p:pic>
      <p:pic>
        <p:nvPicPr>
          <p:cNvPr id="399" name="Google Shape;399;p48"/>
          <p:cNvPicPr preferRelativeResize="0"/>
          <p:nvPr/>
        </p:nvPicPr>
        <p:blipFill>
          <a:blip r:embed="rId4">
            <a:alphaModFix/>
          </a:blip>
          <a:stretch>
            <a:fillRect/>
          </a:stretch>
        </p:blipFill>
        <p:spPr>
          <a:xfrm>
            <a:off x="366525" y="1322000"/>
            <a:ext cx="3716000" cy="2024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9"/>
          <p:cNvSpPr txBox="1"/>
          <p:nvPr>
            <p:ph type="title"/>
          </p:nvPr>
        </p:nvSpPr>
        <p:spPr>
          <a:xfrm>
            <a:off x="963150" y="335550"/>
            <a:ext cx="7217700" cy="1383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500"/>
              <a:t>Bench Press vs Resisted Push-up</a:t>
            </a:r>
            <a:endParaRPr sz="3000"/>
          </a:p>
          <a:p>
            <a:pPr indent="0" lvl="0" marL="0" rtl="0" algn="ctr">
              <a:spcBef>
                <a:spcPts val="0"/>
              </a:spcBef>
              <a:spcAft>
                <a:spcPts val="0"/>
              </a:spcAft>
              <a:buNone/>
            </a:pPr>
            <a:r>
              <a:t/>
            </a:r>
            <a:endParaRPr/>
          </a:p>
        </p:txBody>
      </p:sp>
      <p:pic>
        <p:nvPicPr>
          <p:cNvPr descr="FULL 12 WEEK PUSH,PULL,LEGS PROGRAM!- BUILD MUSCLE &amp; STRENGTH! - http://goo.gl/X8HeL5&#10;FULL 12 WEEK MUSCLE BUILDING 4 DAY SPLIT PROGRAM: http://goo.gl/6AlH84&#10;&#10;Twitter: https://www.twitter.com/Scott_Herman&#10;Facebook: http://www.facebook.com/ScottHermanFitness&#10;Instagram: http://www.instagram.com/ScottHermanFitness&#10;&#10;Website: http://www.MuscularStrength.com/join (ONE MONTH FREE - PROMOCODE: FREEFITNESS)&#10;Download The MS PHONE APP: http://goo.gl/857R00&#10;&#10;BodyBuilding.com: http://goo.gl/BdfRUl&#10;http://goo.gl/yUB7Uq Code: 5OFF100  ($5 off $100+)&#10;http://goo.gl/Xuc8bq Code: 10OFF200 ($10 off $200+)&#10;http://goo.gl/aqZ0Sb Code: 15OFF250 ($15 off $250+)&#10;&#10;Online Coaching (Custom Routine &amp; Meal Plan): http://muscularstrength.com/consultations&#10;&#10;Swole O'Clock - Top Quality Bodybuilder Wrist Watches: http://goo.gl/erUASd&#10;&#10;FX-SPORT Headphones (Wireless &amp; Waterproof!) Use code SCOTT20 for $20 off - http://goo.gl/VYR4vs&#10;&#10;Bar Grips, Wrist Wraps/Straps, Fractional Plates &amp; More! - 10% off coupon code! &quot;MS10&quot; - http://goo.gl/ROUZrA&#10;&#10;Fitness Genes - Maximize YOUR Genetic Potential! - https://goo.gl/FSBMWc&#10;&#10;THYNC -  SLEEP BETTER, FASTER RECOVERY &amp; TRAIN HARDER! - http://goo.gl/DTc99s" id="405" name="Google Shape;405;p49" title="How To: Barbell Bench Press">
            <a:hlinkClick r:id="rId3"/>
          </p:cNvPr>
          <p:cNvPicPr preferRelativeResize="0"/>
          <p:nvPr/>
        </p:nvPicPr>
        <p:blipFill>
          <a:blip r:embed="rId4">
            <a:alphaModFix/>
          </a:blip>
          <a:stretch>
            <a:fillRect/>
          </a:stretch>
        </p:blipFill>
        <p:spPr>
          <a:xfrm>
            <a:off x="199700" y="1190200"/>
            <a:ext cx="4372300" cy="3279225"/>
          </a:xfrm>
          <a:prstGeom prst="rect">
            <a:avLst/>
          </a:prstGeom>
          <a:noFill/>
          <a:ln>
            <a:noFill/>
          </a:ln>
        </p:spPr>
      </p:pic>
      <p:pic>
        <p:nvPicPr>
          <p:cNvPr descr="Get our programs here: https://store.e3rehab.com/collections/programs&#10;&#10;One of the most underrated exercises for the upper body!&#10;&#10;Intro (0:00)&#10;&#10;Execution (0:14)&#10;&#10;Reason 1 - Strength (1:34)&#10;&#10;A study in the Journal of Strength and Conditioning Research by Calatayud et al in 2015 demonstrated that band resisted push ups may elicit similar strength gains as the bench press. The researchers recruited college students considered to be advanced trainees and split them into 3 groups. The control group continued with their normal training. On the other hand, one intervention group completed 5 sets of 6 repetitions using their 6 repetition max for the bench press while the other group did the same for band resisted push ups. This was done twice per week for 5 weeks with rest times, tempo, technique, and grip width matched between the two groups. At the end of the training protocol, both groups showed similar strength gains in their 1RM and 6RM for the bench press and band resisted push up.&#10;&#10;Does this mean that band resisted push ups can completely replace the bench press? No, of course not. But this exercise is a viable option for improving strength if you have limited equipment or if you just prefer it. &#10;&#10;Reason 2 - Hypertrophy (2:36)&#10;&#10;If you take an exercise like the push up and perform it through a large range of motion at a sufficient intensity where you approach failure or actually reach failure for an appropriate number of sets, you will likely stimulate muscle growth. The band resisted push up might be a way to enhance this process.&#10;&#10;Normally, the push up is the most difficult at the bottom position. However, the band makes the movement challenging throughout the entire range of motion and grants the ability to approach failure with a fewer number of repetitions based on the resistance of the band. This will allow you to work toward failure in different rep ranges. &#10;&#10;Something that I like to do on occasion that can be very time efficient is perform band resisted push ups to failure where I can no longer lockout at the top. Then, I lose the band and continue with regular push ups until I reach failure again. It’s essentially a drop set and seems to work well for me as part of a comprehensive program. &#10;&#10;Reason 3 - Rehabilitation (3:33)&#10;&#10;Whether you’re having pain in your elbow or shoulder that’s limiting you during pressing movements, some individuals respond to weight bearing exercises like the push up much better than non weight bearing exercises like the dumbbell or barbell bench press. Part of this might have to do with allowing the shoulders to move freely during the push up which might provide more options for movement variability that makes the exercise more comfortable for the shoulders than keeping them pinned back. You just have to test it out and see if it works for you.&#10;&#10;Reason 4 - Serratus Anterior &amp; Rotator Cuff (4:03)&#10;&#10;We actually did an entire video on this exact topic. The serratus anterior and rotator cuff receive a lot of attention in fitness and rehabilitation circles, but training them doesn’t necessarily require a significant amount of isolation exercises. Something like a push up, especially with the addition of a band and the cue to press the floor away from you at the top of the movement to facilitate protraction will challenge the serratus anterior and rotator cuff in addition to other muscle groups like the pecs and triceps. &#10;&#10;Reason 5 - Versatility (4:36)&#10;&#10;Programming (4:53)&#10;&#10;Instagram: https://www.instagram.com/e3rehab/&#10;Podcast: https://e3rehab.com/podcast/ &#10;Blog: https://e3rehab.com/blog/ &#10;MASS Research Review: http://bit.ly/E3MASS&#10;Bands (Use E310 for 10% OFF): https://committedhp.com/e3rehab&#10;Affiliates: https://e3rehab.com/affiliates/ &#10;-----&#10;Disclaimer: The information presented is not intended as medical advice or to be a substitute for medical counseling but intended for entertainment purposes only. If you are experiencing pain, please seek the appropriate healthcare professional.&#10;-----&#10;Some of the links in this description are affiliate links which means that we'll earn a small commission if you click on the link and purchase a product. You are not required to use any of our links, but we do our best to put out as much free content as possible so we appreciate any support." id="406" name="Google Shape;406;p49" title="Band Resisted Push Ups for Strength | Hypertrophy | Rehab (5 Benefits | Evidence-Based)">
            <a:hlinkClick r:id="rId5"/>
          </p:cNvPr>
          <p:cNvPicPr preferRelativeResize="0"/>
          <p:nvPr/>
        </p:nvPicPr>
        <p:blipFill>
          <a:blip r:embed="rId6">
            <a:alphaModFix/>
          </a:blip>
          <a:stretch>
            <a:fillRect/>
          </a:stretch>
        </p:blipFill>
        <p:spPr>
          <a:xfrm>
            <a:off x="4619300" y="1190194"/>
            <a:ext cx="4372300" cy="3279232"/>
          </a:xfrm>
          <a:prstGeom prst="rect">
            <a:avLst/>
          </a:prstGeom>
          <a:noFill/>
          <a:ln>
            <a:noFill/>
          </a:ln>
        </p:spPr>
      </p:pic>
      <p:sp>
        <p:nvSpPr>
          <p:cNvPr id="407" name="Google Shape;407;p49"/>
          <p:cNvSpPr txBox="1"/>
          <p:nvPr/>
        </p:nvSpPr>
        <p:spPr>
          <a:xfrm>
            <a:off x="161100" y="4497575"/>
            <a:ext cx="3307500" cy="48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600">
                <a:solidFill>
                  <a:srgbClr val="666666"/>
                </a:solidFill>
                <a:latin typeface="Proxima Nova"/>
                <a:ea typeface="Proxima Nova"/>
                <a:cs typeface="Proxima Nova"/>
                <a:sym typeface="Proxima Nova"/>
              </a:rPr>
              <a:t>ScottHermanFitness. How To: Barbell Bench Press [Video]. YouTube. </a:t>
            </a:r>
            <a:r>
              <a:rPr lang="en" sz="600" u="sng">
                <a:solidFill>
                  <a:schemeClr val="hlink"/>
                </a:solidFill>
                <a:latin typeface="Proxima Nova"/>
                <a:ea typeface="Proxima Nova"/>
                <a:cs typeface="Proxima Nova"/>
                <a:sym typeface="Proxima Nova"/>
                <a:hlinkClick r:id="rId7"/>
              </a:rPr>
              <a:t>https://www.youtube.com/watch?time_continue=99&amp;v=rT7DgCr-3pg&amp;feature=emb_logo</a:t>
            </a:r>
            <a:r>
              <a:rPr lang="en" sz="600">
                <a:solidFill>
                  <a:srgbClr val="666666"/>
                </a:solidFill>
                <a:latin typeface="Proxima Nova"/>
                <a:ea typeface="Proxima Nova"/>
                <a:cs typeface="Proxima Nova"/>
                <a:sym typeface="Proxima Nova"/>
              </a:rPr>
              <a:t>.</a:t>
            </a:r>
            <a:endParaRPr sz="600">
              <a:solidFill>
                <a:srgbClr val="666666"/>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600">
                <a:solidFill>
                  <a:srgbClr val="666666"/>
                </a:solidFill>
                <a:latin typeface="Proxima Nova"/>
                <a:ea typeface="Proxima Nova"/>
                <a:cs typeface="Proxima Nova"/>
                <a:sym typeface="Proxima Nova"/>
              </a:rPr>
              <a:t> Published 2010. Accessed November 22, 2022.</a:t>
            </a:r>
            <a:endParaRPr sz="600">
              <a:solidFill>
                <a:srgbClr val="666666"/>
              </a:solidFill>
              <a:latin typeface="Proxima Nova"/>
              <a:ea typeface="Proxima Nova"/>
              <a:cs typeface="Proxima Nova"/>
              <a:sym typeface="Proxima Nova"/>
            </a:endParaRPr>
          </a:p>
        </p:txBody>
      </p:sp>
      <p:sp>
        <p:nvSpPr>
          <p:cNvPr id="408" name="Google Shape;408;p49"/>
          <p:cNvSpPr txBox="1"/>
          <p:nvPr/>
        </p:nvSpPr>
        <p:spPr>
          <a:xfrm>
            <a:off x="4619300" y="4469425"/>
            <a:ext cx="4471800" cy="38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600">
                <a:solidFill>
                  <a:srgbClr val="434343"/>
                </a:solidFill>
                <a:latin typeface="Proxima Nova"/>
                <a:ea typeface="Proxima Nova"/>
                <a:cs typeface="Proxima Nova"/>
                <a:sym typeface="Proxima Nova"/>
              </a:rPr>
              <a:t>E3Rehab. Band Resisted Push Ups for Strength | Hypertrophy | Rehab [Video]. YouTube. https://www.youtube.com/watch?v=8cTohcawjCM&amp;t=49s. Published 2020. Accessed November 22, 2022.</a:t>
            </a:r>
            <a:endParaRPr sz="600">
              <a:solidFill>
                <a:srgbClr val="434343"/>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descr="FULL 12 WEEK PUSH,PULL,LEGS PROGRAM!- BUILD MUSCLE &amp; STRENGTH! - http://goo.gl/X8HeL5&#10;FULL 12 WEEK MUSCLE BUILDING 4 DAY SPLIT PROGRAM: http://goo.gl/6AlH84&#10;&#10;Twitter: https://www.twitter.com/Scott_Herman&#10;Facebook: http://www.facebook.com/ScottHermanFitness&#10;Instagram: http://www.instagram.com/ScottHermanFitness&#10;&#10;Website: http://www.MuscularStrength.com/join (ONE MONTH FREE - PROMOCODE: FREEFITNESS)&#10;Download The MS PHONE APP: http://goo.gl/857R00&#10;&#10;BodyBuilding.com: http://goo.gl/BdfRUl&#10;http://goo.gl/yUB7Uq Code: 5OFF100  ($5 off $100+)&#10;http://goo.gl/Xuc8bq Code: 10OFF200 ($10 off $200+)&#10;http://goo.gl/aqZ0Sb Code: 15OFF250 ($15 off $250+)&#10;&#10;Online Coaching (Custom Routine &amp; Meal Plan): http://muscularstrength.com/consultations&#10;&#10;Swole O'Clock - Top Quality Bodybuilder Wrist Watches: http://goo.gl/erUASd&#10;&#10;FX-SPORT Headphones (Wireless &amp; Waterproof!) Use code SCOTT20 for $20 off - http://goo.gl/VYR4vs&#10;&#10;Bar Grips, Wrist Wraps/Straps, Fractional Plates &amp; More! - 10% off coupon code! &quot;MS10&quot; - http://goo.gl/ROUZrA&#10;&#10;Fitness Genes - Maximize YOUR Genetic Potential! - https://goo.gl/FSBMWc&#10;&#10;THYNC -  SLEEP BETTER, FASTER RECOVERY &amp; TRAIN HARDER! - http://goo.gl/DTc99s" id="413" name="Google Shape;413;p50" title="How To: Barbell Bench Press">
            <a:hlinkClick r:id="rId3"/>
          </p:cNvPr>
          <p:cNvPicPr preferRelativeResize="0"/>
          <p:nvPr/>
        </p:nvPicPr>
        <p:blipFill>
          <a:blip r:embed="rId4">
            <a:alphaModFix/>
          </a:blip>
          <a:stretch>
            <a:fillRect/>
          </a:stretch>
        </p:blipFill>
        <p:spPr>
          <a:xfrm>
            <a:off x="1778800" y="476850"/>
            <a:ext cx="5586400" cy="4189800"/>
          </a:xfrm>
          <a:prstGeom prst="rect">
            <a:avLst/>
          </a:prstGeom>
          <a:noFill/>
          <a:ln>
            <a:noFill/>
          </a:ln>
        </p:spPr>
      </p:pic>
      <p:sp>
        <p:nvSpPr>
          <p:cNvPr id="414" name="Google Shape;414;p50"/>
          <p:cNvSpPr txBox="1"/>
          <p:nvPr/>
        </p:nvSpPr>
        <p:spPr>
          <a:xfrm>
            <a:off x="161225" y="4666650"/>
            <a:ext cx="7757700" cy="27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600">
                <a:solidFill>
                  <a:srgbClr val="666666"/>
                </a:solidFill>
                <a:latin typeface="Proxima Nova"/>
                <a:ea typeface="Proxima Nova"/>
                <a:cs typeface="Proxima Nova"/>
                <a:sym typeface="Proxima Nova"/>
              </a:rPr>
              <a:t>ScottHermanFitness. How To: Barbell Bench Press [Video]. YouTube. https://www.youtube.com/watch?time_continue=99&amp;v=rT7DgCr-3pg&amp;feature=emb_logo. Published 2010. Accessed November 22, 2022.</a:t>
            </a:r>
            <a:endParaRPr sz="600">
              <a:solidFill>
                <a:srgbClr val="666666"/>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1000"/>
                                        <p:tgtEl>
                                          <p:spTgt spid="4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descr="Get our programs here: https://store.e3rehab.com/collections/programs&#10;&#10;One of the most underrated exercises for the upper body!&#10;&#10;Intro (0:00)&#10;&#10;Execution (0:14)&#10;&#10;Reason 1 - Strength (1:34)&#10;&#10;A study in the Journal of Strength and Conditioning Research by Calatayud et al in 2015 demonstrated that band resisted push ups may elicit similar strength gains as the bench press. The researchers recruited college students considered to be advanced trainees and split them into 3 groups. The control group continued with their normal training. On the other hand, one intervention group completed 5 sets of 6 repetitions using their 6 repetition max for the bench press while the other group did the same for band resisted push ups. This was done twice per week for 5 weeks with rest times, tempo, technique, and grip width matched between the two groups. At the end of the training protocol, both groups showed similar strength gains in their 1RM and 6RM for the bench press and band resisted push up.&#10;&#10;Does this mean that band resisted push ups can completely replace the bench press? No, of course not. But this exercise is a viable option for improving strength if you have limited equipment or if you just prefer it. &#10;&#10;Reason 2 - Hypertrophy (2:36)&#10;&#10;If you take an exercise like the push up and perform it through a large range of motion at a sufficient intensity where you approach failure or actually reach failure for an appropriate number of sets, you will likely stimulate muscle growth. The band resisted push up might be a way to enhance this process.&#10;&#10;Normally, the push up is the most difficult at the bottom position. However, the band makes the movement challenging throughout the entire range of motion and grants the ability to approach failure with a fewer number of repetitions based on the resistance of the band. This will allow you to work toward failure in different rep ranges. &#10;&#10;Something that I like to do on occasion that can be very time efficient is perform band resisted push ups to failure where I can no longer lockout at the top. Then, I lose the band and continue with regular push ups until I reach failure again. It’s essentially a drop set and seems to work well for me as part of a comprehensive program. &#10;&#10;Reason 3 - Rehabilitation (3:33)&#10;&#10;Whether you’re having pain in your elbow or shoulder that’s limiting you during pressing movements, some individuals respond to weight bearing exercises like the push up much better than non weight bearing exercises like the dumbbell or barbell bench press. Part of this might have to do with allowing the shoulders to move freely during the push up which might provide more options for movement variability that makes the exercise more comfortable for the shoulders than keeping them pinned back. You just have to test it out and see if it works for you.&#10;&#10;Reason 4 - Serratus Anterior &amp; Rotator Cuff (4:03)&#10;&#10;We actually did an entire video on this exact topic. The serratus anterior and rotator cuff receive a lot of attention in fitness and rehabilitation circles, but training them doesn’t necessarily require a significant amount of isolation exercises. Something like a push up, especially with the addition of a band and the cue to press the floor away from you at the top of the movement to facilitate protraction will challenge the serratus anterior and rotator cuff in addition to other muscle groups like the pecs and triceps. &#10;&#10;Reason 5 - Versatility (4:36)&#10;&#10;Programming (4:53)&#10;&#10;Instagram: https://www.instagram.com/e3rehab/&#10;Podcast: https://e3rehab.com/podcast/ &#10;Blog: https://e3rehab.com/blog/ &#10;MASS Research Review: http://bit.ly/E3MASS&#10;Bands (Use E310 for 10% OFF): https://committedhp.com/e3rehab&#10;Affiliates: https://e3rehab.com/affiliates/ &#10;-----&#10;Disclaimer: The information presented is not intended as medical advice or to be a substitute for medical counseling but intended for entertainment purposes only. If you are experiencing pain, please seek the appropriate healthcare professional.&#10;-----&#10;Some of the links in this description are affiliate links which means that we'll earn a small commission if you click on the link and purchase a product. You are not required to use any of our links, but we do our best to put out as much free content as possible so we appreciate any support." id="419" name="Google Shape;419;p51" title="Band Resisted Push Ups for Strength | Hypertrophy | Rehab (5 Benefits | Evidence-Based)">
            <a:hlinkClick r:id="rId3"/>
          </p:cNvPr>
          <p:cNvPicPr preferRelativeResize="0"/>
          <p:nvPr/>
        </p:nvPicPr>
        <p:blipFill>
          <a:blip r:embed="rId4">
            <a:alphaModFix/>
          </a:blip>
          <a:stretch>
            <a:fillRect/>
          </a:stretch>
        </p:blipFill>
        <p:spPr>
          <a:xfrm>
            <a:off x="1778513" y="477775"/>
            <a:ext cx="5586984" cy="4187952"/>
          </a:xfrm>
          <a:prstGeom prst="rect">
            <a:avLst/>
          </a:prstGeom>
          <a:noFill/>
          <a:ln>
            <a:noFill/>
          </a:ln>
        </p:spPr>
      </p:pic>
      <p:sp>
        <p:nvSpPr>
          <p:cNvPr id="420" name="Google Shape;420;p51"/>
          <p:cNvSpPr txBox="1"/>
          <p:nvPr/>
        </p:nvSpPr>
        <p:spPr>
          <a:xfrm>
            <a:off x="180475" y="4665725"/>
            <a:ext cx="6828000" cy="27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600">
                <a:solidFill>
                  <a:srgbClr val="434343"/>
                </a:solidFill>
                <a:latin typeface="Proxima Nova"/>
                <a:ea typeface="Proxima Nova"/>
                <a:cs typeface="Proxima Nova"/>
                <a:sym typeface="Proxima Nova"/>
              </a:rPr>
              <a:t>E3Rehab. Band Resisted Push Ups for Strength | Hypertrophy | Rehab [Video]. YouTube. https://www.youtube.com/watch?v=8cTohcawjCM&amp;t=49s. Published 2020. Accessed November 22, 2022.</a:t>
            </a:r>
            <a:endParaRPr sz="600">
              <a:solidFill>
                <a:srgbClr val="434343"/>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2"/>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Evolutionary</a:t>
            </a:r>
            <a:r>
              <a:rPr lang="en"/>
              <a:t> Mismatch</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3"/>
          <p:cNvSpPr txBox="1"/>
          <p:nvPr>
            <p:ph type="ctrTitle"/>
          </p:nvPr>
        </p:nvSpPr>
        <p:spPr>
          <a:xfrm>
            <a:off x="1548000" y="1848600"/>
            <a:ext cx="6048000" cy="1446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Similar Anatomy; </a:t>
            </a:r>
            <a:endParaRPr/>
          </a:p>
          <a:p>
            <a:pPr indent="0" lvl="0" marL="0" rtl="0" algn="ctr">
              <a:spcBef>
                <a:spcPts val="0"/>
              </a:spcBef>
              <a:spcAft>
                <a:spcPts val="0"/>
              </a:spcAft>
              <a:buNone/>
            </a:pPr>
            <a:r>
              <a:rPr lang="en"/>
              <a:t>Different Function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7"/>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Differential Diagnosis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4"/>
          <p:cNvSpPr txBox="1"/>
          <p:nvPr>
            <p:ph type="title"/>
          </p:nvPr>
        </p:nvSpPr>
        <p:spPr>
          <a:xfrm>
            <a:off x="819150" y="408450"/>
            <a:ext cx="7505700" cy="954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Emergence of Rotator Cuff Evolutionary Mismatch Theory </a:t>
            </a:r>
            <a:endParaRPr/>
          </a:p>
        </p:txBody>
      </p:sp>
      <p:sp>
        <p:nvSpPr>
          <p:cNvPr id="436" name="Google Shape;436;p54"/>
          <p:cNvSpPr txBox="1"/>
          <p:nvPr>
            <p:ph idx="1" type="body"/>
          </p:nvPr>
        </p:nvSpPr>
        <p:spPr>
          <a:xfrm>
            <a:off x="4090150" y="1997600"/>
            <a:ext cx="4460100" cy="20814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sz="1800"/>
              <a:t>Rotator cuff </a:t>
            </a:r>
            <a:r>
              <a:rPr lang="en" sz="1800"/>
              <a:t>injury</a:t>
            </a:r>
            <a:r>
              <a:rPr lang="en" sz="1800"/>
              <a:t> occurs in ~70% of human adults by the 7th decade in life </a:t>
            </a:r>
            <a:endParaRPr sz="1800"/>
          </a:p>
          <a:p>
            <a:pPr indent="-342900" lvl="0" marL="457200" rtl="0" algn="l">
              <a:lnSpc>
                <a:spcPct val="100000"/>
              </a:lnSpc>
              <a:spcBef>
                <a:spcPts val="0"/>
              </a:spcBef>
              <a:spcAft>
                <a:spcPts val="0"/>
              </a:spcAft>
              <a:buSzPts val="1800"/>
              <a:buChar char="●"/>
            </a:pPr>
            <a:r>
              <a:rPr lang="en" sz="1800"/>
              <a:t>R</a:t>
            </a:r>
            <a:r>
              <a:rPr lang="en" sz="1800"/>
              <a:t>otator cuff tears were found to be non-existent in the shoulders of non-human primates.  </a:t>
            </a:r>
            <a:endParaRPr sz="1800"/>
          </a:p>
        </p:txBody>
      </p:sp>
      <p:sp>
        <p:nvSpPr>
          <p:cNvPr id="437" name="Google Shape;437;p54"/>
          <p:cNvSpPr txBox="1"/>
          <p:nvPr/>
        </p:nvSpPr>
        <p:spPr>
          <a:xfrm>
            <a:off x="176975" y="4511850"/>
            <a:ext cx="7302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434343"/>
                </a:solidFill>
                <a:latin typeface="Proxima Nova"/>
                <a:ea typeface="Proxima Nova"/>
                <a:cs typeface="Proxima Nova"/>
                <a:sym typeface="Proxima Nova"/>
              </a:rPr>
              <a:t>Plate JF, Bates CM, Mannava S, et al. Age-related degenerative functional, radiographic, and histological changes of the shoulder in nonhuman primates. </a:t>
            </a:r>
            <a:r>
              <a:rPr i="1" lang="en" sz="800">
                <a:solidFill>
                  <a:srgbClr val="434343"/>
                </a:solidFill>
                <a:latin typeface="Proxima Nova"/>
                <a:ea typeface="Proxima Nova"/>
                <a:cs typeface="Proxima Nova"/>
                <a:sym typeface="Proxima Nova"/>
              </a:rPr>
              <a:t>J Shoulder Elb Surg</a:t>
            </a:r>
            <a:r>
              <a:rPr lang="en" sz="800">
                <a:solidFill>
                  <a:srgbClr val="434343"/>
                </a:solidFill>
                <a:latin typeface="Proxima Nova"/>
                <a:ea typeface="Proxima Nova"/>
                <a:cs typeface="Proxima Nova"/>
                <a:sym typeface="Proxima Nova"/>
              </a:rPr>
              <a:t>. 2013;22(8):1019-1029.</a:t>
            </a:r>
            <a:endParaRPr sz="800">
              <a:solidFill>
                <a:srgbClr val="434343"/>
              </a:solidFill>
              <a:latin typeface="Proxima Nova"/>
              <a:ea typeface="Proxima Nova"/>
              <a:cs typeface="Proxima Nova"/>
              <a:sym typeface="Proxima Nova"/>
            </a:endParaRPr>
          </a:p>
        </p:txBody>
      </p:sp>
      <p:pic>
        <p:nvPicPr>
          <p:cNvPr id="438" name="Google Shape;438;p54"/>
          <p:cNvPicPr preferRelativeResize="0"/>
          <p:nvPr/>
        </p:nvPicPr>
        <p:blipFill rotWithShape="1">
          <a:blip r:embed="rId3">
            <a:alphaModFix/>
          </a:blip>
          <a:srcRect b="0" l="0" r="0" t="0"/>
          <a:stretch/>
        </p:blipFill>
        <p:spPr>
          <a:xfrm>
            <a:off x="773225" y="1588987"/>
            <a:ext cx="2801475" cy="27890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5"/>
          <p:cNvSpPr txBox="1"/>
          <p:nvPr>
            <p:ph type="title"/>
          </p:nvPr>
        </p:nvSpPr>
        <p:spPr>
          <a:xfrm>
            <a:off x="819150" y="439450"/>
            <a:ext cx="7505700" cy="954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en"/>
              <a:t>Comparative Anatomy</a:t>
            </a:r>
            <a:endParaRPr/>
          </a:p>
        </p:txBody>
      </p:sp>
      <p:pic>
        <p:nvPicPr>
          <p:cNvPr id="444" name="Google Shape;444;p55"/>
          <p:cNvPicPr preferRelativeResize="0"/>
          <p:nvPr/>
        </p:nvPicPr>
        <p:blipFill rotWithShape="1">
          <a:blip r:embed="rId3">
            <a:alphaModFix/>
          </a:blip>
          <a:srcRect b="5428" l="0" r="0" t="0"/>
          <a:stretch/>
        </p:blipFill>
        <p:spPr>
          <a:xfrm>
            <a:off x="4962663" y="2891350"/>
            <a:ext cx="1943976" cy="1903349"/>
          </a:xfrm>
          <a:prstGeom prst="rect">
            <a:avLst/>
          </a:prstGeom>
          <a:noFill/>
          <a:ln>
            <a:noFill/>
          </a:ln>
          <a:effectLst>
            <a:outerShdw blurRad="57150" rotWithShape="0" algn="bl" dir="5400000" dist="19050">
              <a:srgbClr val="000000">
                <a:alpha val="50000"/>
              </a:srgbClr>
            </a:outerShdw>
          </a:effectLst>
        </p:spPr>
      </p:pic>
      <p:pic>
        <p:nvPicPr>
          <p:cNvPr id="445" name="Google Shape;445;p55"/>
          <p:cNvPicPr preferRelativeResize="0"/>
          <p:nvPr/>
        </p:nvPicPr>
        <p:blipFill rotWithShape="1">
          <a:blip r:embed="rId4">
            <a:alphaModFix/>
          </a:blip>
          <a:srcRect b="17890" l="0" r="0" t="45082"/>
          <a:stretch/>
        </p:blipFill>
        <p:spPr>
          <a:xfrm>
            <a:off x="6040425" y="1520901"/>
            <a:ext cx="2607149" cy="1492101"/>
          </a:xfrm>
          <a:prstGeom prst="rect">
            <a:avLst/>
          </a:prstGeom>
          <a:noFill/>
          <a:ln>
            <a:noFill/>
          </a:ln>
          <a:effectLst>
            <a:outerShdw blurRad="57150" rotWithShape="0" algn="bl" dir="5400000" dist="19050">
              <a:srgbClr val="000000">
                <a:alpha val="50000"/>
              </a:srgbClr>
            </a:outerShdw>
          </a:effectLst>
        </p:spPr>
      </p:pic>
      <p:pic>
        <p:nvPicPr>
          <p:cNvPr id="446" name="Google Shape;446;p55"/>
          <p:cNvPicPr preferRelativeResize="0"/>
          <p:nvPr/>
        </p:nvPicPr>
        <p:blipFill>
          <a:blip r:embed="rId5">
            <a:alphaModFix/>
          </a:blip>
          <a:stretch>
            <a:fillRect/>
          </a:stretch>
        </p:blipFill>
        <p:spPr>
          <a:xfrm>
            <a:off x="2140113" y="2944250"/>
            <a:ext cx="1569850" cy="1850450"/>
          </a:xfrm>
          <a:prstGeom prst="rect">
            <a:avLst/>
          </a:prstGeom>
          <a:noFill/>
          <a:ln>
            <a:noFill/>
          </a:ln>
          <a:effectLst>
            <a:outerShdw blurRad="57150" rotWithShape="0" algn="bl" dir="5400000" dist="19050">
              <a:srgbClr val="000000">
                <a:alpha val="50000"/>
              </a:srgbClr>
            </a:outerShdw>
          </a:effectLst>
        </p:spPr>
      </p:pic>
      <p:pic>
        <p:nvPicPr>
          <p:cNvPr id="447" name="Google Shape;447;p55"/>
          <p:cNvPicPr preferRelativeResize="0"/>
          <p:nvPr/>
        </p:nvPicPr>
        <p:blipFill rotWithShape="1">
          <a:blip r:embed="rId4">
            <a:alphaModFix/>
          </a:blip>
          <a:srcRect b="56814" l="0" r="0" t="4454"/>
          <a:stretch/>
        </p:blipFill>
        <p:spPr>
          <a:xfrm>
            <a:off x="481300" y="1452161"/>
            <a:ext cx="2607150" cy="1560827"/>
          </a:xfrm>
          <a:prstGeom prst="rect">
            <a:avLst/>
          </a:prstGeom>
          <a:noFill/>
          <a:ln>
            <a:noFill/>
          </a:ln>
          <a:effectLst>
            <a:outerShdw blurRad="57150" rotWithShape="0" algn="bl" dir="5400000" dist="19050">
              <a:srgbClr val="000000">
                <a:alpha val="50000"/>
              </a:srgbClr>
            </a:outerShdw>
          </a:effectLst>
        </p:spPr>
      </p:pic>
      <p:sp>
        <p:nvSpPr>
          <p:cNvPr id="448" name="Google Shape;448;p55"/>
          <p:cNvSpPr txBox="1"/>
          <p:nvPr>
            <p:ph type="title"/>
          </p:nvPr>
        </p:nvSpPr>
        <p:spPr>
          <a:xfrm>
            <a:off x="481300" y="3547249"/>
            <a:ext cx="1308600" cy="485400"/>
          </a:xfrm>
          <a:prstGeom prst="rect">
            <a:avLst/>
          </a:prstGeom>
          <a:solidFill>
            <a:srgbClr val="EFEFEF"/>
          </a:solidFill>
          <a:ln cap="flat" cmpd="sng" w="9525">
            <a:solidFill>
              <a:srgbClr val="00A55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t>Primate</a:t>
            </a:r>
            <a:endParaRPr sz="1800"/>
          </a:p>
        </p:txBody>
      </p:sp>
      <p:cxnSp>
        <p:nvCxnSpPr>
          <p:cNvPr id="449" name="Google Shape;449;p55"/>
          <p:cNvCxnSpPr>
            <a:stCxn id="448" idx="0"/>
          </p:cNvCxnSpPr>
          <p:nvPr/>
        </p:nvCxnSpPr>
        <p:spPr>
          <a:xfrm flipH="1" rot="10800000">
            <a:off x="1135600" y="3065749"/>
            <a:ext cx="321300" cy="481500"/>
          </a:xfrm>
          <a:prstGeom prst="straightConnector1">
            <a:avLst/>
          </a:prstGeom>
          <a:noFill/>
          <a:ln cap="flat" cmpd="sng" w="28575">
            <a:solidFill>
              <a:srgbClr val="004963"/>
            </a:solidFill>
            <a:prstDash val="solid"/>
            <a:round/>
            <a:headEnd len="med" w="med" type="none"/>
            <a:tailEnd len="med" w="med" type="triangle"/>
          </a:ln>
        </p:spPr>
      </p:cxnSp>
      <p:cxnSp>
        <p:nvCxnSpPr>
          <p:cNvPr id="450" name="Google Shape;450;p55"/>
          <p:cNvCxnSpPr>
            <a:stCxn id="448" idx="3"/>
          </p:cNvCxnSpPr>
          <p:nvPr/>
        </p:nvCxnSpPr>
        <p:spPr>
          <a:xfrm>
            <a:off x="1789900" y="3789949"/>
            <a:ext cx="350100" cy="242700"/>
          </a:xfrm>
          <a:prstGeom prst="straightConnector1">
            <a:avLst/>
          </a:prstGeom>
          <a:noFill/>
          <a:ln cap="flat" cmpd="sng" w="28575">
            <a:solidFill>
              <a:srgbClr val="004963"/>
            </a:solidFill>
            <a:prstDash val="solid"/>
            <a:round/>
            <a:headEnd len="med" w="med" type="none"/>
            <a:tailEnd len="med" w="med" type="triangle"/>
          </a:ln>
        </p:spPr>
      </p:cxnSp>
      <p:sp>
        <p:nvSpPr>
          <p:cNvPr id="451" name="Google Shape;451;p55"/>
          <p:cNvSpPr txBox="1"/>
          <p:nvPr>
            <p:ph type="title"/>
          </p:nvPr>
        </p:nvSpPr>
        <p:spPr>
          <a:xfrm flipH="1">
            <a:off x="7256675" y="3494500"/>
            <a:ext cx="1569900" cy="538200"/>
          </a:xfrm>
          <a:prstGeom prst="rect">
            <a:avLst/>
          </a:prstGeom>
          <a:solidFill>
            <a:srgbClr val="EFEFEF"/>
          </a:solidFill>
          <a:ln cap="flat" cmpd="sng" w="9525">
            <a:solidFill>
              <a:srgbClr val="00A55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t>Homo Sapien</a:t>
            </a:r>
            <a:endParaRPr sz="1800"/>
          </a:p>
        </p:txBody>
      </p:sp>
      <p:cxnSp>
        <p:nvCxnSpPr>
          <p:cNvPr id="452" name="Google Shape;452;p55"/>
          <p:cNvCxnSpPr>
            <a:stCxn id="451" idx="0"/>
          </p:cNvCxnSpPr>
          <p:nvPr/>
        </p:nvCxnSpPr>
        <p:spPr>
          <a:xfrm rot="10800000">
            <a:off x="7720325" y="3013000"/>
            <a:ext cx="321300" cy="481500"/>
          </a:xfrm>
          <a:prstGeom prst="straightConnector1">
            <a:avLst/>
          </a:prstGeom>
          <a:noFill/>
          <a:ln cap="flat" cmpd="sng" w="28575">
            <a:solidFill>
              <a:srgbClr val="004963"/>
            </a:solidFill>
            <a:prstDash val="solid"/>
            <a:round/>
            <a:headEnd len="med" w="med" type="none"/>
            <a:tailEnd len="med" w="med" type="triangle"/>
          </a:ln>
        </p:spPr>
      </p:cxnSp>
      <p:cxnSp>
        <p:nvCxnSpPr>
          <p:cNvPr id="453" name="Google Shape;453;p55"/>
          <p:cNvCxnSpPr>
            <a:stCxn id="451" idx="3"/>
          </p:cNvCxnSpPr>
          <p:nvPr/>
        </p:nvCxnSpPr>
        <p:spPr>
          <a:xfrm flipH="1">
            <a:off x="6906575" y="3763600"/>
            <a:ext cx="350100" cy="242700"/>
          </a:xfrm>
          <a:prstGeom prst="straightConnector1">
            <a:avLst/>
          </a:prstGeom>
          <a:noFill/>
          <a:ln cap="flat" cmpd="sng" w="28575">
            <a:solidFill>
              <a:srgbClr val="004963"/>
            </a:solidFill>
            <a:prstDash val="solid"/>
            <a:round/>
            <a:headEnd len="med" w="med" type="none"/>
            <a:tailEnd len="med" w="med" type="triangle"/>
          </a:ln>
        </p:spPr>
      </p:cxnSp>
      <p:sp>
        <p:nvSpPr>
          <p:cNvPr id="454" name="Google Shape;454;p55"/>
          <p:cNvSpPr txBox="1"/>
          <p:nvPr>
            <p:ph type="title"/>
          </p:nvPr>
        </p:nvSpPr>
        <p:spPr>
          <a:xfrm>
            <a:off x="3299937" y="1305375"/>
            <a:ext cx="2529000" cy="1492200"/>
          </a:xfrm>
          <a:prstGeom prst="rect">
            <a:avLst/>
          </a:prstGeom>
          <a:solidFill>
            <a:srgbClr val="EFEFEF"/>
          </a:solidFill>
          <a:ln cap="flat" cmpd="sng" w="9525">
            <a:solidFill>
              <a:srgbClr val="00A55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b="1" i="1" lang="en" sz="1900">
                <a:latin typeface="Proxima Nova"/>
                <a:ea typeface="Proxima Nova"/>
                <a:cs typeface="Proxima Nova"/>
                <a:sym typeface="Proxima Nova"/>
              </a:rPr>
              <a:t>Similar shoulder structures - but do we function the same way? </a:t>
            </a:r>
            <a:endParaRPr b="1" i="1" sz="1900">
              <a:latin typeface="Proxima Nova"/>
              <a:ea typeface="Proxima Nova"/>
              <a:cs typeface="Proxima Nova"/>
              <a:sym typeface="Proxima Nov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56"/>
          <p:cNvSpPr txBox="1"/>
          <p:nvPr>
            <p:ph type="title"/>
          </p:nvPr>
        </p:nvSpPr>
        <p:spPr>
          <a:xfrm>
            <a:off x="768475" y="389900"/>
            <a:ext cx="7505700" cy="954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Everyday</a:t>
            </a:r>
            <a:r>
              <a:rPr lang="en"/>
              <a:t> Function</a:t>
            </a:r>
            <a:endParaRPr/>
          </a:p>
        </p:txBody>
      </p:sp>
      <p:pic>
        <p:nvPicPr>
          <p:cNvPr id="460" name="Google Shape;460;p56"/>
          <p:cNvPicPr preferRelativeResize="0"/>
          <p:nvPr/>
        </p:nvPicPr>
        <p:blipFill>
          <a:blip r:embed="rId3">
            <a:alphaModFix/>
          </a:blip>
          <a:stretch>
            <a:fillRect/>
          </a:stretch>
        </p:blipFill>
        <p:spPr>
          <a:xfrm>
            <a:off x="659175" y="1717988"/>
            <a:ext cx="3735914" cy="2811275"/>
          </a:xfrm>
          <a:prstGeom prst="rect">
            <a:avLst/>
          </a:prstGeom>
          <a:noFill/>
          <a:ln>
            <a:noFill/>
          </a:ln>
        </p:spPr>
      </p:pic>
      <p:sp>
        <p:nvSpPr>
          <p:cNvPr id="461" name="Google Shape;461;p56"/>
          <p:cNvSpPr txBox="1"/>
          <p:nvPr/>
        </p:nvSpPr>
        <p:spPr>
          <a:xfrm>
            <a:off x="240700" y="4636750"/>
            <a:ext cx="6524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434343"/>
                </a:solidFill>
                <a:latin typeface="Proxima Nova"/>
                <a:ea typeface="Proxima Nova"/>
                <a:cs typeface="Proxima Nova"/>
                <a:sym typeface="Proxima Nova"/>
              </a:rPr>
              <a:t>Linaker CH, Walker-Bone K. Shoulder disorders and occupation. </a:t>
            </a:r>
            <a:r>
              <a:rPr i="1" lang="en" sz="800">
                <a:solidFill>
                  <a:srgbClr val="434343"/>
                </a:solidFill>
                <a:latin typeface="Proxima Nova"/>
                <a:ea typeface="Proxima Nova"/>
                <a:cs typeface="Proxima Nova"/>
                <a:sym typeface="Proxima Nova"/>
              </a:rPr>
              <a:t>Best Pract Res Clin Rheumatol</a:t>
            </a:r>
            <a:r>
              <a:rPr lang="en" sz="800">
                <a:solidFill>
                  <a:srgbClr val="434343"/>
                </a:solidFill>
                <a:latin typeface="Proxima Nova"/>
                <a:ea typeface="Proxima Nova"/>
                <a:cs typeface="Proxima Nova"/>
                <a:sym typeface="Proxima Nova"/>
              </a:rPr>
              <a:t>. 2015;29(3):405-423.</a:t>
            </a:r>
            <a:endParaRPr sz="800">
              <a:solidFill>
                <a:srgbClr val="434343"/>
              </a:solidFill>
              <a:latin typeface="Proxima Nova"/>
              <a:ea typeface="Proxima Nova"/>
              <a:cs typeface="Proxima Nova"/>
              <a:sym typeface="Proxima Nova"/>
            </a:endParaRPr>
          </a:p>
        </p:txBody>
      </p:sp>
      <p:pic>
        <p:nvPicPr>
          <p:cNvPr id="462" name="Google Shape;462;p56"/>
          <p:cNvPicPr preferRelativeResize="0"/>
          <p:nvPr/>
        </p:nvPicPr>
        <p:blipFill>
          <a:blip r:embed="rId4">
            <a:alphaModFix/>
          </a:blip>
          <a:stretch>
            <a:fillRect/>
          </a:stretch>
        </p:blipFill>
        <p:spPr>
          <a:xfrm>
            <a:off x="4802100" y="1888825"/>
            <a:ext cx="3472076" cy="2317600"/>
          </a:xfrm>
          <a:prstGeom prst="rect">
            <a:avLst/>
          </a:prstGeom>
          <a:noFill/>
          <a:ln>
            <a:noFill/>
          </a:ln>
        </p:spPr>
      </p:pic>
      <p:sp>
        <p:nvSpPr>
          <p:cNvPr id="463" name="Google Shape;463;p56"/>
          <p:cNvSpPr txBox="1"/>
          <p:nvPr>
            <p:ph idx="1" type="body"/>
          </p:nvPr>
        </p:nvSpPr>
        <p:spPr>
          <a:xfrm>
            <a:off x="819150" y="1167925"/>
            <a:ext cx="7505700" cy="7209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1800"/>
              <a:t>Repetitive, loaded o</a:t>
            </a:r>
            <a:r>
              <a:rPr lang="en" sz="1800"/>
              <a:t>pen chain movements at end range motion </a:t>
            </a:r>
            <a:endParaRPr sz="18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7"/>
          <p:cNvSpPr txBox="1"/>
          <p:nvPr>
            <p:ph type="title"/>
          </p:nvPr>
        </p:nvSpPr>
        <p:spPr>
          <a:xfrm>
            <a:off x="819150" y="452900"/>
            <a:ext cx="7505700" cy="954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Resistance Training </a:t>
            </a:r>
            <a:endParaRPr/>
          </a:p>
        </p:txBody>
      </p:sp>
      <p:pic>
        <p:nvPicPr>
          <p:cNvPr id="469" name="Google Shape;469;p57"/>
          <p:cNvPicPr preferRelativeResize="0"/>
          <p:nvPr/>
        </p:nvPicPr>
        <p:blipFill>
          <a:blip r:embed="rId3">
            <a:alphaModFix/>
          </a:blip>
          <a:stretch>
            <a:fillRect/>
          </a:stretch>
        </p:blipFill>
        <p:spPr>
          <a:xfrm>
            <a:off x="735125" y="1970300"/>
            <a:ext cx="3344175" cy="2504900"/>
          </a:xfrm>
          <a:prstGeom prst="rect">
            <a:avLst/>
          </a:prstGeom>
          <a:noFill/>
          <a:ln>
            <a:noFill/>
          </a:ln>
        </p:spPr>
      </p:pic>
      <p:pic>
        <p:nvPicPr>
          <p:cNvPr id="470" name="Google Shape;470;p57"/>
          <p:cNvPicPr preferRelativeResize="0"/>
          <p:nvPr/>
        </p:nvPicPr>
        <p:blipFill>
          <a:blip r:embed="rId4">
            <a:alphaModFix/>
          </a:blip>
          <a:stretch>
            <a:fillRect/>
          </a:stretch>
        </p:blipFill>
        <p:spPr>
          <a:xfrm>
            <a:off x="4434425" y="2046288"/>
            <a:ext cx="3820300" cy="2139375"/>
          </a:xfrm>
          <a:prstGeom prst="rect">
            <a:avLst/>
          </a:prstGeom>
          <a:noFill/>
          <a:ln>
            <a:noFill/>
          </a:ln>
        </p:spPr>
      </p:pic>
      <p:sp>
        <p:nvSpPr>
          <p:cNvPr id="471" name="Google Shape;471;p57"/>
          <p:cNvSpPr txBox="1"/>
          <p:nvPr>
            <p:ph idx="1" type="body"/>
          </p:nvPr>
        </p:nvSpPr>
        <p:spPr>
          <a:xfrm>
            <a:off x="819150" y="1155325"/>
            <a:ext cx="7505700" cy="7209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1200"/>
              </a:spcAft>
              <a:buNone/>
            </a:pPr>
            <a:r>
              <a:rPr lang="en" sz="1800"/>
              <a:t>Heavily loaded open chain movements, overhead or restricting scapular movement</a:t>
            </a:r>
            <a:endParaRPr sz="18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58"/>
          <p:cNvSpPr txBox="1"/>
          <p:nvPr>
            <p:ph type="title"/>
          </p:nvPr>
        </p:nvSpPr>
        <p:spPr>
          <a:xfrm>
            <a:off x="819150" y="668225"/>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Traditional Approach to RC Rehab </a:t>
            </a:r>
            <a:endParaRPr/>
          </a:p>
        </p:txBody>
      </p:sp>
      <p:pic>
        <p:nvPicPr>
          <p:cNvPr id="477" name="Google Shape;477;p58"/>
          <p:cNvPicPr preferRelativeResize="0"/>
          <p:nvPr/>
        </p:nvPicPr>
        <p:blipFill>
          <a:blip r:embed="rId3">
            <a:alphaModFix/>
          </a:blip>
          <a:stretch>
            <a:fillRect/>
          </a:stretch>
        </p:blipFill>
        <p:spPr>
          <a:xfrm>
            <a:off x="679200" y="1487475"/>
            <a:ext cx="3525900" cy="2819900"/>
          </a:xfrm>
          <a:prstGeom prst="rect">
            <a:avLst/>
          </a:prstGeom>
          <a:noFill/>
          <a:ln>
            <a:noFill/>
          </a:ln>
        </p:spPr>
      </p:pic>
      <p:pic>
        <p:nvPicPr>
          <p:cNvPr id="478" name="Google Shape;478;p58"/>
          <p:cNvPicPr preferRelativeResize="0"/>
          <p:nvPr/>
        </p:nvPicPr>
        <p:blipFill rotWithShape="1">
          <a:blip r:embed="rId4">
            <a:alphaModFix/>
          </a:blip>
          <a:srcRect b="3707" l="0" r="0" t="0"/>
          <a:stretch/>
        </p:blipFill>
        <p:spPr>
          <a:xfrm>
            <a:off x="4439775" y="1698425"/>
            <a:ext cx="4116575" cy="239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59"/>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Intervention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0"/>
          <p:cNvSpPr txBox="1"/>
          <p:nvPr>
            <p:ph type="ctrTitle"/>
          </p:nvPr>
        </p:nvSpPr>
        <p:spPr>
          <a:xfrm>
            <a:off x="1115250" y="1848600"/>
            <a:ext cx="6913500" cy="1446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A New Approach</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 New Model to Treat RC Dysfunction</a:t>
            </a:r>
            <a:endParaRPr/>
          </a:p>
        </p:txBody>
      </p:sp>
      <p:sp>
        <p:nvSpPr>
          <p:cNvPr id="494" name="Google Shape;494;p61"/>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SzPts val="2400"/>
              <a:buFont typeface="Proxima Nova Semibold"/>
              <a:buAutoNum type="arabicPeriod"/>
            </a:pPr>
            <a:r>
              <a:rPr lang="en" sz="2400">
                <a:latin typeface="Proxima Nova Semibold"/>
                <a:ea typeface="Proxima Nova Semibold"/>
                <a:cs typeface="Proxima Nova Semibold"/>
                <a:sym typeface="Proxima Nova Semibold"/>
              </a:rPr>
              <a:t>Rest and No Stretch </a:t>
            </a:r>
            <a:endParaRPr sz="2400">
              <a:latin typeface="Proxima Nova Semibold"/>
              <a:ea typeface="Proxima Nova Semibold"/>
              <a:cs typeface="Proxima Nova Semibold"/>
              <a:sym typeface="Proxima Nova Semibold"/>
            </a:endParaRPr>
          </a:p>
          <a:p>
            <a:pPr indent="-381000" lvl="0" marL="457200" rtl="0" algn="l">
              <a:spcBef>
                <a:spcPts val="0"/>
              </a:spcBef>
              <a:spcAft>
                <a:spcPts val="0"/>
              </a:spcAft>
              <a:buSzPts val="2400"/>
              <a:buFont typeface="Proxima Nova Semibold"/>
              <a:buAutoNum type="arabicPeriod"/>
            </a:pPr>
            <a:r>
              <a:rPr lang="en" sz="2400">
                <a:latin typeface="Proxima Nova Semibold"/>
                <a:ea typeface="Proxima Nova Semibold"/>
                <a:cs typeface="Proxima Nova Semibold"/>
                <a:sym typeface="Proxima Nova Semibold"/>
              </a:rPr>
              <a:t>Tendon Adaptation</a:t>
            </a:r>
            <a:endParaRPr sz="2400">
              <a:latin typeface="Proxima Nova Semibold"/>
              <a:ea typeface="Proxima Nova Semibold"/>
              <a:cs typeface="Proxima Nova Semibold"/>
              <a:sym typeface="Proxima Nova Semibold"/>
            </a:endParaRPr>
          </a:p>
          <a:p>
            <a:pPr indent="-381000" lvl="0" marL="457200" rtl="0" algn="l">
              <a:spcBef>
                <a:spcPts val="0"/>
              </a:spcBef>
              <a:spcAft>
                <a:spcPts val="0"/>
              </a:spcAft>
              <a:buSzPts val="2400"/>
              <a:buFont typeface="Proxima Nova Semibold"/>
              <a:buAutoNum type="arabicPeriod"/>
            </a:pPr>
            <a:r>
              <a:rPr lang="en" sz="2400">
                <a:latin typeface="Proxima Nova Semibold"/>
                <a:ea typeface="Proxima Nova Semibold"/>
                <a:cs typeface="Proxima Nova Semibold"/>
                <a:sym typeface="Proxima Nova Semibold"/>
              </a:rPr>
              <a:t>Closed Chain Progressive Resistive Exercise</a:t>
            </a:r>
            <a:endParaRPr sz="2400">
              <a:latin typeface="Proxima Nova Semibold"/>
              <a:ea typeface="Proxima Nova Semibold"/>
              <a:cs typeface="Proxima Nova Semibold"/>
              <a:sym typeface="Proxima Nova Semibold"/>
            </a:endParaRPr>
          </a:p>
          <a:p>
            <a:pPr indent="-381000" lvl="0" marL="457200" rtl="0" algn="l">
              <a:spcBef>
                <a:spcPts val="0"/>
              </a:spcBef>
              <a:spcAft>
                <a:spcPts val="0"/>
              </a:spcAft>
              <a:buSzPts val="2400"/>
              <a:buFont typeface="Proxima Nova Semibold"/>
              <a:buAutoNum type="arabicPeriod"/>
            </a:pPr>
            <a:r>
              <a:rPr lang="en" sz="2400">
                <a:latin typeface="Proxima Nova Semibold"/>
                <a:ea typeface="Proxima Nova Semibold"/>
                <a:cs typeface="Proxima Nova Semibold"/>
                <a:sym typeface="Proxima Nova Semibold"/>
              </a:rPr>
              <a:t>Restore Open Chain Function</a:t>
            </a:r>
            <a:endParaRPr sz="2400">
              <a:latin typeface="Proxima Nova Semibold"/>
              <a:ea typeface="Proxima Nova Semibold"/>
              <a:cs typeface="Proxima Nova Semibold"/>
              <a:sym typeface="Proxima Nova Semibold"/>
            </a:endParaRPr>
          </a:p>
          <a:p>
            <a:pPr indent="0" lvl="0" marL="0" rtl="0" algn="l">
              <a:spcBef>
                <a:spcPts val="1200"/>
              </a:spcBef>
              <a:spcAft>
                <a:spcPts val="1200"/>
              </a:spcAft>
              <a:buNone/>
            </a:pPr>
            <a:r>
              <a:t/>
            </a:r>
            <a:endParaRPr sz="24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62"/>
          <p:cNvSpPr txBox="1"/>
          <p:nvPr>
            <p:ph type="ctrTitle"/>
          </p:nvPr>
        </p:nvSpPr>
        <p:spPr>
          <a:xfrm>
            <a:off x="1115250" y="1848600"/>
            <a:ext cx="6913500" cy="1446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Rest and No Stretching</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3"/>
          <p:cNvSpPr txBox="1"/>
          <p:nvPr>
            <p:ph type="title"/>
          </p:nvPr>
        </p:nvSpPr>
        <p:spPr>
          <a:xfrm>
            <a:off x="735600" y="463725"/>
            <a:ext cx="7505700" cy="954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Rest and No Stretching </a:t>
            </a:r>
            <a:endParaRPr/>
          </a:p>
        </p:txBody>
      </p:sp>
      <p:pic>
        <p:nvPicPr>
          <p:cNvPr id="505" name="Google Shape;505;p63"/>
          <p:cNvPicPr preferRelativeResize="0"/>
          <p:nvPr/>
        </p:nvPicPr>
        <p:blipFill>
          <a:blip r:embed="rId3">
            <a:alphaModFix/>
          </a:blip>
          <a:stretch>
            <a:fillRect/>
          </a:stretch>
        </p:blipFill>
        <p:spPr>
          <a:xfrm>
            <a:off x="477325" y="1793838"/>
            <a:ext cx="3427674" cy="1928075"/>
          </a:xfrm>
          <a:prstGeom prst="rect">
            <a:avLst/>
          </a:prstGeom>
          <a:noFill/>
          <a:ln>
            <a:noFill/>
          </a:ln>
          <a:effectLst>
            <a:outerShdw blurRad="57150" rotWithShape="0" algn="bl" dir="5400000" dist="19050">
              <a:srgbClr val="000000">
                <a:alpha val="50000"/>
              </a:srgbClr>
            </a:outerShdw>
          </a:effectLst>
        </p:spPr>
      </p:pic>
      <p:pic>
        <p:nvPicPr>
          <p:cNvPr id="506" name="Google Shape;506;p63"/>
          <p:cNvPicPr preferRelativeResize="0"/>
          <p:nvPr/>
        </p:nvPicPr>
        <p:blipFill>
          <a:blip r:embed="rId4">
            <a:alphaModFix/>
          </a:blip>
          <a:stretch>
            <a:fillRect/>
          </a:stretch>
        </p:blipFill>
        <p:spPr>
          <a:xfrm>
            <a:off x="4113400" y="1360462"/>
            <a:ext cx="4455124" cy="2794850"/>
          </a:xfrm>
          <a:prstGeom prst="rect">
            <a:avLst/>
          </a:prstGeom>
          <a:noFill/>
          <a:ln>
            <a:noFill/>
          </a:ln>
          <a:effectLst>
            <a:outerShdw blurRad="57150" rotWithShape="0" algn="bl" dir="5400000" dist="19050">
              <a:srgbClr val="000000">
                <a:alpha val="50000"/>
              </a:srgbClr>
            </a:outerShdw>
          </a:effectLst>
        </p:spPr>
      </p:pic>
      <p:sp>
        <p:nvSpPr>
          <p:cNvPr id="507" name="Google Shape;507;p63"/>
          <p:cNvSpPr txBox="1"/>
          <p:nvPr/>
        </p:nvSpPr>
        <p:spPr>
          <a:xfrm>
            <a:off x="202875" y="4522950"/>
            <a:ext cx="6659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u="sng">
                <a:solidFill>
                  <a:schemeClr val="hlink"/>
                </a:solidFill>
                <a:latin typeface="Proxima Nova"/>
                <a:ea typeface="Proxima Nova"/>
                <a:cs typeface="Proxima Nova"/>
                <a:sym typeface="Proxima Nova"/>
                <a:hlinkClick r:id="rId5"/>
              </a:rPr>
              <a:t>https://www.hopkinsmedicine.org/health/conditions-and-diseases/rotator-cuff-tendinitis</a:t>
            </a:r>
            <a:endParaRPr sz="800">
              <a:solidFill>
                <a:srgbClr val="666666"/>
              </a:solidFill>
              <a:latin typeface="Proxima Nova"/>
              <a:ea typeface="Proxima Nova"/>
              <a:cs typeface="Proxima Nova"/>
              <a:sym typeface="Proxima Nova"/>
            </a:endParaRPr>
          </a:p>
          <a:p>
            <a:pPr indent="0" lvl="0" marL="0" rtl="0" algn="l">
              <a:spcBef>
                <a:spcPts val="0"/>
              </a:spcBef>
              <a:spcAft>
                <a:spcPts val="0"/>
              </a:spcAft>
              <a:buNone/>
            </a:pPr>
            <a:r>
              <a:rPr lang="en" sz="800" u="sng">
                <a:solidFill>
                  <a:schemeClr val="hlink"/>
                </a:solidFill>
                <a:latin typeface="Proxima Nova"/>
                <a:ea typeface="Proxima Nova"/>
                <a:cs typeface="Proxima Nova"/>
                <a:sym typeface="Proxima Nova"/>
                <a:hlinkClick r:id="rId6"/>
              </a:rPr>
              <a:t>https://www.verywellhealth.com/the-towel-shoulder-rotation-stretch-2696336</a:t>
            </a:r>
            <a:r>
              <a:rPr lang="en" sz="800">
                <a:solidFill>
                  <a:srgbClr val="666666"/>
                </a:solidFill>
                <a:latin typeface="Proxima Nova"/>
                <a:ea typeface="Proxima Nova"/>
                <a:cs typeface="Proxima Nova"/>
                <a:sym typeface="Proxima Nova"/>
              </a:rPr>
              <a:t> </a:t>
            </a:r>
            <a:endParaRPr sz="800">
              <a:solidFill>
                <a:srgbClr val="666666"/>
              </a:solidFill>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8"/>
          <p:cNvSpPr txBox="1"/>
          <p:nvPr>
            <p:ph type="title"/>
          </p:nvPr>
        </p:nvSpPr>
        <p:spPr>
          <a:xfrm>
            <a:off x="1619550" y="343075"/>
            <a:ext cx="6286200" cy="657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Screening the Neck</a:t>
            </a:r>
            <a:endParaRPr/>
          </a:p>
        </p:txBody>
      </p:sp>
      <p:pic>
        <p:nvPicPr>
          <p:cNvPr id="264" name="Google Shape;264;p28"/>
          <p:cNvPicPr preferRelativeResize="0"/>
          <p:nvPr/>
        </p:nvPicPr>
        <p:blipFill rotWithShape="1">
          <a:blip r:embed="rId3">
            <a:alphaModFix/>
          </a:blip>
          <a:srcRect b="6431" l="49233" r="1640" t="4987"/>
          <a:stretch/>
        </p:blipFill>
        <p:spPr>
          <a:xfrm>
            <a:off x="6062516" y="1802276"/>
            <a:ext cx="2787059" cy="2826850"/>
          </a:xfrm>
          <a:prstGeom prst="rect">
            <a:avLst/>
          </a:prstGeom>
          <a:noFill/>
          <a:ln cap="flat" cmpd="sng" w="9525">
            <a:solidFill>
              <a:srgbClr val="B7B7B7"/>
            </a:solidFill>
            <a:prstDash val="solid"/>
            <a:round/>
            <a:headEnd len="sm" w="sm" type="none"/>
            <a:tailEnd len="sm" w="sm" type="none"/>
          </a:ln>
        </p:spPr>
      </p:pic>
      <p:pic>
        <p:nvPicPr>
          <p:cNvPr id="265" name="Google Shape;265;p28"/>
          <p:cNvPicPr preferRelativeResize="0"/>
          <p:nvPr/>
        </p:nvPicPr>
        <p:blipFill>
          <a:blip r:embed="rId4">
            <a:alphaModFix/>
          </a:blip>
          <a:stretch>
            <a:fillRect/>
          </a:stretch>
        </p:blipFill>
        <p:spPr>
          <a:xfrm>
            <a:off x="422275" y="1797681"/>
            <a:ext cx="2441575" cy="2929895"/>
          </a:xfrm>
          <a:prstGeom prst="rect">
            <a:avLst/>
          </a:prstGeom>
          <a:noFill/>
          <a:ln>
            <a:noFill/>
          </a:ln>
        </p:spPr>
      </p:pic>
      <p:sp>
        <p:nvSpPr>
          <p:cNvPr id="266" name="Google Shape;266;p28"/>
          <p:cNvSpPr txBox="1"/>
          <p:nvPr>
            <p:ph type="title"/>
          </p:nvPr>
        </p:nvSpPr>
        <p:spPr>
          <a:xfrm>
            <a:off x="510275" y="1113725"/>
            <a:ext cx="2265600" cy="570300"/>
          </a:xfrm>
          <a:prstGeom prst="rect">
            <a:avLst/>
          </a:prstGeom>
          <a:solidFill>
            <a:schemeClr val="dk1"/>
          </a:solid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140"/>
              <a:t>Spurling’s Sign</a:t>
            </a:r>
            <a:endParaRPr sz="2140"/>
          </a:p>
        </p:txBody>
      </p:sp>
      <p:pic>
        <p:nvPicPr>
          <p:cNvPr id="267" name="Google Shape;267;p28"/>
          <p:cNvPicPr preferRelativeResize="0"/>
          <p:nvPr/>
        </p:nvPicPr>
        <p:blipFill rotWithShape="1">
          <a:blip r:embed="rId5">
            <a:alphaModFix/>
          </a:blip>
          <a:srcRect b="52335" l="0" r="0" t="0"/>
          <a:stretch/>
        </p:blipFill>
        <p:spPr>
          <a:xfrm>
            <a:off x="3004738" y="3311475"/>
            <a:ext cx="2916900" cy="1396500"/>
          </a:xfrm>
          <a:prstGeom prst="rect">
            <a:avLst/>
          </a:prstGeom>
          <a:noFill/>
          <a:ln cap="flat" cmpd="sng" w="9525">
            <a:solidFill>
              <a:srgbClr val="CCCCCC"/>
            </a:solidFill>
            <a:prstDash val="solid"/>
            <a:round/>
            <a:headEnd len="sm" w="sm" type="none"/>
            <a:tailEnd len="sm" w="sm" type="none"/>
          </a:ln>
        </p:spPr>
      </p:pic>
      <p:sp>
        <p:nvSpPr>
          <p:cNvPr id="268" name="Google Shape;268;p28"/>
          <p:cNvSpPr txBox="1"/>
          <p:nvPr>
            <p:ph type="title"/>
          </p:nvPr>
        </p:nvSpPr>
        <p:spPr>
          <a:xfrm>
            <a:off x="3358703" y="1155775"/>
            <a:ext cx="2343000" cy="570300"/>
          </a:xfrm>
          <a:prstGeom prst="rect">
            <a:avLst/>
          </a:prstGeom>
          <a:solidFill>
            <a:schemeClr val="dk1"/>
          </a:solid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140"/>
              <a:t>Active ROM </a:t>
            </a:r>
            <a:endParaRPr sz="2140"/>
          </a:p>
        </p:txBody>
      </p:sp>
      <p:sp>
        <p:nvSpPr>
          <p:cNvPr id="269" name="Google Shape;269;p28"/>
          <p:cNvSpPr txBox="1"/>
          <p:nvPr>
            <p:ph type="title"/>
          </p:nvPr>
        </p:nvSpPr>
        <p:spPr>
          <a:xfrm>
            <a:off x="6284515" y="1116025"/>
            <a:ext cx="2343000" cy="570300"/>
          </a:xfrm>
          <a:prstGeom prst="rect">
            <a:avLst/>
          </a:prstGeom>
          <a:solidFill>
            <a:schemeClr val="dk1"/>
          </a:solid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140"/>
              <a:t>Nerve Tensioning</a:t>
            </a:r>
            <a:endParaRPr sz="2140"/>
          </a:p>
        </p:txBody>
      </p:sp>
      <p:sp>
        <p:nvSpPr>
          <p:cNvPr id="270" name="Google Shape;270;p28"/>
          <p:cNvSpPr txBox="1"/>
          <p:nvPr>
            <p:ph type="title"/>
          </p:nvPr>
        </p:nvSpPr>
        <p:spPr>
          <a:xfrm>
            <a:off x="3884375" y="4447438"/>
            <a:ext cx="1899300" cy="384300"/>
          </a:xfrm>
          <a:prstGeom prst="rect">
            <a:avLst/>
          </a:prstGeom>
          <a:solidFill>
            <a:schemeClr val="dk1"/>
          </a:solid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540"/>
              <a:t>Sustained Flexion</a:t>
            </a:r>
            <a:endParaRPr sz="1540"/>
          </a:p>
        </p:txBody>
      </p:sp>
      <p:pic>
        <p:nvPicPr>
          <p:cNvPr id="271" name="Google Shape;271;p28"/>
          <p:cNvPicPr preferRelativeResize="0"/>
          <p:nvPr/>
        </p:nvPicPr>
        <p:blipFill rotWithShape="1">
          <a:blip r:embed="rId5">
            <a:alphaModFix/>
          </a:blip>
          <a:srcRect b="0" l="0" r="0" t="49505"/>
          <a:stretch/>
        </p:blipFill>
        <p:spPr>
          <a:xfrm>
            <a:off x="3004738" y="1832037"/>
            <a:ext cx="2916900" cy="1479425"/>
          </a:xfrm>
          <a:prstGeom prst="rect">
            <a:avLst/>
          </a:prstGeom>
          <a:noFill/>
          <a:ln cap="flat" cmpd="sng" w="9525">
            <a:solidFill>
              <a:srgbClr val="CCCCCC"/>
            </a:solidFill>
            <a:prstDash val="solid"/>
            <a:round/>
            <a:headEnd len="sm" w="sm" type="none"/>
            <a:tailEnd len="sm" w="sm" type="none"/>
          </a:ln>
        </p:spPr>
      </p:pic>
      <p:sp>
        <p:nvSpPr>
          <p:cNvPr id="272" name="Google Shape;272;p28"/>
          <p:cNvSpPr/>
          <p:nvPr/>
        </p:nvSpPr>
        <p:spPr>
          <a:xfrm>
            <a:off x="4413425" y="3222625"/>
            <a:ext cx="841200" cy="896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3" name="Google Shape;273;p28"/>
          <p:cNvPicPr preferRelativeResize="0"/>
          <p:nvPr/>
        </p:nvPicPr>
        <p:blipFill rotWithShape="1">
          <a:blip r:embed="rId6">
            <a:alphaModFix/>
          </a:blip>
          <a:srcRect b="0" l="3002" r="9965" t="43933"/>
          <a:stretch/>
        </p:blipFill>
        <p:spPr>
          <a:xfrm>
            <a:off x="236425" y="4707976"/>
            <a:ext cx="2441575" cy="2026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4"/>
          <p:cNvSpPr txBox="1"/>
          <p:nvPr>
            <p:ph type="ctrTitle"/>
          </p:nvPr>
        </p:nvSpPr>
        <p:spPr>
          <a:xfrm>
            <a:off x="1115250" y="1848600"/>
            <a:ext cx="6913500" cy="1446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Tendon Adapation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65"/>
          <p:cNvSpPr txBox="1"/>
          <p:nvPr>
            <p:ph type="title"/>
          </p:nvPr>
        </p:nvSpPr>
        <p:spPr>
          <a:xfrm>
            <a:off x="819150" y="628575"/>
            <a:ext cx="7505700" cy="915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Connective Tissue Adaptation </a:t>
            </a:r>
            <a:endParaRPr/>
          </a:p>
        </p:txBody>
      </p:sp>
      <p:pic>
        <p:nvPicPr>
          <p:cNvPr id="518" name="Google Shape;518;p65"/>
          <p:cNvPicPr preferRelativeResize="0"/>
          <p:nvPr/>
        </p:nvPicPr>
        <p:blipFill>
          <a:blip r:embed="rId3">
            <a:alphaModFix/>
          </a:blip>
          <a:stretch>
            <a:fillRect/>
          </a:stretch>
        </p:blipFill>
        <p:spPr>
          <a:xfrm>
            <a:off x="749225" y="1450450"/>
            <a:ext cx="2857500" cy="2857500"/>
          </a:xfrm>
          <a:prstGeom prst="rect">
            <a:avLst/>
          </a:prstGeom>
          <a:noFill/>
          <a:ln>
            <a:noFill/>
          </a:ln>
        </p:spPr>
      </p:pic>
      <p:sp>
        <p:nvSpPr>
          <p:cNvPr id="519" name="Google Shape;519;p65"/>
          <p:cNvSpPr txBox="1"/>
          <p:nvPr/>
        </p:nvSpPr>
        <p:spPr>
          <a:xfrm>
            <a:off x="201025" y="4623525"/>
            <a:ext cx="4311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999999"/>
                </a:solidFill>
                <a:latin typeface="Proxima Nova"/>
                <a:ea typeface="Proxima Nova"/>
                <a:cs typeface="Proxima Nova"/>
                <a:sym typeface="Proxima Nova"/>
              </a:rPr>
              <a:t>https://ar.pinterest.com/pin/355432595594480368/</a:t>
            </a:r>
            <a:endParaRPr sz="800">
              <a:solidFill>
                <a:srgbClr val="999999"/>
              </a:solidFill>
              <a:latin typeface="Proxima Nova"/>
              <a:ea typeface="Proxima Nova"/>
              <a:cs typeface="Proxima Nova"/>
              <a:sym typeface="Proxima Nov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66"/>
          <p:cNvSpPr txBox="1"/>
          <p:nvPr>
            <p:ph type="ctrTitle"/>
          </p:nvPr>
        </p:nvSpPr>
        <p:spPr>
          <a:xfrm>
            <a:off x="1115250" y="1848600"/>
            <a:ext cx="6913500" cy="1446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Closed Chain PRE:</a:t>
            </a:r>
            <a:endParaRPr/>
          </a:p>
          <a:p>
            <a:pPr indent="0" lvl="0" marL="0" rtl="0" algn="ctr">
              <a:spcBef>
                <a:spcPts val="0"/>
              </a:spcBef>
              <a:spcAft>
                <a:spcPts val="0"/>
              </a:spcAft>
              <a:buNone/>
            </a:pPr>
            <a:r>
              <a:rPr lang="en"/>
              <a:t>Distractive Forces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67"/>
          <p:cNvSpPr txBox="1"/>
          <p:nvPr>
            <p:ph type="title"/>
          </p:nvPr>
        </p:nvSpPr>
        <p:spPr>
          <a:xfrm>
            <a:off x="819150" y="513125"/>
            <a:ext cx="7505700" cy="915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Chin-ups</a:t>
            </a:r>
            <a:endParaRPr/>
          </a:p>
        </p:txBody>
      </p:sp>
      <p:pic>
        <p:nvPicPr>
          <p:cNvPr id="530" name="Google Shape;530;p67" title="Assisted Chin ups">
            <a:hlinkClick r:id="rId3"/>
          </p:cNvPr>
          <p:cNvPicPr preferRelativeResize="0"/>
          <p:nvPr/>
        </p:nvPicPr>
        <p:blipFill>
          <a:blip r:embed="rId4">
            <a:alphaModFix/>
          </a:blip>
          <a:stretch>
            <a:fillRect/>
          </a:stretch>
        </p:blipFill>
        <p:spPr>
          <a:xfrm>
            <a:off x="2223125" y="1174450"/>
            <a:ext cx="4697750" cy="3523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1000"/>
                                        <p:tgtEl>
                                          <p:spTgt spid="5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68"/>
          <p:cNvSpPr txBox="1"/>
          <p:nvPr>
            <p:ph type="title"/>
          </p:nvPr>
        </p:nvSpPr>
        <p:spPr>
          <a:xfrm>
            <a:off x="1679550" y="466225"/>
            <a:ext cx="5904900" cy="1383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Shoulder Y’s and W’s </a:t>
            </a:r>
            <a:endParaRPr/>
          </a:p>
        </p:txBody>
      </p:sp>
      <p:pic>
        <p:nvPicPr>
          <p:cNvPr id="536" name="Google Shape;536;p68" title="Assisted Shoulder Y's">
            <a:hlinkClick r:id="rId3"/>
          </p:cNvPr>
          <p:cNvPicPr preferRelativeResize="0"/>
          <p:nvPr/>
        </p:nvPicPr>
        <p:blipFill>
          <a:blip r:embed="rId4">
            <a:alphaModFix/>
          </a:blip>
          <a:stretch>
            <a:fillRect/>
          </a:stretch>
        </p:blipFill>
        <p:spPr>
          <a:xfrm>
            <a:off x="0" y="1466782"/>
            <a:ext cx="4495900" cy="3371918"/>
          </a:xfrm>
          <a:prstGeom prst="rect">
            <a:avLst/>
          </a:prstGeom>
          <a:noFill/>
          <a:ln>
            <a:noFill/>
          </a:ln>
        </p:spPr>
      </p:pic>
      <p:pic>
        <p:nvPicPr>
          <p:cNvPr id="537" name="Google Shape;537;p68" title="Shoulder Ws">
            <a:hlinkClick r:id="rId5"/>
          </p:cNvPr>
          <p:cNvPicPr preferRelativeResize="0"/>
          <p:nvPr/>
        </p:nvPicPr>
        <p:blipFill>
          <a:blip r:embed="rId6">
            <a:alphaModFix/>
          </a:blip>
          <a:stretch>
            <a:fillRect/>
          </a:stretch>
        </p:blipFill>
        <p:spPr>
          <a:xfrm>
            <a:off x="4495900" y="1466775"/>
            <a:ext cx="4495900" cy="3371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1000"/>
                                        <p:tgtEl>
                                          <p:spTgt spid="5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1000"/>
                                        <p:tgtEl>
                                          <p:spTgt spid="5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9"/>
          <p:cNvSpPr txBox="1"/>
          <p:nvPr>
            <p:ph type="ctrTitle"/>
          </p:nvPr>
        </p:nvSpPr>
        <p:spPr>
          <a:xfrm>
            <a:off x="1115250" y="1848600"/>
            <a:ext cx="6913500" cy="1446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Closed Chain PRE:</a:t>
            </a:r>
            <a:endParaRPr/>
          </a:p>
          <a:p>
            <a:pPr indent="0" lvl="0" marL="0" rtl="0" algn="ctr">
              <a:spcBef>
                <a:spcPts val="0"/>
              </a:spcBef>
              <a:spcAft>
                <a:spcPts val="0"/>
              </a:spcAft>
              <a:buNone/>
            </a:pPr>
            <a:r>
              <a:rPr lang="en"/>
              <a:t>Compressive Forces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70"/>
          <p:cNvSpPr txBox="1"/>
          <p:nvPr>
            <p:ph type="title"/>
          </p:nvPr>
        </p:nvSpPr>
        <p:spPr>
          <a:xfrm>
            <a:off x="819150" y="337125"/>
            <a:ext cx="7505700" cy="915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Push-ups</a:t>
            </a:r>
            <a:endParaRPr/>
          </a:p>
        </p:txBody>
      </p:sp>
      <p:pic>
        <p:nvPicPr>
          <p:cNvPr id="548" name="Google Shape;548;p70" title="Assisted Push Ups">
            <a:hlinkClick r:id="rId3"/>
          </p:cNvPr>
          <p:cNvPicPr preferRelativeResize="0"/>
          <p:nvPr/>
        </p:nvPicPr>
        <p:blipFill>
          <a:blip r:embed="rId4">
            <a:alphaModFix/>
          </a:blip>
          <a:stretch>
            <a:fillRect/>
          </a:stretch>
        </p:blipFill>
        <p:spPr>
          <a:xfrm>
            <a:off x="2013862" y="1016975"/>
            <a:ext cx="5116276" cy="3837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1000"/>
                                        <p:tgtEl>
                                          <p:spTgt spid="5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71"/>
          <p:cNvSpPr txBox="1"/>
          <p:nvPr>
            <p:ph type="ctrTitle"/>
          </p:nvPr>
        </p:nvSpPr>
        <p:spPr>
          <a:xfrm>
            <a:off x="1115250" y="1848600"/>
            <a:ext cx="6913500" cy="14463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Restore Open Chain Function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72"/>
          <p:cNvSpPr txBox="1"/>
          <p:nvPr>
            <p:ph type="title"/>
          </p:nvPr>
        </p:nvSpPr>
        <p:spPr>
          <a:xfrm>
            <a:off x="723900" y="543975"/>
            <a:ext cx="7505700" cy="954600"/>
          </a:xfrm>
          <a:prstGeom prst="rect">
            <a:avLst/>
          </a:prstGeom>
        </p:spPr>
        <p:txBody>
          <a:bodyPr anchorCtr="0" anchor="t" bIns="91425" lIns="91425" spcFirstLastPara="1" rIns="91425" wrap="square" tIns="91425">
            <a:normAutofit/>
          </a:bodyPr>
          <a:lstStyle/>
          <a:p>
            <a:pPr indent="0" lvl="0" marL="0" rtl="0" algn="ctr">
              <a:lnSpc>
                <a:spcPct val="115000"/>
              </a:lnSpc>
              <a:spcBef>
                <a:spcPts val="0"/>
              </a:spcBef>
              <a:spcAft>
                <a:spcPts val="1200"/>
              </a:spcAft>
              <a:buNone/>
            </a:pPr>
            <a:r>
              <a:rPr lang="en"/>
              <a:t>Restore Open Chain Function</a:t>
            </a:r>
            <a:endParaRPr/>
          </a:p>
        </p:txBody>
      </p:sp>
      <p:pic>
        <p:nvPicPr>
          <p:cNvPr id="559" name="Google Shape;559;p72"/>
          <p:cNvPicPr preferRelativeResize="0"/>
          <p:nvPr/>
        </p:nvPicPr>
        <p:blipFill>
          <a:blip r:embed="rId3">
            <a:alphaModFix/>
          </a:blip>
          <a:stretch>
            <a:fillRect/>
          </a:stretch>
        </p:blipFill>
        <p:spPr>
          <a:xfrm>
            <a:off x="2665050" y="1635924"/>
            <a:ext cx="3813900" cy="25380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73"/>
          <p:cNvSpPr txBox="1"/>
          <p:nvPr>
            <p:ph type="title"/>
          </p:nvPr>
        </p:nvSpPr>
        <p:spPr>
          <a:xfrm>
            <a:off x="819150" y="630225"/>
            <a:ext cx="7505700" cy="954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How to treat rotator cuff </a:t>
            </a:r>
            <a:r>
              <a:rPr lang="en"/>
              <a:t>disease</a:t>
            </a:r>
            <a:r>
              <a:rPr lang="en"/>
              <a:t>? </a:t>
            </a:r>
            <a:endParaRPr/>
          </a:p>
        </p:txBody>
      </p:sp>
      <p:sp>
        <p:nvSpPr>
          <p:cNvPr id="565" name="Google Shape;565;p73"/>
          <p:cNvSpPr txBox="1"/>
          <p:nvPr>
            <p:ph idx="1" type="body"/>
          </p:nvPr>
        </p:nvSpPr>
        <p:spPr>
          <a:xfrm>
            <a:off x="530700" y="1192100"/>
            <a:ext cx="8082600" cy="31026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rPr b="1" i="1" lang="en" sz="1900"/>
              <a:t>Exercise our shoulders the way they were designed to be used over the course of 50+ million years</a:t>
            </a:r>
            <a:r>
              <a:rPr b="1" i="1" lang="en" sz="1800"/>
              <a:t> </a:t>
            </a:r>
            <a:endParaRPr b="1" i="1" sz="1800"/>
          </a:p>
          <a:p>
            <a:pPr indent="0" lvl="0" marL="0" rtl="0" algn="l">
              <a:lnSpc>
                <a:spcPct val="100000"/>
              </a:lnSpc>
              <a:spcBef>
                <a:spcPts val="0"/>
              </a:spcBef>
              <a:spcAft>
                <a:spcPts val="0"/>
              </a:spcAft>
              <a:buNone/>
            </a:pPr>
            <a:r>
              <a:t/>
            </a:r>
            <a:endParaRPr b="1" i="1" sz="1800">
              <a:solidFill>
                <a:srgbClr val="000000"/>
              </a:solidFill>
            </a:endParaRPr>
          </a:p>
          <a:p>
            <a:pPr indent="-342900" lvl="0" marL="457200" rtl="0" algn="l">
              <a:spcBef>
                <a:spcPts val="0"/>
              </a:spcBef>
              <a:spcAft>
                <a:spcPts val="0"/>
              </a:spcAft>
              <a:buClr>
                <a:srgbClr val="000000"/>
              </a:buClr>
              <a:buSzPts val="1800"/>
              <a:buAutoNum type="arabicPeriod"/>
            </a:pPr>
            <a:r>
              <a:rPr lang="en" sz="1800">
                <a:solidFill>
                  <a:srgbClr val="000000"/>
                </a:solidFill>
              </a:rPr>
              <a:t>Ground reaction compressive forces to offer external stability to the glenohumeral joint </a:t>
            </a:r>
            <a:endParaRPr sz="1800">
              <a:solidFill>
                <a:srgbClr val="000000"/>
              </a:solidFill>
            </a:endParaRPr>
          </a:p>
          <a:p>
            <a:pPr indent="-342900" lvl="0" marL="457200" rtl="0" algn="l">
              <a:spcBef>
                <a:spcPts val="0"/>
              </a:spcBef>
              <a:spcAft>
                <a:spcPts val="0"/>
              </a:spcAft>
              <a:buClr>
                <a:srgbClr val="000000"/>
              </a:buClr>
              <a:buSzPts val="1800"/>
              <a:buAutoNum type="arabicPeriod"/>
            </a:pPr>
            <a:r>
              <a:rPr lang="en" sz="1800">
                <a:solidFill>
                  <a:srgbClr val="000000"/>
                </a:solidFill>
              </a:rPr>
              <a:t>With proper scapular humeral rhythm - achieved with force couples stabilizing the scapula in a closed chain </a:t>
            </a:r>
            <a:endParaRPr sz="1800">
              <a:solidFill>
                <a:srgbClr val="000000"/>
              </a:solidFill>
            </a:endParaRPr>
          </a:p>
          <a:p>
            <a:pPr indent="-342900" lvl="0" marL="457200" rtl="0" algn="l">
              <a:spcBef>
                <a:spcPts val="0"/>
              </a:spcBef>
              <a:spcAft>
                <a:spcPts val="0"/>
              </a:spcAft>
              <a:buClr>
                <a:srgbClr val="000000"/>
              </a:buClr>
              <a:buSzPts val="1800"/>
              <a:buAutoNum type="arabicPeriod"/>
            </a:pPr>
            <a:r>
              <a:rPr lang="en" sz="1800">
                <a:solidFill>
                  <a:srgbClr val="000000"/>
                </a:solidFill>
              </a:rPr>
              <a:t>Neurological stability around the scapula due to </a:t>
            </a:r>
            <a:r>
              <a:rPr lang="en" sz="1800">
                <a:solidFill>
                  <a:srgbClr val="000000"/>
                </a:solidFill>
              </a:rPr>
              <a:t>controlling</a:t>
            </a:r>
            <a:r>
              <a:rPr lang="en" sz="1800">
                <a:solidFill>
                  <a:srgbClr val="000000"/>
                </a:solidFill>
              </a:rPr>
              <a:t> the effects of gravity pulling the body weight down and tractioning the shoulder joint</a:t>
            </a:r>
            <a:endParaRPr sz="180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9"/>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800"/>
              <a:t>Shoulder</a:t>
            </a:r>
            <a:r>
              <a:rPr lang="en" sz="3800"/>
              <a:t> ROM</a:t>
            </a:r>
            <a:endParaRPr sz="3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0"/>
          <p:cNvSpPr txBox="1"/>
          <p:nvPr>
            <p:ph type="title"/>
          </p:nvPr>
        </p:nvSpPr>
        <p:spPr>
          <a:xfrm>
            <a:off x="583275" y="49635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Shoulder ROM </a:t>
            </a:r>
            <a:endParaRPr/>
          </a:p>
        </p:txBody>
      </p:sp>
      <p:sp>
        <p:nvSpPr>
          <p:cNvPr id="284" name="Google Shape;284;p30"/>
          <p:cNvSpPr txBox="1"/>
          <p:nvPr>
            <p:ph idx="4294967295" type="body"/>
          </p:nvPr>
        </p:nvSpPr>
        <p:spPr>
          <a:xfrm>
            <a:off x="386025" y="1366650"/>
            <a:ext cx="3852600" cy="28764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Font typeface="Proxima Nova"/>
              <a:buChar char="●"/>
            </a:pPr>
            <a:r>
              <a:rPr lang="en" sz="1900">
                <a:latin typeface="Proxima Nova"/>
                <a:ea typeface="Proxima Nova"/>
                <a:cs typeface="Proxima Nova"/>
                <a:sym typeface="Proxima Nova"/>
              </a:rPr>
              <a:t>Flexion and Extension</a:t>
            </a:r>
            <a:endParaRPr sz="1900">
              <a:latin typeface="Proxima Nova"/>
              <a:ea typeface="Proxima Nova"/>
              <a:cs typeface="Proxima Nova"/>
              <a:sym typeface="Proxima Nova"/>
            </a:endParaRPr>
          </a:p>
          <a:p>
            <a:pPr indent="-349250" lvl="1" marL="914400" rtl="0" algn="l">
              <a:spcBef>
                <a:spcPts val="0"/>
              </a:spcBef>
              <a:spcAft>
                <a:spcPts val="0"/>
              </a:spcAft>
              <a:buSzPts val="1900"/>
              <a:buFont typeface="Proxima Nova"/>
              <a:buChar char="○"/>
            </a:pPr>
            <a:r>
              <a:rPr lang="en" sz="1900">
                <a:latin typeface="Proxima Nova"/>
                <a:ea typeface="Proxima Nova"/>
                <a:cs typeface="Proxima Nova"/>
                <a:sym typeface="Proxima Nova"/>
              </a:rPr>
              <a:t>Flex WNL ~160-180°</a:t>
            </a:r>
            <a:endParaRPr sz="1900">
              <a:latin typeface="Proxima Nova"/>
              <a:ea typeface="Proxima Nova"/>
              <a:cs typeface="Proxima Nova"/>
              <a:sym typeface="Proxima Nova"/>
            </a:endParaRPr>
          </a:p>
          <a:p>
            <a:pPr indent="-349250" lvl="1" marL="914400" rtl="0" algn="l">
              <a:spcBef>
                <a:spcPts val="0"/>
              </a:spcBef>
              <a:spcAft>
                <a:spcPts val="0"/>
              </a:spcAft>
              <a:buSzPts val="1900"/>
              <a:buFont typeface="Proxima Nova"/>
              <a:buChar char="○"/>
            </a:pPr>
            <a:r>
              <a:rPr lang="en" sz="1900">
                <a:latin typeface="Proxima Nova"/>
                <a:ea typeface="Proxima Nova"/>
                <a:cs typeface="Proxima Nova"/>
                <a:sym typeface="Proxima Nova"/>
              </a:rPr>
              <a:t>Extend </a:t>
            </a:r>
            <a:r>
              <a:rPr lang="en" sz="1900">
                <a:latin typeface="Proxima Nova"/>
                <a:ea typeface="Proxima Nova"/>
                <a:cs typeface="Proxima Nova"/>
                <a:sym typeface="Proxima Nova"/>
              </a:rPr>
              <a:t>WNL ~50-60°</a:t>
            </a:r>
            <a:endParaRPr sz="1900">
              <a:latin typeface="Proxima Nova"/>
              <a:ea typeface="Proxima Nova"/>
              <a:cs typeface="Proxima Nova"/>
              <a:sym typeface="Proxima Nova"/>
            </a:endParaRPr>
          </a:p>
          <a:p>
            <a:pPr indent="-349250" lvl="0" marL="457200" rtl="0" algn="l">
              <a:spcBef>
                <a:spcPts val="0"/>
              </a:spcBef>
              <a:spcAft>
                <a:spcPts val="0"/>
              </a:spcAft>
              <a:buSzPts val="1900"/>
              <a:buFont typeface="Proxima Nova"/>
              <a:buChar char="●"/>
            </a:pPr>
            <a:r>
              <a:rPr lang="en" sz="1900">
                <a:latin typeface="Proxima Nova"/>
                <a:ea typeface="Proxima Nova"/>
                <a:cs typeface="Proxima Nova"/>
                <a:sym typeface="Proxima Nova"/>
              </a:rPr>
              <a:t>Internal and External Rotation  </a:t>
            </a:r>
            <a:endParaRPr sz="1900">
              <a:latin typeface="Proxima Nova"/>
              <a:ea typeface="Proxima Nova"/>
              <a:cs typeface="Proxima Nova"/>
              <a:sym typeface="Proxima Nova"/>
            </a:endParaRPr>
          </a:p>
          <a:p>
            <a:pPr indent="-349250" lvl="1" marL="914400" rtl="0" algn="l">
              <a:spcBef>
                <a:spcPts val="0"/>
              </a:spcBef>
              <a:spcAft>
                <a:spcPts val="0"/>
              </a:spcAft>
              <a:buSzPts val="1900"/>
              <a:buFont typeface="Proxima Nova"/>
              <a:buChar char="○"/>
            </a:pPr>
            <a:r>
              <a:rPr lang="en" sz="1900">
                <a:latin typeface="Proxima Nova"/>
                <a:ea typeface="Proxima Nova"/>
                <a:cs typeface="Proxima Nova"/>
                <a:sym typeface="Proxima Nova"/>
              </a:rPr>
              <a:t>WNL ~80-90°</a:t>
            </a:r>
            <a:endParaRPr sz="1900">
              <a:latin typeface="Proxima Nova"/>
              <a:ea typeface="Proxima Nova"/>
              <a:cs typeface="Proxima Nova"/>
              <a:sym typeface="Proxima Nova"/>
            </a:endParaRPr>
          </a:p>
          <a:p>
            <a:pPr indent="-349250" lvl="0" marL="457200" rtl="0" algn="l">
              <a:spcBef>
                <a:spcPts val="0"/>
              </a:spcBef>
              <a:spcAft>
                <a:spcPts val="0"/>
              </a:spcAft>
              <a:buSzPts val="1900"/>
              <a:buFont typeface="Proxima Nova"/>
              <a:buChar char="●"/>
            </a:pPr>
            <a:r>
              <a:rPr lang="en" sz="1900">
                <a:latin typeface="Proxima Nova"/>
                <a:ea typeface="Proxima Nova"/>
                <a:cs typeface="Proxima Nova"/>
                <a:sym typeface="Proxima Nova"/>
              </a:rPr>
              <a:t>Abduction </a:t>
            </a:r>
            <a:endParaRPr sz="1900">
              <a:latin typeface="Proxima Nova"/>
              <a:ea typeface="Proxima Nova"/>
              <a:cs typeface="Proxima Nova"/>
              <a:sym typeface="Proxima Nova"/>
            </a:endParaRPr>
          </a:p>
          <a:p>
            <a:pPr indent="-349250" lvl="1" marL="914400" rtl="0" algn="l">
              <a:spcBef>
                <a:spcPts val="0"/>
              </a:spcBef>
              <a:spcAft>
                <a:spcPts val="0"/>
              </a:spcAft>
              <a:buSzPts val="1900"/>
              <a:buFont typeface="Proxima Nova"/>
              <a:buChar char="○"/>
            </a:pPr>
            <a:r>
              <a:rPr lang="en" sz="1900">
                <a:latin typeface="Proxima Nova"/>
                <a:ea typeface="Proxima Nova"/>
                <a:cs typeface="Proxima Nova"/>
                <a:sym typeface="Proxima Nova"/>
              </a:rPr>
              <a:t>WNL ~180°</a:t>
            </a:r>
            <a:endParaRPr sz="1900">
              <a:latin typeface="Proxima Nova"/>
              <a:ea typeface="Proxima Nova"/>
              <a:cs typeface="Proxima Nova"/>
              <a:sym typeface="Proxima Nova"/>
            </a:endParaRPr>
          </a:p>
        </p:txBody>
      </p:sp>
      <p:sp>
        <p:nvSpPr>
          <p:cNvPr id="285" name="Google Shape;285;p30"/>
          <p:cNvSpPr txBox="1"/>
          <p:nvPr/>
        </p:nvSpPr>
        <p:spPr>
          <a:xfrm>
            <a:off x="215375" y="4608700"/>
            <a:ext cx="5420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666666"/>
                </a:solidFill>
                <a:latin typeface="Proxima Nova"/>
                <a:ea typeface="Proxima Nova"/>
                <a:cs typeface="Proxima Nova"/>
                <a:sym typeface="Proxima Nova"/>
              </a:rPr>
              <a:t>https://m.blog.naver.com/PostView.naver?isHttpsRedirect=true&amp;blogId=nopaindays&amp;logNo=220844582935</a:t>
            </a:r>
            <a:endParaRPr sz="800">
              <a:solidFill>
                <a:srgbClr val="666666"/>
              </a:solidFill>
              <a:latin typeface="Proxima Nova"/>
              <a:ea typeface="Proxima Nova"/>
              <a:cs typeface="Proxima Nova"/>
              <a:sym typeface="Proxima Nova"/>
            </a:endParaRPr>
          </a:p>
        </p:txBody>
      </p:sp>
      <p:pic>
        <p:nvPicPr>
          <p:cNvPr id="286" name="Google Shape;286;p30"/>
          <p:cNvPicPr preferRelativeResize="0"/>
          <p:nvPr/>
        </p:nvPicPr>
        <p:blipFill rotWithShape="1">
          <a:blip r:embed="rId3">
            <a:alphaModFix/>
          </a:blip>
          <a:srcRect b="41359" l="0" r="70082" t="1719"/>
          <a:stretch/>
        </p:blipFill>
        <p:spPr>
          <a:xfrm>
            <a:off x="4505728" y="496358"/>
            <a:ext cx="1786676" cy="2530091"/>
          </a:xfrm>
          <a:prstGeom prst="rect">
            <a:avLst/>
          </a:prstGeom>
          <a:noFill/>
          <a:ln>
            <a:noFill/>
          </a:ln>
        </p:spPr>
      </p:pic>
      <p:pic>
        <p:nvPicPr>
          <p:cNvPr id="287" name="Google Shape;287;p30"/>
          <p:cNvPicPr preferRelativeResize="0"/>
          <p:nvPr/>
        </p:nvPicPr>
        <p:blipFill rotWithShape="1">
          <a:blip r:embed="rId3">
            <a:alphaModFix/>
          </a:blip>
          <a:srcRect b="47210" l="31509" r="32969" t="0"/>
          <a:stretch/>
        </p:blipFill>
        <p:spPr>
          <a:xfrm>
            <a:off x="5784200" y="2266712"/>
            <a:ext cx="1786665" cy="1976325"/>
          </a:xfrm>
          <a:prstGeom prst="rect">
            <a:avLst/>
          </a:prstGeom>
          <a:noFill/>
          <a:ln>
            <a:noFill/>
          </a:ln>
        </p:spPr>
      </p:pic>
      <p:pic>
        <p:nvPicPr>
          <p:cNvPr id="288" name="Google Shape;288;p30"/>
          <p:cNvPicPr preferRelativeResize="0"/>
          <p:nvPr/>
        </p:nvPicPr>
        <p:blipFill rotWithShape="1">
          <a:blip r:embed="rId3">
            <a:alphaModFix/>
          </a:blip>
          <a:srcRect b="40737" l="67636" r="0" t="0"/>
          <a:stretch/>
        </p:blipFill>
        <p:spPr>
          <a:xfrm>
            <a:off x="6974750" y="496350"/>
            <a:ext cx="1786676" cy="243514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1"/>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500"/>
              <a:t>Shoulder Special Tests</a:t>
            </a:r>
            <a:endParaRPr sz="3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2"/>
          <p:cNvSpPr txBox="1"/>
          <p:nvPr>
            <p:ph type="title"/>
          </p:nvPr>
        </p:nvSpPr>
        <p:spPr>
          <a:xfrm>
            <a:off x="819150" y="62365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Special Tests for Shoulder Structures </a:t>
            </a:r>
            <a:endParaRPr/>
          </a:p>
        </p:txBody>
      </p:sp>
      <p:sp>
        <p:nvSpPr>
          <p:cNvPr id="299" name="Google Shape;299;p32"/>
          <p:cNvSpPr txBox="1"/>
          <p:nvPr>
            <p:ph idx="4294967295" type="body"/>
          </p:nvPr>
        </p:nvSpPr>
        <p:spPr>
          <a:xfrm>
            <a:off x="386050" y="1578250"/>
            <a:ext cx="4390200" cy="2982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202124"/>
              </a:buClr>
              <a:buSzPts val="1800"/>
              <a:buFont typeface="Proxima Nova"/>
              <a:buChar char="●"/>
            </a:pPr>
            <a:r>
              <a:rPr lang="en" sz="1800">
                <a:solidFill>
                  <a:srgbClr val="202124"/>
                </a:solidFill>
                <a:latin typeface="Proxima Nova"/>
                <a:ea typeface="Proxima Nova"/>
                <a:cs typeface="Proxima Nova"/>
                <a:sym typeface="Proxima Nova"/>
              </a:rPr>
              <a:t>Labrum / Bicep Tendon</a:t>
            </a:r>
            <a:endParaRPr sz="1800">
              <a:solidFill>
                <a:srgbClr val="202124"/>
              </a:solidFill>
              <a:latin typeface="Proxima Nova"/>
              <a:ea typeface="Proxima Nova"/>
              <a:cs typeface="Proxima Nova"/>
              <a:sym typeface="Proxima Nova"/>
            </a:endParaRPr>
          </a:p>
          <a:p>
            <a:pPr indent="-342900" lvl="1" marL="914400" rtl="0" algn="l">
              <a:spcBef>
                <a:spcPts val="0"/>
              </a:spcBef>
              <a:spcAft>
                <a:spcPts val="0"/>
              </a:spcAft>
              <a:buClr>
                <a:srgbClr val="202124"/>
              </a:buClr>
              <a:buSzPts val="1800"/>
              <a:buChar char="○"/>
            </a:pPr>
            <a:r>
              <a:rPr lang="en" sz="1800">
                <a:solidFill>
                  <a:srgbClr val="202124"/>
                </a:solidFill>
                <a:latin typeface="Proxima Nova"/>
                <a:ea typeface="Proxima Nova"/>
                <a:cs typeface="Proxima Nova"/>
                <a:sym typeface="Proxima Nova"/>
              </a:rPr>
              <a:t>Biceps Load II </a:t>
            </a:r>
            <a:r>
              <a:rPr lang="en" sz="1800">
                <a:solidFill>
                  <a:srgbClr val="202124"/>
                </a:solidFill>
                <a:latin typeface="Proxima Nova"/>
                <a:ea typeface="Proxima Nova"/>
                <a:cs typeface="Proxima Nova"/>
                <a:sym typeface="Proxima Nova"/>
              </a:rPr>
              <a:t>(SN </a:t>
            </a:r>
            <a:r>
              <a:rPr lang="en" sz="1800">
                <a:solidFill>
                  <a:srgbClr val="202124"/>
                </a:solidFill>
                <a:highlight>
                  <a:schemeClr val="dk1"/>
                </a:highlight>
                <a:latin typeface="Proxima Nova"/>
                <a:ea typeface="Proxima Nova"/>
                <a:cs typeface="Proxima Nova"/>
                <a:sym typeface="Proxima Nova"/>
              </a:rPr>
              <a:t>.897 and SP .966)</a:t>
            </a:r>
            <a:endParaRPr sz="1800">
              <a:solidFill>
                <a:srgbClr val="202124"/>
              </a:solidFill>
              <a:highlight>
                <a:schemeClr val="dk1"/>
              </a:highlight>
              <a:latin typeface="Proxima Nova"/>
              <a:ea typeface="Proxima Nova"/>
              <a:cs typeface="Proxima Nova"/>
              <a:sym typeface="Proxima Nova"/>
            </a:endParaRPr>
          </a:p>
          <a:p>
            <a:pPr indent="-342900" lvl="1" marL="914400" rtl="0" algn="l">
              <a:spcBef>
                <a:spcPts val="0"/>
              </a:spcBef>
              <a:spcAft>
                <a:spcPts val="0"/>
              </a:spcAft>
              <a:buClr>
                <a:srgbClr val="202124"/>
              </a:buClr>
              <a:buSzPts val="1800"/>
              <a:buFont typeface="Proxima Nova"/>
              <a:buChar char="○"/>
            </a:pPr>
            <a:r>
              <a:rPr lang="en" sz="1800">
                <a:solidFill>
                  <a:srgbClr val="202124"/>
                </a:solidFill>
                <a:highlight>
                  <a:schemeClr val="dk1"/>
                </a:highlight>
                <a:latin typeface="Proxima Nova"/>
                <a:ea typeface="Proxima Nova"/>
                <a:cs typeface="Proxima Nova"/>
                <a:sym typeface="Proxima Nova"/>
              </a:rPr>
              <a:t>O’brien’s Test (Varied)</a:t>
            </a:r>
            <a:endParaRPr sz="1800">
              <a:solidFill>
                <a:srgbClr val="202124"/>
              </a:solidFill>
              <a:highlight>
                <a:schemeClr val="dk1"/>
              </a:highlight>
              <a:latin typeface="Proxima Nova"/>
              <a:ea typeface="Proxima Nova"/>
              <a:cs typeface="Proxima Nova"/>
              <a:sym typeface="Proxima Nova"/>
            </a:endParaRPr>
          </a:p>
          <a:p>
            <a:pPr indent="-342900" lvl="0" marL="457200" rtl="0" algn="l">
              <a:spcBef>
                <a:spcPts val="0"/>
              </a:spcBef>
              <a:spcAft>
                <a:spcPts val="0"/>
              </a:spcAft>
              <a:buClr>
                <a:srgbClr val="202124"/>
              </a:buClr>
              <a:buSzPts val="1800"/>
              <a:buFont typeface="Proxima Nova"/>
              <a:buChar char="●"/>
            </a:pPr>
            <a:r>
              <a:rPr lang="en" sz="1800">
                <a:solidFill>
                  <a:srgbClr val="202124"/>
                </a:solidFill>
                <a:latin typeface="Proxima Nova"/>
                <a:ea typeface="Proxima Nova"/>
                <a:cs typeface="Proxima Nova"/>
                <a:sym typeface="Proxima Nova"/>
              </a:rPr>
              <a:t>Subacromial Impingement / RC </a:t>
            </a:r>
            <a:endParaRPr sz="1800">
              <a:solidFill>
                <a:srgbClr val="202124"/>
              </a:solidFill>
              <a:latin typeface="Proxima Nova"/>
              <a:ea typeface="Proxima Nova"/>
              <a:cs typeface="Proxima Nova"/>
              <a:sym typeface="Proxima Nova"/>
            </a:endParaRPr>
          </a:p>
          <a:p>
            <a:pPr indent="-342900" lvl="1" marL="914400" rtl="0" algn="l">
              <a:spcBef>
                <a:spcPts val="0"/>
              </a:spcBef>
              <a:spcAft>
                <a:spcPts val="0"/>
              </a:spcAft>
              <a:buClr>
                <a:srgbClr val="202124"/>
              </a:buClr>
              <a:buSzPts val="1800"/>
              <a:buFont typeface="Proxima Nova"/>
              <a:buChar char="○"/>
            </a:pPr>
            <a:r>
              <a:rPr lang="en" sz="1800">
                <a:solidFill>
                  <a:srgbClr val="202124"/>
                </a:solidFill>
                <a:latin typeface="Proxima Nova"/>
                <a:ea typeface="Proxima Nova"/>
                <a:cs typeface="Proxima Nova"/>
                <a:sym typeface="Proxima Nova"/>
              </a:rPr>
              <a:t>Hawkins Kennedy (SN </a:t>
            </a:r>
            <a:r>
              <a:rPr lang="en" sz="1800">
                <a:solidFill>
                  <a:srgbClr val="202124"/>
                </a:solidFill>
                <a:highlight>
                  <a:schemeClr val="dk1"/>
                </a:highlight>
                <a:latin typeface="Proxima Nova"/>
                <a:ea typeface="Proxima Nova"/>
                <a:cs typeface="Proxima Nova"/>
                <a:sym typeface="Proxima Nova"/>
              </a:rPr>
              <a:t>.62-.92 and SP .25-1)</a:t>
            </a:r>
            <a:endParaRPr sz="1800">
              <a:solidFill>
                <a:srgbClr val="202124"/>
              </a:solidFill>
              <a:highlight>
                <a:schemeClr val="dk1"/>
              </a:highlight>
              <a:latin typeface="Proxima Nova"/>
              <a:ea typeface="Proxima Nova"/>
              <a:cs typeface="Proxima Nova"/>
              <a:sym typeface="Proxima Nova"/>
            </a:endParaRPr>
          </a:p>
          <a:p>
            <a:pPr indent="-342900" lvl="1" marL="914400" rtl="0" algn="l">
              <a:spcBef>
                <a:spcPts val="0"/>
              </a:spcBef>
              <a:spcAft>
                <a:spcPts val="0"/>
              </a:spcAft>
              <a:buClr>
                <a:srgbClr val="202124"/>
              </a:buClr>
              <a:buSzPts val="1800"/>
              <a:buFont typeface="Proxima Nova"/>
              <a:buChar char="○"/>
            </a:pPr>
            <a:r>
              <a:rPr lang="en" sz="1800">
                <a:solidFill>
                  <a:srgbClr val="202124"/>
                </a:solidFill>
                <a:highlight>
                  <a:schemeClr val="dk1"/>
                </a:highlight>
                <a:latin typeface="Proxima Nova"/>
                <a:ea typeface="Proxima Nova"/>
                <a:cs typeface="Proxima Nova"/>
                <a:sym typeface="Proxima Nova"/>
              </a:rPr>
              <a:t>Neer </a:t>
            </a:r>
            <a:r>
              <a:rPr lang="en" sz="1800">
                <a:solidFill>
                  <a:srgbClr val="202124"/>
                </a:solidFill>
                <a:latin typeface="Proxima Nova"/>
                <a:ea typeface="Proxima Nova"/>
                <a:cs typeface="Proxima Nova"/>
                <a:sym typeface="Proxima Nova"/>
              </a:rPr>
              <a:t>Subacromial Impingement (SN .72 and SP .6) </a:t>
            </a:r>
            <a:endParaRPr sz="1800">
              <a:solidFill>
                <a:srgbClr val="202124"/>
              </a:solidFill>
              <a:highlight>
                <a:schemeClr val="dk1"/>
              </a:highlight>
              <a:latin typeface="Proxima Nova"/>
              <a:ea typeface="Proxima Nova"/>
              <a:cs typeface="Proxima Nova"/>
              <a:sym typeface="Proxima Nova"/>
            </a:endParaRPr>
          </a:p>
        </p:txBody>
      </p:sp>
      <p:sp>
        <p:nvSpPr>
          <p:cNvPr id="300" name="Google Shape;300;p32"/>
          <p:cNvSpPr txBox="1"/>
          <p:nvPr>
            <p:ph idx="4294967295" type="body"/>
          </p:nvPr>
        </p:nvSpPr>
        <p:spPr>
          <a:xfrm>
            <a:off x="4572000" y="1578250"/>
            <a:ext cx="3966300" cy="2610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202124"/>
              </a:buClr>
              <a:buSzPts val="1800"/>
              <a:buFont typeface="Proxima Nova"/>
              <a:buChar char="●"/>
            </a:pPr>
            <a:r>
              <a:rPr lang="en" sz="1800">
                <a:solidFill>
                  <a:srgbClr val="202124"/>
                </a:solidFill>
                <a:latin typeface="Proxima Nova"/>
                <a:ea typeface="Proxima Nova"/>
                <a:cs typeface="Proxima Nova"/>
                <a:sym typeface="Proxima Nova"/>
              </a:rPr>
              <a:t>Posterior Cuff</a:t>
            </a:r>
            <a:endParaRPr sz="1800">
              <a:solidFill>
                <a:srgbClr val="202124"/>
              </a:solidFill>
              <a:latin typeface="Proxima Nova"/>
              <a:ea typeface="Proxima Nova"/>
              <a:cs typeface="Proxima Nova"/>
              <a:sym typeface="Proxima Nova"/>
            </a:endParaRPr>
          </a:p>
          <a:p>
            <a:pPr indent="-342900" lvl="1" marL="914400" rtl="0" algn="l">
              <a:spcBef>
                <a:spcPts val="0"/>
              </a:spcBef>
              <a:spcAft>
                <a:spcPts val="0"/>
              </a:spcAft>
              <a:buClr>
                <a:srgbClr val="202124"/>
              </a:buClr>
              <a:buSzPts val="1800"/>
              <a:buChar char="○"/>
            </a:pPr>
            <a:r>
              <a:rPr lang="en" sz="1800">
                <a:solidFill>
                  <a:srgbClr val="202124"/>
                </a:solidFill>
                <a:latin typeface="Proxima Nova"/>
                <a:ea typeface="Proxima Nova"/>
                <a:cs typeface="Proxima Nova"/>
                <a:sym typeface="Proxima Nova"/>
              </a:rPr>
              <a:t>ER Lag Sign </a:t>
            </a:r>
            <a:r>
              <a:rPr lang="en" sz="1800">
                <a:solidFill>
                  <a:srgbClr val="202124"/>
                </a:solidFill>
                <a:latin typeface="Proxima Nova"/>
                <a:ea typeface="Proxima Nova"/>
                <a:cs typeface="Proxima Nova"/>
                <a:sym typeface="Proxima Nova"/>
              </a:rPr>
              <a:t>(SN </a:t>
            </a:r>
            <a:r>
              <a:rPr lang="en" sz="1800">
                <a:solidFill>
                  <a:srgbClr val="202124"/>
                </a:solidFill>
                <a:highlight>
                  <a:schemeClr val="dk1"/>
                </a:highlight>
                <a:latin typeface="Proxima Nova"/>
                <a:ea typeface="Proxima Nova"/>
                <a:cs typeface="Proxima Nova"/>
                <a:sym typeface="Proxima Nova"/>
              </a:rPr>
              <a:t>.46-91 and SP .94-1)</a:t>
            </a:r>
            <a:endParaRPr sz="1800">
              <a:solidFill>
                <a:srgbClr val="202124"/>
              </a:solidFill>
              <a:highlight>
                <a:srgbClr val="FFFFFF"/>
              </a:highlight>
              <a:latin typeface="Proxima Nova"/>
              <a:ea typeface="Proxima Nova"/>
              <a:cs typeface="Proxima Nova"/>
              <a:sym typeface="Proxima Nova"/>
            </a:endParaRPr>
          </a:p>
          <a:p>
            <a:pPr indent="-342900" lvl="0" marL="457200" rtl="0" algn="l">
              <a:spcBef>
                <a:spcPts val="0"/>
              </a:spcBef>
              <a:spcAft>
                <a:spcPts val="0"/>
              </a:spcAft>
              <a:buClr>
                <a:srgbClr val="202124"/>
              </a:buClr>
              <a:buSzPts val="1800"/>
              <a:buFont typeface="Proxima Nova"/>
              <a:buChar char="●"/>
            </a:pPr>
            <a:r>
              <a:rPr lang="en" sz="1800">
                <a:solidFill>
                  <a:srgbClr val="202124"/>
                </a:solidFill>
                <a:highlight>
                  <a:srgbClr val="FFFFFF"/>
                </a:highlight>
                <a:latin typeface="Proxima Nova"/>
                <a:ea typeface="Proxima Nova"/>
                <a:cs typeface="Proxima Nova"/>
                <a:sym typeface="Proxima Nova"/>
              </a:rPr>
              <a:t>Supraspinatus </a:t>
            </a:r>
            <a:endParaRPr sz="1800">
              <a:solidFill>
                <a:srgbClr val="202124"/>
              </a:solidFill>
              <a:highlight>
                <a:srgbClr val="FFFFFF"/>
              </a:highlight>
              <a:latin typeface="Proxima Nova"/>
              <a:ea typeface="Proxima Nova"/>
              <a:cs typeface="Proxima Nova"/>
              <a:sym typeface="Proxima Nova"/>
            </a:endParaRPr>
          </a:p>
          <a:p>
            <a:pPr indent="-342900" lvl="1" marL="914400" rtl="0" algn="l">
              <a:spcBef>
                <a:spcPts val="0"/>
              </a:spcBef>
              <a:spcAft>
                <a:spcPts val="0"/>
              </a:spcAft>
              <a:buClr>
                <a:srgbClr val="202124"/>
              </a:buClr>
              <a:buSzPts val="1800"/>
              <a:buFont typeface="Proxima Nova"/>
              <a:buChar char="○"/>
            </a:pPr>
            <a:r>
              <a:rPr lang="en" sz="1800">
                <a:solidFill>
                  <a:srgbClr val="202124"/>
                </a:solidFill>
                <a:highlight>
                  <a:srgbClr val="FFFFFF"/>
                </a:highlight>
                <a:latin typeface="Proxima Nova"/>
                <a:ea typeface="Proxima Nova"/>
                <a:cs typeface="Proxima Nova"/>
                <a:sym typeface="Proxima Nova"/>
              </a:rPr>
              <a:t>Empty Can (</a:t>
            </a:r>
            <a:r>
              <a:rPr lang="en" sz="1800">
                <a:solidFill>
                  <a:srgbClr val="202124"/>
                </a:solidFill>
                <a:latin typeface="Proxima Nova"/>
                <a:ea typeface="Proxima Nova"/>
                <a:cs typeface="Proxima Nova"/>
                <a:sym typeface="Proxima Nova"/>
              </a:rPr>
              <a:t>SN </a:t>
            </a:r>
            <a:r>
              <a:rPr lang="en" sz="1800">
                <a:solidFill>
                  <a:srgbClr val="202124"/>
                </a:solidFill>
                <a:highlight>
                  <a:schemeClr val="dk1"/>
                </a:highlight>
                <a:latin typeface="Proxima Nova"/>
                <a:ea typeface="Proxima Nova"/>
                <a:cs typeface="Proxima Nova"/>
                <a:sym typeface="Proxima Nova"/>
              </a:rPr>
              <a:t>.89 and SP .588)</a:t>
            </a:r>
            <a:endParaRPr sz="1800">
              <a:solidFill>
                <a:srgbClr val="202124"/>
              </a:solidFill>
              <a:highlight>
                <a:schemeClr val="dk1"/>
              </a:highlight>
              <a:latin typeface="Proxima Nova"/>
              <a:ea typeface="Proxima Nova"/>
              <a:cs typeface="Proxima Nova"/>
              <a:sym typeface="Proxima Nova"/>
            </a:endParaRPr>
          </a:p>
          <a:p>
            <a:pPr indent="-342900" lvl="1" marL="914400" rtl="0" algn="l">
              <a:spcBef>
                <a:spcPts val="0"/>
              </a:spcBef>
              <a:spcAft>
                <a:spcPts val="0"/>
              </a:spcAft>
              <a:buClr>
                <a:srgbClr val="202124"/>
              </a:buClr>
              <a:buSzPts val="1800"/>
              <a:buFont typeface="Proxima Nova"/>
              <a:buChar char="○"/>
            </a:pPr>
            <a:r>
              <a:rPr lang="en" sz="1800">
                <a:solidFill>
                  <a:srgbClr val="202124"/>
                </a:solidFill>
                <a:highlight>
                  <a:schemeClr val="dk1"/>
                </a:highlight>
                <a:latin typeface="Proxima Nova"/>
                <a:ea typeface="Proxima Nova"/>
                <a:cs typeface="Proxima Nova"/>
                <a:sym typeface="Proxima Nova"/>
              </a:rPr>
              <a:t>Full Can </a:t>
            </a:r>
            <a:r>
              <a:rPr lang="en" sz="1800">
                <a:solidFill>
                  <a:srgbClr val="202124"/>
                </a:solidFill>
                <a:latin typeface="Proxima Nova"/>
                <a:ea typeface="Proxima Nova"/>
                <a:cs typeface="Proxima Nova"/>
                <a:sym typeface="Proxima Nova"/>
              </a:rPr>
              <a:t>(SN </a:t>
            </a:r>
            <a:r>
              <a:rPr lang="en" sz="1800">
                <a:solidFill>
                  <a:srgbClr val="202124"/>
                </a:solidFill>
                <a:highlight>
                  <a:schemeClr val="dk1"/>
                </a:highlight>
                <a:latin typeface="Proxima Nova"/>
                <a:ea typeface="Proxima Nova"/>
                <a:cs typeface="Proxima Nova"/>
                <a:sym typeface="Proxima Nova"/>
              </a:rPr>
              <a:t>.70 and SP .81)</a:t>
            </a:r>
            <a:endParaRPr sz="1800">
              <a:solidFill>
                <a:srgbClr val="202124"/>
              </a:solidFill>
              <a:highlight>
                <a:schemeClr val="dk1"/>
              </a:highlight>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3"/>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100"/>
              <a:t>Test Clusters for Rotator Cuff Disease</a:t>
            </a:r>
            <a:endParaRPr sz="3100"/>
          </a:p>
        </p:txBody>
      </p:sp>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