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modernComment_104_0.xml" ContentType="application/vnd.ms-powerpoint.comments+xml"/>
  <Override PartName="/ppt/notesSlides/notesSlide6.xml" ContentType="application/vnd.openxmlformats-officedocument.presentationml.notesSlide+xml"/>
  <Override PartName="/ppt/notesSlides/notesSlide7.xml" ContentType="application/vnd.openxmlformats-officedocument.presentationml.notesSlide+xml"/>
  <Override PartName="/ppt/comments/modernComment_106_0.xml" ContentType="application/vnd.ms-powerpoint.comment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omments/modernComment_10D_0.xml" ContentType="application/vnd.ms-powerpoint.comment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omments/modernComment_144_562932C8.xml" ContentType="application/vnd.ms-powerpoint.comments+xml"/>
  <Override PartName="/ppt/notesSlides/notesSlide22.xml" ContentType="application/vnd.openxmlformats-officedocument.presentationml.notesSlide+xml"/>
  <Override PartName="/ppt/comments/modernComment_145_D556662E.xml" ContentType="application/vnd.ms-powerpoint.comments+xml"/>
  <Override PartName="/ppt/notesSlides/notesSlide23.xml" ContentType="application/vnd.openxmlformats-officedocument.presentationml.notesSlide+xml"/>
  <Override PartName="/ppt/comments/modernComment_13F_E9453EED.xml" ContentType="application/vnd.ms-powerpoint.comment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omments/modernComment_11B_0.xml" ContentType="application/vnd.ms-powerpoint.comments+xml"/>
  <Override PartName="/ppt/notesSlides/notesSlide33.xml" ContentType="application/vnd.openxmlformats-officedocument.presentationml.notesSlide+xml"/>
  <Override PartName="/ppt/comments/modernComment_11C_0.xml" ContentType="application/vnd.ms-powerpoint.comments+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omments/modernComment_11E_0.xml" ContentType="application/vnd.ms-powerpoint.comments+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omments/modernComment_140_AD96818A.xml" ContentType="application/vnd.ms-powerpoint.comments+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omments/modernComment_124_0.xml" ContentType="application/vnd.ms-powerpoint.comments+xml"/>
  <Override PartName="/ppt/notesSlides/notesSlide43.xml" ContentType="application/vnd.openxmlformats-officedocument.presentationml.notesSlide+xml"/>
  <Override PartName="/ppt/comments/modernComment_141_1004C87A.xml" ContentType="application/vnd.ms-powerpoint.comments+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comments/modernComment_128_0.xml" ContentType="application/vnd.ms-powerpoint.comments+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comments/modernComment_12E_0.xml" ContentType="application/vnd.ms-powerpoint.comments+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comments/modernComment_142_BDF094EB.xml" ContentType="application/vnd.ms-powerpoint.comments+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comments/modernComment_136_0.xml" ContentType="application/vnd.ms-powerpoint.comments+xml"/>
  <Override PartName="/ppt/notesSlides/notesSlide63.xml" ContentType="application/vnd.openxmlformats-officedocument.presentationml.notesSlide+xml"/>
  <Override PartName="/ppt/comments/modernComment_137_0.xml" ContentType="application/vnd.ms-powerpoint.comments+xml"/>
  <Override PartName="/ppt/notesSlides/notesSlide64.xml" ContentType="application/vnd.openxmlformats-officedocument.presentationml.notesSlide+xml"/>
  <Override PartName="/ppt/comments/modernComment_138_0.xml" ContentType="application/vnd.ms-powerpoint.comments+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comments/modernComment_13A_0.xml" ContentType="application/vnd.ms-powerpoint.comments+xml"/>
  <Override PartName="/ppt/notesSlides/notesSlide67.xml" ContentType="application/vnd.openxmlformats-officedocument.presentationml.notesSlide+xml"/>
  <Override PartName="/ppt/comments/modernComment_143_A2E73B4D.xml" ContentType="application/vnd.ms-powerpoint.comments+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7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317" r:id="rId16"/>
    <p:sldId id="270" r:id="rId17"/>
    <p:sldId id="271" r:id="rId18"/>
    <p:sldId id="272" r:id="rId19"/>
    <p:sldId id="273" r:id="rId20"/>
    <p:sldId id="275" r:id="rId21"/>
    <p:sldId id="324" r:id="rId22"/>
    <p:sldId id="325" r:id="rId23"/>
    <p:sldId id="319" r:id="rId24"/>
    <p:sldId id="274"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320" r:id="rId39"/>
    <p:sldId id="289" r:id="rId40"/>
    <p:sldId id="290" r:id="rId41"/>
    <p:sldId id="291" r:id="rId42"/>
    <p:sldId id="292" r:id="rId43"/>
    <p:sldId id="321"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22" r:id="rId57"/>
    <p:sldId id="305" r:id="rId58"/>
    <p:sldId id="306" r:id="rId59"/>
    <p:sldId id="307" r:id="rId60"/>
    <p:sldId id="308" r:id="rId61"/>
    <p:sldId id="309" r:id="rId62"/>
    <p:sldId id="310" r:id="rId63"/>
    <p:sldId id="311" r:id="rId64"/>
    <p:sldId id="312" r:id="rId65"/>
    <p:sldId id="313" r:id="rId66"/>
    <p:sldId id="314" r:id="rId67"/>
    <p:sldId id="323" r:id="rId68"/>
    <p:sldId id="315" r:id="rId69"/>
    <p:sldId id="316" r:id="rId70"/>
    <p:sldId id="326" r:id="rId71"/>
  </p:sldIdLst>
  <p:sldSz cx="9144000" cy="5143500" type="screen16x9"/>
  <p:notesSz cx="6858000" cy="9144000"/>
  <p:embeddedFontLst>
    <p:embeddedFont>
      <p:font typeface="Proxima Nova" panose="020B0604020202020204" charset="0"/>
      <p:regular r:id="rId73"/>
      <p:bold r:id="rId74"/>
      <p:italic r:id="rId75"/>
      <p:boldItalic r:id="rId76"/>
    </p:embeddedFont>
    <p:embeddedFont>
      <p:font typeface="Roboto" panose="02000000000000000000" pitchFamily="2" charset="0"/>
      <p:regular r:id="rId77"/>
      <p:bold r:id="rId78"/>
      <p:italic r:id="rId79"/>
      <p:boldItalic r:id="rId8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B2DEF11-4BE6-11C0-A95C-05C1E4D4DCD5}" name="Nickolas Roche" initials="NR" userId="S::NRoche@fcapotential.org::5f7fbee1-5a2f-4978-92fb-e64b19e103e2" providerId="AD"/>
  <p188:author id="{16F6916E-9FC1-34AF-B83A-A631A602EE37}" name="katiemclaughlin03@gmail.com" initials="ka" userId="S::urn:spo:guest#katiemclaughlin03@gmail.com::"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1620"/>
        <p:guide pos="2880"/>
      </p:guideLst>
    </p:cSldViewPr>
  </p:slide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2.fntdata"/><Relationship Id="rId79" Type="http://schemas.openxmlformats.org/officeDocument/2006/relationships/font" Target="fonts/font7.fntdata"/><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font" Target="fonts/font5.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80" Type="http://schemas.openxmlformats.org/officeDocument/2006/relationships/font" Target="fonts/font8.fntdata"/><Relationship Id="rId85" Type="http://schemas.microsoft.com/office/2018/10/relationships/authors" Targe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font" Target="fonts/font3.fntdata"/><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font" Target="fonts/font1.fntdata"/><Relationship Id="rId78" Type="http://schemas.openxmlformats.org/officeDocument/2006/relationships/font" Target="fonts/font6.fntdata"/><Relationship Id="rId8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4.fntdata"/><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viewProps" Target="viewProps.xml"/></Relationships>
</file>

<file path=ppt/comments/modernComment_104_0.xml><?xml version="1.0" encoding="utf-8"?>
<p188:cmLst xmlns:a="http://schemas.openxmlformats.org/drawingml/2006/main" xmlns:r="http://schemas.openxmlformats.org/officeDocument/2006/relationships" xmlns:p188="http://schemas.microsoft.com/office/powerpoint/2018/8/main">
  <p188:cm id="{D9D5D691-9F07-4041-B8F7-253E78BB1469}" authorId="{0B2DEF11-4BE6-11C0-A95C-05C1E4D4DCD5}" status="resolved" created="2025-08-06T15:05:56.722" complete="100000">
    <ac:txMkLst xmlns:ac="http://schemas.microsoft.com/office/drawing/2013/main/command">
      <pc:docMk xmlns:pc="http://schemas.microsoft.com/office/powerpoint/2013/main/command"/>
      <pc:sldMk xmlns:pc="http://schemas.microsoft.com/office/powerpoint/2013/main/command" cId="0" sldId="260"/>
      <ac:spMk id="106" creationId="{00000000-0000-0000-0000-000000000000}"/>
      <ac:txMk cp="0" len="28">
        <ac:context len="125" hash="3513404866"/>
      </ac:txMk>
    </ac:txMkLst>
    <p188:pos x="7515013" y="334333"/>
    <p188:txBody>
      <a:bodyPr/>
      <a:lstStyle/>
      <a:p>
        <a:r>
          <a:rPr lang="en-US"/>
          <a:t>NEW, support all of the general foot changes, not one specific bullet. </a:t>
        </a:r>
      </a:p>
    </p188:txBody>
  </p188:cm>
</p188:cmLst>
</file>

<file path=ppt/comments/modernComment_106_0.xml><?xml version="1.0" encoding="utf-8"?>
<p188:cmLst xmlns:a="http://schemas.openxmlformats.org/drawingml/2006/main" xmlns:r="http://schemas.openxmlformats.org/officeDocument/2006/relationships" xmlns:p188="http://schemas.microsoft.com/office/powerpoint/2018/8/main">
  <p188:cm id="{79362219-FD9F-463B-83D3-71C5D7D1E151}" authorId="{0B2DEF11-4BE6-11C0-A95C-05C1E4D4DCD5}" status="resolved" created="2025-08-06T15:06:43.239" complete="100000">
    <ac:txMkLst xmlns:ac="http://schemas.microsoft.com/office/drawing/2013/main/command">
      <pc:docMk xmlns:pc="http://schemas.microsoft.com/office/powerpoint/2013/main/command"/>
      <pc:sldMk xmlns:pc="http://schemas.microsoft.com/office/powerpoint/2013/main/command" cId="0" sldId="262"/>
      <ac:spMk id="2" creationId="{6724E63C-626D-18BD-E7F9-5F553792C53C}"/>
      <ac:txMk cp="0" len="26">
        <ac:context len="125" hash="3513404866"/>
      </ac:txMk>
    </ac:txMkLst>
    <p188:pos x="7520323" y="326642"/>
    <p188:txBody>
      <a:bodyPr/>
      <a:lstStyle/>
      <a:p>
        <a:r>
          <a:rPr lang="en-US"/>
          <a:t>NEW, repeat from slide 5</a:t>
        </a:r>
      </a:p>
    </p188:txBody>
  </p188:cm>
</p188:cmLst>
</file>

<file path=ppt/comments/modernComment_10D_0.xml><?xml version="1.0" encoding="utf-8"?>
<p188:cmLst xmlns:a="http://schemas.openxmlformats.org/drawingml/2006/main" xmlns:r="http://schemas.openxmlformats.org/officeDocument/2006/relationships" xmlns:p188="http://schemas.microsoft.com/office/powerpoint/2018/8/main">
  <p188:cm id="{3F6040D0-DC79-4D93-8DD9-79A1F0379BC5}" authorId="{0B2DEF11-4BE6-11C0-A95C-05C1E4D4DCD5}" status="resolved" created="2025-08-06T15:07:37.927" complete="100000">
    <ac:txMkLst xmlns:ac="http://schemas.microsoft.com/office/drawing/2013/main/command">
      <pc:docMk xmlns:pc="http://schemas.microsoft.com/office/powerpoint/2013/main/command"/>
      <pc:sldMk xmlns:pc="http://schemas.microsoft.com/office/powerpoint/2013/main/command" cId="0" sldId="269"/>
      <ac:spMk id="180" creationId="{00000000-0000-0000-0000-000000000000}"/>
      <ac:txMk cp="0" len="30">
        <ac:context len="115" hash="3969802589"/>
      </ac:txMk>
    </ac:txMkLst>
    <p188:pos x="6491236" y="330113"/>
    <p188:txBody>
      <a:bodyPr/>
      <a:lstStyle/>
      <a:p>
        <a:r>
          <a:rPr lang="en-US"/>
          <a:t>NEW, supports general foot changes. </a:t>
        </a:r>
      </a:p>
    </p188:txBody>
  </p188:cm>
</p188:cmLst>
</file>

<file path=ppt/comments/modernComment_11B_0.xml><?xml version="1.0" encoding="utf-8"?>
<p188:cmLst xmlns:a="http://schemas.openxmlformats.org/drawingml/2006/main" xmlns:r="http://schemas.openxmlformats.org/officeDocument/2006/relationships" xmlns:p188="http://schemas.microsoft.com/office/powerpoint/2018/8/main">
  <p188:cm id="{1538AF49-C395-4B94-930A-CF287CEFDE5D}" authorId="{0B2DEF11-4BE6-11C0-A95C-05C1E4D4DCD5}" created="2025-08-06T15:09:27.616">
    <ac:deMkLst xmlns:ac="http://schemas.microsoft.com/office/drawing/2013/main/command">
      <pc:docMk xmlns:pc="http://schemas.microsoft.com/office/powerpoint/2013/main/command"/>
      <pc:sldMk xmlns:pc="http://schemas.microsoft.com/office/powerpoint/2013/main/command" cId="0" sldId="283"/>
      <ac:spMk id="2" creationId="{B2A4EF26-2C28-9927-FC4E-20FECA683094}"/>
    </ac:deMkLst>
    <p188:replyLst>
      <p188:reply id="{766A0796-F218-4CD0-8225-68FF5BD52F45}" authorId="{16F6916E-9FC1-34AF-B83A-A631A602EE37}" created="2025-08-22T12:40:52.715">
        <p188:txBody>
          <a:bodyPr/>
          <a:lstStyle/>
          <a:p>
            <a:r>
              <a:rPr lang="en-US"/>
              <a:t>katie correct order</a:t>
            </a:r>
          </a:p>
        </p188:txBody>
      </p188:reply>
    </p188:replyLst>
    <p188:txBody>
      <a:bodyPr/>
      <a:lstStyle/>
      <a:p>
        <a:r>
          <a:rPr lang="en-US"/>
          <a:t>NEW citation, supports first bullet</a:t>
        </a:r>
      </a:p>
    </p188:txBody>
  </p188:cm>
</p188:cmLst>
</file>

<file path=ppt/comments/modernComment_11C_0.xml><?xml version="1.0" encoding="utf-8"?>
<p188:cmLst xmlns:a="http://schemas.openxmlformats.org/drawingml/2006/main" xmlns:r="http://schemas.openxmlformats.org/officeDocument/2006/relationships" xmlns:p188="http://schemas.microsoft.com/office/powerpoint/2018/8/main">
  <p188:cm id="{87DC653B-4395-4BF3-BA54-458355867ED6}" authorId="{0B2DEF11-4BE6-11C0-A95C-05C1E4D4DCD5}" status="resolved" created="2025-08-06T15:21:08.419" complete="100000">
    <ac:txMkLst xmlns:ac="http://schemas.microsoft.com/office/drawing/2013/main/command">
      <pc:docMk xmlns:pc="http://schemas.microsoft.com/office/powerpoint/2013/main/command"/>
      <pc:sldMk xmlns:pc="http://schemas.microsoft.com/office/powerpoint/2013/main/command" cId="0" sldId="284"/>
      <ac:spMk id="305" creationId="{00000000-0000-0000-0000-000000000000}"/>
      <ac:txMk cp="0" len="32">
        <ac:context len="100" hash="3813439122"/>
      </ac:txMk>
    </ac:txMkLst>
    <p188:pos x="7295103" y="571696"/>
    <p188:txBody>
      <a:bodyPr/>
      <a:lstStyle/>
      <a:p>
        <a:r>
          <a:rPr lang="en-US"/>
          <a:t>NEW Citation supporting bullet 1 and 2. Miller citation supports bullet 3 and 4</a:t>
        </a:r>
      </a:p>
    </p188:txBody>
  </p188:cm>
</p188:cmLst>
</file>

<file path=ppt/comments/modernComment_11E_0.xml><?xml version="1.0" encoding="utf-8"?>
<p188:cmLst xmlns:a="http://schemas.openxmlformats.org/drawingml/2006/main" xmlns:r="http://schemas.openxmlformats.org/officeDocument/2006/relationships" xmlns:p188="http://schemas.microsoft.com/office/powerpoint/2018/8/main">
  <p188:cm id="{2E7FB61D-FD37-490E-8DF6-658DE7955D59}" authorId="{0B2DEF11-4BE6-11C0-A95C-05C1E4D4DCD5}" status="resolved" created="2025-08-06T15:10:58.073" complete="100000">
    <ac:txMkLst xmlns:ac="http://schemas.microsoft.com/office/drawing/2013/main/command">
      <pc:docMk xmlns:pc="http://schemas.microsoft.com/office/powerpoint/2013/main/command"/>
      <pc:sldMk xmlns:pc="http://schemas.microsoft.com/office/powerpoint/2013/main/command" cId="0" sldId="286"/>
      <ac:spMk id="322" creationId="{00000000-0000-0000-0000-000000000000}"/>
      <ac:txMk cp="49" len="42">
        <ac:context len="95" hash="1087533543"/>
      </ac:txMk>
    </ac:txMkLst>
    <p188:pos x="7757327" y="447587"/>
    <p188:txBody>
      <a:bodyPr/>
      <a:lstStyle/>
      <a:p>
        <a:r>
          <a:rPr lang="en-US"/>
          <a:t>NEW Citation, supports 3rd bullet, the D’Aout citation supports first 2 bullets</a:t>
        </a:r>
      </a:p>
    </p188:txBody>
  </p188:cm>
</p188:cmLst>
</file>

<file path=ppt/comments/modernComment_124_0.xml><?xml version="1.0" encoding="utf-8"?>
<p188:cmLst xmlns:a="http://schemas.openxmlformats.org/drawingml/2006/main" xmlns:r="http://schemas.openxmlformats.org/officeDocument/2006/relationships" xmlns:p188="http://schemas.microsoft.com/office/powerpoint/2018/8/main">
  <p188:cm id="{278098E4-D5D7-4D0B-B5E6-A55F4FDC85C4}" authorId="{0B2DEF11-4BE6-11C0-A95C-05C1E4D4DCD5}" status="resolved" created="2025-08-06T16:08:04.389" complete="100000">
    <ac:txMkLst xmlns:ac="http://schemas.microsoft.com/office/drawing/2013/main/command">
      <pc:docMk xmlns:pc="http://schemas.microsoft.com/office/powerpoint/2013/main/command"/>
      <pc:sldMk xmlns:pc="http://schemas.microsoft.com/office/powerpoint/2013/main/command" cId="0" sldId="292"/>
      <ac:spMk id="366" creationId="{00000000-0000-0000-0000-000000000000}"/>
      <ac:txMk cp="44" len="42">
        <ac:context len="89" hash="2039654053"/>
      </ac:txMk>
    </ac:txMkLst>
    <p188:pos x="7465925" y="454741"/>
    <p188:replyLst>
      <p188:reply id="{2C44FE68-B93F-43DE-8F56-D826045BA05C}" authorId="{0B2DEF11-4BE6-11C0-A95C-05C1E4D4DCD5}" created="2025-08-06T16:08:12.116">
        <p188:txBody>
          <a:bodyPr/>
          <a:lstStyle/>
          <a:p>
            <a:r>
              <a:rPr lang="en-US"/>
              <a:t>May not be in Mendeley</a:t>
            </a:r>
          </a:p>
        </p188:txBody>
      </p188:reply>
    </p188:replyLst>
    <p188:txBody>
      <a:bodyPr/>
      <a:lstStyle/>
      <a:p>
        <a:r>
          <a:rPr lang="en-US"/>
          <a:t>NEW Citation that discusses genetic component of bunions, there does exist a small one. Both genes and environment are a factor </a:t>
        </a:r>
      </a:p>
    </p188:txBody>
  </p188:cm>
</p188:cmLst>
</file>

<file path=ppt/comments/modernComment_128_0.xml><?xml version="1.0" encoding="utf-8"?>
<p188:cmLst xmlns:a="http://schemas.openxmlformats.org/drawingml/2006/main" xmlns:r="http://schemas.openxmlformats.org/officeDocument/2006/relationships" xmlns:p188="http://schemas.microsoft.com/office/powerpoint/2018/8/main">
  <p188:cm id="{7AAB086C-2ED1-41E7-9909-0978E86A60D6}" authorId="{0B2DEF11-4BE6-11C0-A95C-05C1E4D4DCD5}" status="resolved" created="2025-08-06T16:13:04.199" complete="100000">
    <ac:txMkLst xmlns:ac="http://schemas.microsoft.com/office/drawing/2013/main/command">
      <pc:docMk xmlns:pc="http://schemas.microsoft.com/office/powerpoint/2013/main/command"/>
      <pc:sldMk xmlns:pc="http://schemas.microsoft.com/office/powerpoint/2013/main/command" cId="0" sldId="296"/>
      <ac:spMk id="392" creationId="{00000000-0000-0000-0000-000000000000}"/>
      <ac:txMk cp="38" len="62">
        <ac:context len="103" hash="3375507316"/>
      </ac:txMk>
    </ac:txMkLst>
    <p188:pos x="7424992" y="454741"/>
    <p188:txBody>
      <a:bodyPr/>
      <a:lstStyle/>
      <a:p>
        <a:r>
          <a:rPr lang="en-US"/>
          <a:t>NEW citation, supports both bullets, add both citations to the title</a:t>
        </a:r>
      </a:p>
    </p188:txBody>
  </p188:cm>
</p188:cmLst>
</file>

<file path=ppt/comments/modernComment_12E_0.xml><?xml version="1.0" encoding="utf-8"?>
<p188:cmLst xmlns:a="http://schemas.openxmlformats.org/drawingml/2006/main" xmlns:r="http://schemas.openxmlformats.org/officeDocument/2006/relationships" xmlns:p188="http://schemas.microsoft.com/office/powerpoint/2018/8/main">
  <p188:cm id="{6C9BB7BB-984E-4D8C-A5FF-0CEFE216D589}" authorId="{0B2DEF11-4BE6-11C0-A95C-05C1E4D4DCD5}" status="resolved" created="2025-08-06T16:27:48.937" complete="100000">
    <ac:txMkLst xmlns:ac="http://schemas.microsoft.com/office/drawing/2013/main/command">
      <pc:docMk xmlns:pc="http://schemas.microsoft.com/office/powerpoint/2013/main/command"/>
      <pc:sldMk xmlns:pc="http://schemas.microsoft.com/office/powerpoint/2013/main/command" cId="0" sldId="302"/>
      <ac:spMk id="436" creationId="{00000000-0000-0000-0000-000000000000}"/>
      <ac:txMk cp="2" len="44">
        <ac:context len="51" hash="3302307704"/>
      </ac:txMk>
    </ac:txMkLst>
    <p188:pos x="7074040" y="575453"/>
    <p188:txBody>
      <a:bodyPr/>
      <a:lstStyle/>
      <a:p>
        <a:r>
          <a:rPr lang="en-US"/>
          <a:t>NEW citation that will supplant the crossed out one. Same information newer systematic review</a:t>
        </a:r>
      </a:p>
    </p188:txBody>
  </p188:cm>
</p188:cmLst>
</file>

<file path=ppt/comments/modernComment_136_0.xml><?xml version="1.0" encoding="utf-8"?>
<p188:cmLst xmlns:a="http://schemas.openxmlformats.org/drawingml/2006/main" xmlns:r="http://schemas.openxmlformats.org/officeDocument/2006/relationships" xmlns:p188="http://schemas.microsoft.com/office/powerpoint/2018/8/main">
  <p188:cm id="{E8891491-4972-4E91-8919-ED005AEF4D10}" authorId="{0B2DEF11-4BE6-11C0-A95C-05C1E4D4DCD5}" status="resolved" created="2025-08-06T16:53:16.199" complete="100000">
    <ac:txMkLst xmlns:ac="http://schemas.microsoft.com/office/drawing/2013/main/command">
      <pc:docMk xmlns:pc="http://schemas.microsoft.com/office/powerpoint/2013/main/command"/>
      <pc:sldMk xmlns:pc="http://schemas.microsoft.com/office/powerpoint/2013/main/command" cId="0" sldId="310"/>
      <ac:spMk id="495" creationId="{00000000-0000-0000-0000-000000000000}"/>
      <ac:txMk cp="55" len="11">
        <ac:context len="69" hash="1840847428"/>
      </ac:txMk>
    </ac:txMkLst>
    <p188:pos x="7413245" y="449753"/>
    <p188:txBody>
      <a:bodyPr/>
      <a:lstStyle/>
      <a:p>
        <a:r>
          <a:rPr lang="en-US"/>
          <a:t>NEW Citation, applies to the lower 2 bullets about correcting the big toe</a:t>
        </a:r>
      </a:p>
    </p188:txBody>
  </p188:cm>
</p188:cmLst>
</file>

<file path=ppt/comments/modernComment_137_0.xml><?xml version="1.0" encoding="utf-8"?>
<p188:cmLst xmlns:a="http://schemas.openxmlformats.org/drawingml/2006/main" xmlns:r="http://schemas.openxmlformats.org/officeDocument/2006/relationships" xmlns:p188="http://schemas.microsoft.com/office/powerpoint/2018/8/main">
  <p188:cm id="{CE9A96AD-84B1-4792-8420-11E544A1E16D}" authorId="{0B2DEF11-4BE6-11C0-A95C-05C1E4D4DCD5}" status="resolved" created="2025-08-06T16:56:31.621" complete="100000">
    <ac:txMkLst xmlns:ac="http://schemas.microsoft.com/office/drawing/2013/main/command">
      <pc:docMk xmlns:pc="http://schemas.microsoft.com/office/powerpoint/2013/main/command"/>
      <pc:sldMk xmlns:pc="http://schemas.microsoft.com/office/powerpoint/2013/main/command" cId="0" sldId="311"/>
      <ac:spMk id="503" creationId="{00000000-0000-0000-0000-000000000000}"/>
      <ac:txMk cp="0" len="32">
        <ac:context len="93" hash="2857499235"/>
      </ac:txMk>
    </ac:txMkLst>
    <p188:pos x="7144378" y="569251"/>
    <p188:txBody>
      <a:bodyPr/>
      <a:lstStyle/>
      <a:p>
        <a:r>
          <a:rPr lang="en-US"/>
          <a:t>NEW Citation. Menz applies to whole slide, Pol applies to 2nd bullet specifically</a:t>
        </a:r>
      </a:p>
    </p188:txBody>
  </p188:cm>
</p188:cmLst>
</file>

<file path=ppt/comments/modernComment_138_0.xml><?xml version="1.0" encoding="utf-8"?>
<p188:cmLst xmlns:a="http://schemas.openxmlformats.org/drawingml/2006/main" xmlns:r="http://schemas.openxmlformats.org/officeDocument/2006/relationships" xmlns:p188="http://schemas.microsoft.com/office/powerpoint/2018/8/main">
  <p188:cm id="{9694D953-060B-4443-9324-4B4578FBB088}" authorId="{0B2DEF11-4BE6-11C0-A95C-05C1E4D4DCD5}" status="resolved" created="2025-08-06T17:05:46.885" complete="100000">
    <ac:txMkLst xmlns:ac="http://schemas.microsoft.com/office/drawing/2013/main/command">
      <pc:docMk xmlns:pc="http://schemas.microsoft.com/office/powerpoint/2013/main/command"/>
      <pc:sldMk xmlns:pc="http://schemas.microsoft.com/office/powerpoint/2013/main/command" cId="0" sldId="312"/>
      <ac:spMk id="511" creationId="{00000000-0000-0000-0000-000000000000}"/>
      <ac:txMk cp="0" len="67">
        <ac:context len="70" hash="2589032962"/>
      </ac:txMk>
    </ac:txMkLst>
    <p188:pos x="7516167" y="329269"/>
    <p188:txBody>
      <a:bodyPr/>
      <a:lstStyle/>
      <a:p>
        <a:r>
          <a:rPr lang="en-US"/>
          <a:t>Both NEW Citations, the Menz one is the same new citation from the previous slide. The Wei one is new as of this slide</a:t>
        </a:r>
      </a:p>
    </p188:txBody>
  </p188:cm>
</p188:cmLst>
</file>

<file path=ppt/comments/modernComment_13A_0.xml><?xml version="1.0" encoding="utf-8"?>
<p188:cmLst xmlns:a="http://schemas.openxmlformats.org/drawingml/2006/main" xmlns:r="http://schemas.openxmlformats.org/officeDocument/2006/relationships" xmlns:p188="http://schemas.microsoft.com/office/powerpoint/2018/8/main">
  <p188:cm id="{CB8A8CC8-99C6-4CC4-83AC-9A2F234D136F}" authorId="{0B2DEF11-4BE6-11C0-A95C-05C1E4D4DCD5}" status="resolved" created="2025-08-06T17:14:32.652" complete="100000">
    <ac:txMkLst xmlns:ac="http://schemas.microsoft.com/office/drawing/2013/main/command">
      <pc:docMk xmlns:pc="http://schemas.microsoft.com/office/powerpoint/2013/main/command"/>
      <pc:sldMk xmlns:pc="http://schemas.microsoft.com/office/powerpoint/2013/main/command" cId="0" sldId="314"/>
      <ac:spMk id="527" creationId="{00000000-0000-0000-0000-000000000000}"/>
      <ac:txMk cp="0" len="57">
        <ac:context len="96" hash="3685273933"/>
      </ac:txMk>
    </ac:txMkLst>
    <p188:pos x="7597102" y="326642"/>
    <p188:txBody>
      <a:bodyPr/>
      <a:lstStyle/>
      <a:p>
        <a:r>
          <a:rPr lang="en-US"/>
          <a:t>NEW citation, applies to first 2 bullets. Pohl study applies to the bottom 2 bullets. </a:t>
        </a:r>
      </a:p>
    </p188:txBody>
  </p188:cm>
</p188:cmLst>
</file>

<file path=ppt/comments/modernComment_13F_E9453EED.xml><?xml version="1.0" encoding="utf-8"?>
<p188:cmLst xmlns:a="http://schemas.openxmlformats.org/drawingml/2006/main" xmlns:r="http://schemas.openxmlformats.org/officeDocument/2006/relationships" xmlns:p188="http://schemas.microsoft.com/office/powerpoint/2018/8/main">
  <p188:cm id="{7830DF5B-587A-4ECF-BC95-9AEB3B688127}" authorId="{0B2DEF11-4BE6-11C0-A95C-05C1E4D4DCD5}" created="2025-08-06T13:47:18.115">
    <pc:sldMkLst xmlns:pc="http://schemas.microsoft.com/office/powerpoint/2013/main/command">
      <pc:docMk/>
      <pc:sldMk cId="3913629421" sldId="319"/>
    </pc:sldMkLst>
    <p188:replyLst/>
    <p188:txBody>
      <a:bodyPr/>
      <a:lstStyle/>
      <a:p>
        <a:r>
          <a:rPr lang="en-US"/>
          <a:t>New slide, please review and confirm changes</a:t>
        </a:r>
      </a:p>
    </p188:txBody>
  </p188:cm>
</p188:cmLst>
</file>

<file path=ppt/comments/modernComment_140_AD96818A.xml><?xml version="1.0" encoding="utf-8"?>
<p188:cmLst xmlns:a="http://schemas.openxmlformats.org/drawingml/2006/main" xmlns:r="http://schemas.openxmlformats.org/officeDocument/2006/relationships" xmlns:p188="http://schemas.microsoft.com/office/powerpoint/2018/8/main">
  <p188:cm id="{586BEA1B-2252-41F1-B4BB-CBDB199A66BD}" authorId="{0B2DEF11-4BE6-11C0-A95C-05C1E4D4DCD5}" status="resolved" created="2025-08-06T15:26:31.740" complete="100000">
    <ac:deMkLst xmlns:ac="http://schemas.microsoft.com/office/drawing/2013/main/command">
      <pc:docMk xmlns:pc="http://schemas.microsoft.com/office/powerpoint/2013/main/command"/>
      <pc:sldMk xmlns:pc="http://schemas.microsoft.com/office/powerpoint/2013/main/command" cId="2912321930" sldId="320"/>
      <ac:spMk id="336" creationId="{5340C6D0-6034-676A-8C90-47515420E22C}"/>
    </ac:deMkLst>
    <p188:txBody>
      <a:bodyPr/>
      <a:lstStyle/>
      <a:p>
        <a:r>
          <a:rPr lang="en-US"/>
          <a:t>NEW Citation and slide. </a:t>
        </a:r>
      </a:p>
    </p188:txBody>
  </p188:cm>
  <p188:cm id="{B58F006A-547F-4765-8CA3-B2A2DB13907A}" authorId="{0B2DEF11-4BE6-11C0-A95C-05C1E4D4DCD5}" status="resolved" created="2025-08-06T15:39:47.522" complete="100000">
    <pc:sldMkLst xmlns:pc="http://schemas.microsoft.com/office/powerpoint/2013/main/command">
      <pc:docMk/>
      <pc:sldMk cId="2912321930" sldId="320"/>
    </pc:sldMkLst>
    <p188:txBody>
      <a:bodyPr/>
      <a:lstStyle/>
      <a:p>
        <a:r>
          <a:rPr lang="en-US"/>
          <a:t>NEW slide, review and edit</a:t>
        </a:r>
      </a:p>
    </p188:txBody>
  </p188:cm>
</p188:cmLst>
</file>

<file path=ppt/comments/modernComment_141_1004C87A.xml><?xml version="1.0" encoding="utf-8"?>
<p188:cmLst xmlns:a="http://schemas.openxmlformats.org/drawingml/2006/main" xmlns:r="http://schemas.openxmlformats.org/officeDocument/2006/relationships" xmlns:p188="http://schemas.microsoft.com/office/powerpoint/2018/8/main">
  <p188:cm id="{306342A9-D7CC-4C74-9622-937D8B7FD7A7}" authorId="{0B2DEF11-4BE6-11C0-A95C-05C1E4D4DCD5}" status="resolved" created="2025-08-06T15:52:10.769" complete="100000">
    <ac:txMkLst xmlns:ac="http://schemas.microsoft.com/office/drawing/2013/main/command">
      <pc:docMk xmlns:pc="http://schemas.microsoft.com/office/powerpoint/2013/main/command"/>
      <pc:sldMk xmlns:pc="http://schemas.microsoft.com/office/powerpoint/2013/main/command" cId="268748922" sldId="321"/>
      <ac:spMk id="359" creationId="{056D487E-4454-83D5-2A3D-1968D29BA37A}"/>
      <ac:txMk cp="0" len="51">
        <ac:context len="54" hash="1381715801"/>
      </ac:txMk>
    </ac:txMkLst>
    <p188:pos x="7184571" y="328437"/>
    <p188:txBody>
      <a:bodyPr/>
      <a:lstStyle/>
      <a:p>
        <a:r>
          <a:rPr lang="en-US"/>
          <a:t>NEW citation and slide</a:t>
        </a:r>
      </a:p>
    </p188:txBody>
  </p188:cm>
  <p188:cm id="{43CC787D-3B07-4BE5-811A-7528C847F02A}" authorId="{0B2DEF11-4BE6-11C0-A95C-05C1E4D4DCD5}" status="resolved" created="2025-08-06T15:52:23.102" complete="100000">
    <pc:sldMkLst xmlns:pc="http://schemas.microsoft.com/office/powerpoint/2013/main/command">
      <pc:docMk/>
      <pc:sldMk cId="268748922" sldId="321"/>
    </pc:sldMkLst>
    <p188:txBody>
      <a:bodyPr/>
      <a:lstStyle/>
      <a:p>
        <a:r>
          <a:rPr lang="en-US"/>
          <a:t>NEW slide, please review and edit</a:t>
        </a:r>
      </a:p>
    </p188:txBody>
  </p188:cm>
</p188:cmLst>
</file>

<file path=ppt/comments/modernComment_142_BDF094EB.xml><?xml version="1.0" encoding="utf-8"?>
<p188:cmLst xmlns:a="http://schemas.openxmlformats.org/drawingml/2006/main" xmlns:r="http://schemas.openxmlformats.org/officeDocument/2006/relationships" xmlns:p188="http://schemas.microsoft.com/office/powerpoint/2018/8/main">
  <p188:cm id="{9114ECF5-1893-445B-97D7-DB1DE577DB28}" authorId="{0B2DEF11-4BE6-11C0-A95C-05C1E4D4DCD5}" status="resolved" created="2025-08-06T16:42:31.958" complete="100000">
    <pc:sldMkLst xmlns:pc="http://schemas.microsoft.com/office/powerpoint/2013/main/command">
      <pc:docMk/>
      <pc:sldMk cId="3186660587" sldId="322"/>
    </pc:sldMkLst>
    <p188:txBody>
      <a:bodyPr/>
      <a:lstStyle/>
      <a:p>
        <a:r>
          <a:rPr lang="en-US"/>
          <a:t>NEW slide, team review and edit</a:t>
        </a:r>
      </a:p>
    </p188:txBody>
  </p188:cm>
</p188:cmLst>
</file>

<file path=ppt/comments/modernComment_143_A2E73B4D.xml><?xml version="1.0" encoding="utf-8"?>
<p188:cmLst xmlns:a="http://schemas.openxmlformats.org/drawingml/2006/main" xmlns:r="http://schemas.openxmlformats.org/officeDocument/2006/relationships" xmlns:p188="http://schemas.microsoft.com/office/powerpoint/2018/8/main">
  <p188:cm id="{A4D9E6A1-9CBF-400C-9C35-DDEE50A23575}" authorId="{0B2DEF11-4BE6-11C0-A95C-05C1E4D4DCD5}" created="2025-08-06T17:32:07.748">
    <pc:sldMkLst xmlns:pc="http://schemas.microsoft.com/office/powerpoint/2013/main/command">
      <pc:docMk/>
      <pc:sldMk cId="2733062989" sldId="323"/>
    </pc:sldMkLst>
    <p188:txBody>
      <a:bodyPr/>
      <a:lstStyle/>
      <a:p>
        <a:r>
          <a:rPr lang="en-US"/>
          <a:t>NEW Slide, team review and edit</a:t>
        </a:r>
      </a:p>
    </p188:txBody>
  </p188:cm>
  <p188:cm id="{59BB4B69-23DB-4C6C-B54B-FBD47D63CE95}" authorId="{0B2DEF11-4BE6-11C0-A95C-05C1E4D4DCD5}" status="resolved" created="2025-08-06T17:32:18.568" complete="100000">
    <ac:txMkLst xmlns:ac="http://schemas.microsoft.com/office/drawing/2013/main/command">
      <pc:docMk xmlns:pc="http://schemas.microsoft.com/office/powerpoint/2013/main/command"/>
      <pc:sldMk xmlns:pc="http://schemas.microsoft.com/office/powerpoint/2013/main/command" cId="2733062989" sldId="323"/>
      <ac:spMk id="527" creationId="{281FC2F8-9BC4-9BA2-F134-7D42E8005F88}"/>
      <ac:txMk cp="0" len="37">
        <ac:context len="39" hash="1903115544"/>
      </ac:txMk>
    </ac:txMkLst>
    <p188:pos x="7767924" y="333930"/>
    <p188:txBody>
      <a:bodyPr/>
      <a:lstStyle/>
      <a:p>
        <a:r>
          <a:rPr lang="en-US"/>
          <a:t>NEW Citation, applies to the whole slide</a:t>
        </a:r>
      </a:p>
    </p188:txBody>
  </p188:cm>
</p188:cmLst>
</file>

<file path=ppt/comments/modernComment_144_562932C8.xml><?xml version="1.0" encoding="utf-8"?>
<p188:cmLst xmlns:a="http://schemas.openxmlformats.org/drawingml/2006/main" xmlns:r="http://schemas.openxmlformats.org/officeDocument/2006/relationships" xmlns:p188="http://schemas.microsoft.com/office/powerpoint/2018/8/main">
  <p188:cm id="{F2E55546-4131-4D94-8FFD-47680670508A}" authorId="{0B2DEF11-4BE6-11C0-A95C-05C1E4D4DCD5}" created="2025-08-06T13:47:18.115">
    <pc:sldMkLst xmlns:pc="http://schemas.microsoft.com/office/powerpoint/2013/main/command">
      <pc:docMk/>
      <pc:sldMk cId="3913629421" sldId="319"/>
    </pc:sldMkLst>
    <p188:replyLst/>
    <p188:txBody>
      <a:bodyPr/>
      <a:lstStyle/>
      <a:p>
        <a:r>
          <a:rPr lang="en-US"/>
          <a:t>New slide, please review and confirm changes</a:t>
        </a:r>
      </a:p>
    </p188:txBody>
  </p188:cm>
</p188:cmLst>
</file>

<file path=ppt/comments/modernComment_145_D556662E.xml><?xml version="1.0" encoding="utf-8"?>
<p188:cmLst xmlns:a="http://schemas.openxmlformats.org/drawingml/2006/main" xmlns:r="http://schemas.openxmlformats.org/officeDocument/2006/relationships" xmlns:p188="http://schemas.microsoft.com/office/powerpoint/2018/8/main">
  <p188:cm id="{5C3DE288-12D6-455C-9C33-9AD6CCCA9AD9}" authorId="{0B2DEF11-4BE6-11C0-A95C-05C1E4D4DCD5}" created="2025-08-06T13:47:18.115">
    <pc:sldMkLst xmlns:pc="http://schemas.microsoft.com/office/powerpoint/2013/main/command">
      <pc:docMk/>
      <pc:sldMk cId="3913629421" sldId="319"/>
    </pc:sldMkLst>
    <p188:replyLst/>
    <p188:txBody>
      <a:bodyPr/>
      <a:lstStyle/>
      <a:p>
        <a:r>
          <a:rPr lang="en-US"/>
          <a:t>New slide, please review and confirm changes</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www.cnn.com/style/article/bunions-pointy-shoes-medieval-britain-scn/index.html#:~:text=Known%20as%20poulaines%2C%20pointy%20leather,common%20today%2C%20especially%20among%20women"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600"/>
              <a:t>Welcome to first segment in our course series for Evolutionary Mismatches and Functional Human Motion. In this lecture we will cover the structure of the foot, both past and present. Additionally, we will review the cultural evolutionary mismatch and how this mismatch may contribute to orthopedic injury. </a:t>
            </a:r>
          </a:p>
          <a:p>
            <a:pPr marL="0" lvl="0" indent="0" algn="l" rtl="0">
              <a:spcBef>
                <a:spcPts val="0"/>
              </a:spcBef>
              <a:spcAft>
                <a:spcPts val="0"/>
              </a:spcAft>
              <a:buNone/>
            </a:pPr>
            <a:endParaRPr lang="en" sz="1600"/>
          </a:p>
          <a:p>
            <a:pPr marL="0" lvl="0" indent="0" algn="l" rtl="0">
              <a:spcBef>
                <a:spcPts val="0"/>
              </a:spcBef>
              <a:spcAft>
                <a:spcPts val="0"/>
              </a:spcAft>
              <a:buNone/>
            </a:pPr>
            <a:r>
              <a:rPr lang="en" sz="1600"/>
              <a:t>Pre Lecture Reading: </a:t>
            </a:r>
          </a:p>
          <a:p>
            <a:pPr algn="l" fontAlgn="base">
              <a:lnSpc>
                <a:spcPts val="1380"/>
              </a:lnSpc>
              <a:buNone/>
            </a:pPr>
            <a:r>
              <a:rPr lang="en" sz="1600"/>
              <a:t>-</a:t>
            </a:r>
            <a:r>
              <a:rPr lang="en-US" sz="1600" b="0" i="0">
                <a:effectLst/>
                <a:latin typeface="Arial" panose="020B0604020202020204" pitchFamily="34" charset="0"/>
              </a:rPr>
              <a:t>Great narrative review of evidence supporting claims throughout the course  </a:t>
            </a:r>
            <a:endParaRPr lang="en-US" sz="2800" b="0" i="0">
              <a:effectLst/>
              <a:latin typeface="Calibri" panose="020F0502020204030204" pitchFamily="34" charset="0"/>
            </a:endParaRPr>
          </a:p>
          <a:p>
            <a:pPr algn="l" rtl="0" fontAlgn="base">
              <a:lnSpc>
                <a:spcPts val="1380"/>
              </a:lnSpc>
              <a:buFont typeface="Arial" panose="020B0604020202020204" pitchFamily="34" charset="0"/>
              <a:buChar char="•"/>
            </a:pPr>
            <a:r>
              <a:rPr lang="en-US" sz="1600" b="0" i="0" err="1">
                <a:solidFill>
                  <a:srgbClr val="000000"/>
                </a:solidFill>
                <a:effectLst/>
                <a:latin typeface="Arial" panose="020B0604020202020204" pitchFamily="34" charset="0"/>
              </a:rPr>
              <a:t>D’Août</a:t>
            </a:r>
            <a:r>
              <a:rPr lang="en-US" sz="1600" b="0" i="0">
                <a:solidFill>
                  <a:srgbClr val="000000"/>
                </a:solidFill>
                <a:effectLst/>
                <a:latin typeface="Arial" panose="020B0604020202020204" pitchFamily="34" charset="0"/>
              </a:rPr>
              <a:t> K, Elnaggar O, Mason L, Rowlatt A, Willems C. Footwear Choice and Locomotor Health Throughout the Life Course: A Critical Review. </a:t>
            </a:r>
            <a:r>
              <a:rPr lang="en-US" sz="1600" b="0" i="1">
                <a:solidFill>
                  <a:srgbClr val="000000"/>
                </a:solidFill>
                <a:effectLst/>
                <a:latin typeface="Arial" panose="020B0604020202020204" pitchFamily="34" charset="0"/>
              </a:rPr>
              <a:t>Healthcare 2025, Vol 13, Page 527</a:t>
            </a:r>
            <a:r>
              <a:rPr lang="en-US" sz="1600" b="0" i="0">
                <a:solidFill>
                  <a:srgbClr val="000000"/>
                </a:solidFill>
                <a:effectLst/>
                <a:latin typeface="Arial" panose="020B0604020202020204" pitchFamily="34" charset="0"/>
              </a:rPr>
              <a:t>. 2025;13(5):527. doi:10.3390/HEALTHCARE13050527 </a:t>
            </a:r>
            <a:endParaRPr lang="en-US" sz="1800" b="0" i="0">
              <a:solidFill>
                <a:srgbClr val="000000"/>
              </a:solidFill>
              <a:effectLst/>
              <a:latin typeface="Calibri" panose="020F0502020204030204" pitchFamily="34" charset="0"/>
            </a:endParaRPr>
          </a:p>
          <a:p>
            <a:pPr marL="0" lvl="0" indent="0" algn="l" rtl="0">
              <a:spcBef>
                <a:spcPts val="0"/>
              </a:spcBef>
              <a:spcAft>
                <a:spcPts val="0"/>
              </a:spcAft>
              <a:buNone/>
            </a:pPr>
            <a:endParaRPr sz="16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1239424ffaf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1239424ffaf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600"/>
              <a:t>As we transitioned to bipedalism</a:t>
            </a:r>
            <a:r>
              <a:rPr lang="en" sz="1600">
                <a:solidFill>
                  <a:schemeClr val="dk1"/>
                </a:solidFill>
              </a:rPr>
              <a:t>, more stability was </a:t>
            </a:r>
            <a:r>
              <a:rPr lang="en" sz="1600"/>
              <a:t>needed at the foot. We developed a flattened subtalar joint to decrease mobility and increase stability in order to improve the rigid propulsive lever.</a:t>
            </a:r>
            <a:endParaRPr sz="1600"/>
          </a:p>
          <a:p>
            <a:pPr marL="0" lvl="0" indent="0" algn="l" rtl="0">
              <a:spcBef>
                <a:spcPts val="0"/>
              </a:spcBef>
              <a:spcAft>
                <a:spcPts val="0"/>
              </a:spcAft>
              <a:buNone/>
            </a:pPr>
            <a:endParaRPr sz="16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136010a24448976e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 name="Google Shape;154;g136010a24448976e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600"/>
              <a:t>In addition to what has already been mentioned, there are other evolutionary changes that contribute to a rigid midfoot and improved the mechanical advantage of the plantarflexors. </a:t>
            </a:r>
            <a:r>
              <a:rPr lang="en" sz="1600">
                <a:solidFill>
                  <a:schemeClr val="dk1"/>
                </a:solidFill>
                <a:latin typeface="Proxima Nova"/>
                <a:ea typeface="Proxima Nova"/>
                <a:cs typeface="Proxima Nova"/>
                <a:sym typeface="Proxima Nova"/>
              </a:rPr>
              <a:t>Some of these changes include the development of the calcaneocuboid joint locking mechanism and an elongated midfoot. </a:t>
            </a:r>
            <a:endParaRPr sz="1600">
              <a:solidFill>
                <a:schemeClr val="dk1"/>
              </a:solidFill>
              <a:latin typeface="Proxima Nova"/>
              <a:ea typeface="Proxima Nova"/>
              <a:cs typeface="Proxima Nova"/>
              <a:sym typeface="Proxima Nova"/>
            </a:endParaRPr>
          </a:p>
          <a:p>
            <a:pPr marL="0" lvl="0" indent="0" algn="l" rtl="0">
              <a:spcBef>
                <a:spcPts val="0"/>
              </a:spcBef>
              <a:spcAft>
                <a:spcPts val="0"/>
              </a:spcAft>
              <a:buNone/>
            </a:pPr>
            <a:endParaRPr sz="1600">
              <a:solidFill>
                <a:schemeClr val="dk1"/>
              </a:solidFill>
              <a:latin typeface="Proxima Nova"/>
              <a:ea typeface="Proxima Nova"/>
              <a:cs typeface="Proxima Nova"/>
              <a:sym typeface="Proxima Nova"/>
            </a:endParaRPr>
          </a:p>
          <a:p>
            <a:pPr marL="0" lvl="0" indent="0" algn="l" rtl="0">
              <a:spcBef>
                <a:spcPts val="0"/>
              </a:spcBef>
              <a:spcAft>
                <a:spcPts val="0"/>
              </a:spcAft>
              <a:buNone/>
            </a:pPr>
            <a:r>
              <a:rPr lang="en" sz="1600">
                <a:solidFill>
                  <a:schemeClr val="dk1"/>
                </a:solidFill>
                <a:latin typeface="Proxima Nova"/>
                <a:ea typeface="Proxima Nova"/>
                <a:cs typeface="Proxima Nova"/>
                <a:sym typeface="Proxima Nova"/>
              </a:rPr>
              <a:t>Drawing slide: Circle neutral vs supinated position</a:t>
            </a:r>
            <a:endParaRPr sz="1600">
              <a:solidFill>
                <a:schemeClr val="dk1"/>
              </a:solidFill>
              <a:latin typeface="Proxima Nova"/>
              <a:ea typeface="Proxima Nova"/>
              <a:cs typeface="Proxima Nova"/>
              <a:sym typeface="Proxima Nova"/>
            </a:endParaRPr>
          </a:p>
          <a:p>
            <a:pPr marL="0" lvl="0" indent="0" algn="l" rtl="0">
              <a:spcBef>
                <a:spcPts val="0"/>
              </a:spcBef>
              <a:spcAft>
                <a:spcPts val="0"/>
              </a:spcAft>
              <a:buNone/>
            </a:pPr>
            <a:r>
              <a:rPr lang="en" sz="1600">
                <a:solidFill>
                  <a:schemeClr val="dk1"/>
                </a:solidFill>
                <a:latin typeface="Proxima Nova"/>
                <a:ea typeface="Proxima Nova"/>
                <a:cs typeface="Proxima Nova"/>
                <a:sym typeface="Proxima Nova"/>
              </a:rPr>
              <a:t>As you can see, when the foot is in a neutral or pronated position, the transverse tarsal joints run parallel to one another and allow for more movements. When the foot is in a supinated position, the joint axes cross, and therefore lock. This locking mechanism moves the fulcrum to the forefoot, rather than the hindfoot which effectively lengthens the internal moment arm of the gastroc/soleus complex and improves its mechanical advantage. </a:t>
            </a:r>
            <a:endParaRPr sz="1600">
              <a:solidFill>
                <a:schemeClr val="dk1"/>
              </a:solidFill>
              <a:latin typeface="Proxima Nova"/>
              <a:ea typeface="Proxima Nova"/>
              <a:cs typeface="Proxima Nova"/>
              <a:sym typeface="Proxima Nova"/>
            </a:endParaRPr>
          </a:p>
          <a:p>
            <a:pPr marL="0" lvl="0" indent="0" algn="l" rtl="0">
              <a:spcBef>
                <a:spcPts val="0"/>
              </a:spcBef>
              <a:spcAft>
                <a:spcPts val="0"/>
              </a:spcAft>
              <a:buNone/>
            </a:pPr>
            <a:endParaRPr sz="1600">
              <a:solidFill>
                <a:schemeClr val="dk1"/>
              </a:solidFill>
              <a:latin typeface="Proxima Nova"/>
              <a:ea typeface="Proxima Nova"/>
              <a:cs typeface="Proxima Nova"/>
              <a:sym typeface="Proxima Nova"/>
            </a:endParaRPr>
          </a:p>
          <a:p>
            <a:pPr marL="0" lvl="0" indent="0" algn="l" rtl="0">
              <a:spcBef>
                <a:spcPts val="0"/>
              </a:spcBef>
              <a:spcAft>
                <a:spcPts val="0"/>
              </a:spcAft>
              <a:buNone/>
            </a:pPr>
            <a:r>
              <a:rPr lang="en" sz="1600">
                <a:solidFill>
                  <a:schemeClr val="dk1"/>
                </a:solidFill>
                <a:latin typeface="Proxima Nova"/>
                <a:ea typeface="Proxima Nova"/>
                <a:cs typeface="Proxima Nova"/>
                <a:sym typeface="Proxima Nova"/>
              </a:rPr>
              <a:t>Improving the mechanical advantage both reduces effort, and increases vertical displacement resulting in better endurance and greater stride length. Capabilities that served great importance for the survival of the species.</a:t>
            </a:r>
            <a:endParaRPr sz="1600">
              <a:solidFill>
                <a:schemeClr val="dk1"/>
              </a:solidFill>
              <a:latin typeface="Proxima Nova"/>
              <a:ea typeface="Proxima Nova"/>
              <a:cs typeface="Proxima Nova"/>
              <a:sym typeface="Proxima Nova"/>
            </a:endParaRPr>
          </a:p>
          <a:p>
            <a:pPr marL="0" lvl="0" indent="0" algn="l" rtl="0">
              <a:spcBef>
                <a:spcPts val="0"/>
              </a:spcBef>
              <a:spcAft>
                <a:spcPts val="0"/>
              </a:spcAft>
              <a:buNone/>
            </a:pPr>
            <a:endParaRPr sz="14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136010a24448976e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 name="Google Shape;163;g136010a24448976e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000">
                <a:solidFill>
                  <a:schemeClr val="dk1"/>
                </a:solidFill>
                <a:latin typeface="Proxima Nova"/>
                <a:ea typeface="Proxima Nova"/>
                <a:cs typeface="Proxima Nova"/>
                <a:sym typeface="Proxima Nova"/>
              </a:rPr>
              <a:t>After learning about all of these adaptations, it is interesting to note that chimpanzees possess the same 26 bones found in the homo sapien foot. However, there are subtle differences that result in highly different functionality. </a:t>
            </a:r>
            <a:endParaRPr sz="2000">
              <a:solidFill>
                <a:schemeClr val="dk1"/>
              </a:solidFill>
              <a:latin typeface="Proxima Nova"/>
              <a:ea typeface="Proxima Nova"/>
              <a:cs typeface="Proxima Nova"/>
              <a:sym typeface="Proxima Nova"/>
            </a:endParaRPr>
          </a:p>
          <a:p>
            <a:pPr marL="0" lvl="0" indent="0" algn="l" rtl="0">
              <a:spcBef>
                <a:spcPts val="0"/>
              </a:spcBef>
              <a:spcAft>
                <a:spcPts val="0"/>
              </a:spcAft>
              <a:buNone/>
            </a:pPr>
            <a:endParaRPr sz="2000">
              <a:solidFill>
                <a:schemeClr val="dk1"/>
              </a:solidFill>
              <a:latin typeface="Proxima Nova"/>
              <a:ea typeface="Proxima Nova"/>
              <a:cs typeface="Proxima Nova"/>
              <a:sym typeface="Proxima Nova"/>
            </a:endParaRPr>
          </a:p>
          <a:p>
            <a:pPr marL="0" lvl="0" indent="0" algn="l" rtl="0">
              <a:spcBef>
                <a:spcPts val="0"/>
              </a:spcBef>
              <a:spcAft>
                <a:spcPts val="0"/>
              </a:spcAft>
              <a:buNone/>
            </a:pPr>
            <a:r>
              <a:rPr lang="en" sz="2000">
                <a:solidFill>
                  <a:schemeClr val="dk1"/>
                </a:solidFill>
                <a:latin typeface="Proxima Nova"/>
                <a:ea typeface="Proxima Nova"/>
                <a:cs typeface="Proxima Nova"/>
                <a:sym typeface="Proxima Nova"/>
              </a:rPr>
              <a:t>And that is it for the evolution of the foot chapter. The next chapter is Functional Anatomy Review</a:t>
            </a:r>
            <a:endParaRPr sz="2000">
              <a:solidFill>
                <a:schemeClr val="dk1"/>
              </a:solidFill>
              <a:latin typeface="Proxima Nova"/>
              <a:ea typeface="Proxima Nova"/>
              <a:cs typeface="Proxima Nova"/>
              <a:sym typeface="Proxima Nova"/>
            </a:endParaRPr>
          </a:p>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1239424ffaf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 name="Google Shape;169;g1239424ffaf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600">
                <a:solidFill>
                  <a:schemeClr val="dk1"/>
                </a:solidFill>
              </a:rPr>
              <a:t>Chapter 2, Functional Anatomy Review </a:t>
            </a:r>
            <a:endParaRPr sz="1600">
              <a:solidFill>
                <a:schemeClr val="dk1"/>
              </a:solidFill>
            </a:endParaRPr>
          </a:p>
          <a:p>
            <a:pPr marL="0" lvl="0" indent="0" algn="l" rtl="0">
              <a:spcBef>
                <a:spcPts val="0"/>
              </a:spcBef>
              <a:spcAft>
                <a:spcPts val="0"/>
              </a:spcAft>
              <a:buClr>
                <a:schemeClr val="dk1"/>
              </a:buClr>
              <a:buSzPts val="1100"/>
              <a:buFont typeface="Arial"/>
              <a:buNone/>
            </a:pPr>
            <a:endParaRPr sz="1600">
              <a:solidFill>
                <a:schemeClr val="dk1"/>
              </a:solidFill>
            </a:endParaRPr>
          </a:p>
          <a:p>
            <a:pPr marL="0" lvl="0" indent="0" algn="l" rtl="0">
              <a:spcBef>
                <a:spcPts val="0"/>
              </a:spcBef>
              <a:spcAft>
                <a:spcPts val="0"/>
              </a:spcAft>
              <a:buNone/>
            </a:pPr>
            <a:r>
              <a:rPr lang="en" sz="1600">
                <a:solidFill>
                  <a:schemeClr val="dk1"/>
                </a:solidFill>
              </a:rPr>
              <a:t>In this chapter, we will review important anatomical structures, both active and passive, in our feet and describe their function.</a:t>
            </a:r>
            <a:endParaRPr sz="16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136010a24448976e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 name="Google Shape;175;g136010a24448976e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600">
                <a:solidFill>
                  <a:schemeClr val="dk1"/>
                </a:solidFill>
              </a:rPr>
              <a:t>Before we talk about important individual foot structures, let’s first take a step back and consider the foot’s natural function. The arch and its associated structures are designed to absorb and dissipate ground reaction force, stabilize the frontal plane, and provide stability to the forefoot when greater forces are produced and the gastroc soleus functions eccentrically to dissipate load. </a:t>
            </a:r>
            <a:endParaRPr sz="1600">
              <a:solidFill>
                <a:schemeClr val="dk1"/>
              </a:solidFill>
            </a:endParaRPr>
          </a:p>
          <a:p>
            <a:pPr marL="0" lvl="0" indent="0" algn="l" rtl="0">
              <a:spcBef>
                <a:spcPts val="0"/>
              </a:spcBef>
              <a:spcAft>
                <a:spcPts val="0"/>
              </a:spcAft>
              <a:buClr>
                <a:schemeClr val="dk1"/>
              </a:buClr>
              <a:buSzPts val="1100"/>
              <a:buFont typeface="Arial"/>
              <a:buNone/>
            </a:pPr>
            <a:endParaRPr sz="1600">
              <a:solidFill>
                <a:schemeClr val="dk1"/>
              </a:solidFill>
            </a:endParaRPr>
          </a:p>
          <a:p>
            <a:pPr marL="0" lvl="0" indent="0" algn="l" rtl="0">
              <a:spcBef>
                <a:spcPts val="0"/>
              </a:spcBef>
              <a:spcAft>
                <a:spcPts val="0"/>
              </a:spcAft>
              <a:buClr>
                <a:schemeClr val="dk1"/>
              </a:buClr>
              <a:buSzPts val="1100"/>
              <a:buFont typeface="Arial"/>
              <a:buNone/>
            </a:pPr>
            <a:r>
              <a:rPr lang="en" sz="1600">
                <a:solidFill>
                  <a:schemeClr val="dk1"/>
                </a:solidFill>
              </a:rPr>
              <a:t>The arch functions, in a heel to toe walking gait, to absorb ground reaction forces. We also have a fat pad on the calcaneus that helps to absorb load in heel to toe gait. However, the arch structure alone may not be adequate when we start to exert greater forces. As we increase movement speed, we shift from a heel strike to a forefoot or midfoot strike. This transition occurs to provide mechanical advantage to the posterior chain to improve horizontal force production. This shift to forefoot strike also increases the function of loading mechanisms in the LE in order to adequately accept load. The function of the arch musculature and passive structures is to absorb load at lower forces and aid the locking mechanism of the foot at higher forces. So when we shift to a forefoot or midfoot strike, the locking mechanism provides a stable forefoot through which the gastroc soleus complex can absorb and produce higher force.</a:t>
            </a:r>
            <a:endParaRPr sz="1600">
              <a:solidFill>
                <a:schemeClr val="dk1"/>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7" name="Google Shape;217;p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sz="1500"/>
              <a:t>It is important to know the types of joints in the body because they dictate the direction of motion of the segment.</a:t>
            </a:r>
          </a:p>
          <a:p>
            <a:pPr marL="0" indent="0">
              <a:buNone/>
            </a:pPr>
            <a:endParaRPr lang="en" sz="1500"/>
          </a:p>
          <a:p>
            <a:pPr marL="0" indent="0">
              <a:buNone/>
            </a:pPr>
            <a:r>
              <a:rPr lang="en-US"/>
              <a:t>Force (mass x acceleration – typically gravity)</a:t>
            </a:r>
            <a:endParaRPr lang="en"/>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136010a24448976e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 name="Google Shape;183;g136010a24448976e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600"/>
              <a:t>Now let’s get into the three main structures that help to support the arch. First, we have the plantar fascia. The plantar fascia is a thick fibrous aponeurosis that spans the base of the foot. It originates on the heel and inserts onto the metatarsal. The plantar fascia is a passive structure that plays a significant role in helping to maintain the position of the arch.</a:t>
            </a:r>
            <a:endParaRPr sz="1600"/>
          </a:p>
          <a:p>
            <a:pPr marL="0" lvl="0" indent="0" algn="l" rtl="0">
              <a:spcBef>
                <a:spcPts val="0"/>
              </a:spcBef>
              <a:spcAft>
                <a:spcPts val="0"/>
              </a:spcAft>
              <a:buNone/>
            </a:pPr>
            <a:endParaRPr sz="160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12830a1e419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 name="Google Shape;191;g12830a1e419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600" b="1">
                <a:solidFill>
                  <a:schemeClr val="dk1"/>
                </a:solidFill>
              </a:rPr>
              <a:t>Drawing slide</a:t>
            </a:r>
            <a:endParaRPr sz="1600" b="1">
              <a:solidFill>
                <a:schemeClr val="dk1"/>
              </a:solidFill>
            </a:endParaRPr>
          </a:p>
          <a:p>
            <a:pPr marL="0" lvl="0" indent="0" algn="l" rtl="0">
              <a:spcBef>
                <a:spcPts val="0"/>
              </a:spcBef>
              <a:spcAft>
                <a:spcPts val="0"/>
              </a:spcAft>
              <a:buNone/>
            </a:pPr>
            <a:r>
              <a:rPr lang="en" sz="1600">
                <a:solidFill>
                  <a:schemeClr val="dk1"/>
                </a:solidFill>
              </a:rPr>
              <a:t>The plantar fascia provides tension during heel to toe walking and provides a stable forefoot when running. As the heel contacts the ground in walking gait, the plantar fascia is lengthened. As the forefoot contacts the ground, the plantar fascia shortens to support the arch so it does not collapse into pronation, and to cause normal supination to allow the locking mechanism to occur to provide midfoot stability. </a:t>
            </a:r>
            <a:endParaRPr sz="1600">
              <a:solidFill>
                <a:schemeClr val="dk1"/>
              </a:solidFill>
            </a:endParaRPr>
          </a:p>
          <a:p>
            <a:pPr marL="0" lvl="0" indent="0" algn="l" rtl="0">
              <a:spcBef>
                <a:spcPts val="0"/>
              </a:spcBef>
              <a:spcAft>
                <a:spcPts val="0"/>
              </a:spcAft>
              <a:buNone/>
            </a:pPr>
            <a:endParaRPr sz="1600">
              <a:solidFill>
                <a:schemeClr val="dk1"/>
              </a:solidFill>
            </a:endParaRPr>
          </a:p>
          <a:p>
            <a:pPr marL="0" lvl="0" indent="0" algn="l" rtl="0">
              <a:spcBef>
                <a:spcPts val="0"/>
              </a:spcBef>
              <a:spcAft>
                <a:spcPts val="0"/>
              </a:spcAft>
              <a:buNone/>
            </a:pPr>
            <a:r>
              <a:rPr lang="en" sz="1600">
                <a:solidFill>
                  <a:schemeClr val="dk1"/>
                </a:solidFill>
              </a:rPr>
              <a:t>In sprinting gait, the plantar fascia assists in the locking mechanism. When the midfoot is locked, it provides a longer lever through which the gastroc soleus complex can function.</a:t>
            </a:r>
            <a:endParaRPr sz="1600">
              <a:solidFill>
                <a:schemeClr val="dk1"/>
              </a:solidFill>
            </a:endParaRPr>
          </a:p>
          <a:p>
            <a:pPr marL="0" lvl="0" indent="0" algn="l" rtl="0">
              <a:spcBef>
                <a:spcPts val="0"/>
              </a:spcBef>
              <a:spcAft>
                <a:spcPts val="0"/>
              </a:spcAft>
              <a:buNone/>
            </a:pPr>
            <a:endParaRPr sz="1600">
              <a:solidFill>
                <a:schemeClr val="dk1"/>
              </a:solidFill>
            </a:endParaRPr>
          </a:p>
          <a:p>
            <a:pPr marL="0" lvl="0" indent="0" algn="l" rtl="0">
              <a:spcBef>
                <a:spcPts val="0"/>
              </a:spcBef>
              <a:spcAft>
                <a:spcPts val="0"/>
              </a:spcAft>
              <a:buNone/>
            </a:pPr>
            <a:endParaRPr sz="1600">
              <a:solidFill>
                <a:schemeClr val="dk1"/>
              </a:solidFill>
            </a:endParaRPr>
          </a:p>
          <a:p>
            <a:pPr marL="0" lvl="0" indent="0" algn="l" rtl="0">
              <a:spcBef>
                <a:spcPts val="0"/>
              </a:spcBef>
              <a:spcAft>
                <a:spcPts val="0"/>
              </a:spcAft>
              <a:buNone/>
            </a:pPr>
            <a:endParaRPr>
              <a:solidFill>
                <a:srgbClr val="FF0000"/>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136010a24448976e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 name="Google Shape;199;g136010a24448976e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600"/>
              <a:t>The second main structure that helps to support the arch is the flexor hallucis group which consists of the flexor hallucis longus and the flexor hallucis brevis. Let’s talk about the function of these muscles. In an open chain, the flexor hallucis longus and brevis flex the great toe. However, when in a closed chain, when the great toe is on the ground, the flexor hallucis group cannot flex the toe. Instead, it assists the passive structures in stabilizing the arch against ground reaction forces.</a:t>
            </a:r>
            <a:endParaRPr sz="1600"/>
          </a:p>
          <a:p>
            <a:pPr marL="0" lvl="0" indent="0" algn="l" rtl="0">
              <a:spcBef>
                <a:spcPts val="0"/>
              </a:spcBef>
              <a:spcAft>
                <a:spcPts val="0"/>
              </a:spcAft>
              <a:buNone/>
            </a:pPr>
            <a:endParaRPr sz="1600"/>
          </a:p>
          <a:p>
            <a:pPr marL="0" lvl="0" indent="0" algn="l" rtl="0">
              <a:spcBef>
                <a:spcPts val="0"/>
              </a:spcBef>
              <a:spcAft>
                <a:spcPts val="0"/>
              </a:spcAft>
              <a:buNone/>
            </a:pPr>
            <a:r>
              <a:rPr lang="en" sz="1600"/>
              <a:t>Not about about picking up marbles, towel crunches. The FHL functions in a closed chain </a:t>
            </a:r>
            <a:endParaRPr sz="160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136010a24448976e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 name="Google Shape;207;g136010a24448976e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600"/>
              <a:t>The final main structure is the posterior tibialis. In an open chain, the posterior tibialis inverts the foot. However, in a closed chain, because the posterior tibialis inserts on the navicular and the medial cuneiform, it also helps the passive structures in stabilizing or raise the arch. In particular, the post tib can bring the foot into slight supination in order to allow the passive structures to create a rigid foot.</a:t>
            </a:r>
            <a:endParaRPr sz="16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1239424ffaf_0_5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1239424ffaf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600"/>
              <a:t>Chapter 1, Evolution of the Foot. </a:t>
            </a:r>
            <a:endParaRPr sz="1600"/>
          </a:p>
          <a:p>
            <a:pPr marL="0" lvl="0" indent="0" algn="l" rtl="0">
              <a:spcBef>
                <a:spcPts val="0"/>
              </a:spcBef>
              <a:spcAft>
                <a:spcPts val="0"/>
              </a:spcAft>
              <a:buNone/>
            </a:pPr>
            <a:endParaRPr sz="1600"/>
          </a:p>
          <a:p>
            <a:pPr marL="0" lvl="0" indent="0" algn="l" rtl="0">
              <a:spcBef>
                <a:spcPts val="0"/>
              </a:spcBef>
              <a:spcAft>
                <a:spcPts val="0"/>
              </a:spcAft>
              <a:buNone/>
            </a:pPr>
            <a:r>
              <a:rPr lang="en" sz="1600"/>
              <a:t>In this chapter, we will review the foot structure of our last common ancestor and talk about evolutionary changes that occurred to that foot structure along with the driving factors of these adaptations. </a:t>
            </a:r>
            <a:endParaRPr sz="160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11ad1dd0cf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 name="Google Shape;236;g11ad1dd0cf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600"/>
              <a:t>Here is a quick review of the three structures we just went over. From left to right we have the posterior tibialis, the plantar fascia, and the flexor hallucis group. The main takeaway from this chapter is that the arch is designed to handle load, and the three structures I just mentioned are the main structures that stabilize the arch.</a:t>
            </a:r>
            <a:endParaRPr sz="1600"/>
          </a:p>
          <a:p>
            <a:pPr marL="0" lvl="0" indent="0" algn="l" rtl="0">
              <a:spcBef>
                <a:spcPts val="0"/>
              </a:spcBef>
              <a:spcAft>
                <a:spcPts val="0"/>
              </a:spcAft>
              <a:buNone/>
            </a:pPr>
            <a:endParaRPr sz="1600"/>
          </a:p>
          <a:p>
            <a:pPr marL="0" lvl="0" indent="0" algn="l" rtl="0">
              <a:spcBef>
                <a:spcPts val="0"/>
              </a:spcBef>
              <a:spcAft>
                <a:spcPts val="0"/>
              </a:spcAft>
              <a:buNone/>
            </a:pPr>
            <a:r>
              <a:rPr lang="en" sz="1600"/>
              <a:t>And that is it for the functional anatomy review chapter. The next chapter is The Evolutionary Mismatch</a:t>
            </a:r>
            <a:endParaRPr sz="160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4FAC70-1B75-4FFC-7615-30E8D2E3229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1754D5-F71C-0643-90B4-3C4C862DA05D}"/>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A190B91C-E41D-F150-4917-42DAF0ED94EE}"/>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3772138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599E0C-BF0D-AEFA-8C1F-2BF51C472B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A6EE8B-0C4B-820C-E9F8-0FD0C618D894}"/>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8BF66ACD-A687-9280-5B54-F14417380E97}"/>
              </a:ext>
            </a:extLst>
          </p:cNvPr>
          <p:cNvSpPr>
            <a:spLocks noGrp="1"/>
          </p:cNvSpPr>
          <p:nvPr>
            <p:ph type="body" idx="1"/>
          </p:nvPr>
        </p:nvSpPr>
        <p:spPr/>
        <p:txBody>
          <a:bodyPr/>
          <a:lstStyle/>
          <a:p>
            <a:pPr marL="158750" indent="0" rtl="0" fontAlgn="base">
              <a:buNone/>
            </a:pPr>
            <a:endParaRPr lang="en-US" sz="1100" b="0" i="0" u="none" strike="noStrike" cap="none">
              <a:solidFill>
                <a:srgbClr val="000000"/>
              </a:solidFill>
              <a:effectLst/>
              <a:latin typeface="Arial"/>
              <a:ea typeface="Arial"/>
              <a:cs typeface="Arial"/>
              <a:sym typeface="Arial"/>
            </a:endParaRPr>
          </a:p>
          <a:p>
            <a:pPr marL="158750" indent="0" rtl="0" fontAlgn="base">
              <a:buNone/>
            </a:pPr>
            <a:r>
              <a:rPr lang="en-US" sz="1100" b="0" i="0" u="none" strike="noStrike" cap="none">
                <a:solidFill>
                  <a:srgbClr val="000000"/>
                </a:solidFill>
                <a:effectLst/>
                <a:latin typeface="Arial"/>
                <a:ea typeface="Arial"/>
                <a:cs typeface="Arial"/>
                <a:sym typeface="Arial"/>
              </a:rPr>
              <a:t>Transverse arch: cuboid and cuneiform bones, the metatarsal bases and torsion of the metatarsal shafts. Geometrical dome provides resistance to sagittal plane bending (folded paper analogy). </a:t>
            </a:r>
          </a:p>
          <a:p>
            <a:pPr lvl="1" rtl="0" fontAlgn="base"/>
            <a:r>
              <a:rPr lang="en-US" sz="1100" b="0" i="0" u="none" strike="noStrike" cap="none">
                <a:solidFill>
                  <a:srgbClr val="000000"/>
                </a:solidFill>
                <a:effectLst/>
                <a:latin typeface="Arial"/>
                <a:ea typeface="Arial"/>
                <a:cs typeface="Arial"/>
                <a:sym typeface="Arial"/>
              </a:rPr>
              <a:t>Humans have a much more distinct transverse arch than apes </a:t>
            </a:r>
          </a:p>
          <a:p>
            <a:endParaRPr lang="en-US"/>
          </a:p>
        </p:txBody>
      </p:sp>
    </p:spTree>
    <p:extLst>
      <p:ext uri="{BB962C8B-B14F-4D97-AF65-F5344CB8AC3E}">
        <p14:creationId xmlns:p14="http://schemas.microsoft.com/office/powerpoint/2010/main" val="7643870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base" latinLnBrk="0" hangingPunct="1">
              <a:lnSpc>
                <a:spcPct val="100000"/>
              </a:lnSpc>
              <a:spcBef>
                <a:spcPts val="0"/>
              </a:spcBef>
              <a:spcAft>
                <a:spcPts val="0"/>
              </a:spcAft>
              <a:buClr>
                <a:srgbClr val="000000"/>
              </a:buClr>
              <a:buSzPts val="1100"/>
              <a:tabLst/>
              <a:defRPr/>
            </a:pPr>
            <a:r>
              <a:rPr lang="en-US" sz="1100">
                <a:solidFill>
                  <a:schemeClr val="accent6"/>
                </a:solidFill>
                <a:latin typeface="Proxima Nova" panose="020B0604020202020204" charset="0"/>
                <a:sym typeface="Wingdings" panose="05000000000000000000" pitchFamily="2" charset="2"/>
              </a:rPr>
              <a:t>Increased gait speed  increased contribution of muscle activity (e.g. gastroc/soleus complex) 	</a:t>
            </a:r>
            <a:endParaRPr lang="en-US" sz="1100" b="0" i="0" u="none" strike="noStrike" cap="none">
              <a:solidFill>
                <a:srgbClr val="000000"/>
              </a:solidFill>
              <a:effectLst/>
              <a:latin typeface="Arial"/>
              <a:ea typeface="Arial"/>
              <a:cs typeface="Arial"/>
              <a:sym typeface="Arial"/>
            </a:endParaRPr>
          </a:p>
          <a:p>
            <a:pPr marL="914400" lvl="1" indent="-298450" rtl="0" fontAlgn="base"/>
            <a:r>
              <a:rPr lang="en-US" sz="1100" b="0" i="0" u="none" strike="noStrike" cap="none">
                <a:solidFill>
                  <a:srgbClr val="000000"/>
                </a:solidFill>
                <a:effectLst/>
                <a:latin typeface="Arial"/>
                <a:ea typeface="Arial"/>
                <a:cs typeface="Arial"/>
                <a:sym typeface="Arial"/>
              </a:rPr>
              <a:t>As intensity of gait increases (walking </a:t>
            </a:r>
            <a:r>
              <a:rPr lang="en-US" sz="1100" b="0" i="0" u="none" strike="noStrike" cap="none">
                <a:solidFill>
                  <a:srgbClr val="000000"/>
                </a:solidFill>
                <a:effectLst/>
                <a:latin typeface="Arial"/>
                <a:ea typeface="Arial"/>
                <a:cs typeface="Arial"/>
                <a:sym typeface="Wingdings" panose="05000000000000000000" pitchFamily="2" charset="2"/>
              </a:rPr>
              <a:t> running), contribution of muscle effort shifts to larger muscles (post tib  calf complex)</a:t>
            </a:r>
            <a:endParaRPr lang="en-US" sz="1100" b="0" i="0" u="none" strike="noStrike" cap="none">
              <a:solidFill>
                <a:srgbClr val="000000"/>
              </a:solidFill>
              <a:effectLst/>
              <a:latin typeface="Arial"/>
              <a:ea typeface="Arial"/>
              <a:cs typeface="Arial"/>
              <a:sym typeface="Arial"/>
            </a:endParaRPr>
          </a:p>
          <a:p>
            <a:pPr marL="158750" indent="0" rtl="0" fontAlgn="base">
              <a:buNone/>
            </a:pPr>
            <a:endParaRPr lang="en-US" sz="1100" b="0" i="0" u="none" strike="noStrike" cap="none">
              <a:solidFill>
                <a:srgbClr val="000000"/>
              </a:solidFill>
              <a:effectLst/>
              <a:latin typeface="Arial"/>
              <a:ea typeface="Arial"/>
              <a:cs typeface="Arial"/>
              <a:sym typeface="Arial"/>
            </a:endParaRPr>
          </a:p>
          <a:p>
            <a:endParaRPr lang="en-US"/>
          </a:p>
        </p:txBody>
      </p:sp>
    </p:spTree>
    <p:extLst>
      <p:ext uri="{BB962C8B-B14F-4D97-AF65-F5344CB8AC3E}">
        <p14:creationId xmlns:p14="http://schemas.microsoft.com/office/powerpoint/2010/main" val="2546389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11bc36fe218_0_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 name="Google Shape;215;g11bc36fe218_0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a:solidFill>
                  <a:schemeClr val="dk1"/>
                </a:solidFill>
                <a:latin typeface="Proxima Nova"/>
                <a:ea typeface="Proxima Nova"/>
                <a:cs typeface="Proxima Nova"/>
                <a:sym typeface="Proxima Nova"/>
              </a:rPr>
              <a:t>As mentioned, there are key contributors to foot function. This diagram helps to demonstrate the effects of when one mechanism fails, the entire foot structure will struggle to function as it’s designed to. </a:t>
            </a:r>
            <a:endParaRPr sz="1400">
              <a:solidFill>
                <a:schemeClr val="dk1"/>
              </a:solidFill>
              <a:latin typeface="Proxima Nova"/>
              <a:ea typeface="Proxima Nova"/>
              <a:cs typeface="Proxima Nova"/>
              <a:sym typeface="Proxima Nova"/>
            </a:endParaRPr>
          </a:p>
          <a:p>
            <a:pPr marL="0" lvl="0" indent="0" algn="l" rtl="0">
              <a:spcBef>
                <a:spcPts val="0"/>
              </a:spcBef>
              <a:spcAft>
                <a:spcPts val="0"/>
              </a:spcAft>
              <a:buNone/>
            </a:pPr>
            <a:endParaRPr sz="1400">
              <a:solidFill>
                <a:schemeClr val="dk1"/>
              </a:solidFill>
              <a:latin typeface="Proxima Nova"/>
              <a:ea typeface="Proxima Nova"/>
              <a:cs typeface="Proxima Nova"/>
              <a:sym typeface="Proxima Nova"/>
            </a:endParaRPr>
          </a:p>
          <a:p>
            <a:pPr marL="0" lvl="0" indent="0" algn="l" rtl="0">
              <a:spcBef>
                <a:spcPts val="0"/>
              </a:spcBef>
              <a:spcAft>
                <a:spcPts val="0"/>
              </a:spcAft>
              <a:buNone/>
            </a:pPr>
            <a:r>
              <a:rPr lang="en" sz="1400">
                <a:solidFill>
                  <a:schemeClr val="dk1"/>
                </a:solidFill>
                <a:latin typeface="Proxima Nova"/>
                <a:ea typeface="Proxima Nova"/>
                <a:cs typeface="Proxima Nova"/>
                <a:sym typeface="Proxima Nova"/>
              </a:rPr>
              <a:t>The ability to achieve a supinated position is essential for the function of the foot. The post tib muscle is one of the most important inverter. So if an individual has posterior tibialis tendonitis, you can then see that the subtalar joint can’t effectively supinate and then the transverse tarsal joint won’t lock. Even if you have strong intrinsic foot muscles and a working windlass mechanism, these two features will suffer due to the inability of the posterior tibialis to invert the subtalar joint. </a:t>
            </a:r>
            <a:endParaRPr sz="1400">
              <a:solidFill>
                <a:schemeClr val="dk1"/>
              </a:solidFill>
              <a:latin typeface="Proxima Nova"/>
              <a:ea typeface="Proxima Nova"/>
              <a:cs typeface="Proxima Nova"/>
              <a:sym typeface="Proxima Nova"/>
            </a:endParaRPr>
          </a:p>
          <a:p>
            <a:pPr marL="0" lvl="0" indent="0" algn="l" rtl="0">
              <a:spcBef>
                <a:spcPts val="0"/>
              </a:spcBef>
              <a:spcAft>
                <a:spcPts val="0"/>
              </a:spcAft>
              <a:buNone/>
            </a:pPr>
            <a:endParaRPr sz="1400">
              <a:solidFill>
                <a:schemeClr val="dk1"/>
              </a:solidFill>
              <a:latin typeface="Proxima Nova"/>
              <a:ea typeface="Proxima Nova"/>
              <a:cs typeface="Proxima Nova"/>
              <a:sym typeface="Proxima Nova"/>
            </a:endParaRPr>
          </a:p>
          <a:p>
            <a:pPr marL="0" lvl="0" indent="0" algn="l" rtl="0">
              <a:spcBef>
                <a:spcPts val="0"/>
              </a:spcBef>
              <a:spcAft>
                <a:spcPts val="0"/>
              </a:spcAft>
              <a:buClr>
                <a:schemeClr val="dk1"/>
              </a:buClr>
              <a:buSzPts val="1100"/>
              <a:buFont typeface="Arial"/>
              <a:buNone/>
            </a:pPr>
            <a:r>
              <a:rPr lang="en" sz="1400">
                <a:solidFill>
                  <a:schemeClr val="dk1"/>
                </a:solidFill>
                <a:latin typeface="Proxima Nova"/>
                <a:ea typeface="Proxima Nova"/>
                <a:cs typeface="Proxima Nova"/>
                <a:sym typeface="Proxima Nova"/>
              </a:rPr>
              <a:t>One ineffective mechanism can lead to a cascading of events to follow. A weak posterior tib will decrease arch function... Decreased arch function will weaken foot intrinsic muscles such as the flexor hallucis group…weakened intrinsic muscles lead to overstressing the plantar fascia… overstress the plantar fascia results in an ineffective windlass mechanism… And the list could go on.. </a:t>
            </a:r>
            <a:endParaRPr sz="1400">
              <a:solidFill>
                <a:schemeClr val="dk1"/>
              </a:solidFill>
              <a:latin typeface="Proxima Nova"/>
              <a:ea typeface="Proxima Nova"/>
              <a:cs typeface="Proxima Nova"/>
              <a:sym typeface="Proxima Nova"/>
            </a:endParaRPr>
          </a:p>
          <a:p>
            <a:pPr marL="0" lvl="0" indent="0" algn="l" rtl="0">
              <a:spcBef>
                <a:spcPts val="0"/>
              </a:spcBef>
              <a:spcAft>
                <a:spcPts val="0"/>
              </a:spcAft>
              <a:buNone/>
            </a:pPr>
            <a:endParaRPr sz="160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1239424ffaf_0_6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 name="Google Shape;244;g1239424ffaf_0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600">
                <a:solidFill>
                  <a:schemeClr val="dk1"/>
                </a:solidFill>
              </a:rPr>
              <a:t>Chapter 3, The Evolutionary Mismatch</a:t>
            </a:r>
            <a:endParaRPr sz="1600">
              <a:solidFill>
                <a:schemeClr val="dk1"/>
              </a:solidFill>
            </a:endParaRPr>
          </a:p>
          <a:p>
            <a:pPr marL="0" lvl="0" indent="0" algn="l" rtl="0">
              <a:spcBef>
                <a:spcPts val="0"/>
              </a:spcBef>
              <a:spcAft>
                <a:spcPts val="0"/>
              </a:spcAft>
              <a:buClr>
                <a:schemeClr val="dk1"/>
              </a:buClr>
              <a:buSzPts val="1100"/>
              <a:buFont typeface="Arial"/>
              <a:buNone/>
            </a:pPr>
            <a:endParaRPr sz="1600">
              <a:solidFill>
                <a:schemeClr val="dk1"/>
              </a:solidFill>
            </a:endParaRPr>
          </a:p>
          <a:p>
            <a:pPr marL="0" lvl="0" indent="0" algn="l" rtl="0">
              <a:spcBef>
                <a:spcPts val="0"/>
              </a:spcBef>
              <a:spcAft>
                <a:spcPts val="0"/>
              </a:spcAft>
              <a:buClr>
                <a:schemeClr val="dk1"/>
              </a:buClr>
              <a:buSzPts val="1100"/>
              <a:buFont typeface="Arial"/>
              <a:buNone/>
            </a:pPr>
            <a:r>
              <a:rPr lang="en" sz="1600">
                <a:solidFill>
                  <a:schemeClr val="dk1"/>
                </a:solidFill>
              </a:rPr>
              <a:t>In this chapter, we introduce the mismatch for the foot and begin talking about some of the consequences.</a:t>
            </a:r>
            <a:endParaRPr sz="160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136010a24448976e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 name="Google Shape;250;g136010a24448976e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600">
                <a:solidFill>
                  <a:schemeClr val="dk1"/>
                </a:solidFill>
              </a:rPr>
              <a:t>Daniel Lieberman best introduces the cultural mismatch of modern shoewear, </a:t>
            </a:r>
            <a:endParaRPr sz="1600">
              <a:solidFill>
                <a:schemeClr val="dk1"/>
              </a:solidFill>
            </a:endParaRPr>
          </a:p>
          <a:p>
            <a:pPr marL="0" lvl="0" indent="0" algn="l" rtl="0">
              <a:spcBef>
                <a:spcPts val="0"/>
              </a:spcBef>
              <a:spcAft>
                <a:spcPts val="0"/>
              </a:spcAft>
              <a:buNone/>
            </a:pPr>
            <a:endParaRPr sz="1600">
              <a:solidFill>
                <a:schemeClr val="dk1"/>
              </a:solidFill>
            </a:endParaRPr>
          </a:p>
          <a:p>
            <a:pPr marL="0" lvl="0" indent="0" algn="l" rtl="0">
              <a:spcBef>
                <a:spcPts val="0"/>
              </a:spcBef>
              <a:spcAft>
                <a:spcPts val="0"/>
              </a:spcAft>
              <a:buNone/>
            </a:pPr>
            <a:r>
              <a:rPr lang="en" sz="1600">
                <a:solidFill>
                  <a:schemeClr val="dk1"/>
                </a:solidFill>
              </a:rPr>
              <a:t>“It is human nature to assume the world around </a:t>
            </a:r>
            <a:r>
              <a:rPr lang="en" sz="1600">
                <a:solidFill>
                  <a:schemeClr val="dk1"/>
                </a:solidFill>
                <a:highlight>
                  <a:schemeClr val="lt1"/>
                </a:highlight>
              </a:rPr>
              <a:t>us is normal, but from an evolutionary perspective wearing big, cushioned shoes unquestionably is abnormal. Instead, it was normal for millions of years to walk and run barefoot.</a:t>
            </a:r>
            <a:r>
              <a:rPr lang="en" sz="1600">
                <a:solidFill>
                  <a:schemeClr val="dk1"/>
                </a:solidFill>
                <a:highlight>
                  <a:srgbClr val="FFFFFF"/>
                </a:highlight>
              </a:rPr>
              <a:t> This does not mean, of course, that how our barefoot ancestors lived ‘‘normally’’ in the Paleolithic is better than how we live today. This obviously is a superficial and false kind of logic (would we be better off without antibiotics or aseptic surgical methods?) However, </a:t>
            </a:r>
            <a:r>
              <a:rPr lang="en" sz="1600">
                <a:solidFill>
                  <a:schemeClr val="dk1"/>
                </a:solidFill>
                <a:highlight>
                  <a:schemeClr val="lt1"/>
                </a:highlight>
              </a:rPr>
              <a:t>the mismatch theory does raise the reasonable hypothesis that humans are maladapted to wearing shoes in some ways that contribute to certain injuries.”</a:t>
            </a:r>
            <a:endParaRPr sz="1600">
              <a:solidFill>
                <a:schemeClr val="dk1"/>
              </a:solidFill>
              <a:highlight>
                <a:schemeClr val="lt1"/>
              </a:highlight>
            </a:endParaRPr>
          </a:p>
          <a:p>
            <a:pPr marL="0" lvl="0" indent="0" algn="l" rtl="0">
              <a:spcBef>
                <a:spcPts val="0"/>
              </a:spcBef>
              <a:spcAft>
                <a:spcPts val="0"/>
              </a:spcAft>
              <a:buNone/>
            </a:pPr>
            <a:endParaRPr sz="1600">
              <a:solidFill>
                <a:schemeClr val="dk1"/>
              </a:solidFill>
              <a:highlight>
                <a:schemeClr val="lt1"/>
              </a:highlight>
            </a:endParaRPr>
          </a:p>
          <a:p>
            <a:pPr marL="0" lvl="0" indent="0" algn="l" rtl="0">
              <a:spcBef>
                <a:spcPts val="0"/>
              </a:spcBef>
              <a:spcAft>
                <a:spcPts val="0"/>
              </a:spcAft>
              <a:buNone/>
            </a:pPr>
            <a:r>
              <a:rPr lang="en" sz="1600">
                <a:solidFill>
                  <a:schemeClr val="dk1"/>
                </a:solidFill>
                <a:highlight>
                  <a:schemeClr val="lt1"/>
                </a:highlight>
              </a:rPr>
              <a:t>To put it simply, we aren’t arguing that we shouldn’t wear shoes, but our feet developed to function in a way that shoes can limit which can lead to orthopedic dysfunction and injury.</a:t>
            </a:r>
            <a:endParaRPr sz="1600">
              <a:solidFill>
                <a:schemeClr val="dk1"/>
              </a:solidFill>
              <a:highlight>
                <a:schemeClr val="lt1"/>
              </a:highlight>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g1219610d6a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7" name="Google Shape;257;g1219610d6a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600"/>
              <a:t>So then, when did footwear begin? Anatomical evidence demonstrated by Trinkaus et al indicates that the use of supportive footwear began approximately 45,000 years ago. </a:t>
            </a:r>
            <a:endParaRPr sz="1600"/>
          </a:p>
          <a:p>
            <a:pPr marL="0" lvl="0" indent="0" algn="l" rtl="0">
              <a:spcBef>
                <a:spcPts val="0"/>
              </a:spcBef>
              <a:spcAft>
                <a:spcPts val="0"/>
              </a:spcAft>
              <a:buNone/>
            </a:pPr>
            <a:endParaRPr sz="1600"/>
          </a:p>
          <a:p>
            <a:pPr marL="0" lvl="0" indent="0" algn="l" rtl="0">
              <a:spcBef>
                <a:spcPts val="0"/>
              </a:spcBef>
              <a:spcAft>
                <a:spcPts val="0"/>
              </a:spcAft>
              <a:buNone/>
            </a:pPr>
            <a:r>
              <a:rPr lang="en" sz="1600"/>
              <a:t>The functionality of footwear at that time served to keep feet warm during cold months. While this is some of the first evidence of modern footwear, these shoes 45,000 years ago looked different then the cushioned sneakers of today’s world as they were still considered minimalist with the lack of extrinsic stability. Some “shoes” were simply furs wrapped around the foot.</a:t>
            </a:r>
            <a:endParaRPr sz="1600"/>
          </a:p>
          <a:p>
            <a:pPr marL="0" lvl="0" indent="0" algn="l" rtl="0">
              <a:spcBef>
                <a:spcPts val="0"/>
              </a:spcBef>
              <a:spcAft>
                <a:spcPts val="0"/>
              </a:spcAft>
              <a:buNone/>
            </a:pPr>
            <a:endParaRPr sz="1600"/>
          </a:p>
          <a:p>
            <a:pPr marL="0" lvl="0" indent="0" algn="l" rtl="0">
              <a:spcBef>
                <a:spcPts val="0"/>
              </a:spcBef>
              <a:spcAft>
                <a:spcPts val="0"/>
              </a:spcAft>
              <a:buNone/>
            </a:pPr>
            <a:r>
              <a:rPr lang="en" sz="1600"/>
              <a:t>In today’s culture, we have evolved to accept that cushioned modern shoes with support are necessary for human function. </a:t>
            </a:r>
            <a:endParaRPr sz="1600"/>
          </a:p>
          <a:p>
            <a:pPr marL="0" lvl="0" indent="0" algn="l" rtl="0">
              <a:spcBef>
                <a:spcPts val="0"/>
              </a:spcBef>
              <a:spcAft>
                <a:spcPts val="0"/>
              </a:spcAft>
              <a:buNone/>
            </a:pPr>
            <a:endParaRPr sz="160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11594abcbf6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 name="Google Shape;265;g11594abcbf6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600"/>
              <a:t>When we consider the 7 million year timeline from when we diverged from our last common ancestor </a:t>
            </a:r>
            <a:r>
              <a:rPr lang="en" sz="1600">
                <a:solidFill>
                  <a:schemeClr val="dk1"/>
                </a:solidFill>
              </a:rPr>
              <a:t>and human evolution as a whole, we can appreciate the fact that cushioned shoes are a relatively new technology. While the evidence of the first use of footwear dates back ~45000 years ago, it started to become more habitual between 30-40,000 years ago. Cushioned shoe wear appeared long after our foot structures were anatomically modern. </a:t>
            </a:r>
            <a:endParaRPr sz="1600">
              <a:solidFill>
                <a:schemeClr val="dk1"/>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g11ad1dd0cf4_0_1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3" name="Google Shape;273;g11ad1dd0cf4_0_1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600">
                <a:solidFill>
                  <a:srgbClr val="1F1F1F"/>
                </a:solidFill>
              </a:rPr>
              <a:t>How can modern cushioned shoes affect our structure and function? Modern shoes can limit our proprioception on ground contact and impact our running gait. When you watch barefoot runners, we find that they are primarily forefoot or midfoot strikers while those who run with cushioned shoes are more likely to be heel strikers. This can impact force absorption during gait. </a:t>
            </a:r>
            <a:endParaRPr sz="1600">
              <a:solidFill>
                <a:srgbClr val="1F1F1F"/>
              </a:solidFill>
            </a:endParaRPr>
          </a:p>
          <a:p>
            <a:pPr marL="0" lvl="0" indent="0" algn="l" rtl="0">
              <a:spcBef>
                <a:spcPts val="0"/>
              </a:spcBef>
              <a:spcAft>
                <a:spcPts val="0"/>
              </a:spcAft>
              <a:buNone/>
            </a:pPr>
            <a:endParaRPr sz="1600">
              <a:solidFill>
                <a:srgbClr val="1F1F1F"/>
              </a:solidFill>
            </a:endParaRPr>
          </a:p>
          <a:p>
            <a:pPr marL="0" lvl="0" indent="0" algn="l" rtl="0">
              <a:spcBef>
                <a:spcPts val="0"/>
              </a:spcBef>
              <a:spcAft>
                <a:spcPts val="0"/>
              </a:spcAft>
              <a:buNone/>
            </a:pPr>
            <a:r>
              <a:rPr lang="en" sz="1600">
                <a:solidFill>
                  <a:srgbClr val="1F1F1F"/>
                </a:solidFill>
              </a:rPr>
              <a:t>Socks and shoes have also been shown to contribute to weak and inflexible feet. Think about if you put your arm in a cast. Your arm muscles will atrophy, right? Socks and shoes do something similar to your feet. Those who wear restrictive footwear more often than not will have weaker feet. If the structures we talked about in the last chapter do not have to work as hard to assist in the function of the arch, then the associated active structures will atrophy. And because stability starts at the foot, when we have a weakened arch structure, we will see impacts up the chain into the knee, the hip, and even the spine. But don’t just take our word for it. Let’s dive into some research in the next chapter, The Evidence-Direct Effects.</a:t>
            </a:r>
            <a:endParaRPr sz="1600">
              <a:solidFill>
                <a:srgbClr val="1F1F1F"/>
              </a:solidFill>
            </a:endParaRPr>
          </a:p>
          <a:p>
            <a:pPr marL="0" lvl="0" indent="0" algn="l" rtl="0">
              <a:spcBef>
                <a:spcPts val="0"/>
              </a:spcBef>
              <a:spcAft>
                <a:spcPts val="0"/>
              </a:spcAft>
              <a:buNone/>
            </a:pPr>
            <a:endParaRPr sz="1600">
              <a:solidFill>
                <a:srgbClr val="FF0000"/>
              </a:solidFill>
            </a:endParaRPr>
          </a:p>
          <a:p>
            <a:pPr marL="0" lvl="0" indent="0" algn="l" rtl="0">
              <a:spcBef>
                <a:spcPts val="0"/>
              </a:spcBef>
              <a:spcAft>
                <a:spcPts val="0"/>
              </a:spcAft>
              <a:buNone/>
            </a:pPr>
            <a:r>
              <a:rPr lang="en" sz="1600">
                <a:solidFill>
                  <a:srgbClr val="FF0000"/>
                </a:solidFill>
              </a:rPr>
              <a:t>It is clear that humans did not biologically evolve to wear cushioned and restrictive footwear, rather, we have a foot structure that is built to accept ground reaction forces and dissipate shock through the use of our arches. We developed mechanisms that favored efficient barefoot walk and running with toe off mechanics.</a:t>
            </a:r>
            <a:endParaRPr sz="1600">
              <a:solidFill>
                <a:srgbClr val="FF0000"/>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g11ad1dd0cf4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 name="Google Shape;81;g11ad1dd0cf4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600">
                <a:solidFill>
                  <a:schemeClr val="dk1"/>
                </a:solidFill>
              </a:rPr>
              <a:t>In our evolutionary past, our feet were adapted to climb and walk quadrupedally, not to walk bipedally as we do today. With our need to become bipedal, there were significant changes in our lower extremity structure, including our feet.</a:t>
            </a:r>
            <a:endParaRPr sz="1600">
              <a:solidFill>
                <a:schemeClr val="dk1"/>
              </a:solidFil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1239424ffaf_0_7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1" name="Google Shape;281;g1239424ffaf_0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600">
                <a:solidFill>
                  <a:schemeClr val="dk1"/>
                </a:solidFill>
              </a:rPr>
              <a:t>Chapter 4, The Evidence</a:t>
            </a:r>
            <a:endParaRPr sz="1600">
              <a:solidFill>
                <a:schemeClr val="dk1"/>
              </a:solidFill>
            </a:endParaRPr>
          </a:p>
          <a:p>
            <a:pPr marL="0" lvl="0" indent="0" algn="l" rtl="0">
              <a:spcBef>
                <a:spcPts val="0"/>
              </a:spcBef>
              <a:spcAft>
                <a:spcPts val="0"/>
              </a:spcAft>
              <a:buClr>
                <a:schemeClr val="dk1"/>
              </a:buClr>
              <a:buSzPts val="1100"/>
              <a:buFont typeface="Arial"/>
              <a:buNone/>
            </a:pPr>
            <a:endParaRPr sz="1600">
              <a:solidFill>
                <a:schemeClr val="dk1"/>
              </a:solidFill>
            </a:endParaRPr>
          </a:p>
          <a:p>
            <a:pPr marL="0" lvl="0" indent="0" algn="l" rtl="0">
              <a:spcBef>
                <a:spcPts val="0"/>
              </a:spcBef>
              <a:spcAft>
                <a:spcPts val="0"/>
              </a:spcAft>
              <a:buNone/>
            </a:pPr>
            <a:r>
              <a:rPr lang="en" sz="1600">
                <a:solidFill>
                  <a:schemeClr val="dk1"/>
                </a:solidFill>
              </a:rPr>
              <a:t>In this chapter, we will talk about the direct effects shoes have on our feet. We will be looking into the research that suggests shoes contribute to foot weakness and dysfunction, research that shows altered gait mechanics due to shoe wearing, and research that suggests that restrictive footwear can impact foot development.</a:t>
            </a:r>
            <a:endParaRPr sz="160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g11ad1dd0cf4_0_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7" name="Google Shape;287;g11ad1dd0cf4_0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600"/>
              <a:t>In the last chapter, we touched briefly on some of the effects of wearing cushioned shoes. The three main direct effects of shoe wearing are as follows.</a:t>
            </a:r>
            <a:endParaRPr sz="1600"/>
          </a:p>
          <a:p>
            <a:pPr marL="0" lvl="0" indent="0" algn="l" rtl="0">
              <a:spcBef>
                <a:spcPts val="0"/>
              </a:spcBef>
              <a:spcAft>
                <a:spcPts val="0"/>
              </a:spcAft>
              <a:buNone/>
            </a:pPr>
            <a:endParaRPr sz="1600"/>
          </a:p>
          <a:p>
            <a:pPr marL="0" lvl="0" indent="0" algn="l" rtl="0">
              <a:spcBef>
                <a:spcPts val="0"/>
              </a:spcBef>
              <a:spcAft>
                <a:spcPts val="0"/>
              </a:spcAft>
              <a:buNone/>
            </a:pPr>
            <a:r>
              <a:rPr lang="en" sz="1600"/>
              <a:t>One, because shoes can decrease the forces that our arch has to handle, there will be decreased intrinsic arch strength and decreased arch function. We commonly see weak feet in western cultures and that is one reason why.</a:t>
            </a:r>
            <a:endParaRPr sz="1600"/>
          </a:p>
          <a:p>
            <a:pPr marL="0" lvl="0" indent="0" algn="l" rtl="0">
              <a:spcBef>
                <a:spcPts val="0"/>
              </a:spcBef>
              <a:spcAft>
                <a:spcPts val="0"/>
              </a:spcAft>
              <a:buNone/>
            </a:pPr>
            <a:endParaRPr sz="1600"/>
          </a:p>
          <a:p>
            <a:pPr marL="0" lvl="0" indent="0" algn="l" rtl="0">
              <a:spcBef>
                <a:spcPts val="0"/>
              </a:spcBef>
              <a:spcAft>
                <a:spcPts val="0"/>
              </a:spcAft>
              <a:buNone/>
            </a:pPr>
            <a:r>
              <a:rPr lang="en" sz="1600"/>
              <a:t>Two, wearing cushioned shoes can encourage a heel strike during running gait. As we increase movement speed, barefoot runners typically shift from a heel strike to a forefoot strike to better handle ground contact forces. Because cushioned shoes help to absorb load, runners often don’t feel it is necessary to forefoot strike during running gait, but the forces involved with heel striking at higher velocities can increase injury risk.</a:t>
            </a:r>
            <a:endParaRPr sz="1600"/>
          </a:p>
          <a:p>
            <a:pPr marL="0" lvl="0" indent="0" algn="l" rtl="0">
              <a:spcBef>
                <a:spcPts val="0"/>
              </a:spcBef>
              <a:spcAft>
                <a:spcPts val="0"/>
              </a:spcAft>
              <a:buNone/>
            </a:pPr>
            <a:endParaRPr sz="1600"/>
          </a:p>
          <a:p>
            <a:pPr marL="0" lvl="0" indent="0" algn="l" rtl="0">
              <a:spcBef>
                <a:spcPts val="0"/>
              </a:spcBef>
              <a:spcAft>
                <a:spcPts val="0"/>
              </a:spcAft>
              <a:buNone/>
            </a:pPr>
            <a:r>
              <a:rPr lang="en" sz="1600"/>
              <a:t>And three, restrictive footwear with narrow toe boxes can increase the prevalence of hallux valgus.</a:t>
            </a:r>
            <a:endParaRPr sz="1600"/>
          </a:p>
          <a:p>
            <a:pPr marL="0" lvl="0" indent="0" algn="l" rtl="0">
              <a:spcBef>
                <a:spcPts val="0"/>
              </a:spcBef>
              <a:spcAft>
                <a:spcPts val="0"/>
              </a:spcAft>
              <a:buNone/>
            </a:pPr>
            <a:endParaRPr sz="1600"/>
          </a:p>
          <a:p>
            <a:pPr marL="0" lvl="0" indent="0" algn="l" rtl="0">
              <a:spcBef>
                <a:spcPts val="0"/>
              </a:spcBef>
              <a:spcAft>
                <a:spcPts val="0"/>
              </a:spcAft>
              <a:buNone/>
            </a:pPr>
            <a:r>
              <a:rPr lang="en" sz="1600"/>
              <a:t> </a:t>
            </a:r>
            <a:endParaRPr sz="160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g12482d52485_1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3" name="Google Shape;293;g12482d52485_1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600"/>
              <a:t>Direct effect number one. Shoes lead to an overall decrease in arch strength. When our feet cannot grip the ground and function as intended and when shoes dissipate most of the load that the foot is designed to dissipate, the intrinsic arch stabilizer muscles do not have to work very hard. When these muscles are not loaded, they lose strength and lose function.</a:t>
            </a:r>
            <a:endParaRPr sz="1600"/>
          </a:p>
          <a:p>
            <a:pPr marL="0" lvl="0" indent="0" algn="l" rtl="0">
              <a:spcBef>
                <a:spcPts val="0"/>
              </a:spcBef>
              <a:spcAft>
                <a:spcPts val="0"/>
              </a:spcAft>
              <a:buNone/>
            </a:pPr>
            <a:endParaRPr sz="1600"/>
          </a:p>
          <a:p>
            <a:pPr marL="0" lvl="0" indent="0" algn="l" rtl="0">
              <a:spcBef>
                <a:spcPts val="0"/>
              </a:spcBef>
              <a:spcAft>
                <a:spcPts val="0"/>
              </a:spcAft>
              <a:buNone/>
            </a:pPr>
            <a:r>
              <a:rPr lang="en" sz="1600"/>
              <a:t>Show airex pad demonstration with the scale?</a:t>
            </a:r>
            <a:endParaRPr sz="1600"/>
          </a:p>
          <a:p>
            <a:pPr marL="0" lvl="0" indent="0" algn="l" rtl="0">
              <a:spcBef>
                <a:spcPts val="0"/>
              </a:spcBef>
              <a:spcAft>
                <a:spcPts val="0"/>
              </a:spcAft>
              <a:buNone/>
            </a:pPr>
            <a:endParaRPr sz="1600"/>
          </a:p>
          <a:p>
            <a:pPr marL="0" lvl="0" indent="0" algn="l" rtl="0">
              <a:spcBef>
                <a:spcPts val="0"/>
              </a:spcBef>
              <a:spcAft>
                <a:spcPts val="0"/>
              </a:spcAft>
              <a:buNone/>
            </a:pPr>
            <a:r>
              <a:rPr lang="en" sz="1600"/>
              <a:t>Discuss arch function with demonstration - stand on air-ex pad</a:t>
            </a:r>
            <a:endParaRPr sz="1600"/>
          </a:p>
          <a:p>
            <a:pPr marL="0" lvl="0" indent="0" algn="l" rtl="0">
              <a:spcBef>
                <a:spcPts val="0"/>
              </a:spcBef>
              <a:spcAft>
                <a:spcPts val="0"/>
              </a:spcAft>
              <a:buNone/>
            </a:pPr>
            <a:r>
              <a:rPr lang="en" sz="1600"/>
              <a:t>When we can’t grip the ground, our arch muscles cannot work - this is similar to the effects of shoes</a:t>
            </a:r>
            <a:endParaRPr sz="1600"/>
          </a:p>
          <a:p>
            <a:pPr marL="0" lvl="0" indent="0" algn="l" rtl="0">
              <a:spcBef>
                <a:spcPts val="0"/>
              </a:spcBef>
              <a:spcAft>
                <a:spcPts val="0"/>
              </a:spcAft>
              <a:buNone/>
            </a:pPr>
            <a:r>
              <a:rPr lang="en" sz="1600"/>
              <a:t>Additionally, as we decrease function, we decrease strength of these working muscles due to not actively engaging them.  </a:t>
            </a:r>
          </a:p>
          <a:p>
            <a:pPr marL="0" lvl="0" indent="0" algn="l" rtl="0">
              <a:spcBef>
                <a:spcPts val="0"/>
              </a:spcBef>
              <a:spcAft>
                <a:spcPts val="0"/>
              </a:spcAft>
              <a:buNone/>
            </a:pPr>
            <a:endParaRPr lang="en" sz="160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11ad1dd0cf4_0_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11ad1dd0cf4_0_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600"/>
              <a:t>This study looked at foot strength in those that wear cushioned shoes with a slightly elevated heel, common in most modern shoes, compared to those who wore more minimalist shoe styles. The study found that minimalist shoes increase the demand on the intrinsic arch musculature, so those muscles are stronger. As such, there is greater surface area and volume of the plantar muscles which indicates muscle hypertrophy. The study also found that minimalist shoes allowed users to make better use of the spring-like function of the longitudinal arch and the structures involved.</a:t>
            </a:r>
            <a:endParaRPr sz="1600"/>
          </a:p>
          <a:p>
            <a:pPr marL="0" lvl="0" indent="0" algn="l" rtl="0">
              <a:spcBef>
                <a:spcPts val="0"/>
              </a:spcBef>
              <a:spcAft>
                <a:spcPts val="0"/>
              </a:spcAft>
              <a:buNone/>
            </a:pPr>
            <a:endParaRPr sz="1600"/>
          </a:p>
          <a:p>
            <a:pPr marL="0" lvl="0" indent="0" algn="l" rtl="0">
              <a:spcBef>
                <a:spcPts val="0"/>
              </a:spcBef>
              <a:spcAft>
                <a:spcPts val="0"/>
              </a:spcAft>
              <a:buNone/>
            </a:pPr>
            <a:r>
              <a:rPr lang="en" sz="1600"/>
              <a:t>So what does all this mean? It means that shoes that allow our feet to more closely mimic our natural foot function improve strength and function in the foot!</a:t>
            </a:r>
          </a:p>
          <a:p>
            <a:pPr marL="0" lvl="0" indent="0" algn="l" rtl="0">
              <a:spcBef>
                <a:spcPts val="0"/>
              </a:spcBef>
              <a:spcAft>
                <a:spcPts val="0"/>
              </a:spcAft>
              <a:buNone/>
            </a:pPr>
            <a:r>
              <a:rPr lang="en" sz="1600"/>
              <a:t>	</a:t>
            </a:r>
          </a:p>
          <a:p>
            <a:pPr marL="0" lvl="0" indent="0" algn="l" rtl="0">
              <a:spcBef>
                <a:spcPts val="0"/>
              </a:spcBef>
              <a:spcAft>
                <a:spcPts val="0"/>
              </a:spcAft>
              <a:buNone/>
            </a:pPr>
            <a:endParaRPr lang="en" sz="1600"/>
          </a:p>
          <a:p>
            <a:pPr marL="0" lvl="0" indent="0" algn="l" rtl="0">
              <a:spcBef>
                <a:spcPts val="0"/>
              </a:spcBef>
              <a:spcAft>
                <a:spcPts val="0"/>
              </a:spcAft>
              <a:buNone/>
            </a:pPr>
            <a:r>
              <a:rPr lang="en" sz="1600"/>
              <a:t>2023 Systematic Review: </a:t>
            </a:r>
          </a:p>
          <a:p>
            <a:pPr marL="285750" lvl="0" indent="-285750" algn="l" rtl="0">
              <a:spcBef>
                <a:spcPts val="0"/>
              </a:spcBef>
              <a:spcAft>
                <a:spcPts val="0"/>
              </a:spcAft>
            </a:pPr>
            <a:r>
              <a:rPr lang="en-US" sz="1600"/>
              <a:t>A</a:t>
            </a:r>
            <a:r>
              <a:rPr lang="en" sz="1600"/>
              <a:t>ssessed efficacy of using minimalist shoes as an intervention to change plantar intrinsic foot muscle size and strength. Found increased intrinsics foot muscle hypertrophy (7-10.6%) and strength (9-57%). With longer duration intervention yielding larger effects</a:t>
            </a:r>
          </a:p>
          <a:p>
            <a:pPr marL="285750" lvl="0" indent="-285750" algn="l" rtl="0">
              <a:spcBef>
                <a:spcPts val="0"/>
              </a:spcBef>
              <a:spcAft>
                <a:spcPts val="0"/>
              </a:spcAft>
            </a:pPr>
            <a:r>
              <a:rPr lang="en" sz="1600"/>
              <a:t>Same as above but more up to date and done by UVA researchers! </a:t>
            </a:r>
            <a:endParaRPr sz="160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g127a06212ea_1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8" name="Google Shape;308;g127a06212ea_1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600"/>
              <a:t>This second study had very similar findings to the first study. This study looked at three groups. One group that wore cushioned shoes and continued to wear them. One group that wore minimalist shoes and continued to wear them. And one group that wore cushioned shoes, but transitioned to minimalist shoes. The study found that neither the cushioned shoe group nor the minimalist shoe group had significant improvements in foot strength over the six month course of this study. However, the minimalist group had a higher baseline foot strength. The group that transitioned from cushioned shoes to minimalist shoes had a 57% increase in intrinsic muscular development within 6 months by simply performing daily activities. 57%! When we transition to a more natural function of the foot without the cushioning of modern shoes, our feet get stronger because they are allowed to function as they were designed to! And that was without targeted strengthening.</a:t>
            </a:r>
            <a:endParaRPr sz="1600"/>
          </a:p>
          <a:p>
            <a:pPr marL="0" lvl="0" indent="0" algn="l" rtl="0">
              <a:spcBef>
                <a:spcPts val="0"/>
              </a:spcBef>
              <a:spcAft>
                <a:spcPts val="0"/>
              </a:spcAft>
              <a:buNone/>
            </a:pPr>
            <a:endParaRPr sz="1600"/>
          </a:p>
          <a:p>
            <a:pPr marL="0" lvl="0" indent="0" algn="l" rtl="0">
              <a:spcBef>
                <a:spcPts val="0"/>
              </a:spcBef>
              <a:spcAft>
                <a:spcPts val="0"/>
              </a:spcAft>
              <a:buNone/>
            </a:pPr>
            <a:r>
              <a:rPr lang="en" sz="1600"/>
              <a:t>N = 22 for intervention group </a:t>
            </a:r>
            <a:endParaRPr sz="160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1239424ffaf_0_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6" name="Google Shape;316;g1239424ffaf_0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600">
                <a:solidFill>
                  <a:schemeClr val="dk1"/>
                </a:solidFill>
              </a:rPr>
              <a:t>This next study looked at foot structure in shoe wearing, partially shoe wearing, and non-shoe wearing communities. It was found that shoe-wearing communities, typically western populations had more slender feet with higher peak pressures during gait at the heel, the metatarsals, and the great toe. Barefoot communities, on the other hand, had wider feet with more distributed peak pressures during gait. </a:t>
            </a:r>
            <a:endParaRPr sz="1600">
              <a:solidFill>
                <a:schemeClr val="dk1"/>
              </a:solidFill>
            </a:endParaRPr>
          </a:p>
          <a:p>
            <a:pPr marL="0" lvl="0" indent="0" algn="l" rtl="0">
              <a:spcBef>
                <a:spcPts val="0"/>
              </a:spcBef>
              <a:spcAft>
                <a:spcPts val="0"/>
              </a:spcAft>
              <a:buClr>
                <a:schemeClr val="dk1"/>
              </a:buClr>
              <a:buSzPts val="1100"/>
              <a:buFont typeface="Arial"/>
              <a:buNone/>
            </a:pPr>
            <a:endParaRPr sz="1600">
              <a:solidFill>
                <a:schemeClr val="dk1"/>
              </a:solidFill>
            </a:endParaRPr>
          </a:p>
          <a:p>
            <a:pPr marL="0" lvl="0" indent="0" algn="l" rtl="0">
              <a:spcBef>
                <a:spcPts val="0"/>
              </a:spcBef>
              <a:spcAft>
                <a:spcPts val="0"/>
              </a:spcAft>
              <a:buClr>
                <a:schemeClr val="dk1"/>
              </a:buClr>
              <a:buSzPts val="1100"/>
              <a:buFont typeface="Arial"/>
              <a:buNone/>
            </a:pPr>
            <a:r>
              <a:rPr lang="en" sz="1600">
                <a:solidFill>
                  <a:schemeClr val="dk1"/>
                </a:solidFill>
              </a:rPr>
              <a:t>So what does this mean? Those who wear shoes have higher peak pressures on their heel, metatarsals, and great toe compared to non-shoe wearers which means that their ability to distribute force is decreased. This lack of force distribution can influence gait and chances of injury. It can also affect how much load actually goes through the arch which can lead to decreased arch strength. We also see a generally wider foot, especially the toe box, when we do not constantly wear shoes with a narrow toe box that constrict our toes and limit their ability to spread and grip the ground. Even socks can constrict the toes to a level that impacts foot development.</a:t>
            </a:r>
            <a:endParaRPr sz="1600">
              <a:solidFill>
                <a:schemeClr val="dk1"/>
              </a:solidFill>
            </a:endParaRPr>
          </a:p>
          <a:p>
            <a:pPr marL="0" lvl="0" indent="0" algn="l" rtl="0">
              <a:spcBef>
                <a:spcPts val="0"/>
              </a:spcBef>
              <a:spcAft>
                <a:spcPts val="0"/>
              </a:spcAft>
              <a:buClr>
                <a:schemeClr val="dk1"/>
              </a:buClr>
              <a:buSzPts val="1100"/>
              <a:buFont typeface="Arial"/>
              <a:buNone/>
            </a:pPr>
            <a:endParaRPr sz="1600">
              <a:solidFill>
                <a:schemeClr val="dk1"/>
              </a:solidFill>
            </a:endParaRPr>
          </a:p>
          <a:p>
            <a:pPr marL="0" lvl="0" indent="0" algn="l" rtl="0">
              <a:spcBef>
                <a:spcPts val="0"/>
              </a:spcBef>
              <a:spcAft>
                <a:spcPts val="0"/>
              </a:spcAft>
              <a:buClr>
                <a:schemeClr val="dk1"/>
              </a:buClr>
              <a:buSzPts val="1100"/>
              <a:buFont typeface="Arial"/>
              <a:buNone/>
            </a:pPr>
            <a:r>
              <a:rPr lang="en" sz="1600">
                <a:solidFill>
                  <a:schemeClr val="dk1"/>
                </a:solidFill>
              </a:rPr>
              <a:t>This was a RCT with ___participants.</a:t>
            </a:r>
            <a:endParaRPr sz="1600">
              <a:solidFill>
                <a:schemeClr val="dk1"/>
              </a:solidFill>
            </a:endParaRPr>
          </a:p>
          <a:p>
            <a:pPr marL="0" lvl="0" indent="0" algn="l" rtl="0">
              <a:spcBef>
                <a:spcPts val="0"/>
              </a:spcBef>
              <a:spcAft>
                <a:spcPts val="0"/>
              </a:spcAft>
              <a:buClr>
                <a:schemeClr val="dk1"/>
              </a:buClr>
              <a:buSzPts val="1100"/>
              <a:buFont typeface="Arial"/>
              <a:buNone/>
            </a:pPr>
            <a:r>
              <a:rPr lang="en" sz="1600">
                <a:solidFill>
                  <a:schemeClr val="dk1"/>
                </a:solidFill>
              </a:rPr>
              <a:t>2 indian cohorts - one with and one without shoes</a:t>
            </a:r>
            <a:endParaRPr sz="1600">
              <a:solidFill>
                <a:schemeClr val="dk1"/>
              </a:solidFill>
            </a:endParaRPr>
          </a:p>
          <a:p>
            <a:pPr marL="0" lvl="0" indent="0" algn="l" rtl="0">
              <a:spcBef>
                <a:spcPts val="0"/>
              </a:spcBef>
              <a:spcAft>
                <a:spcPts val="0"/>
              </a:spcAft>
              <a:buClr>
                <a:schemeClr val="dk1"/>
              </a:buClr>
              <a:buSzPts val="1100"/>
              <a:buFont typeface="Arial"/>
              <a:buNone/>
            </a:pPr>
            <a:r>
              <a:rPr lang="en" sz="1600">
                <a:solidFill>
                  <a:schemeClr val="dk1"/>
                </a:solidFill>
              </a:rPr>
              <a:t>And 1 westernized shoe wearing cohort. </a:t>
            </a:r>
            <a:endParaRPr sz="1600">
              <a:solidFill>
                <a:schemeClr val="dk1"/>
              </a:solidFill>
            </a:endParaRPr>
          </a:p>
          <a:p>
            <a:pPr marL="0" lvl="0" indent="0" algn="l" rtl="0">
              <a:spcBef>
                <a:spcPts val="0"/>
              </a:spcBef>
              <a:spcAft>
                <a:spcPts val="0"/>
              </a:spcAft>
              <a:buClr>
                <a:schemeClr val="dk1"/>
              </a:buClr>
              <a:buSzPts val="1100"/>
              <a:buFont typeface="Arial"/>
              <a:buNone/>
            </a:pPr>
            <a:r>
              <a:rPr lang="en" sz="1600">
                <a:solidFill>
                  <a:schemeClr val="dk1"/>
                </a:solidFill>
              </a:rPr>
              <a:t>The shoe-wearing indian cohort wore primarily open-toed wider shoes. </a:t>
            </a:r>
          </a:p>
          <a:p>
            <a:pPr marL="0" lvl="0" indent="0" algn="l" rtl="0">
              <a:spcBef>
                <a:spcPts val="0"/>
              </a:spcBef>
              <a:spcAft>
                <a:spcPts val="0"/>
              </a:spcAft>
              <a:buClr>
                <a:schemeClr val="dk1"/>
              </a:buClr>
              <a:buSzPts val="1100"/>
              <a:buFont typeface="Arial"/>
              <a:buNone/>
            </a:pPr>
            <a:endParaRPr lang="en" sz="1600">
              <a:solidFill>
                <a:schemeClr val="dk1"/>
              </a:solidFill>
            </a:endParaRPr>
          </a:p>
          <a:p>
            <a:pPr marL="0" lvl="0" indent="0" algn="l" rtl="0">
              <a:spcBef>
                <a:spcPts val="0"/>
              </a:spcBef>
              <a:spcAft>
                <a:spcPts val="0"/>
              </a:spcAft>
              <a:buNone/>
            </a:pPr>
            <a:r>
              <a:rPr lang="en" sz="1600"/>
              <a:t>Additionally  - Holowka et al, 2018: </a:t>
            </a:r>
          </a:p>
          <a:p>
            <a:pPr marL="285750" lvl="0" indent="-285750" algn="l" rtl="0">
              <a:spcBef>
                <a:spcPts val="0"/>
              </a:spcBef>
              <a:spcAft>
                <a:spcPts val="0"/>
              </a:spcAft>
            </a:pPr>
            <a:r>
              <a:rPr lang="en" sz="1600"/>
              <a:t>Minimally shod populations had: </a:t>
            </a:r>
          </a:p>
          <a:p>
            <a:pPr marL="742950" lvl="1" indent="-285750" algn="l" rtl="0">
              <a:spcBef>
                <a:spcPts val="0"/>
              </a:spcBef>
              <a:spcAft>
                <a:spcPts val="0"/>
              </a:spcAft>
            </a:pPr>
            <a:r>
              <a:rPr lang="en-US" sz="1600"/>
              <a:t>H</a:t>
            </a:r>
            <a:r>
              <a:rPr lang="en" sz="1600"/>
              <a:t>igher and stiffer longitudinal arch in static stance</a:t>
            </a:r>
          </a:p>
          <a:p>
            <a:pPr marL="742950" lvl="1" indent="-285750" algn="l" rtl="0">
              <a:spcBef>
                <a:spcPts val="0"/>
              </a:spcBef>
              <a:spcAft>
                <a:spcPts val="0"/>
              </a:spcAft>
            </a:pPr>
            <a:r>
              <a:rPr lang="en-US" sz="1600"/>
              <a:t>H</a:t>
            </a:r>
            <a:r>
              <a:rPr lang="en" sz="1600"/>
              <a:t>igher CSA in abductor hallucis, abductor digit minimi, and flexor digitorum brevis </a:t>
            </a:r>
          </a:p>
          <a:p>
            <a:pPr marL="742950" lvl="1" indent="-285750" algn="l" rtl="0">
              <a:spcBef>
                <a:spcPts val="0"/>
              </a:spcBef>
              <a:spcAft>
                <a:spcPts val="0"/>
              </a:spcAft>
            </a:pPr>
            <a:r>
              <a:rPr lang="en" sz="1600"/>
              <a:t>Longitudinal arch had less deformation and higher stiffness during dynamic gait</a:t>
            </a:r>
          </a:p>
          <a:p>
            <a:pPr marL="742950" lvl="1" indent="-285750" algn="l" rtl="0">
              <a:spcBef>
                <a:spcPts val="0"/>
              </a:spcBef>
              <a:spcAft>
                <a:spcPts val="0"/>
              </a:spcAft>
            </a:pPr>
            <a:r>
              <a:rPr lang="en" sz="1600"/>
              <a:t>Authors conclude that supportive and restrictive conventional shoe wear could likely impact intrinsic foot strength and arch stiffness</a:t>
            </a:r>
          </a:p>
          <a:p>
            <a:pPr marL="0" lvl="0" indent="0" algn="l" rtl="0">
              <a:spcBef>
                <a:spcPts val="0"/>
              </a:spcBef>
              <a:spcAft>
                <a:spcPts val="0"/>
              </a:spcAft>
              <a:buClr>
                <a:schemeClr val="dk1"/>
              </a:buClr>
              <a:buSzPts val="1100"/>
              <a:buFont typeface="Arial"/>
              <a:buNone/>
            </a:pPr>
            <a:endParaRPr sz="1600">
              <a:solidFill>
                <a:schemeClr val="dk1"/>
              </a:solidFill>
            </a:endParaRPr>
          </a:p>
          <a:p>
            <a:pPr marL="0" lvl="0" indent="0" algn="l" rtl="0">
              <a:spcBef>
                <a:spcPts val="0"/>
              </a:spcBef>
              <a:spcAft>
                <a:spcPts val="0"/>
              </a:spcAft>
              <a:buNone/>
            </a:pPr>
            <a:endParaRPr sz="160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12482d52485_1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5" name="Google Shape;325;g12482d52485_1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600"/>
              <a:t>Direct effect number two. Shoes can encourage a heel strike. When we think about running, the first thing that we think of is the increase in velocity. In barefoot runners, that increase in velocity is accompanied by a shift from heel strike walking to midfoot or forefoot strike running. This transition takes place due to the increased need for force dissipation through a single leg and the need for horizontal force production. Running puts 3-5x your bodyweight through your foot, so the foot and other lower extremity musculature have to absorb that much more load. In order to do that, we shift to forefoot running to allow the gastroc soleus complex to absorb load and create force.</a:t>
            </a:r>
            <a:endParaRPr sz="160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g11ad1dd0cf4_0_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2" name="Google Shape;332;g11ad1dd0cf4_0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600">
                <a:solidFill>
                  <a:schemeClr val="dk1"/>
                </a:solidFill>
              </a:rPr>
              <a:t>This study looked at motion patterns and loading mechanics between minimalist shoe wearers and cushioned shoe wearers. This study found that people who wore more cushioned shoes were more likely to heel strike. The study also found an increased leg stiffness in the cushioned shoe group. In running mechanics, the lower extremity musculature such as the gastrocnemius and soleus, and the quadriceps have to absorb load. However, when heel striking, impact loading, the rate of loading on ground contact is much greater and can inappropriately transfer forcers up the kinetic chain which increases risk of certain injuries to the musculoskeletal system. But we’ll talk more about that later.</a:t>
            </a:r>
            <a:endParaRPr sz="1600">
              <a:solidFill>
                <a:schemeClr val="dk1"/>
              </a:solidFill>
            </a:endParaRPr>
          </a:p>
          <a:p>
            <a:pPr marL="0" lvl="0" indent="0" algn="l" rtl="0">
              <a:spcBef>
                <a:spcPts val="0"/>
              </a:spcBef>
              <a:spcAft>
                <a:spcPts val="0"/>
              </a:spcAft>
              <a:buNone/>
            </a:pPr>
            <a:endParaRPr sz="1600">
              <a:solidFill>
                <a:schemeClr val="dk1"/>
              </a:solidFill>
            </a:endParaRPr>
          </a:p>
          <a:p>
            <a:pPr marL="0" lvl="0" indent="0" algn="l" rtl="0">
              <a:spcBef>
                <a:spcPts val="0"/>
              </a:spcBef>
              <a:spcAft>
                <a:spcPts val="0"/>
              </a:spcAft>
              <a:buNone/>
            </a:pPr>
            <a:r>
              <a:rPr lang="en" sz="1600">
                <a:solidFill>
                  <a:schemeClr val="dk1"/>
                </a:solidFill>
              </a:rPr>
              <a:t>Kulmala J-P, Kosonen J, Nurminen J, Avela J. Running in highly cushioned shoes increases leg stiffness and amplifies impact loading. Published online 2018.</a:t>
            </a:r>
            <a:endParaRPr sz="160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a:extLst>
            <a:ext uri="{FF2B5EF4-FFF2-40B4-BE49-F238E27FC236}">
              <a16:creationId xmlns:a16="http://schemas.microsoft.com/office/drawing/2014/main" id="{719600A9-9D50-5872-FE56-E2A413CB713E}"/>
            </a:ext>
          </a:extLst>
        </p:cNvPr>
        <p:cNvGrpSpPr/>
        <p:nvPr/>
      </p:nvGrpSpPr>
      <p:grpSpPr>
        <a:xfrm>
          <a:off x="0" y="0"/>
          <a:ext cx="0" cy="0"/>
          <a:chOff x="0" y="0"/>
          <a:chExt cx="0" cy="0"/>
        </a:xfrm>
      </p:grpSpPr>
      <p:sp>
        <p:nvSpPr>
          <p:cNvPr id="331" name="Google Shape;331;g11ad1dd0cf4_0_89:notes">
            <a:extLst>
              <a:ext uri="{FF2B5EF4-FFF2-40B4-BE49-F238E27FC236}">
                <a16:creationId xmlns:a16="http://schemas.microsoft.com/office/drawing/2014/main" id="{A690D5F2-199F-D772-8D8A-CDA3BB36E60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2" name="Google Shape;332;g11ad1dd0cf4_0_89:notes">
            <a:extLst>
              <a:ext uri="{FF2B5EF4-FFF2-40B4-BE49-F238E27FC236}">
                <a16:creationId xmlns:a16="http://schemas.microsoft.com/office/drawing/2014/main" id="{94AEB6C6-B9F8-F5F2-23A3-10290BAB64D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600">
                <a:solidFill>
                  <a:schemeClr val="dk1"/>
                </a:solidFill>
              </a:rPr>
              <a:t>This study looked at motion patterns and loading mechanics between minimalist shoe wearers and cushioned shoe wearers. This study found that people who wore more cushioned shoes were more likely to heel strike. The study also found an increased leg stiffness in the cushioned shoe group. In running mechanics, the lower extremity musculature such as the gastrocnemius and soleus, and the quadriceps have to absorb load. However, when heel striking, impact loading, the rate of loading on ground contact is much greater and can inappropriately transfer forcers up the kinetic chain which increases risk of certain injuries to the musculoskeletal system. But we’ll talk more about that later.</a:t>
            </a:r>
            <a:endParaRPr sz="1600">
              <a:solidFill>
                <a:schemeClr val="dk1"/>
              </a:solidFill>
            </a:endParaRPr>
          </a:p>
          <a:p>
            <a:pPr marL="0" lvl="0" indent="0" algn="l" rtl="0">
              <a:spcBef>
                <a:spcPts val="0"/>
              </a:spcBef>
              <a:spcAft>
                <a:spcPts val="0"/>
              </a:spcAft>
              <a:buNone/>
            </a:pPr>
            <a:endParaRPr sz="1600">
              <a:solidFill>
                <a:schemeClr val="dk1"/>
              </a:solidFill>
            </a:endParaRPr>
          </a:p>
          <a:p>
            <a:pPr marL="0" lvl="0" indent="0" algn="l" rtl="0">
              <a:spcBef>
                <a:spcPts val="0"/>
              </a:spcBef>
              <a:spcAft>
                <a:spcPts val="0"/>
              </a:spcAft>
              <a:buNone/>
            </a:pPr>
            <a:r>
              <a:rPr lang="en" sz="1600">
                <a:solidFill>
                  <a:schemeClr val="dk1"/>
                </a:solidFill>
              </a:rPr>
              <a:t>Kulmala J-P, Kosonen J, Nurminen J, Avela J. Running in highly cushioned shoes increases leg stiffness and amplifies impact loading. Published online 2018.</a:t>
            </a:r>
            <a:endParaRPr sz="1600"/>
          </a:p>
        </p:txBody>
      </p:sp>
    </p:spTree>
    <p:extLst>
      <p:ext uri="{BB962C8B-B14F-4D97-AF65-F5344CB8AC3E}">
        <p14:creationId xmlns:p14="http://schemas.microsoft.com/office/powerpoint/2010/main" val="348799195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g12482d52485_1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 name="Google Shape;340;g12482d52485_1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600"/>
              <a:t>And the final direct effect of modern shoewear is increased rates of hallux valgus.</a:t>
            </a:r>
            <a:endParaRPr sz="16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10583f3d12c_0_2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 name="Google Shape;90;g10583f3d12c_0_2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600">
                <a:solidFill>
                  <a:schemeClr val="dk1"/>
                </a:solidFill>
              </a:rPr>
              <a:t>Due to the prioritization of climbing trees rather than ambulating as bipeds, the foot of a chimp lacks an arch, the metatarsal joints of the foot do not accommodate toe-off extension, and the big toe and ankle are angled inwards. When you look at the structure of a chimp’s foot, you might notice that it resembles more of a hand rather than a modern foot. It is more important for this species to be able to use these distal segments for gripping purposes rather than propulsion and shock absorption.</a:t>
            </a:r>
            <a:endParaRPr sz="1600">
              <a:solidFill>
                <a:schemeClr val="dk1"/>
              </a:solidFil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g136010a24448976e_1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6" name="Google Shape;346;g136010a24448976e_1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600"/>
              <a:t>Before we dive into the research, what is hallux valgus? Hallux valgus is a pathology in which the great toe migrates towards the midline of the foot. Have you ever heard of bunions? That’s hallux valgus. Over time it can cause deformation, damage, and pain to the 1st metatarsophalangeal joint. Another impact of hallux valgus is in overall arch function. We will discuss this in more detail in the next few chapters, but when the great toe migrates inwards, it is no longer in a position to stabilize the arch. Those with hallux valgus tend to have greater foot weakness and aberrant motion patterns.</a:t>
            </a:r>
            <a:endParaRPr sz="1600"/>
          </a:p>
          <a:p>
            <a:pPr marL="0" lvl="0" indent="0" algn="l" rtl="0">
              <a:spcBef>
                <a:spcPts val="0"/>
              </a:spcBef>
              <a:spcAft>
                <a:spcPts val="0"/>
              </a:spcAft>
              <a:buNone/>
            </a:pPr>
            <a:endParaRPr sz="1600"/>
          </a:p>
          <a:p>
            <a:pPr marL="0" lvl="0" indent="0" algn="l" rtl="0">
              <a:spcBef>
                <a:spcPts val="0"/>
              </a:spcBef>
              <a:spcAft>
                <a:spcPts val="0"/>
              </a:spcAft>
              <a:buNone/>
            </a:pPr>
            <a:r>
              <a:rPr lang="en" sz="1600"/>
              <a:t>But now let’s dive into the first study. This study looked at the incidence rates of hallux valgus in shoe wearing and non-shoe wearing communities. Hallux valgus was found in less than 2% of the population in shoeless communities, while it was found in 16% of men and 48% of women in shoe wearing communities. </a:t>
            </a:r>
            <a:r>
              <a:rPr lang="en" sz="1600">
                <a:solidFill>
                  <a:schemeClr val="dk1"/>
                </a:solidFill>
              </a:rPr>
              <a:t>That’s a massive difference!</a:t>
            </a:r>
            <a:r>
              <a:rPr lang="en" sz="1600"/>
              <a:t> Not only was the incidence of hallux valgus noted to be larger in those who wear shoes, but it was found to be directly correlated with years of shoe wearing. </a:t>
            </a:r>
            <a:endParaRPr sz="160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g11ad1dd0cf4_0_1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4" name="Google Shape;354;g11ad1dd0cf4_0_1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600">
                <a:solidFill>
                  <a:schemeClr val="dk1"/>
                </a:solidFill>
                <a:latin typeface="Times New Roman"/>
                <a:ea typeface="Times New Roman"/>
                <a:cs typeface="Times New Roman"/>
                <a:sym typeface="Times New Roman"/>
              </a:rPr>
              <a:t>This next study looked at the prevalence of hallux valgus in people from the 14th and 15th centuries. They found that upon the adoption of more constrictive footwear, rates of hallux valgus increased. Between the 11th and 13th centuries, the rate of hallux valgus was only around 6% compared to 27% in the 14th and 15th centuries when people started to wear this constrictive footwear. The study also found that hallux valgus was found more often in wealthier populations where individuals were more likely to wear shoes with a narrow toe box</a:t>
            </a:r>
            <a:endParaRPr sz="160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sz="160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r>
              <a:rPr lang="en" sz="1600">
                <a:solidFill>
                  <a:schemeClr val="dk1"/>
                </a:solidFill>
                <a:latin typeface="Times New Roman"/>
                <a:ea typeface="Times New Roman"/>
                <a:cs typeface="Times New Roman"/>
                <a:sym typeface="Times New Roman"/>
              </a:rPr>
              <a:t>So this study points towards the fact that shoe wearing, especially shoes with narrow toe boxes, can increase rates of hallux valgus</a:t>
            </a:r>
            <a:endParaRPr sz="160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sz="160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r>
              <a:rPr lang="en" sz="1600" u="sng">
                <a:solidFill>
                  <a:schemeClr val="hlink"/>
                </a:solidFill>
                <a:latin typeface="Times New Roman"/>
                <a:ea typeface="Times New Roman"/>
                <a:cs typeface="Times New Roman"/>
                <a:sym typeface="Times New Roman"/>
                <a:hlinkClick r:id="rId3"/>
              </a:rPr>
              <a:t>https://www.cnn.com/style/article/bunions-pointy-shoes-medieval-britain-scn/index.html#:~:text=Known%20as%20poulaines%2C%20pointy%20leather,common%20today%2C%20especially%20among%20women</a:t>
            </a:r>
            <a:r>
              <a:rPr lang="en" sz="1600">
                <a:solidFill>
                  <a:schemeClr val="dk1"/>
                </a:solidFill>
                <a:latin typeface="Times New Roman"/>
                <a:ea typeface="Times New Roman"/>
                <a:cs typeface="Times New Roman"/>
                <a:sym typeface="Times New Roman"/>
              </a:rPr>
              <a:t>.</a:t>
            </a:r>
            <a:endParaRPr sz="160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sz="160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r>
              <a:rPr lang="en" sz="1600">
                <a:solidFill>
                  <a:srgbClr val="1F1F1F"/>
                </a:solidFill>
                <a:highlight>
                  <a:srgbClr val="FFFFFF"/>
                </a:highlight>
              </a:rPr>
              <a:t>27% of the skeletons dating from the 14th and 15th centuries suffered from bunions, compared with only 6% that dated back between the 11th and 13th centuries</a:t>
            </a:r>
            <a:endParaRPr sz="1600">
              <a:solidFill>
                <a:srgbClr val="1F1F1F"/>
              </a:solidFill>
              <a:highlight>
                <a:srgbClr val="FFFFFF"/>
              </a:highlight>
            </a:endParaRPr>
          </a:p>
          <a:p>
            <a:pPr marL="0" lvl="0" indent="0" algn="l" rtl="0">
              <a:spcBef>
                <a:spcPts val="0"/>
              </a:spcBef>
              <a:spcAft>
                <a:spcPts val="0"/>
              </a:spcAft>
              <a:buNone/>
            </a:pPr>
            <a:endParaRPr sz="1600">
              <a:solidFill>
                <a:srgbClr val="1F1F1F"/>
              </a:solidFill>
              <a:highlight>
                <a:srgbClr val="FFFFFF"/>
              </a:highlight>
            </a:endParaRPr>
          </a:p>
          <a:p>
            <a:pPr marL="0" lvl="0" indent="0" algn="l" rtl="0">
              <a:spcBef>
                <a:spcPts val="0"/>
              </a:spcBef>
              <a:spcAft>
                <a:spcPts val="0"/>
              </a:spcAft>
              <a:buNone/>
            </a:pPr>
            <a:r>
              <a:rPr lang="en" sz="1600">
                <a:solidFill>
                  <a:srgbClr val="1F1F1F"/>
                </a:solidFill>
                <a:highlight>
                  <a:srgbClr val="FFFFFF"/>
                </a:highlight>
              </a:rPr>
              <a:t>Wealthier, higher-status individuals living in urban areas were more likely to have suffered from bunions, the study of the skeletons, which came from four different cemeteries around Cambridge, suggested.</a:t>
            </a:r>
            <a:endParaRPr sz="1600">
              <a:solidFill>
                <a:srgbClr val="1F1F1F"/>
              </a:solidFill>
              <a:highlight>
                <a:srgbClr val="FFFFFF"/>
              </a:highlight>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10b998c36e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2" name="Google Shape;362;g10b998c36e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600"/>
              <a:t>Finally, we have this study that looks at the rates of hallux valgus in both fraternal and identical pairs of twins. It was once thought that genetics played a large role in the rates of hallux valgus, however, this study concluded that it is more likely a result of a shared environment. This could be concluded because the incidence of hallux valgus between pairs of twins were similar regardless of whether or not they were identical or fraternal. According to the classical twin model, if the genetic link for developing hallux valgus were strong, then you would expect that pairs of identical twins would be more likely to share the pathology if one of them has it, compared to sets of fraternal twins. While there is a familial link present in hallux valgus, this familial link is likely attributed to a similar upbringing than it is genetic code. Think of it like cultural genes rather than biological genes. If your family wears shoes more often, you will be more likely to wear shoes often. As such, your chances of developing hallux valgus will increase.</a:t>
            </a:r>
            <a:endParaRPr sz="1600"/>
          </a:p>
          <a:p>
            <a:pPr marL="0" lvl="0" indent="0" algn="l" rtl="0">
              <a:spcBef>
                <a:spcPts val="0"/>
              </a:spcBef>
              <a:spcAft>
                <a:spcPts val="0"/>
              </a:spcAft>
              <a:buNone/>
            </a:pPr>
            <a:endParaRPr lang="en-US" sz="1600"/>
          </a:p>
          <a:p>
            <a:pPr marL="0" lvl="0" indent="0" algn="l" rtl="0">
              <a:spcBef>
                <a:spcPts val="0"/>
              </a:spcBef>
              <a:spcAft>
                <a:spcPts val="0"/>
              </a:spcAft>
              <a:buNone/>
            </a:pPr>
            <a:r>
              <a:rPr lang="en-US" sz="1600"/>
              <a:t>Based on newer research, we know there exists both a genetic and environmental component to bunions. This can be explained by epigenetics. A good analogy to explain this follows: genes are like light switches in a house, epigenetics are like dimmer switches that can turn up/down or completely off, how much the gene is expressed</a:t>
            </a:r>
          </a:p>
          <a:p>
            <a:pPr marL="0" lvl="0" indent="0" algn="l" rtl="0">
              <a:spcBef>
                <a:spcPts val="0"/>
              </a:spcBef>
              <a:spcAft>
                <a:spcPts val="0"/>
              </a:spcAft>
              <a:buNone/>
            </a:pPr>
            <a:endParaRPr sz="1600"/>
          </a:p>
          <a:p>
            <a:pPr marL="0" lvl="0" indent="0" algn="l" rtl="0">
              <a:spcBef>
                <a:spcPts val="0"/>
              </a:spcBef>
              <a:spcAft>
                <a:spcPts val="0"/>
              </a:spcAft>
              <a:buClr>
                <a:schemeClr val="dk1"/>
              </a:buClr>
              <a:buSzPts val="1100"/>
              <a:buFont typeface="Arial"/>
              <a:buNone/>
            </a:pPr>
            <a:r>
              <a:rPr lang="en" sz="1600">
                <a:solidFill>
                  <a:schemeClr val="dk1"/>
                </a:solidFill>
              </a:rPr>
              <a:t>And that is it for the Direct Effects chapter. The next chapter is The Evidence: Indirect Effects Part 1</a:t>
            </a:r>
            <a:endParaRPr sz="160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a:extLst>
            <a:ext uri="{FF2B5EF4-FFF2-40B4-BE49-F238E27FC236}">
              <a16:creationId xmlns:a16="http://schemas.microsoft.com/office/drawing/2014/main" id="{1B79C63B-BA0B-84D6-3C86-D4118E38B532}"/>
            </a:ext>
          </a:extLst>
        </p:cNvPr>
        <p:cNvGrpSpPr/>
        <p:nvPr/>
      </p:nvGrpSpPr>
      <p:grpSpPr>
        <a:xfrm>
          <a:off x="0" y="0"/>
          <a:ext cx="0" cy="0"/>
          <a:chOff x="0" y="0"/>
          <a:chExt cx="0" cy="0"/>
        </a:xfrm>
      </p:grpSpPr>
      <p:sp>
        <p:nvSpPr>
          <p:cNvPr id="353" name="Google Shape;353;g11ad1dd0cf4_0_122:notes">
            <a:extLst>
              <a:ext uri="{FF2B5EF4-FFF2-40B4-BE49-F238E27FC236}">
                <a16:creationId xmlns:a16="http://schemas.microsoft.com/office/drawing/2014/main" id="{472024A9-F703-1D0C-9F1D-E4CFD90C2B3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4" name="Google Shape;354;g11ad1dd0cf4_0_122:notes">
            <a:extLst>
              <a:ext uri="{FF2B5EF4-FFF2-40B4-BE49-F238E27FC236}">
                <a16:creationId xmlns:a16="http://schemas.microsoft.com/office/drawing/2014/main" id="{2ECF09A1-8513-DEEC-98B6-02A93A4DF26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100" b="1" i="0" u="none" strike="noStrike" cap="none">
                <a:solidFill>
                  <a:srgbClr val="000000"/>
                </a:solidFill>
                <a:effectLst/>
                <a:highlight>
                  <a:srgbClr val="FFFFFF"/>
                </a:highlight>
                <a:latin typeface="Arial"/>
                <a:ea typeface="Arial"/>
                <a:cs typeface="Arial"/>
                <a:sym typeface="Arial"/>
              </a:rPr>
              <a:t>Summary: </a:t>
            </a:r>
            <a:r>
              <a:rPr lang="en-US" sz="1100" b="0" i="0" u="none" strike="noStrike" cap="none">
                <a:solidFill>
                  <a:srgbClr val="000000"/>
                </a:solidFill>
                <a:effectLst/>
                <a:highlight>
                  <a:srgbClr val="FFFFFF"/>
                </a:highlight>
                <a:latin typeface="Arial"/>
                <a:ea typeface="Arial"/>
                <a:cs typeface="Arial"/>
                <a:sym typeface="Arial"/>
              </a:rPr>
              <a:t>assessed differences between foot morphology for 2 comparable groups of habitually unshod Indian (n = 168) and habitually shod (n= 196) Chinese runners and found that unshod runners had a significantly decreased hallux angle (decreased hallux valgus) compared to shod runners. Good photos showing the difference between the 2 groups!  </a:t>
            </a:r>
            <a:endParaRPr sz="1600">
              <a:solidFill>
                <a:srgbClr val="1F1F1F"/>
              </a:solidFill>
              <a:highlight>
                <a:srgbClr val="FFFFFF"/>
              </a:highlight>
            </a:endParaRPr>
          </a:p>
        </p:txBody>
      </p:sp>
    </p:spTree>
    <p:extLst>
      <p:ext uri="{BB962C8B-B14F-4D97-AF65-F5344CB8AC3E}">
        <p14:creationId xmlns:p14="http://schemas.microsoft.com/office/powerpoint/2010/main" val="404814238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g1243d03b477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0" name="Google Shape;370;g1243d03b477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600">
                <a:solidFill>
                  <a:schemeClr val="dk1"/>
                </a:solidFill>
              </a:rPr>
              <a:t>Chapter 5, The Evidence: Indirect Effects Part I</a:t>
            </a:r>
            <a:endParaRPr sz="1600"/>
          </a:p>
          <a:p>
            <a:pPr marL="0" lvl="0" indent="0" algn="l" rtl="0">
              <a:spcBef>
                <a:spcPts val="0"/>
              </a:spcBef>
              <a:spcAft>
                <a:spcPts val="0"/>
              </a:spcAft>
              <a:buNone/>
            </a:pPr>
            <a:endParaRPr sz="1600"/>
          </a:p>
          <a:p>
            <a:pPr marL="0" lvl="0" indent="0" algn="l" rtl="0">
              <a:spcBef>
                <a:spcPts val="0"/>
              </a:spcBef>
              <a:spcAft>
                <a:spcPts val="0"/>
              </a:spcAft>
              <a:buNone/>
            </a:pPr>
            <a:r>
              <a:rPr lang="en" sz="1600"/>
              <a:t>In the last chapter we discussed the direct effect of shoe wearing and provided research to back up our claims. But how do those effects impact our function and injury risk? That’s what we will discuss in the next few chapters.</a:t>
            </a:r>
            <a:endParaRPr sz="160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g11b94002326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6" name="Google Shape;376;g11b9400232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600"/>
              <a:t>Three major consequences are injury rates in the foot and ankle due to weak feet, overload to passive structures due to improper loading mechanics, and consequences of decreased arch function up the chain, especially in the frontal plane.</a:t>
            </a:r>
            <a:endParaRPr sz="1600"/>
          </a:p>
          <a:p>
            <a:pPr marL="0" lvl="0" indent="0" algn="l" rtl="0">
              <a:spcBef>
                <a:spcPts val="0"/>
              </a:spcBef>
              <a:spcAft>
                <a:spcPts val="0"/>
              </a:spcAft>
              <a:buNone/>
            </a:pPr>
            <a:endParaRPr sz="1600"/>
          </a:p>
          <a:p>
            <a:pPr marL="0" lvl="0" indent="0" algn="l" rtl="0">
              <a:spcBef>
                <a:spcPts val="0"/>
              </a:spcBef>
              <a:spcAft>
                <a:spcPts val="0"/>
              </a:spcAft>
              <a:buNone/>
            </a:pPr>
            <a:r>
              <a:rPr lang="en" sz="1600"/>
              <a:t>The first indirect effect we will discuss is injury risk when arch structures fail to function. When one component fails, the other components have to compensate which can lead to overload and injury to those structures.</a:t>
            </a:r>
            <a:endParaRPr sz="160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g10b998c36ec_0_7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2" name="Google Shape;382;g10b998c36ec_0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600"/>
              <a:t>But let’s take a step back. Let’s quickly review the three main structures that help to support the medial longitudinal arch. We have the flexor hallucis longus and brevis, the fascia and connective tissue, and the posterior tibialis. Those three structures work together to maintain the arch and dissipate load, but as we discussed in the last chapter, those muscles can weaken due to cushioned shoes. As those structures weaken, they can no longer perform their function whenever ground reaction force overcomes their ability to absorb load. So what happens when one structure is too weak? The others have to compensate!</a:t>
            </a:r>
            <a:endParaRPr sz="1600"/>
          </a:p>
          <a:p>
            <a:pPr marL="0" lvl="0" indent="0" algn="l" rtl="0">
              <a:spcBef>
                <a:spcPts val="0"/>
              </a:spcBef>
              <a:spcAft>
                <a:spcPts val="0"/>
              </a:spcAft>
              <a:buNone/>
            </a:pPr>
            <a:endParaRPr sz="1600"/>
          </a:p>
          <a:p>
            <a:pPr marL="0" lvl="0" indent="0" algn="l" rtl="0">
              <a:spcBef>
                <a:spcPts val="0"/>
              </a:spcBef>
              <a:spcAft>
                <a:spcPts val="0"/>
              </a:spcAft>
              <a:buNone/>
            </a:pPr>
            <a:r>
              <a:rPr lang="en" sz="1600"/>
              <a:t>For example, what would happen if the posterior tibialis were weak? The force that would typically be mitigated by the posterior tibialis would have to be be dissipated by the plantar fascia and the flexor hallucis group. Those two structures would be overloaded which could lead to pathologies such as plantar fasciitis or flexor hallucis tendinitis. And it works the same way if the flexor hallucis group were weak. The excess force would have to be absorbed by the posterior tibialis and the plantar fascia which could lead to posterior tibialis tendinitis or plantar fasciitis. And what if the plantar fascia is inadequate? It’s the same pattern! The posterior tibialis and flexor hallucis group would be overloaded.</a:t>
            </a:r>
            <a:endParaRPr sz="160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g10b998c36ec_0_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8" name="Google Shape;388;g10b998c36ec_0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600"/>
              <a:t>Let’s talk about this study. This study looked at people with flat feet, which is common in those with weak feet. They found that increased posterior tibialis activation was a compensation method to reduce arch overload. They also found that this puts excessive strain on the posterior tibialis which can lead to dysfunction and injury. Posterior tibialis tendinitis is a very common pathology and some individuals are even at risk for tearing the tissue.</a:t>
            </a:r>
            <a:endParaRPr sz="1600"/>
          </a:p>
          <a:p>
            <a:pPr marL="0" lvl="0" indent="0" algn="l" rtl="0">
              <a:spcBef>
                <a:spcPts val="0"/>
              </a:spcBef>
              <a:spcAft>
                <a:spcPts val="0"/>
              </a:spcAft>
              <a:buNone/>
            </a:pPr>
            <a:endParaRPr sz="1600"/>
          </a:p>
          <a:p>
            <a:pPr marL="0" lvl="0" indent="0" algn="l" rtl="0">
              <a:spcBef>
                <a:spcPts val="0"/>
              </a:spcBef>
              <a:spcAft>
                <a:spcPts val="0"/>
              </a:spcAft>
              <a:buNone/>
            </a:pPr>
            <a:r>
              <a:rPr lang="en" sz="1600"/>
              <a:t>How would we treat posterior tibialis tendonitis? Well, because we know what other structures are important in maintaining the arch, we would consider short term orthotics to mitigate stress on the posterior tibialis while we strengthen the flexor hallucis group to aid the posterior tibialis in maintaining the arch and dissipating load.</a:t>
            </a:r>
            <a:endParaRPr sz="160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g10b998c36ec_0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6" name="Google Shape;396;g10b998c36ec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600"/>
              <a:t>This next study looks at rheumatoid arthritis patients with flexor hallucis longus tendon ruptures. The study found two things. One, 1st MTP joint damage is associated with flexor hallucis tendon ruptures. And two, without the function of the flexor hallucis longus tendon, we are prone to flat feet. Now, as trainers or PT’s we can’t do too much about a full tendon rupture other than mitigate other consequences, but this study shows the importance of the flexor hallucis group in the arch.</a:t>
            </a:r>
          </a:p>
          <a:p>
            <a:pPr marL="0" lvl="0" indent="0" algn="l" rtl="0">
              <a:spcBef>
                <a:spcPts val="0"/>
              </a:spcBef>
              <a:spcAft>
                <a:spcPts val="0"/>
              </a:spcAft>
              <a:buNone/>
            </a:pPr>
            <a:endParaRPr lang="en" sz="1600"/>
          </a:p>
          <a:p>
            <a:pPr marL="0" lvl="0" indent="0" algn="l" rtl="0">
              <a:spcBef>
                <a:spcPts val="0"/>
              </a:spcBef>
              <a:spcAft>
                <a:spcPts val="0"/>
              </a:spcAft>
              <a:buNone/>
            </a:pPr>
            <a:r>
              <a:rPr lang="en" sz="1600"/>
              <a:t>Recall, if FHL is impaired, what structures get overloaded? Post tib and plantar fascia! Also recall, in individuals with flat feet, what structure has to work a lot harder? Post tib! Double whammy </a:t>
            </a:r>
            <a:endParaRPr sz="1600"/>
          </a:p>
          <a:p>
            <a:pPr marL="0" lvl="0" indent="0" algn="l" rtl="0">
              <a:spcBef>
                <a:spcPts val="0"/>
              </a:spcBef>
              <a:spcAft>
                <a:spcPts val="0"/>
              </a:spcAft>
              <a:buNone/>
            </a:pPr>
            <a:endParaRPr sz="1600"/>
          </a:p>
          <a:p>
            <a:pPr marL="0" lvl="0" indent="0" algn="l" rtl="0">
              <a:spcBef>
                <a:spcPts val="0"/>
              </a:spcBef>
              <a:spcAft>
                <a:spcPts val="0"/>
              </a:spcAft>
              <a:buNone/>
            </a:pPr>
            <a:endParaRPr sz="1600"/>
          </a:p>
          <a:p>
            <a:pPr marL="0" lvl="0" indent="0" algn="l" rtl="0">
              <a:spcBef>
                <a:spcPts val="0"/>
              </a:spcBef>
              <a:spcAft>
                <a:spcPts val="0"/>
              </a:spcAft>
              <a:buNone/>
            </a:pPr>
            <a:r>
              <a:rPr lang="en" sz="1600" b="1"/>
              <a:t>Draw on slide picture in this section of the script:</a:t>
            </a:r>
            <a:endParaRPr sz="1600" b="1"/>
          </a:p>
          <a:p>
            <a:pPr marL="0" lvl="0" indent="0" algn="l" rtl="0">
              <a:spcBef>
                <a:spcPts val="0"/>
              </a:spcBef>
              <a:spcAft>
                <a:spcPts val="0"/>
              </a:spcAft>
              <a:buNone/>
            </a:pPr>
            <a:r>
              <a:rPr lang="en" sz="1600"/>
              <a:t>But now, let’s take a minute to consider another pathology, hallux valgus. This study has already shown the importance of the flexor hallucis group, but what happens to the great toe during hallux valgus? The great toe migrates inwards towards the midline of the foot. In that case, is the toe in an advantageous position to stabilize the medial longitudinal arch? Not anymore! The great toe is in its anatomical position in order to function to assist in arch stability. And that is also the reason why the big toe is big! It needs to have the strength to stabilize the arch in a closed chain or resist forces that seek to collapse the arch.</a:t>
            </a:r>
            <a:endParaRPr sz="160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g11594abcbf6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4" name="Google Shape;404;g11594abcbf6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600"/>
              <a:t>This final study looks at compensations common in those with flat feet due to inadequate function of the plantar fascia. It is more likely that we will find pes planus when the plantar fascia is thin and cannot store or dissipate enough load. This study finds that the flexor hallucis group increases in size and strength when the plantar fascia cannot help to maintain the arch. And that fits our pattern. When one arch structure fails, the others have to pick up the slack and compensate!</a:t>
            </a:r>
            <a:endParaRPr sz="1600"/>
          </a:p>
          <a:p>
            <a:pPr marL="0" lvl="0" indent="0" algn="l" rtl="0">
              <a:spcBef>
                <a:spcPts val="0"/>
              </a:spcBef>
              <a:spcAft>
                <a:spcPts val="0"/>
              </a:spcAft>
              <a:buNone/>
            </a:pPr>
            <a:endParaRPr sz="1600"/>
          </a:p>
          <a:p>
            <a:pPr marL="0" lvl="0" indent="0" algn="l" rtl="0">
              <a:spcBef>
                <a:spcPts val="0"/>
              </a:spcBef>
              <a:spcAft>
                <a:spcPts val="0"/>
              </a:spcAft>
              <a:buNone/>
            </a:pPr>
            <a:r>
              <a:rPr lang="en" sz="1600"/>
              <a:t>In conclusion, whenever we see weakness in one structure, we always have to be on the lookout for overcompensation or injury risk for another. The plantar fascia, the posterior tibialis, and the flexor hallucis group all work together to stabilize the arch and it is our job to make sure they are all working together to maintain the arch to both improve function and decrease injury risk.</a:t>
            </a:r>
            <a:endParaRPr sz="1600"/>
          </a:p>
          <a:p>
            <a:pPr marL="0" lvl="0" indent="0" algn="l" rtl="0">
              <a:spcBef>
                <a:spcPts val="0"/>
              </a:spcBef>
              <a:spcAft>
                <a:spcPts val="0"/>
              </a:spcAft>
              <a:buNone/>
            </a:pPr>
            <a:endParaRPr sz="1600"/>
          </a:p>
          <a:p>
            <a:pPr marL="0" lvl="0" indent="0" algn="l" rtl="0">
              <a:spcBef>
                <a:spcPts val="0"/>
              </a:spcBef>
              <a:spcAft>
                <a:spcPts val="0"/>
              </a:spcAft>
              <a:buClr>
                <a:schemeClr val="dk1"/>
              </a:buClr>
              <a:buSzPts val="1100"/>
              <a:buFont typeface="Arial"/>
              <a:buNone/>
            </a:pPr>
            <a:r>
              <a:rPr lang="en" sz="1600">
                <a:solidFill>
                  <a:schemeClr val="dk1"/>
                </a:solidFill>
              </a:rPr>
              <a:t>And that is it for the Indirect Effects Part 1. The next chapter is The Evidence: Indirect Effects Part 2</a:t>
            </a:r>
            <a:endParaRPr sz="1600">
              <a:solidFill>
                <a:schemeClr val="dk1"/>
              </a:solidFill>
            </a:endParaRPr>
          </a:p>
          <a:p>
            <a:pPr marL="0" lvl="0" indent="0" algn="l" rtl="0">
              <a:spcBef>
                <a:spcPts val="0"/>
              </a:spcBef>
              <a:spcAft>
                <a:spcPts val="0"/>
              </a:spcAft>
              <a:buNone/>
            </a:pPr>
            <a:endParaRPr sz="16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11ad1dd0cf4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11ad1dd0cf4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600"/>
              <a:t>The rest of this chapter will be devoted to talking through the evolutionary changes that occurred to bring us to our structure today. These adaptations occurred due to our need to travel longer distances to obtain food, all while saving energy. Environmental changes favored chimps that had anatomical features that allowed them to stand erect. These features became adaptations overtime and the transition to bipedal motion had begun. Bipedal gait was theorized to be the answer to the need for chimps’ to expand their foraging range in order to obtain food to survive and reproduce.</a:t>
            </a:r>
            <a:endParaRPr sz="1600"/>
          </a:p>
          <a:p>
            <a:pPr marL="0" lvl="0" indent="0" algn="l" rtl="0">
              <a:spcBef>
                <a:spcPts val="0"/>
              </a:spcBef>
              <a:spcAft>
                <a:spcPts val="0"/>
              </a:spcAft>
              <a:buNone/>
            </a:pPr>
            <a:endParaRPr sz="1600"/>
          </a:p>
          <a:p>
            <a:pPr marL="0" lvl="0" indent="0" algn="l" rtl="0">
              <a:spcBef>
                <a:spcPts val="0"/>
              </a:spcBef>
              <a:spcAft>
                <a:spcPts val="0"/>
              </a:spcAft>
              <a:buNone/>
            </a:pPr>
            <a:r>
              <a:rPr lang="en" sz="1600"/>
              <a:t>The human foot is designed for bipedal gait, but let’s think about what bipedal gait is. In bipedal walking gait, we are only on two feet at a time for 30% of our gait cycle. We are on one foot for the other 70%. When running, 100% of our gait occurs on one foot at a time. The foot evolved overtime in an attempt to handle the forces associated with this functional unipedal gait.</a:t>
            </a:r>
            <a:endParaRPr sz="1600"/>
          </a:p>
          <a:p>
            <a:pPr marL="0" lvl="0" indent="0" algn="l" rtl="0">
              <a:spcBef>
                <a:spcPts val="0"/>
              </a:spcBef>
              <a:spcAft>
                <a:spcPts val="0"/>
              </a:spcAft>
              <a:buNone/>
            </a:pPr>
            <a:endParaRPr sz="1600"/>
          </a:p>
          <a:p>
            <a:pPr marL="0" lvl="0" indent="0" algn="l" rtl="0">
              <a:spcBef>
                <a:spcPts val="0"/>
              </a:spcBef>
              <a:spcAft>
                <a:spcPts val="0"/>
              </a:spcAft>
              <a:buNone/>
            </a:pPr>
            <a:endParaRPr sz="1600"/>
          </a:p>
          <a:p>
            <a:pPr marL="0" lvl="0" indent="0" algn="l" rtl="0">
              <a:spcBef>
                <a:spcPts val="0"/>
              </a:spcBef>
              <a:spcAft>
                <a:spcPts val="0"/>
              </a:spcAft>
              <a:buNone/>
            </a:pPr>
            <a:endParaRPr sz="1600"/>
          </a:p>
          <a:p>
            <a:pPr marL="0" lvl="0" indent="0" algn="l" rtl="0">
              <a:spcBef>
                <a:spcPts val="0"/>
              </a:spcBef>
              <a:spcAft>
                <a:spcPts val="0"/>
              </a:spcAft>
              <a:buNone/>
            </a:pPr>
            <a:endParaRPr sz="160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g1243d03b477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2" name="Google Shape;412;g1243d03b477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600">
                <a:solidFill>
                  <a:schemeClr val="dk1"/>
                </a:solidFill>
              </a:rPr>
              <a:t>Chapter 6, The Evidence: Indirect Effects Part II</a:t>
            </a:r>
            <a:endParaRPr sz="1600">
              <a:solidFill>
                <a:schemeClr val="dk1"/>
              </a:solidFill>
            </a:endParaRPr>
          </a:p>
          <a:p>
            <a:pPr marL="0" lvl="0" indent="0" algn="l" rtl="0">
              <a:spcBef>
                <a:spcPts val="0"/>
              </a:spcBef>
              <a:spcAft>
                <a:spcPts val="0"/>
              </a:spcAft>
              <a:buNone/>
            </a:pPr>
            <a:endParaRPr sz="1600">
              <a:solidFill>
                <a:schemeClr val="dk1"/>
              </a:solidFill>
            </a:endParaRPr>
          </a:p>
          <a:p>
            <a:pPr marL="0" lvl="0" indent="0" algn="l" rtl="0">
              <a:spcBef>
                <a:spcPts val="0"/>
              </a:spcBef>
              <a:spcAft>
                <a:spcPts val="0"/>
              </a:spcAft>
              <a:buClr>
                <a:schemeClr val="dk1"/>
              </a:buClr>
              <a:buSzPts val="1100"/>
              <a:buFont typeface="Arial"/>
              <a:buNone/>
            </a:pPr>
            <a:r>
              <a:rPr lang="en" sz="1600">
                <a:solidFill>
                  <a:schemeClr val="dk1"/>
                </a:solidFill>
              </a:rPr>
              <a:t>In this chapter, we will be discussing another indirect effect of shoe wearing, overload to connective structures due to improper loading patterns.</a:t>
            </a:r>
            <a:endParaRPr sz="1600">
              <a:solidFill>
                <a:schemeClr val="dk1"/>
              </a:solidFill>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g12830a1e419_0_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9" name="Google Shape;419;g12830a1e419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600"/>
              <a:t>In the evidence chapter, we discussed how shoe wearing increases the chance of heel striking during running gait. As we increase our speed, going from walking to running, we should be transitioning our center of gravity forward in order to shift our weight from the heel to the forefoot or midfoot to more efficiently dissipate load. But when we wear highly cushioned shoes, we are more likely to continue to heel strike. Now, the reason we shift from a heel strike to a midfoot strike is for force dissipation purposes. Our arch structure, our gastrocnemius/soleus complex, and even our quadriceps help to dissipate load when midfoot striking, but cannot perform that function as efficiently with a heel strike. So where does all that force go? It goes into our passive structures including the plantar fascia and bony structures as well. We will go over some research linking heel striking with increased risk of both stress fractures and plantar fasciitis, but first, let’s compare heel striking and midfoot striking in more detail.</a:t>
            </a:r>
            <a:endParaRPr sz="160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g12713b9440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5" name="Google Shape;425;g12713b9440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600" b="1"/>
              <a:t>Drawing slide</a:t>
            </a:r>
            <a:endParaRPr sz="1600" b="1"/>
          </a:p>
          <a:p>
            <a:pPr marL="0" lvl="0" indent="0" algn="l" rtl="0">
              <a:spcBef>
                <a:spcPts val="0"/>
              </a:spcBef>
              <a:spcAft>
                <a:spcPts val="0"/>
              </a:spcAft>
              <a:buNone/>
            </a:pPr>
            <a:endParaRPr sz="1600"/>
          </a:p>
          <a:p>
            <a:pPr marL="0" lvl="0" indent="0" algn="l" rtl="0">
              <a:spcBef>
                <a:spcPts val="0"/>
              </a:spcBef>
              <a:spcAft>
                <a:spcPts val="0"/>
              </a:spcAft>
              <a:buNone/>
            </a:pPr>
            <a:r>
              <a:rPr lang="en" sz="1600"/>
              <a:t>Let’s take a look at this picture. The first image shows a heel strike and the second a midfoot strike. Here are some of the biggest differences.</a:t>
            </a:r>
            <a:endParaRPr sz="1600"/>
          </a:p>
          <a:p>
            <a:pPr marL="0" lvl="0" indent="0" algn="l" rtl="0">
              <a:spcBef>
                <a:spcPts val="0"/>
              </a:spcBef>
              <a:spcAft>
                <a:spcPts val="0"/>
              </a:spcAft>
              <a:buNone/>
            </a:pPr>
            <a:endParaRPr sz="1600"/>
          </a:p>
          <a:p>
            <a:pPr marL="0" lvl="0" indent="0" algn="l" rtl="0">
              <a:spcBef>
                <a:spcPts val="0"/>
              </a:spcBef>
              <a:spcAft>
                <a:spcPts val="0"/>
              </a:spcAft>
              <a:buNone/>
            </a:pPr>
            <a:r>
              <a:rPr lang="en" sz="1600"/>
              <a:t>One, the initial impact. Looking at the first image, the calcaneus is the first structure that has to deal with the ground reaction forces associated with running. In walking gait, we can heel strike because the fat pad of the calcaneus and other associated structures are adequate to absorb those low level loads. However, those structures are not adequate when forces increase in running. Cushioned shoes allow the heel to absorb the increased forces, but dissipation of the ground reaction force is limited, so the loading rate up the kinetic chain is substantially higher. The second image demonstrates a midfoot strike. With midfoot striking, we utilize the arch and its associated structures to both absorb and dissipate the loads associated with running thus decreasing loading rate.</a:t>
            </a:r>
            <a:endParaRPr sz="1600"/>
          </a:p>
          <a:p>
            <a:pPr marL="0" lvl="0" indent="0" algn="l" rtl="0">
              <a:spcBef>
                <a:spcPts val="0"/>
              </a:spcBef>
              <a:spcAft>
                <a:spcPts val="0"/>
              </a:spcAft>
              <a:buNone/>
            </a:pPr>
            <a:endParaRPr sz="1600"/>
          </a:p>
          <a:p>
            <a:pPr marL="0" lvl="0" indent="0" algn="l" rtl="0">
              <a:spcBef>
                <a:spcPts val="0"/>
              </a:spcBef>
              <a:spcAft>
                <a:spcPts val="0"/>
              </a:spcAft>
              <a:buNone/>
            </a:pPr>
            <a:r>
              <a:rPr lang="en" sz="1600"/>
              <a:t>And what about the gastroc/soleus complex? As speed increases to a sprint, we shift our COG forward in order to transition to a forefoot strike and create more horizontal forces with our posterior chain. When we move to a forefoot strike, the stiffness of the arch provides a longer lever through which the gastroc/soleus can function. But how does it function? It functions eccentrically to absorb and dissipate load while lowering the heel to the ground. </a:t>
            </a:r>
            <a:r>
              <a:rPr lang="en" sz="1600">
                <a:solidFill>
                  <a:schemeClr val="dk1"/>
                </a:solidFill>
              </a:rPr>
              <a:t>When the heel makes contact with the ground first at higher velocities, the calf muscles have no chance to absorb load.</a:t>
            </a:r>
            <a:endParaRPr sz="1600"/>
          </a:p>
          <a:p>
            <a:pPr marL="0" lvl="0" indent="0" algn="l" rtl="0">
              <a:spcBef>
                <a:spcPts val="0"/>
              </a:spcBef>
              <a:spcAft>
                <a:spcPts val="0"/>
              </a:spcAft>
              <a:buNone/>
            </a:pPr>
            <a:endParaRPr sz="1600"/>
          </a:p>
          <a:p>
            <a:pPr marL="0" lvl="0" indent="0" algn="l" rtl="0">
              <a:spcBef>
                <a:spcPts val="0"/>
              </a:spcBef>
              <a:spcAft>
                <a:spcPts val="0"/>
              </a:spcAft>
              <a:buNone/>
            </a:pPr>
            <a:r>
              <a:rPr lang="en" sz="1600"/>
              <a:t>We can also take a look at the COG position compared to the BOS. In the heel strike image, look how far in front of the COG the foot lands. It’s almost acting like a braking force at that point. When we look at the midfoot strike image, we can see how the foot is almost directly under the COG. At higher speeds, the COG may even shift to be in front of the foot. This occurs to shift to a forefoot strike to allow the gastroc soleus complex to absorb load. We can also look at the knee angle. The knee is almost in full extension in the first image. Can the quadriceps accept load? Yes, the knee isn’t completely locked, but look at the angle in the second image. There is greater knee flexion and the knee is almost right below the COG, in an ideal position to accept vertical load.</a:t>
            </a:r>
            <a:endParaRPr sz="1600"/>
          </a:p>
          <a:p>
            <a:pPr marL="0" lvl="0" indent="0" algn="l" rtl="0">
              <a:spcBef>
                <a:spcPts val="0"/>
              </a:spcBef>
              <a:spcAft>
                <a:spcPts val="0"/>
              </a:spcAft>
              <a:buNone/>
            </a:pPr>
            <a:endParaRPr sz="1600"/>
          </a:p>
          <a:p>
            <a:pPr marL="0" lvl="0" indent="0" algn="l" rtl="0">
              <a:spcBef>
                <a:spcPts val="0"/>
              </a:spcBef>
              <a:spcAft>
                <a:spcPts val="0"/>
              </a:spcAft>
              <a:buNone/>
            </a:pPr>
            <a:r>
              <a:rPr lang="en" sz="1600"/>
              <a:t>After talking through these images, it is clear that a midfoot or forefoot strike is more efficient at dissipating load, compared to a heel strike which does not dissipate force effectively. But where does that force go if it’s not dissipated? Into the passive structures leading to higher rates of injury.</a:t>
            </a:r>
            <a:endParaRPr sz="1600"/>
          </a:p>
          <a:p>
            <a:pPr marL="0" lvl="0" indent="0" algn="l" rtl="0">
              <a:spcBef>
                <a:spcPts val="0"/>
              </a:spcBef>
              <a:spcAft>
                <a:spcPts val="0"/>
              </a:spcAft>
              <a:buNone/>
            </a:pPr>
            <a:endParaRPr/>
          </a:p>
          <a:p>
            <a:pPr marL="0" lvl="0" indent="0" algn="l" rtl="0">
              <a:spcBef>
                <a:spcPts val="0"/>
              </a:spcBef>
              <a:spcAft>
                <a:spcPts val="0"/>
              </a:spcAft>
              <a:buNone/>
            </a:pPr>
            <a:r>
              <a:rPr lang="en"/>
              <a:t>Demonstration video instead:</a:t>
            </a:r>
            <a:endParaRPr/>
          </a:p>
          <a:p>
            <a:pPr marL="0" lvl="0" indent="0" algn="l" rtl="0">
              <a:spcBef>
                <a:spcPts val="0"/>
              </a:spcBef>
              <a:spcAft>
                <a:spcPts val="0"/>
              </a:spcAft>
              <a:buNone/>
            </a:pPr>
            <a:r>
              <a:rPr lang="en"/>
              <a:t>Let’s take a minute to go through a small exercise. Pause the video if you need too, but I want everyone to try this. Put on some cushioned shoes and jump and land on your heels. Now, take those shoes off and jump and land on your heels. Pause…………. How did that feel? Not too great, right? But I’m sure you felt much more of a jolt when you landed on your heels without shoes. I bet you didn’t even jump as high with your shoes off because you instinctively knew that jarring force would feel worse. Those are similar forces to what we put through our structure when heel striking at higher velocities. And keep in mind that we put 3-5x our body weight through one foot when running.</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g136010a24448976e_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2" name="Google Shape;432;g136010a24448976e_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en" sz="1600"/>
              <a:t>Now that we understand the mechanics and forces behind heel striking, let’s dive into the research. This first study looked at ground reaction force and stress fractures in runners. The study found that there was not a significant difference in ground reaction forces between those who heel strike and those who midfoot or forefoot strike. However, there was an increased loading rate up the kinetic chain with those who heel strike. This increased vertical loading rate was associated with higher incidence of stress fractures. So this study links heel striking with stress fractures.</a:t>
            </a:r>
            <a:br>
              <a:rPr lang="en" sz="1600"/>
            </a:br>
            <a:br>
              <a:rPr lang="en" sz="1600"/>
            </a:br>
            <a:r>
              <a:rPr lang="en-US" sz="1100" b="1" i="0" u="none" strike="noStrike" cap="none">
                <a:solidFill>
                  <a:srgbClr val="000000"/>
                </a:solidFill>
                <a:effectLst/>
                <a:latin typeface="Arial"/>
                <a:ea typeface="Arial"/>
                <a:cs typeface="Arial"/>
                <a:sym typeface="Arial"/>
              </a:rPr>
              <a:t>van der </a:t>
            </a:r>
            <a:r>
              <a:rPr lang="en-US" sz="1100" b="1" i="0" u="none" strike="noStrike" cap="none" err="1">
                <a:solidFill>
                  <a:srgbClr val="000000"/>
                </a:solidFill>
                <a:effectLst/>
                <a:latin typeface="Arial"/>
                <a:ea typeface="Arial"/>
                <a:cs typeface="Arial"/>
                <a:sym typeface="Arial"/>
              </a:rPr>
              <a:t>Worp</a:t>
            </a:r>
            <a:r>
              <a:rPr lang="en-US" sz="1100" b="1" i="0" u="none" strike="noStrike" cap="none">
                <a:solidFill>
                  <a:srgbClr val="000000"/>
                </a:solidFill>
                <a:effectLst/>
                <a:latin typeface="Arial"/>
                <a:ea typeface="Arial"/>
                <a:cs typeface="Arial"/>
                <a:sym typeface="Arial"/>
              </a:rPr>
              <a:t> et al., 2016  </a:t>
            </a:r>
          </a:p>
          <a:p>
            <a:pPr lvl="1" rtl="0" fontAlgn="base"/>
            <a:r>
              <a:rPr lang="en-US" sz="1100" b="0" i="0" u="none" strike="noStrike" cap="none">
                <a:solidFill>
                  <a:srgbClr val="000000"/>
                </a:solidFill>
                <a:effectLst/>
                <a:latin typeface="Arial"/>
                <a:ea typeface="Arial"/>
                <a:cs typeface="Arial"/>
                <a:sym typeface="Arial"/>
              </a:rPr>
              <a:t>Systematic review and meta-analysis assessing injured vs </a:t>
            </a:r>
            <a:r>
              <a:rPr lang="en-US" sz="1100" b="0" i="0" u="none" strike="noStrike" cap="none" err="1">
                <a:solidFill>
                  <a:srgbClr val="000000"/>
                </a:solidFill>
                <a:effectLst/>
                <a:latin typeface="Arial"/>
                <a:ea typeface="Arial"/>
                <a:cs typeface="Arial"/>
                <a:sym typeface="Arial"/>
              </a:rPr>
              <a:t>noninjured</a:t>
            </a:r>
            <a:r>
              <a:rPr lang="en-US" sz="1100" b="0" i="0" u="none" strike="noStrike" cap="none">
                <a:solidFill>
                  <a:srgbClr val="000000"/>
                </a:solidFill>
                <a:effectLst/>
                <a:latin typeface="Arial"/>
                <a:ea typeface="Arial"/>
                <a:cs typeface="Arial"/>
                <a:sym typeface="Arial"/>
              </a:rPr>
              <a:t> runners and vertical GRF </a:t>
            </a:r>
          </a:p>
          <a:p>
            <a:pPr lvl="1" rtl="0" fontAlgn="base"/>
            <a:r>
              <a:rPr lang="en-US" sz="1100" b="0" i="0" u="none" strike="noStrike" cap="none">
                <a:solidFill>
                  <a:srgbClr val="000000"/>
                </a:solidFill>
                <a:effectLst/>
                <a:latin typeface="Arial"/>
                <a:ea typeface="Arial"/>
                <a:cs typeface="Arial"/>
                <a:sym typeface="Arial"/>
              </a:rPr>
              <a:t>Vertical ground reaction force loading rates were higher in patients with a history of stress fractures  </a:t>
            </a:r>
          </a:p>
          <a:p>
            <a:pPr marL="742950" lvl="0" indent="-285750"/>
            <a:endParaRPr lang="en-US">
              <a:solidFill>
                <a:srgbClr val="2E2E2E"/>
              </a:solidFill>
            </a:endParaRPr>
          </a:p>
          <a:p>
            <a:pPr marL="0" indent="0">
              <a:buNone/>
            </a:pPr>
            <a:endParaRPr lang="en" sz="160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g10b998c36ec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0" name="Google Shape;440;g10b998c36ec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Drawing slide</a:t>
            </a:r>
            <a:endParaRPr b="1"/>
          </a:p>
          <a:p>
            <a:pPr marL="0" lvl="0" indent="0" algn="l" rtl="0">
              <a:spcBef>
                <a:spcPts val="0"/>
              </a:spcBef>
              <a:spcAft>
                <a:spcPts val="0"/>
              </a:spcAft>
              <a:buNone/>
            </a:pPr>
            <a:r>
              <a:rPr lang="en" sz="1600"/>
              <a:t>This second study (Milner) looks at biomechanical factors associated with stress fractures. The study found that heel striking is associated with an increased risk of tibial stress fractures, but let’s look at their findings in more detail. First, let’s look at these two graphs on the left. The first graph shows a heel strike gait without shoes, and the second graph shows a heel strike gait with shoes. You’ll notice that both graphs have two peaks. One upon initial contact, and the second at maximal force, but it’s not the maximal force that we want to look at. We are more interested in the first peak, which we will call the impact transient. Notice the near vertical line that leads to the first peak. That line shows an exceptionally high rate of loading, which we know from the previous study can increase the risk of stress fractures. But why does it increase risk of stress fractures? When loading occurs at a high rate, it indicates that loading mechanisms such as the arch and the gastroc soleus complex are not adequately dissipating load. So instead, that load is transferred at a high rate into connective tissue structures such as the tibia, contributing to incidence rates of stress fractures. We should also consider high impact load rates in regards to force transference into joints such as the knee and hip joints. </a:t>
            </a:r>
            <a:endParaRPr sz="1600"/>
          </a:p>
          <a:p>
            <a:pPr marL="0" lvl="0" indent="0" algn="l" rtl="0">
              <a:spcBef>
                <a:spcPts val="0"/>
              </a:spcBef>
              <a:spcAft>
                <a:spcPts val="0"/>
              </a:spcAft>
              <a:buNone/>
            </a:pPr>
            <a:endParaRPr sz="1600"/>
          </a:p>
          <a:p>
            <a:pPr marL="0" lvl="0" indent="0" algn="l" rtl="0">
              <a:spcBef>
                <a:spcPts val="0"/>
              </a:spcBef>
              <a:spcAft>
                <a:spcPts val="0"/>
              </a:spcAft>
              <a:buNone/>
            </a:pPr>
            <a:r>
              <a:rPr lang="en" sz="1600"/>
              <a:t>The graph on the right tells a different story. That graph shows loading forces with midfoot strike gait. There is no rapid rate of loading. There is no impact transient. </a:t>
            </a:r>
            <a:r>
              <a:rPr lang="en" sz="1600">
                <a:solidFill>
                  <a:schemeClr val="dk1"/>
                </a:solidFill>
              </a:rPr>
              <a:t>And without the rapid loading rate, there is also a decreased risk of stress fractures due to </a:t>
            </a:r>
            <a:r>
              <a:rPr lang="en" sz="1600"/>
              <a:t>proper force absorption and dissipation by the arch and other structures. </a:t>
            </a:r>
            <a:endParaRPr sz="1600"/>
          </a:p>
          <a:p>
            <a:pPr marL="0" lvl="0" indent="0" algn="l" rtl="0">
              <a:spcBef>
                <a:spcPts val="0"/>
              </a:spcBef>
              <a:spcAft>
                <a:spcPts val="0"/>
              </a:spcAft>
              <a:buNone/>
            </a:pPr>
            <a:endParaRPr/>
          </a:p>
          <a:p>
            <a:pPr marL="0" lvl="0" indent="0" algn="l" rtl="0">
              <a:spcBef>
                <a:spcPts val="0"/>
              </a:spcBef>
              <a:spcAft>
                <a:spcPts val="0"/>
              </a:spcAft>
              <a:buNone/>
            </a:pPr>
            <a:r>
              <a:rPr lang="en">
                <a:solidFill>
                  <a:srgbClr val="FF0000"/>
                </a:solidFill>
              </a:rPr>
              <a:t>Rearfoot strike running creates a high impact peak very quickly as compared to forefoot strike. This is why heel striking is associated with risk to stress fractures because the high impact induced stress on the body, particularly joints and bones.</a:t>
            </a:r>
            <a:endParaRPr>
              <a:solidFill>
                <a:srgbClr val="FF0000"/>
              </a:solidFill>
            </a:endParaRPr>
          </a:p>
          <a:p>
            <a:pPr marL="0" lvl="0" indent="0" algn="l" rtl="0">
              <a:spcBef>
                <a:spcPts val="0"/>
              </a:spcBef>
              <a:spcAft>
                <a:spcPts val="0"/>
              </a:spcAft>
              <a:buNone/>
            </a:pPr>
            <a:endParaRPr>
              <a:solidFill>
                <a:srgbClr val="FF0000"/>
              </a:solidFill>
            </a:endParaRPr>
          </a:p>
          <a:p>
            <a:pPr marL="0" lvl="0" indent="0" algn="l" rtl="0">
              <a:spcBef>
                <a:spcPts val="0"/>
              </a:spcBef>
              <a:spcAft>
                <a:spcPts val="0"/>
              </a:spcAft>
              <a:buNone/>
            </a:pPr>
            <a:r>
              <a:rPr lang="en">
                <a:solidFill>
                  <a:srgbClr val="FF0000"/>
                </a:solidFill>
              </a:rPr>
              <a:t>Forefoot strike, does not generate an impact transient, even in the barefoot condition. The impact transient associated with RFS running are sudden forces with high rates and magnitudes of loading that will travel rapidly up the body. This loading mechanism can contribute to high incidence running-related injuries. </a:t>
            </a:r>
            <a:endParaRPr>
              <a:solidFill>
                <a:srgbClr val="FF0000"/>
              </a:solidFill>
            </a:endParaRPr>
          </a:p>
          <a:p>
            <a:pPr marL="0" lvl="0" indent="0" algn="l" rtl="0">
              <a:spcBef>
                <a:spcPts val="0"/>
              </a:spcBef>
              <a:spcAft>
                <a:spcPts val="0"/>
              </a:spcAft>
              <a:buNone/>
            </a:pPr>
            <a:endParaRPr>
              <a:solidFill>
                <a:srgbClr val="FF0000"/>
              </a:solidFill>
            </a:endParaRPr>
          </a:p>
          <a:p>
            <a:pPr marL="0" lvl="0" indent="0" algn="l" rtl="0">
              <a:spcBef>
                <a:spcPts val="0"/>
              </a:spcBef>
              <a:spcAft>
                <a:spcPts val="0"/>
              </a:spcAft>
              <a:buNone/>
            </a:pPr>
            <a:r>
              <a:rPr lang="en">
                <a:solidFill>
                  <a:srgbClr val="FF0000"/>
                </a:solidFill>
              </a:rPr>
              <a:t>Other background information: </a:t>
            </a:r>
            <a:endParaRPr>
              <a:solidFill>
                <a:srgbClr val="FF0000"/>
              </a:solidFill>
            </a:endParaRPr>
          </a:p>
          <a:p>
            <a:pPr marL="0" lvl="0" indent="0" algn="l" rtl="0">
              <a:spcBef>
                <a:spcPts val="0"/>
              </a:spcBef>
              <a:spcAft>
                <a:spcPts val="0"/>
              </a:spcAft>
              <a:buNone/>
            </a:pPr>
            <a:endParaRPr>
              <a:solidFill>
                <a:srgbClr val="FF0000"/>
              </a:solidFill>
            </a:endParaRPr>
          </a:p>
          <a:p>
            <a:pPr marL="0" lvl="0" indent="0" algn="l" rtl="0">
              <a:spcBef>
                <a:spcPts val="0"/>
              </a:spcBef>
              <a:spcAft>
                <a:spcPts val="0"/>
              </a:spcAft>
              <a:buClr>
                <a:schemeClr val="dk1"/>
              </a:buClr>
              <a:buSzPts val="1100"/>
              <a:buFont typeface="Arial"/>
              <a:buNone/>
            </a:pPr>
            <a:r>
              <a:rPr lang="en">
                <a:solidFill>
                  <a:srgbClr val="FF0000"/>
                </a:solidFill>
              </a:rPr>
              <a:t>Impact peak - is the greatest force seen during the initial landing. This small peak prior to the main landing is often only seen in rear foot strike landing. </a:t>
            </a:r>
            <a:endParaRPr>
              <a:solidFill>
                <a:srgbClr val="FF0000"/>
              </a:solidFill>
            </a:endParaRPr>
          </a:p>
          <a:p>
            <a:pPr marL="0" lvl="0" indent="0" algn="l" rtl="0">
              <a:spcBef>
                <a:spcPts val="0"/>
              </a:spcBef>
              <a:spcAft>
                <a:spcPts val="0"/>
              </a:spcAft>
              <a:buClr>
                <a:schemeClr val="dk1"/>
              </a:buClr>
              <a:buSzPts val="1100"/>
              <a:buFont typeface="Arial"/>
              <a:buNone/>
            </a:pPr>
            <a:endParaRPr>
              <a:solidFill>
                <a:srgbClr val="FF0000"/>
              </a:solidFill>
            </a:endParaRPr>
          </a:p>
          <a:p>
            <a:pPr marL="0" lvl="0" indent="0" algn="l" rtl="0">
              <a:spcBef>
                <a:spcPts val="0"/>
              </a:spcBef>
              <a:spcAft>
                <a:spcPts val="0"/>
              </a:spcAft>
              <a:buClr>
                <a:schemeClr val="dk1"/>
              </a:buClr>
              <a:buSzPts val="1100"/>
              <a:buFont typeface="Arial"/>
              <a:buNone/>
            </a:pPr>
            <a:r>
              <a:rPr lang="en">
                <a:solidFill>
                  <a:srgbClr val="FF0000"/>
                </a:solidFill>
              </a:rPr>
              <a:t>Active peak - greatest force detected during foot strike (during midstance when COM is over the foot)</a:t>
            </a:r>
            <a:endParaRPr>
              <a:solidFill>
                <a:srgbClr val="FF0000"/>
              </a:solidFill>
            </a:endParaRPr>
          </a:p>
          <a:p>
            <a:pPr marL="0" lvl="0" indent="0" algn="l" rtl="0">
              <a:spcBef>
                <a:spcPts val="0"/>
              </a:spcBef>
              <a:spcAft>
                <a:spcPts val="0"/>
              </a:spcAft>
              <a:buClr>
                <a:schemeClr val="dk1"/>
              </a:buClr>
              <a:buSzPts val="1100"/>
              <a:buFont typeface="Arial"/>
              <a:buNone/>
            </a:pPr>
            <a:endParaRPr>
              <a:solidFill>
                <a:srgbClr val="FF0000"/>
              </a:solidFill>
            </a:endParaRPr>
          </a:p>
          <a:p>
            <a:pPr marL="0" lvl="0" indent="0" algn="l" rtl="0">
              <a:spcBef>
                <a:spcPts val="0"/>
              </a:spcBef>
              <a:spcAft>
                <a:spcPts val="0"/>
              </a:spcAft>
              <a:buClr>
                <a:schemeClr val="dk1"/>
              </a:buClr>
              <a:buSzPts val="1100"/>
              <a:buFont typeface="Arial"/>
              <a:buNone/>
            </a:pPr>
            <a:r>
              <a:rPr lang="en">
                <a:solidFill>
                  <a:srgbClr val="FF0000"/>
                </a:solidFill>
              </a:rPr>
              <a:t>Loading rate - how rapidly forces build up and can either be averaged over parts of the graph or at an instantaneous peak. This measures steepness of the curve during this initial landing </a:t>
            </a:r>
            <a:endParaRPr>
              <a:solidFill>
                <a:srgbClr val="FF0000"/>
              </a:solidFill>
            </a:endParaRPr>
          </a:p>
          <a:p>
            <a:pPr marL="0" lvl="0" indent="0" algn="l" rtl="0">
              <a:spcBef>
                <a:spcPts val="0"/>
              </a:spcBef>
              <a:spcAft>
                <a:spcPts val="0"/>
              </a:spcAft>
              <a:buNone/>
            </a:pPr>
            <a:endParaRPr>
              <a:solidFill>
                <a:srgbClr val="FF0000"/>
              </a:solidFill>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g10b998c36ec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9" name="Google Shape;449;g10b998c36ec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600"/>
              <a:t>This final study looked at factors associated with plantar fasciitis in female runners and found that heel striking is linked with increased risk of plantar fasciitis. Poor loading mechanics may be putting excessive stress on the plantar fascia. As the heel makes contact with the ground, the calcaneus locks in place, but the midfoot continues to move forward. This causes more tension on the plantar fascia. These tension forces cannot be mitigated by other arch structures until the big toe makes contact with the ground, so the plantar fascia is typically overloaded in a heel striking gait which can lead to plantar fasciitis.</a:t>
            </a:r>
            <a:endParaRPr sz="160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a:extLst>
            <a:ext uri="{FF2B5EF4-FFF2-40B4-BE49-F238E27FC236}">
              <a16:creationId xmlns:a16="http://schemas.microsoft.com/office/drawing/2014/main" id="{99A5C3E5-4541-627F-5F8D-5635489D0E56}"/>
            </a:ext>
          </a:extLst>
        </p:cNvPr>
        <p:cNvGrpSpPr/>
        <p:nvPr/>
      </p:nvGrpSpPr>
      <p:grpSpPr>
        <a:xfrm>
          <a:off x="0" y="0"/>
          <a:ext cx="0" cy="0"/>
          <a:chOff x="0" y="0"/>
          <a:chExt cx="0" cy="0"/>
        </a:xfrm>
      </p:grpSpPr>
      <p:sp>
        <p:nvSpPr>
          <p:cNvPr id="448" name="Google Shape;448;g10b998c36ec_0_19:notes">
            <a:extLst>
              <a:ext uri="{FF2B5EF4-FFF2-40B4-BE49-F238E27FC236}">
                <a16:creationId xmlns:a16="http://schemas.microsoft.com/office/drawing/2014/main" id="{7B1F7E7B-ACEB-2A04-6760-F6B0C03FA8B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9" name="Google Shape;449;g10b998c36ec_0_19:notes">
            <a:extLst>
              <a:ext uri="{FF2B5EF4-FFF2-40B4-BE49-F238E27FC236}">
                <a16:creationId xmlns:a16="http://schemas.microsoft.com/office/drawing/2014/main" id="{27A13B32-5B2F-EA1B-F247-B75554C6505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600"/>
              <a:t>Note, research hasn’t caught up to this yet, but it is the likely explanation for the increased risk of plantar fasciitis in runner that experience higher vertical GRF loading rates (heel strikers)</a:t>
            </a:r>
            <a:endParaRPr sz="1600"/>
          </a:p>
        </p:txBody>
      </p:sp>
    </p:spTree>
    <p:extLst>
      <p:ext uri="{BB962C8B-B14F-4D97-AF65-F5344CB8AC3E}">
        <p14:creationId xmlns:p14="http://schemas.microsoft.com/office/powerpoint/2010/main" val="235087239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g12482d52485_1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7" name="Google Shape;457;g12482d52485_1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600">
                <a:solidFill>
                  <a:schemeClr val="dk1"/>
                </a:solidFill>
              </a:rPr>
              <a:t>Chapter 7, The Evidence: Indirect Effects Part III</a:t>
            </a:r>
            <a:endParaRPr sz="1600">
              <a:solidFill>
                <a:schemeClr val="dk1"/>
              </a:solidFill>
            </a:endParaRPr>
          </a:p>
          <a:p>
            <a:pPr marL="0" lvl="0" indent="0" algn="l" rtl="0">
              <a:spcBef>
                <a:spcPts val="0"/>
              </a:spcBef>
              <a:spcAft>
                <a:spcPts val="0"/>
              </a:spcAft>
              <a:buClr>
                <a:schemeClr val="dk1"/>
              </a:buClr>
              <a:buSzPts val="1100"/>
              <a:buFont typeface="Arial"/>
              <a:buNone/>
            </a:pPr>
            <a:endParaRPr sz="1600">
              <a:solidFill>
                <a:schemeClr val="dk1"/>
              </a:solidFill>
            </a:endParaRPr>
          </a:p>
          <a:p>
            <a:pPr marL="0" lvl="0" indent="0" algn="l" rtl="0">
              <a:spcBef>
                <a:spcPts val="0"/>
              </a:spcBef>
              <a:spcAft>
                <a:spcPts val="0"/>
              </a:spcAft>
              <a:buClr>
                <a:schemeClr val="dk1"/>
              </a:buClr>
              <a:buSzPts val="1100"/>
              <a:buFont typeface="Arial"/>
              <a:buNone/>
            </a:pPr>
            <a:r>
              <a:rPr lang="en" sz="1600">
                <a:solidFill>
                  <a:schemeClr val="dk1"/>
                </a:solidFill>
              </a:rPr>
              <a:t>In this chapter, we will be discussing another indirect effect of shoe wearing. We will discuss how weak feet can impact other structures and biomechanics up the kinetic chain.</a:t>
            </a:r>
            <a:endParaRPr sz="1600">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g12830a1e419_0_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3" name="Google Shape;463;g12830a1e419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600">
                <a:solidFill>
                  <a:schemeClr val="dk1"/>
                </a:solidFill>
              </a:rPr>
              <a:t>When we look at foot function, we always have to consider how the foot can impact movement at other joints. Our feet are our base, so when the foot isn’t stable, can our knee be stable? Can our hip be stable? Our spine? The answer is no. When the foot can’t properly stabilize against ground reaction forces, we will be unstable.</a:t>
            </a:r>
            <a:endParaRPr sz="1600">
              <a:solidFill>
                <a:schemeClr val="dk1"/>
              </a:solidFill>
            </a:endParaRPr>
          </a:p>
          <a:p>
            <a:pPr marL="0" lvl="0" indent="0" algn="l" rtl="0">
              <a:spcBef>
                <a:spcPts val="0"/>
              </a:spcBef>
              <a:spcAft>
                <a:spcPts val="0"/>
              </a:spcAft>
              <a:buNone/>
            </a:pPr>
            <a:endParaRPr sz="1600">
              <a:solidFill>
                <a:schemeClr val="dk1"/>
              </a:solidFill>
            </a:endParaRPr>
          </a:p>
          <a:p>
            <a:pPr marL="0" lvl="0" indent="0" algn="l" rtl="0">
              <a:spcBef>
                <a:spcPts val="0"/>
              </a:spcBef>
              <a:spcAft>
                <a:spcPts val="0"/>
              </a:spcAft>
              <a:buClr>
                <a:schemeClr val="dk1"/>
              </a:buClr>
              <a:buSzPts val="1100"/>
              <a:buFont typeface="Arial"/>
              <a:buNone/>
            </a:pPr>
            <a:r>
              <a:rPr lang="en" sz="1600">
                <a:solidFill>
                  <a:schemeClr val="dk1"/>
                </a:solidFill>
              </a:rPr>
              <a:t>Let’s take a look at this demonstration and how the foot can impact stability (airex pad demonstration)</a:t>
            </a:r>
            <a:endParaRPr sz="1600">
              <a:solidFill>
                <a:schemeClr val="dk1"/>
              </a:solidFill>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g10b998c36ec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9" name="Google Shape;469;g10b998c36ec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600"/>
              <a:t>When restrictive footwear contricts our toes, impact our ability to purchase the ground, and weaken our arch musculature it can cause dysfunction up the kinetic chain. But how exactly does foot strength and position affect the kinetic chain?</a:t>
            </a:r>
            <a:endParaRPr sz="16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1239424ffaf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1239424ffaf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600">
                <a:solidFill>
                  <a:schemeClr val="dk1"/>
                </a:solidFill>
              </a:rPr>
              <a:t>One of the first notable evolutionary changes was a big toe that transitioned to a position more in line with the other digits. The positioning of the big toe allowed for toe off extension, assisted in medial arch stability, and aids in frontal plane stabilization and mechanics up the kinetic chain.</a:t>
            </a:r>
            <a:endParaRPr sz="1600">
              <a:solidFill>
                <a:schemeClr val="dk1"/>
              </a:solidFill>
            </a:endParaRPr>
          </a:p>
          <a:p>
            <a:pPr marL="0" lvl="0" indent="0" algn="l" rtl="0">
              <a:spcBef>
                <a:spcPts val="0"/>
              </a:spcBef>
              <a:spcAft>
                <a:spcPts val="0"/>
              </a:spcAft>
              <a:buClr>
                <a:schemeClr val="dk1"/>
              </a:buClr>
              <a:buSzPts val="1100"/>
              <a:buFont typeface="Arial"/>
              <a:buNone/>
            </a:pPr>
            <a:endParaRPr sz="1600">
              <a:solidFill>
                <a:srgbClr val="666666"/>
              </a:solidFill>
            </a:endParaRPr>
          </a:p>
          <a:p>
            <a:pPr marL="0" lvl="0" indent="0" algn="l" rtl="0">
              <a:spcBef>
                <a:spcPts val="0"/>
              </a:spcBef>
              <a:spcAft>
                <a:spcPts val="0"/>
              </a:spcAft>
              <a:buClr>
                <a:schemeClr val="dk1"/>
              </a:buClr>
              <a:buSzPts val="1100"/>
              <a:buFont typeface="Arial"/>
              <a:buNone/>
            </a:pPr>
            <a:endParaRPr sz="1400">
              <a:solidFill>
                <a:schemeClr val="dk1"/>
              </a:solidFill>
              <a:latin typeface="Roboto"/>
              <a:ea typeface="Roboto"/>
              <a:cs typeface="Roboto"/>
              <a:sym typeface="Roboto"/>
            </a:endParaRPr>
          </a:p>
          <a:p>
            <a:pPr marL="0" lvl="0" indent="0" algn="l" rtl="0">
              <a:spcBef>
                <a:spcPts val="0"/>
              </a:spcBef>
              <a:spcAft>
                <a:spcPts val="0"/>
              </a:spcAft>
              <a:buNone/>
            </a:pP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11594abcbf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11594abcbf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600"/>
              <a:t>Let’s consider this study. In this study, they looked at gluteus medius activation with and without orthotics, arch supports. They found that gluteus medius activation was greater when the participant wore the arch supports, but why? Was it something about the arch support itself, or was it about foot position?</a:t>
            </a:r>
            <a:endParaRPr sz="160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Google Shape;483;g12482d52485_1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4" name="Google Shape;484;g12482d52485_1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Drawing slide:</a:t>
            </a:r>
            <a:endParaRPr b="1"/>
          </a:p>
          <a:p>
            <a:pPr marL="0" lvl="0" indent="0" algn="l" rtl="0">
              <a:spcBef>
                <a:spcPts val="0"/>
              </a:spcBef>
              <a:spcAft>
                <a:spcPts val="0"/>
              </a:spcAft>
              <a:buNone/>
            </a:pPr>
            <a:endParaRPr/>
          </a:p>
          <a:p>
            <a:pPr marL="0" lvl="0" indent="0" algn="l" rtl="0">
              <a:spcBef>
                <a:spcPts val="0"/>
              </a:spcBef>
              <a:spcAft>
                <a:spcPts val="0"/>
              </a:spcAft>
              <a:buNone/>
            </a:pPr>
            <a:r>
              <a:rPr lang="en" sz="1600"/>
              <a:t>We would argue that it is more about the foot position.</a:t>
            </a:r>
            <a:endParaRPr sz="1600"/>
          </a:p>
          <a:p>
            <a:pPr marL="0" lvl="0" indent="0" algn="l" rtl="0">
              <a:spcBef>
                <a:spcPts val="0"/>
              </a:spcBef>
              <a:spcAft>
                <a:spcPts val="0"/>
              </a:spcAft>
              <a:buNone/>
            </a:pPr>
            <a:endParaRPr sz="1600"/>
          </a:p>
          <a:p>
            <a:pPr marL="0" lvl="0" indent="0" algn="l" rtl="0">
              <a:spcBef>
                <a:spcPts val="0"/>
              </a:spcBef>
              <a:spcAft>
                <a:spcPts val="0"/>
              </a:spcAft>
              <a:buNone/>
            </a:pPr>
            <a:r>
              <a:rPr lang="en" sz="1600"/>
              <a:t>General script for drawing:</a:t>
            </a:r>
            <a:endParaRPr sz="1600"/>
          </a:p>
          <a:p>
            <a:pPr marL="0" lvl="0" indent="0" algn="l" rtl="0">
              <a:spcBef>
                <a:spcPts val="0"/>
              </a:spcBef>
              <a:spcAft>
                <a:spcPts val="0"/>
              </a:spcAft>
              <a:buNone/>
            </a:pPr>
            <a:r>
              <a:rPr lang="en" sz="1600"/>
              <a:t>So let’s draw it out. Here is the pelvis, the legs, and the feet. When we have weak arches, we are more likely to fall into pronation. And what force does pronation put on the body? Which way is it trying to push me? Towards the direction of the pronation. So what do we do to compensate? We lean the other direction to bring our COG over our base of support. And when we lean over to one side we are using our body weight and position for stability rather than the gluteus medius. So of course they would find increased gluteus medius activation in the arch support group, their foot position was better and they didn’t encounter the forces or compensate the way we just described here! In fact, because the gluteus medius doesn’t have to work as hard on the side we lean over to a greater degree, we will find that gluteus medius to be weaker and that we are less stable on that leg. Aberrant motion patterns such as excessive lean to one side impacts movement and even muscle activity up the kinetic chain.</a:t>
            </a:r>
            <a:endParaRPr sz="1600"/>
          </a:p>
          <a:p>
            <a:pPr marL="0" lvl="0" indent="0" algn="l" rtl="0">
              <a:spcBef>
                <a:spcPts val="0"/>
              </a:spcBef>
              <a:spcAft>
                <a:spcPts val="0"/>
              </a:spcAft>
              <a:buNone/>
            </a:pPr>
            <a:endParaRPr sz="160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Google Shape;490;g11594abcbf6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1" name="Google Shape;491;g11594abcbf6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600"/>
              <a:t>This next study looks at the relationship between hallux valgus and LE alignment. The study found that women with hallux valgus tended to have a larger Q-angle. But why? We’ve discussed this in past chapters, but can the great toe really help to stabilize the arch when it migrates towards midline? No, it is in a disadvantageous position. When the great toe can’t help to stabilize the arch, the arch is more likely to fall into pronation. The individual is more likely to have flat feet. Excessive pronation in gait can lead to an increased functional q-angle, dynamic knee valgus. And think about those forces when we are putting 3-5x our body weight through a single foot when running or jumping and landing. Those forces will overcome arch strength more easily and contribute to knee injuries. Whether the arch collapses due to hallux valgus or just overall foot weakness, it can contribute to aberrant motion patterns at the knee.</a:t>
            </a:r>
            <a:endParaRPr sz="1600"/>
          </a:p>
          <a:p>
            <a:pPr marL="0" lvl="0" indent="0" algn="l" rtl="0">
              <a:spcBef>
                <a:spcPts val="0"/>
              </a:spcBef>
              <a:spcAft>
                <a:spcPts val="0"/>
              </a:spcAft>
              <a:buNone/>
            </a:pPr>
            <a:endParaRPr sz="1600"/>
          </a:p>
          <a:p>
            <a:pPr marL="0" lvl="0" indent="0" algn="l" rtl="0">
              <a:spcBef>
                <a:spcPts val="0"/>
              </a:spcBef>
              <a:spcAft>
                <a:spcPts val="0"/>
              </a:spcAft>
              <a:buNone/>
            </a:pPr>
            <a:r>
              <a:rPr lang="en" sz="1600"/>
              <a:t>We will touch on this more in the knee chapter, but it is important to consider that there are no muscles around the knee joint that contribute to frontal plane stability, only passive structures. So the knee joint has to rely on the foot and hip musculature for frontal plane stability. When the foot fails, it has a massive impact on the knee.</a:t>
            </a:r>
          </a:p>
          <a:p>
            <a:pPr marL="0" lvl="0" indent="0" algn="l" rtl="0">
              <a:spcBef>
                <a:spcPts val="0"/>
              </a:spcBef>
              <a:spcAft>
                <a:spcPts val="0"/>
              </a:spcAft>
              <a:buNone/>
            </a:pPr>
            <a:endParaRPr lang="en" sz="1600"/>
          </a:p>
          <a:p>
            <a:pPr marL="0" lvl="0" indent="0" algn="l" rtl="0">
              <a:spcBef>
                <a:spcPts val="0"/>
              </a:spcBef>
              <a:spcAft>
                <a:spcPts val="0"/>
              </a:spcAft>
              <a:buNone/>
            </a:pPr>
            <a:r>
              <a:rPr lang="en" sz="1600" b="1"/>
              <a:t>Kim et al., 2023</a:t>
            </a:r>
          </a:p>
          <a:p>
            <a:pPr marL="285750" lvl="0" indent="-285750" algn="l" rtl="0">
              <a:spcBef>
                <a:spcPts val="0"/>
              </a:spcBef>
              <a:spcAft>
                <a:spcPts val="0"/>
              </a:spcAft>
            </a:pPr>
            <a:r>
              <a:rPr lang="en" sz="1600"/>
              <a:t>24 participants with bunions, corrected with a soft or rigid orthotic to correct the hallux valgus. Rigid splint results in significantly better correction of knee adductin and external rotation moments </a:t>
            </a:r>
            <a:endParaRPr sz="160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7"/>
        <p:cNvGrpSpPr/>
        <p:nvPr/>
      </p:nvGrpSpPr>
      <p:grpSpPr>
        <a:xfrm>
          <a:off x="0" y="0"/>
          <a:ext cx="0" cy="0"/>
          <a:chOff x="0" y="0"/>
          <a:chExt cx="0" cy="0"/>
        </a:xfrm>
      </p:grpSpPr>
      <p:sp>
        <p:nvSpPr>
          <p:cNvPr id="498" name="Google Shape;498;g136010a24448976e_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9" name="Google Shape;499;g136010a24448976e_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600"/>
              <a:t>Weak feet can also be a factor in fall risk. This study found that reduced flexor hallucis strength and loading through the medial aspect of the foot, pronation, can be associated with falls in older individuals.</a:t>
            </a:r>
          </a:p>
          <a:p>
            <a:pPr marL="0" lvl="0" indent="0" algn="l" rtl="0">
              <a:spcBef>
                <a:spcPts val="0"/>
              </a:spcBef>
              <a:spcAft>
                <a:spcPts val="0"/>
              </a:spcAft>
              <a:buNone/>
            </a:pPr>
            <a:endParaRPr lang="en" sz="1600"/>
          </a:p>
          <a:p>
            <a:pPr marL="0" lvl="0" indent="0" algn="l" rtl="0">
              <a:spcBef>
                <a:spcPts val="0"/>
              </a:spcBef>
              <a:spcAft>
                <a:spcPts val="0"/>
              </a:spcAft>
              <a:buNone/>
            </a:pPr>
            <a:r>
              <a:rPr lang="en" sz="1600"/>
              <a:t>Menz et al, 2018 systematic review, bolsters claims </a:t>
            </a:r>
          </a:p>
          <a:p>
            <a:pPr marL="285750" lvl="0" indent="-285750" algn="l" rtl="0">
              <a:spcBef>
                <a:spcPts val="0"/>
              </a:spcBef>
              <a:spcAft>
                <a:spcPts val="0"/>
              </a:spcAft>
            </a:pPr>
            <a:r>
              <a:rPr lang="en-US" sz="1600"/>
              <a:t>L</a:t>
            </a:r>
            <a:r>
              <a:rPr lang="en" sz="1600"/>
              <a:t>ooking at impact of foot problems on fall risk in community dwelling older adults. Fallers more likely to have foot pain, </a:t>
            </a:r>
            <a:r>
              <a:rPr lang="en" sz="1600" b="1"/>
              <a:t>hallux valgus</a:t>
            </a:r>
            <a:r>
              <a:rPr lang="en" sz="1600"/>
              <a:t>, </a:t>
            </a:r>
            <a:r>
              <a:rPr lang="en" sz="1600" b="1"/>
              <a:t>plantar fasciitis</a:t>
            </a:r>
            <a:r>
              <a:rPr lang="en" sz="1600"/>
              <a:t>, reduced ankle DF ROM, </a:t>
            </a:r>
            <a:r>
              <a:rPr lang="en" sz="1600" b="1"/>
              <a:t>reduce toe PF strength</a:t>
            </a:r>
            <a:r>
              <a:rPr lang="en" sz="1600"/>
              <a:t>, and </a:t>
            </a:r>
            <a:r>
              <a:rPr lang="en" sz="1600" b="1"/>
              <a:t>increased plantar pressures </a:t>
            </a:r>
            <a:r>
              <a:rPr lang="en" sz="1600" b="0"/>
              <a:t>(not doing a good job actively dissipating force)</a:t>
            </a:r>
          </a:p>
          <a:p>
            <a:pPr marL="285750" lvl="0" indent="-285750" algn="l" rtl="0">
              <a:spcBef>
                <a:spcPts val="0"/>
              </a:spcBef>
              <a:spcAft>
                <a:spcPts val="0"/>
              </a:spcAft>
            </a:pPr>
            <a:r>
              <a:rPr lang="en-US" sz="1600"/>
              <a:t>M</a:t>
            </a:r>
            <a:r>
              <a:rPr lang="en" sz="1600"/>
              <a:t>eta analysis showed that hallux valgus was significantly associated with falls (meta analysis only possible on a few variables due to lack of studies) </a:t>
            </a:r>
            <a:endParaRPr sz="160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
        <p:cNvGrpSpPr/>
        <p:nvPr/>
      </p:nvGrpSpPr>
      <p:grpSpPr>
        <a:xfrm>
          <a:off x="0" y="0"/>
          <a:ext cx="0" cy="0"/>
          <a:chOff x="0" y="0"/>
          <a:chExt cx="0" cy="0"/>
        </a:xfrm>
      </p:grpSpPr>
      <p:sp>
        <p:nvSpPr>
          <p:cNvPr id="506" name="Google Shape;506;g10b998c36ec_0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7" name="Google Shape;507;g10b998c36ec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600"/>
              <a:t>These systematic reviews support previous findings that great toe flexor strength is a significant independent factor in predicting balance and function in older people. With a weak flexor hallucis group, we find decreased function and increased fall risk in older individuals due to foot instability.</a:t>
            </a:r>
            <a:endParaRPr sz="160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g127a06212e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6" name="Google Shape;516;g127a06212e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600"/>
              <a:t>In medical fields, orthotics are commonly used to treat foot injuries among other pathologies. For example, with plantar fasciitis, arch supports are used</a:t>
            </a:r>
            <a:r>
              <a:rPr lang="en" sz="1600">
                <a:solidFill>
                  <a:schemeClr val="dk1"/>
                </a:solidFill>
              </a:rPr>
              <a:t> to decrease load on the tissue. But we also see running stores select shoes with more arch support for people that fall into more pronation. Is accommodating pronation really the best way to approach foot health?</a:t>
            </a:r>
            <a:endParaRPr sz="160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p:cNvGrpSpPr/>
        <p:nvPr/>
      </p:nvGrpSpPr>
      <p:grpSpPr>
        <a:xfrm>
          <a:off x="0" y="0"/>
          <a:ext cx="0" cy="0"/>
          <a:chOff x="0" y="0"/>
          <a:chExt cx="0" cy="0"/>
        </a:xfrm>
      </p:grpSpPr>
      <p:sp>
        <p:nvSpPr>
          <p:cNvPr id="522" name="Google Shape;522;g11594abcbf6_0_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3" name="Google Shape;523;g11594abcbf6_0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600">
                <a:solidFill>
                  <a:schemeClr val="dk1"/>
                </a:solidFill>
                <a:highlight>
                  <a:srgbClr val="FFFFFF"/>
                </a:highlight>
                <a:latin typeface="Times New Roman"/>
                <a:ea typeface="Times New Roman"/>
                <a:cs typeface="Times New Roman"/>
                <a:sym typeface="Times New Roman"/>
              </a:rPr>
              <a:t>These treatment approaches may lessen symptoms, but do they really address the underlying reasons why the injury occurred? No. The plantar fascia was likely overloaded to the point of injury because the flexor hallucis group and the posterior tibialis weren’t dissipating enough load during activity. If that’s the case, is the answer to add an arch support to ensure the plantar fascia doesn’t experience this overload? No. We should be aiming to strengthen the posterior tibialis and the great toe flexors to address the reason the injury occured in the first place. </a:t>
            </a:r>
          </a:p>
          <a:p>
            <a:pPr marL="0" lvl="0" indent="0" algn="l" rtl="0">
              <a:spcBef>
                <a:spcPts val="0"/>
              </a:spcBef>
              <a:spcAft>
                <a:spcPts val="0"/>
              </a:spcAft>
              <a:buNone/>
            </a:pPr>
            <a:endParaRPr lang="en" sz="1600">
              <a:solidFill>
                <a:schemeClr val="dk1"/>
              </a:solidFill>
              <a:highlight>
                <a:srgbClr val="FFFFFF"/>
              </a:highlight>
              <a:latin typeface="Times New Roman"/>
              <a:ea typeface="Times New Roman"/>
              <a:cs typeface="Times New Roman"/>
              <a:sym typeface="Times New Roman"/>
            </a:endParaRPr>
          </a:p>
          <a:p>
            <a:pPr marL="0" lvl="0" indent="0" algn="l" rtl="0">
              <a:spcBef>
                <a:spcPts val="0"/>
              </a:spcBef>
              <a:spcAft>
                <a:spcPts val="0"/>
              </a:spcAft>
              <a:buNone/>
            </a:pPr>
            <a:r>
              <a:rPr lang="en" sz="1600">
                <a:solidFill>
                  <a:schemeClr val="dk1"/>
                </a:solidFill>
                <a:highlight>
                  <a:srgbClr val="FFFFFF"/>
                </a:highlight>
                <a:latin typeface="Times New Roman"/>
                <a:ea typeface="Times New Roman"/>
                <a:cs typeface="Times New Roman"/>
                <a:sym typeface="Times New Roman"/>
              </a:rPr>
              <a:t>There is actually a study that found that arch strengthening exercises can decrease pes planus. Arch exercises can actually lead to an increased arch in those with flat feet.</a:t>
            </a:r>
          </a:p>
          <a:p>
            <a:pPr marL="0" lvl="0" indent="0" algn="l" rtl="0">
              <a:spcBef>
                <a:spcPts val="0"/>
              </a:spcBef>
              <a:spcAft>
                <a:spcPts val="0"/>
              </a:spcAft>
              <a:buNone/>
            </a:pPr>
            <a:r>
              <a:rPr lang="en" sz="1600">
                <a:solidFill>
                  <a:schemeClr val="dk1"/>
                </a:solidFill>
                <a:highlight>
                  <a:srgbClr val="FFFFFF"/>
                </a:highlight>
                <a:latin typeface="Times New Roman"/>
                <a:ea typeface="Times New Roman"/>
                <a:cs typeface="Times New Roman"/>
                <a:sym typeface="Times New Roman"/>
              </a:rPr>
              <a:t>The Elsayed study shows that foot intrinsic exercises and orthotics are better than orthotics alone for improving outcomes. </a:t>
            </a:r>
            <a:endParaRPr sz="1600">
              <a:solidFill>
                <a:schemeClr val="dk1"/>
              </a:solidFill>
              <a:highlight>
                <a:srgbClr val="FFFFFF"/>
              </a:highlight>
              <a:latin typeface="Times New Roman"/>
              <a:ea typeface="Times New Roman"/>
              <a:cs typeface="Times New Roman"/>
              <a:sym typeface="Times New Roman"/>
            </a:endParaRPr>
          </a:p>
          <a:p>
            <a:pPr marL="0" lvl="0" indent="0" algn="l" rtl="0">
              <a:spcBef>
                <a:spcPts val="0"/>
              </a:spcBef>
              <a:spcAft>
                <a:spcPts val="0"/>
              </a:spcAft>
              <a:buNone/>
            </a:pPr>
            <a:endParaRPr lang="en-US" sz="1000">
              <a:solidFill>
                <a:schemeClr val="dk1"/>
              </a:solidFill>
              <a:highlight>
                <a:srgbClr val="FFFFFF"/>
              </a:highlight>
              <a:latin typeface="Times New Roman"/>
              <a:ea typeface="Times New Roman"/>
              <a:cs typeface="Times New Roman"/>
              <a:sym typeface="Times New Roman"/>
            </a:endParaRPr>
          </a:p>
          <a:p>
            <a:pPr marL="0" lvl="0" indent="0" algn="l" rtl="0">
              <a:spcBef>
                <a:spcPts val="0"/>
              </a:spcBef>
              <a:spcAft>
                <a:spcPts val="0"/>
              </a:spcAft>
              <a:buNone/>
            </a:pPr>
            <a:endParaRPr sz="1000">
              <a:solidFill>
                <a:schemeClr val="dk1"/>
              </a:solidFill>
              <a:highlight>
                <a:srgbClr val="FFFFFF"/>
              </a:highlight>
              <a:latin typeface="Times New Roman"/>
              <a:ea typeface="Times New Roman"/>
              <a:cs typeface="Times New Roman"/>
              <a:sym typeface="Times New Roman"/>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a:extLst>
            <a:ext uri="{FF2B5EF4-FFF2-40B4-BE49-F238E27FC236}">
              <a16:creationId xmlns:a16="http://schemas.microsoft.com/office/drawing/2014/main" id="{2E86AD5C-EEE6-B090-6E70-FDE247D28BC6}"/>
            </a:ext>
          </a:extLst>
        </p:cNvPr>
        <p:cNvGrpSpPr/>
        <p:nvPr/>
      </p:nvGrpSpPr>
      <p:grpSpPr>
        <a:xfrm>
          <a:off x="0" y="0"/>
          <a:ext cx="0" cy="0"/>
          <a:chOff x="0" y="0"/>
          <a:chExt cx="0" cy="0"/>
        </a:xfrm>
      </p:grpSpPr>
      <p:sp>
        <p:nvSpPr>
          <p:cNvPr id="522" name="Google Shape;522;g11594abcbf6_0_48:notes">
            <a:extLst>
              <a:ext uri="{FF2B5EF4-FFF2-40B4-BE49-F238E27FC236}">
                <a16:creationId xmlns:a16="http://schemas.microsoft.com/office/drawing/2014/main" id="{18F39425-5D7D-53C9-3959-27EA9E818FB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3" name="Google Shape;523;g11594abcbf6_0_48:notes">
            <a:extLst>
              <a:ext uri="{FF2B5EF4-FFF2-40B4-BE49-F238E27FC236}">
                <a16:creationId xmlns:a16="http://schemas.microsoft.com/office/drawing/2014/main" id="{3500FBA1-16C3-D64E-9E75-9A50BF9D9B9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sz="1000">
              <a:solidFill>
                <a:schemeClr val="dk1"/>
              </a:solidFill>
              <a:highlight>
                <a:srgbClr val="FFFFFF"/>
              </a:highlight>
              <a:latin typeface="Times New Roman"/>
              <a:ea typeface="Times New Roman"/>
              <a:cs typeface="Times New Roman"/>
              <a:sym typeface="Times New Roman"/>
            </a:endParaRPr>
          </a:p>
          <a:p>
            <a:pPr marL="0" lvl="0" indent="0" algn="l" rtl="0">
              <a:spcBef>
                <a:spcPts val="0"/>
              </a:spcBef>
              <a:spcAft>
                <a:spcPts val="0"/>
              </a:spcAft>
              <a:buNone/>
            </a:pPr>
            <a:r>
              <a:rPr lang="en-US" sz="1000">
                <a:solidFill>
                  <a:schemeClr val="dk1"/>
                </a:solidFill>
                <a:highlight>
                  <a:srgbClr val="FFFFFF"/>
                </a:highlight>
                <a:latin typeface="Times New Roman"/>
                <a:ea typeface="Times New Roman"/>
                <a:cs typeface="Times New Roman"/>
                <a:sym typeface="Times New Roman"/>
              </a:rPr>
              <a:t>Peng et al, 2021</a:t>
            </a:r>
          </a:p>
          <a:p>
            <a:pPr marL="171450" lvl="0" indent="-171450" algn="l" rtl="0">
              <a:spcBef>
                <a:spcPts val="0"/>
              </a:spcBef>
              <a:spcAft>
                <a:spcPts val="0"/>
              </a:spcAft>
            </a:pPr>
            <a:r>
              <a:rPr lang="en-US" sz="1000">
                <a:solidFill>
                  <a:schemeClr val="dk1"/>
                </a:solidFill>
                <a:highlight>
                  <a:srgbClr val="FFFFFF"/>
                </a:highlight>
                <a:latin typeface="Times New Roman"/>
                <a:ea typeface="Times New Roman"/>
                <a:cs typeface="Times New Roman"/>
                <a:sym typeface="Times New Roman"/>
              </a:rPr>
              <a:t>Results above. Implications? While you won’t find research to support this yet, we can make the deduction that if orthotics decrease intrinsic foot muscle activity, if worn prolonged, they will likely result in muscle atrophy and could exacerbate the problem and create a reliance on this external device. </a:t>
            </a:r>
          </a:p>
          <a:p>
            <a:pPr marL="171450" lvl="0" indent="-171450" algn="l" rtl="0">
              <a:spcBef>
                <a:spcPts val="0"/>
              </a:spcBef>
              <a:spcAft>
                <a:spcPts val="0"/>
              </a:spcAft>
            </a:pPr>
            <a:r>
              <a:rPr lang="en-US" sz="1000">
                <a:solidFill>
                  <a:schemeClr val="dk1"/>
                </a:solidFill>
                <a:highlight>
                  <a:srgbClr val="FFFFFF"/>
                </a:highlight>
                <a:latin typeface="Times New Roman"/>
                <a:ea typeface="Times New Roman"/>
                <a:cs typeface="Times New Roman"/>
                <a:sym typeface="Times New Roman"/>
              </a:rPr>
              <a:t>Significance of the decrease joint forces with the orthotic in? Shows that when the foot is maintained in a more optimal position (not flat-foot/excessively pronated), the joints in the foot/ankle are more optimally loaded. </a:t>
            </a:r>
            <a:endParaRPr sz="1000">
              <a:solidFill>
                <a:schemeClr val="dk1"/>
              </a:solidFill>
              <a:highlight>
                <a:srgbClr val="FFFFFF"/>
              </a:highlight>
              <a:latin typeface="Times New Roman"/>
              <a:ea typeface="Times New Roman"/>
              <a:cs typeface="Times New Roman"/>
              <a:sym typeface="Times New Roman"/>
            </a:endParaRPr>
          </a:p>
        </p:txBody>
      </p:sp>
    </p:spTree>
    <p:extLst>
      <p:ext uri="{BB962C8B-B14F-4D97-AF65-F5344CB8AC3E}">
        <p14:creationId xmlns:p14="http://schemas.microsoft.com/office/powerpoint/2010/main" val="158644559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p:cNvGrpSpPr/>
        <p:nvPr/>
      </p:nvGrpSpPr>
      <p:grpSpPr>
        <a:xfrm>
          <a:off x="0" y="0"/>
          <a:ext cx="0" cy="0"/>
          <a:chOff x="0" y="0"/>
          <a:chExt cx="0" cy="0"/>
        </a:xfrm>
      </p:grpSpPr>
      <p:sp>
        <p:nvSpPr>
          <p:cNvPr id="529" name="Google Shape;529;g11ad1dd0cf4_0_1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0" name="Google Shape;530;g11ad1dd0cf4_0_1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600"/>
              <a:t>So if orthotics simply mask the problem, should we ever use them? Well, it’s not black and white. Arch supports can be used in the acute phase to mitigate symptoms and give the injured tissue rest while it heals. But if we leave that orthotic in forever, the foot musculature will continue to grow weaker. An orthotic alone would never address the why behind the injury. Any time we suggest someone use an orthotic for an injury like plantar fasciitis, we also program specific foot strengthening exercises to strengthen the posterior tibialis and the flexor hallucis groups with the aim of decreasing the stress on the plantar fascia and increasing arch capabilities. Orthotics even have a use in injuries up the chain like meniscus tears. IF symptoms increase when the knee goes into a more valgus positioning, it may be worth using an arch support to stabilize the foot to ensure it does not contribute to the increased q-angle. However, any time we use an orthotic, whether it be for foot injuries or injuries up the chain, we should always have the goal of restoring natural foot function and removing it at some point</a:t>
            </a:r>
          </a:p>
          <a:p>
            <a:pPr marL="0" lvl="0" indent="0" algn="l" rtl="0">
              <a:spcBef>
                <a:spcPts val="0"/>
              </a:spcBef>
              <a:spcAft>
                <a:spcPts val="0"/>
              </a:spcAft>
              <a:buNone/>
            </a:pPr>
            <a:endParaRPr lang="en" sz="160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600">
                <a:solidFill>
                  <a:schemeClr val="dk1"/>
                </a:solidFill>
                <a:highlight>
                  <a:srgbClr val="FFFFFF"/>
                </a:highlight>
                <a:latin typeface="Times New Roman"/>
                <a:ea typeface="Times New Roman"/>
                <a:cs typeface="Times New Roman"/>
                <a:sym typeface="Times New Roman"/>
              </a:rPr>
              <a:t>Ideally: orthotics + foot strengthening. Eventually wean off orthotics. Though there is no one size fits all answer here</a:t>
            </a: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11bc36fe218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11bc36fe21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600"/>
              <a:t>This concludes CKC Systems foot course lecture. Next we will move on to the foot lab component. Thank you for coming along on this journey. Remember, while we touched on some of the most important considerations the foot, there is still much more to learn.</a:t>
            </a:r>
            <a:endParaRPr sz="16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10583f3d12c_0_2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10583f3d12c_0_2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600">
                <a:solidFill>
                  <a:schemeClr val="dk1"/>
                </a:solidFill>
              </a:rPr>
              <a:t>As we look into the most prominent adaptations, we must talk about the medial longitudinal arch. The arch began to form in early hominins to aid in force absorption. As we developed from quadrupeds to bipeds, we were exerting more force through our feet. It was necessary to develop a structure to begin to absorb these higher forces.</a:t>
            </a:r>
            <a:endParaRPr sz="1600">
              <a:solidFill>
                <a:schemeClr val="dk1"/>
              </a:solidFill>
            </a:endParaRPr>
          </a:p>
          <a:p>
            <a:pPr marL="0" lvl="0" indent="0" algn="l" rtl="0">
              <a:spcBef>
                <a:spcPts val="0"/>
              </a:spcBef>
              <a:spcAft>
                <a:spcPts val="0"/>
              </a:spcAft>
              <a:buNone/>
            </a:pPr>
            <a:endParaRPr sz="1600">
              <a:solidFill>
                <a:schemeClr val="dk1"/>
              </a:solidFill>
            </a:endParaRPr>
          </a:p>
          <a:p>
            <a:pPr marL="0" lvl="0" indent="0" algn="l" rtl="0">
              <a:spcBef>
                <a:spcPts val="0"/>
              </a:spcBef>
              <a:spcAft>
                <a:spcPts val="0"/>
              </a:spcAft>
              <a:buNone/>
            </a:pPr>
            <a:r>
              <a:rPr lang="en" sz="1600">
                <a:solidFill>
                  <a:schemeClr val="dk1"/>
                </a:solidFill>
              </a:rPr>
              <a:t>We also developed a stiffer lateral column to form a more rigid lever to aid in propulsive force during gait.</a:t>
            </a:r>
            <a:endParaRPr sz="1600">
              <a:solidFill>
                <a:schemeClr val="dk1"/>
              </a:solidFill>
            </a:endParaRPr>
          </a:p>
          <a:p>
            <a:pPr marL="0" lvl="0" indent="0" algn="l" rtl="0">
              <a:spcBef>
                <a:spcPts val="0"/>
              </a:spcBef>
              <a:spcAft>
                <a:spcPts val="0"/>
              </a:spcAft>
              <a:buNone/>
            </a:pPr>
            <a:endParaRPr sz="1600">
              <a:solidFill>
                <a:schemeClr val="dk1"/>
              </a:solidFill>
            </a:endParaRPr>
          </a:p>
          <a:p>
            <a:pPr marL="0" lvl="0" indent="0" algn="l" rtl="0">
              <a:spcBef>
                <a:spcPts val="0"/>
              </a:spcBef>
              <a:spcAft>
                <a:spcPts val="0"/>
              </a:spcAft>
              <a:buNone/>
            </a:pPr>
            <a:r>
              <a:rPr lang="en" sz="1600">
                <a:solidFill>
                  <a:schemeClr val="dk1"/>
                </a:solidFill>
              </a:rPr>
              <a:t>Collectively, these changes allowed for greater force dissipation through our foot structure and improved gait efficiency.</a:t>
            </a:r>
            <a:endParaRPr sz="1600">
              <a:solidFill>
                <a:schemeClr val="dk1"/>
              </a:solidFill>
            </a:endParaRPr>
          </a:p>
          <a:p>
            <a:pPr marL="0" lvl="0" indent="0" algn="l" rtl="0">
              <a:lnSpc>
                <a:spcPct val="115000"/>
              </a:lnSpc>
              <a:spcBef>
                <a:spcPts val="0"/>
              </a:spcBef>
              <a:spcAft>
                <a:spcPts val="0"/>
              </a:spcAft>
              <a:buNone/>
            </a:pPr>
            <a:endParaRPr sz="1600">
              <a:solidFill>
                <a:schemeClr val="dk1"/>
              </a:solidFill>
            </a:endParaRPr>
          </a:p>
          <a:p>
            <a:pPr marL="0" lvl="0" indent="0" algn="l" rtl="0">
              <a:spcBef>
                <a:spcPts val="0"/>
              </a:spcBef>
              <a:spcAft>
                <a:spcPts val="0"/>
              </a:spcAft>
              <a:buClr>
                <a:schemeClr val="dk1"/>
              </a:buClr>
              <a:buSzPts val="1100"/>
              <a:buFont typeface="Arial"/>
              <a:buNone/>
            </a:pPr>
            <a:endParaRPr sz="1600">
              <a:solidFill>
                <a:schemeClr val="dk1"/>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1239424ffaf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1239424ffaf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600">
                <a:solidFill>
                  <a:schemeClr val="dk1"/>
                </a:solidFill>
              </a:rPr>
              <a:t>One of the adaptations that is critical in force absorption and maintenance of the arch was a thick plantar fascia and spring ligament. The thickening of these passive structures enhanced our ability to dissipate ground reaction forces as we became bipedal, (functional unipeds.) The thickening of the plantar fascia also brought the metatarsals into external torsion which contributed to the medial longitudinal arch. We will touch on the function of these structures in more detail in the functional anatomy chapter.</a:t>
            </a:r>
            <a:endParaRPr>
              <a:solidFill>
                <a:srgbClr val="FF0000"/>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10583f3d12c_0_2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10583f3d12c_0_2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600"/>
              <a:t>As the ground reaction forces associated with functional unipedalism increased, humans’ gastrocnemius/ soleus complex developed to handle the eccentric forces that occur at the ankle during the running and sprinting gait cycles.</a:t>
            </a:r>
            <a:endParaRPr sz="1600"/>
          </a:p>
          <a:p>
            <a:pPr marL="0" lvl="0" indent="0" algn="l" rtl="0">
              <a:spcBef>
                <a:spcPts val="0"/>
              </a:spcBef>
              <a:spcAft>
                <a:spcPts val="0"/>
              </a:spcAft>
              <a:buNone/>
            </a:pPr>
            <a:endParaRPr sz="1600"/>
          </a:p>
          <a:p>
            <a:pPr marL="0" lvl="0" indent="0" algn="l" rtl="0">
              <a:spcBef>
                <a:spcPts val="0"/>
              </a:spcBef>
              <a:spcAft>
                <a:spcPts val="0"/>
              </a:spcAft>
              <a:buClr>
                <a:schemeClr val="dk1"/>
              </a:buClr>
              <a:buSzPts val="1100"/>
              <a:buFont typeface="Arial"/>
              <a:buNone/>
            </a:pPr>
            <a:r>
              <a:rPr lang="en" sz="1600">
                <a:solidFill>
                  <a:schemeClr val="dk1"/>
                </a:solidFill>
              </a:rPr>
              <a:t>The gastroc soleus complex plays a huge role in force dissipation in bipedal running. As speed increases, we move from a heel striking gait to a midfoot strike in running and a forefoot strike in sprinting. As that happens, the gastroc/soleus complex functions eccentrically to absorb load and lower the heel upon ground contact. But more on that later. This is just meant as a general overview.</a:t>
            </a:r>
            <a:endParaRPr sz="1600">
              <a:solidFill>
                <a:schemeClr val="dk1"/>
              </a:solidFill>
            </a:endParaRPr>
          </a:p>
          <a:p>
            <a:pPr marL="0" lvl="0" indent="0" algn="l" rtl="0">
              <a:spcBef>
                <a:spcPts val="0"/>
              </a:spcBef>
              <a:spcAft>
                <a:spcPts val="0"/>
              </a:spcAft>
              <a:buNone/>
            </a:pPr>
            <a:endParaRPr sz="160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9"/>
        <p:cNvGrpSpPr/>
        <p:nvPr/>
      </p:nvGrpSpPr>
      <p:grpSpPr>
        <a:xfrm>
          <a:off x="0" y="0"/>
          <a:ext cx="0" cy="0"/>
          <a:chOff x="0" y="0"/>
          <a:chExt cx="0" cy="0"/>
        </a:xfrm>
      </p:grpSpPr>
      <p:sp>
        <p:nvSpPr>
          <p:cNvPr id="10" name="Google Shape;10;p2"/>
          <p:cNvSpPr/>
          <p:nvPr/>
        </p:nvSpPr>
        <p:spPr>
          <a:xfrm>
            <a:off x="-125" y="0"/>
            <a:ext cx="9144250" cy="4398100"/>
          </a:xfrm>
          <a:custGeom>
            <a:avLst/>
            <a:gdLst/>
            <a:ahLst/>
            <a:cxnLst/>
            <a:rect l="l" t="t" r="r" b="b"/>
            <a:pathLst>
              <a:path w="365770" h="175924" extrusionOk="0">
                <a:moveTo>
                  <a:pt x="0" y="0"/>
                </a:moveTo>
                <a:lnTo>
                  <a:pt x="365770" y="0"/>
                </a:lnTo>
                <a:lnTo>
                  <a:pt x="365760" y="70914"/>
                </a:lnTo>
                <a:lnTo>
                  <a:pt x="0" y="175924"/>
                </a:lnTo>
                <a:close/>
              </a:path>
            </a:pathLst>
          </a:custGeom>
          <a:solidFill>
            <a:schemeClr val="lt1"/>
          </a:solidFill>
          <a:ln>
            <a:noFill/>
          </a:ln>
        </p:spPr>
      </p:sp>
      <p:sp>
        <p:nvSpPr>
          <p:cNvPr id="11" name="Google Shape;11;p2"/>
          <p:cNvSpPr txBox="1">
            <a:spLocks noGrp="1"/>
          </p:cNvSpPr>
          <p:nvPr>
            <p:ph type="ctrTitle"/>
          </p:nvPr>
        </p:nvSpPr>
        <p:spPr>
          <a:xfrm>
            <a:off x="311700" y="539725"/>
            <a:ext cx="8520600" cy="1282500"/>
          </a:xfrm>
          <a:prstGeom prst="rect">
            <a:avLst/>
          </a:prstGeom>
        </p:spPr>
        <p:txBody>
          <a:bodyPr spcFirstLastPara="1" wrap="square" lIns="91425" tIns="91425" rIns="91425" bIns="91425" anchor="t" anchorCtr="0">
            <a:normAutofit/>
          </a:bodyPr>
          <a:lstStyle>
            <a:lvl1pPr lvl="0">
              <a:spcBef>
                <a:spcPts val="0"/>
              </a:spcBef>
              <a:spcAft>
                <a:spcPts val="0"/>
              </a:spcAft>
              <a:buSzPts val="3600"/>
              <a:buFont typeface="Proxima Nova"/>
              <a:buNone/>
              <a:defRPr sz="4500" b="1">
                <a:latin typeface="Proxima Nova"/>
                <a:ea typeface="Proxima Nova"/>
                <a:cs typeface="Proxima Nova"/>
                <a:sym typeface="Proxima Nova"/>
              </a:defRPr>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12" name="Google Shape;12;p2"/>
          <p:cNvSpPr txBox="1">
            <a:spLocks noGrp="1"/>
          </p:cNvSpPr>
          <p:nvPr>
            <p:ph type="subTitle" idx="1"/>
          </p:nvPr>
        </p:nvSpPr>
        <p:spPr>
          <a:xfrm>
            <a:off x="311700" y="1878560"/>
            <a:ext cx="4242600" cy="738300"/>
          </a:xfrm>
          <a:prstGeom prst="rect">
            <a:avLst/>
          </a:prstGeom>
        </p:spPr>
        <p:txBody>
          <a:bodyPr spcFirstLastPara="1" wrap="square" lIns="91425" tIns="91425" rIns="91425" bIns="91425" anchor="t" anchorCtr="0">
            <a:normAutofit/>
          </a:bodyPr>
          <a:lstStyle>
            <a:lvl1pPr lvl="0">
              <a:lnSpc>
                <a:spcPct val="80000"/>
              </a:lnSpc>
              <a:spcBef>
                <a:spcPts val="0"/>
              </a:spcBef>
              <a:spcAft>
                <a:spcPts val="0"/>
              </a:spcAft>
              <a:buClr>
                <a:schemeClr val="accent1"/>
              </a:buClr>
              <a:buSzPts val="1600"/>
              <a:buFont typeface="Proxima Nova"/>
              <a:buNone/>
              <a:defRPr sz="1779">
                <a:solidFill>
                  <a:schemeClr val="accent1"/>
                </a:solidFill>
                <a:latin typeface="Proxima Nova"/>
                <a:ea typeface="Proxima Nova"/>
                <a:cs typeface="Proxima Nova"/>
                <a:sym typeface="Proxima Nova"/>
              </a:defRPr>
            </a:lvl1pPr>
            <a:lvl2pPr lvl="1">
              <a:lnSpc>
                <a:spcPct val="100000"/>
              </a:lnSpc>
              <a:spcBef>
                <a:spcPts val="0"/>
              </a:spcBef>
              <a:spcAft>
                <a:spcPts val="0"/>
              </a:spcAft>
              <a:buClr>
                <a:schemeClr val="lt2"/>
              </a:buClr>
              <a:buSzPts val="1600"/>
              <a:buNone/>
              <a:defRPr sz="1600">
                <a:solidFill>
                  <a:schemeClr val="lt2"/>
                </a:solidFill>
              </a:defRPr>
            </a:lvl2pPr>
            <a:lvl3pPr lvl="2">
              <a:lnSpc>
                <a:spcPct val="100000"/>
              </a:lnSpc>
              <a:spcBef>
                <a:spcPts val="0"/>
              </a:spcBef>
              <a:spcAft>
                <a:spcPts val="0"/>
              </a:spcAft>
              <a:buClr>
                <a:schemeClr val="lt2"/>
              </a:buClr>
              <a:buSzPts val="1600"/>
              <a:buNone/>
              <a:defRPr sz="1600">
                <a:solidFill>
                  <a:schemeClr val="lt2"/>
                </a:solidFill>
              </a:defRPr>
            </a:lvl3pPr>
            <a:lvl4pPr lvl="3">
              <a:lnSpc>
                <a:spcPct val="100000"/>
              </a:lnSpc>
              <a:spcBef>
                <a:spcPts val="0"/>
              </a:spcBef>
              <a:spcAft>
                <a:spcPts val="0"/>
              </a:spcAft>
              <a:buClr>
                <a:schemeClr val="lt2"/>
              </a:buClr>
              <a:buSzPts val="1600"/>
              <a:buNone/>
              <a:defRPr sz="1600">
                <a:solidFill>
                  <a:schemeClr val="lt2"/>
                </a:solidFill>
              </a:defRPr>
            </a:lvl4pPr>
            <a:lvl5pPr lvl="4">
              <a:lnSpc>
                <a:spcPct val="100000"/>
              </a:lnSpc>
              <a:spcBef>
                <a:spcPts val="0"/>
              </a:spcBef>
              <a:spcAft>
                <a:spcPts val="0"/>
              </a:spcAft>
              <a:buClr>
                <a:schemeClr val="lt2"/>
              </a:buClr>
              <a:buSzPts val="1600"/>
              <a:buNone/>
              <a:defRPr sz="1600">
                <a:solidFill>
                  <a:schemeClr val="lt2"/>
                </a:solidFill>
              </a:defRPr>
            </a:lvl5pPr>
            <a:lvl6pPr lvl="5">
              <a:lnSpc>
                <a:spcPct val="100000"/>
              </a:lnSpc>
              <a:spcBef>
                <a:spcPts val="0"/>
              </a:spcBef>
              <a:spcAft>
                <a:spcPts val="0"/>
              </a:spcAft>
              <a:buClr>
                <a:schemeClr val="lt2"/>
              </a:buClr>
              <a:buSzPts val="1600"/>
              <a:buNone/>
              <a:defRPr sz="1600">
                <a:solidFill>
                  <a:schemeClr val="lt2"/>
                </a:solidFill>
              </a:defRPr>
            </a:lvl6pPr>
            <a:lvl7pPr lvl="6">
              <a:lnSpc>
                <a:spcPct val="100000"/>
              </a:lnSpc>
              <a:spcBef>
                <a:spcPts val="0"/>
              </a:spcBef>
              <a:spcAft>
                <a:spcPts val="0"/>
              </a:spcAft>
              <a:buClr>
                <a:schemeClr val="lt2"/>
              </a:buClr>
              <a:buSzPts val="1600"/>
              <a:buNone/>
              <a:defRPr sz="1600">
                <a:solidFill>
                  <a:schemeClr val="lt2"/>
                </a:solidFill>
              </a:defRPr>
            </a:lvl7pPr>
            <a:lvl8pPr lvl="7">
              <a:lnSpc>
                <a:spcPct val="100000"/>
              </a:lnSpc>
              <a:spcBef>
                <a:spcPts val="0"/>
              </a:spcBef>
              <a:spcAft>
                <a:spcPts val="0"/>
              </a:spcAft>
              <a:buClr>
                <a:schemeClr val="lt2"/>
              </a:buClr>
              <a:buSzPts val="1600"/>
              <a:buNone/>
              <a:defRPr sz="1600">
                <a:solidFill>
                  <a:schemeClr val="lt2"/>
                </a:solidFill>
              </a:defRPr>
            </a:lvl8pPr>
            <a:lvl9pPr lvl="8">
              <a:lnSpc>
                <a:spcPct val="100000"/>
              </a:lnSpc>
              <a:spcBef>
                <a:spcPts val="0"/>
              </a:spcBef>
              <a:spcAft>
                <a:spcPts val="0"/>
              </a:spcAft>
              <a:buClr>
                <a:schemeClr val="lt2"/>
              </a:buClr>
              <a:buSzPts val="1600"/>
              <a:buNone/>
              <a:defRPr sz="1600">
                <a:solidFill>
                  <a:schemeClr val="lt2"/>
                </a:solidFill>
              </a:defRPr>
            </a:lvl9pPr>
          </a:lstStyle>
          <a:p>
            <a:endParaRPr/>
          </a:p>
        </p:txBody>
      </p:sp>
      <p:sp>
        <p:nvSpPr>
          <p:cNvPr id="13" name="Google Shape;13;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pic>
        <p:nvPicPr>
          <p:cNvPr id="14" name="Google Shape;14;p2"/>
          <p:cNvPicPr preferRelativeResize="0"/>
          <p:nvPr/>
        </p:nvPicPr>
        <p:blipFill>
          <a:blip r:embed="rId2">
            <a:alphaModFix/>
          </a:blip>
          <a:stretch>
            <a:fillRect/>
          </a:stretch>
        </p:blipFill>
        <p:spPr>
          <a:xfrm>
            <a:off x="6968925" y="4185045"/>
            <a:ext cx="2110149" cy="871775"/>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dk1"/>
        </a:solidFill>
        <a:effectLst/>
      </p:bgPr>
    </p:bg>
    <p:spTree>
      <p:nvGrpSpPr>
        <p:cNvPr id="1" name="Shape 60"/>
        <p:cNvGrpSpPr/>
        <p:nvPr/>
      </p:nvGrpSpPr>
      <p:grpSpPr>
        <a:xfrm>
          <a:off x="0" y="0"/>
          <a:ext cx="0" cy="0"/>
          <a:chOff x="0" y="0"/>
          <a:chExt cx="0" cy="0"/>
        </a:xfrm>
      </p:grpSpPr>
      <p:sp>
        <p:nvSpPr>
          <p:cNvPr id="61" name="Google Shape;61;p11"/>
          <p:cNvSpPr txBox="1">
            <a:spLocks noGrp="1"/>
          </p:cNvSpPr>
          <p:nvPr>
            <p:ph type="title" hasCustomPrompt="1"/>
          </p:nvPr>
        </p:nvSpPr>
        <p:spPr>
          <a:xfrm>
            <a:off x="311750" y="831175"/>
            <a:ext cx="5334900" cy="1244700"/>
          </a:xfrm>
          <a:prstGeom prst="rect">
            <a:avLst/>
          </a:prstGeom>
        </p:spPr>
        <p:txBody>
          <a:bodyPr spcFirstLastPara="1" wrap="square" lIns="91425" tIns="91425" rIns="91425" bIns="91425" anchor="b" anchorCtr="0">
            <a:normAutofit/>
          </a:bodyPr>
          <a:lstStyle>
            <a:lvl1pPr lvl="0">
              <a:spcBef>
                <a:spcPts val="0"/>
              </a:spcBef>
              <a:spcAft>
                <a:spcPts val="0"/>
              </a:spcAft>
              <a:buClr>
                <a:schemeClr val="lt1"/>
              </a:buClr>
              <a:buSzPts val="10000"/>
              <a:buNone/>
              <a:defRPr sz="10000">
                <a:solidFill>
                  <a:schemeClr val="lt1"/>
                </a:solidFill>
              </a:defRPr>
            </a:lvl1pPr>
            <a:lvl2pPr lvl="1">
              <a:spcBef>
                <a:spcPts val="0"/>
              </a:spcBef>
              <a:spcAft>
                <a:spcPts val="0"/>
              </a:spcAft>
              <a:buClr>
                <a:schemeClr val="lt1"/>
              </a:buClr>
              <a:buSzPts val="10000"/>
              <a:buNone/>
              <a:defRPr sz="10000">
                <a:solidFill>
                  <a:schemeClr val="lt1"/>
                </a:solidFill>
              </a:defRPr>
            </a:lvl2pPr>
            <a:lvl3pPr lvl="2">
              <a:spcBef>
                <a:spcPts val="0"/>
              </a:spcBef>
              <a:spcAft>
                <a:spcPts val="0"/>
              </a:spcAft>
              <a:buClr>
                <a:schemeClr val="lt1"/>
              </a:buClr>
              <a:buSzPts val="10000"/>
              <a:buNone/>
              <a:defRPr sz="10000">
                <a:solidFill>
                  <a:schemeClr val="lt1"/>
                </a:solidFill>
              </a:defRPr>
            </a:lvl3pPr>
            <a:lvl4pPr lvl="3">
              <a:spcBef>
                <a:spcPts val="0"/>
              </a:spcBef>
              <a:spcAft>
                <a:spcPts val="0"/>
              </a:spcAft>
              <a:buClr>
                <a:schemeClr val="lt1"/>
              </a:buClr>
              <a:buSzPts val="10000"/>
              <a:buNone/>
              <a:defRPr sz="10000">
                <a:solidFill>
                  <a:schemeClr val="lt1"/>
                </a:solidFill>
              </a:defRPr>
            </a:lvl4pPr>
            <a:lvl5pPr lvl="4">
              <a:spcBef>
                <a:spcPts val="0"/>
              </a:spcBef>
              <a:spcAft>
                <a:spcPts val="0"/>
              </a:spcAft>
              <a:buClr>
                <a:schemeClr val="lt1"/>
              </a:buClr>
              <a:buSzPts val="10000"/>
              <a:buNone/>
              <a:defRPr sz="10000">
                <a:solidFill>
                  <a:schemeClr val="lt1"/>
                </a:solidFill>
              </a:defRPr>
            </a:lvl5pPr>
            <a:lvl6pPr lvl="5">
              <a:spcBef>
                <a:spcPts val="0"/>
              </a:spcBef>
              <a:spcAft>
                <a:spcPts val="0"/>
              </a:spcAft>
              <a:buClr>
                <a:schemeClr val="lt1"/>
              </a:buClr>
              <a:buSzPts val="10000"/>
              <a:buNone/>
              <a:defRPr sz="10000">
                <a:solidFill>
                  <a:schemeClr val="lt1"/>
                </a:solidFill>
              </a:defRPr>
            </a:lvl6pPr>
            <a:lvl7pPr lvl="6">
              <a:spcBef>
                <a:spcPts val="0"/>
              </a:spcBef>
              <a:spcAft>
                <a:spcPts val="0"/>
              </a:spcAft>
              <a:buClr>
                <a:schemeClr val="lt1"/>
              </a:buClr>
              <a:buSzPts val="10000"/>
              <a:buNone/>
              <a:defRPr sz="10000">
                <a:solidFill>
                  <a:schemeClr val="lt1"/>
                </a:solidFill>
              </a:defRPr>
            </a:lvl7pPr>
            <a:lvl8pPr lvl="7">
              <a:spcBef>
                <a:spcPts val="0"/>
              </a:spcBef>
              <a:spcAft>
                <a:spcPts val="0"/>
              </a:spcAft>
              <a:buClr>
                <a:schemeClr val="lt1"/>
              </a:buClr>
              <a:buSzPts val="10000"/>
              <a:buNone/>
              <a:defRPr sz="10000">
                <a:solidFill>
                  <a:schemeClr val="lt1"/>
                </a:solidFill>
              </a:defRPr>
            </a:lvl8pPr>
            <a:lvl9pPr lvl="8">
              <a:spcBef>
                <a:spcPts val="0"/>
              </a:spcBef>
              <a:spcAft>
                <a:spcPts val="0"/>
              </a:spcAft>
              <a:buClr>
                <a:schemeClr val="lt1"/>
              </a:buClr>
              <a:buSzPts val="10000"/>
              <a:buNone/>
              <a:defRPr sz="10000">
                <a:solidFill>
                  <a:schemeClr val="lt1"/>
                </a:solidFill>
              </a:defRPr>
            </a:lvl9pPr>
          </a:lstStyle>
          <a:p>
            <a:r>
              <a:t>xx%</a:t>
            </a:r>
          </a:p>
        </p:txBody>
      </p:sp>
      <p:sp>
        <p:nvSpPr>
          <p:cNvPr id="62" name="Google Shape;62;p11"/>
          <p:cNvSpPr txBox="1">
            <a:spLocks noGrp="1"/>
          </p:cNvSpPr>
          <p:nvPr>
            <p:ph type="body" idx="1"/>
          </p:nvPr>
        </p:nvSpPr>
        <p:spPr>
          <a:xfrm>
            <a:off x="311700" y="2121425"/>
            <a:ext cx="5334900" cy="9426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Clr>
                <a:schemeClr val="accent2"/>
              </a:buClr>
              <a:buSzPts val="1300"/>
              <a:buChar char="●"/>
              <a:defRPr>
                <a:solidFill>
                  <a:schemeClr val="accent2"/>
                </a:solidFill>
              </a:defRPr>
            </a:lvl1pPr>
            <a:lvl2pPr marL="914400" lvl="1" indent="-298450">
              <a:spcBef>
                <a:spcPts val="0"/>
              </a:spcBef>
              <a:spcAft>
                <a:spcPts val="0"/>
              </a:spcAft>
              <a:buClr>
                <a:schemeClr val="accent2"/>
              </a:buClr>
              <a:buSzPts val="1100"/>
              <a:buChar char="○"/>
              <a:defRPr>
                <a:solidFill>
                  <a:schemeClr val="accent2"/>
                </a:solidFill>
              </a:defRPr>
            </a:lvl2pPr>
            <a:lvl3pPr marL="1371600" lvl="2" indent="-298450">
              <a:spcBef>
                <a:spcPts val="0"/>
              </a:spcBef>
              <a:spcAft>
                <a:spcPts val="0"/>
              </a:spcAft>
              <a:buClr>
                <a:schemeClr val="accent2"/>
              </a:buClr>
              <a:buSzPts val="1100"/>
              <a:buChar char="■"/>
              <a:defRPr>
                <a:solidFill>
                  <a:schemeClr val="accent2"/>
                </a:solidFill>
              </a:defRPr>
            </a:lvl3pPr>
            <a:lvl4pPr marL="1828800" lvl="3" indent="-298450">
              <a:spcBef>
                <a:spcPts val="0"/>
              </a:spcBef>
              <a:spcAft>
                <a:spcPts val="0"/>
              </a:spcAft>
              <a:buClr>
                <a:schemeClr val="accent2"/>
              </a:buClr>
              <a:buSzPts val="1100"/>
              <a:buChar char="●"/>
              <a:defRPr>
                <a:solidFill>
                  <a:schemeClr val="accent2"/>
                </a:solidFill>
              </a:defRPr>
            </a:lvl4pPr>
            <a:lvl5pPr marL="2286000" lvl="4" indent="-298450">
              <a:spcBef>
                <a:spcPts val="0"/>
              </a:spcBef>
              <a:spcAft>
                <a:spcPts val="0"/>
              </a:spcAft>
              <a:buClr>
                <a:schemeClr val="accent2"/>
              </a:buClr>
              <a:buSzPts val="1100"/>
              <a:buChar char="○"/>
              <a:defRPr>
                <a:solidFill>
                  <a:schemeClr val="accent2"/>
                </a:solidFill>
              </a:defRPr>
            </a:lvl5pPr>
            <a:lvl6pPr marL="2743200" lvl="5" indent="-298450">
              <a:spcBef>
                <a:spcPts val="0"/>
              </a:spcBef>
              <a:spcAft>
                <a:spcPts val="0"/>
              </a:spcAft>
              <a:buClr>
                <a:schemeClr val="accent2"/>
              </a:buClr>
              <a:buSzPts val="1100"/>
              <a:buChar char="■"/>
              <a:defRPr>
                <a:solidFill>
                  <a:schemeClr val="accent2"/>
                </a:solidFill>
              </a:defRPr>
            </a:lvl6pPr>
            <a:lvl7pPr marL="3200400" lvl="6" indent="-298450">
              <a:spcBef>
                <a:spcPts val="0"/>
              </a:spcBef>
              <a:spcAft>
                <a:spcPts val="0"/>
              </a:spcAft>
              <a:buClr>
                <a:schemeClr val="accent2"/>
              </a:buClr>
              <a:buSzPts val="1100"/>
              <a:buChar char="●"/>
              <a:defRPr>
                <a:solidFill>
                  <a:schemeClr val="accent2"/>
                </a:solidFill>
              </a:defRPr>
            </a:lvl7pPr>
            <a:lvl8pPr marL="3657600" lvl="7" indent="-298450">
              <a:spcBef>
                <a:spcPts val="0"/>
              </a:spcBef>
              <a:spcAft>
                <a:spcPts val="0"/>
              </a:spcAft>
              <a:buClr>
                <a:schemeClr val="accent2"/>
              </a:buClr>
              <a:buSzPts val="1100"/>
              <a:buChar char="○"/>
              <a:defRPr>
                <a:solidFill>
                  <a:schemeClr val="accent2"/>
                </a:solidFill>
              </a:defRPr>
            </a:lvl8pPr>
            <a:lvl9pPr marL="4114800" lvl="8" indent="-298450">
              <a:spcBef>
                <a:spcPts val="0"/>
              </a:spcBef>
              <a:spcAft>
                <a:spcPts val="0"/>
              </a:spcAft>
              <a:buClr>
                <a:schemeClr val="accent2"/>
              </a:buClr>
              <a:buSzPts val="1100"/>
              <a:buChar char="■"/>
              <a:defRPr>
                <a:solidFill>
                  <a:schemeClr val="accent2"/>
                </a:solidFill>
              </a:defRPr>
            </a:lvl9pPr>
          </a:lstStyle>
          <a:p>
            <a:endParaRPr/>
          </a:p>
        </p:txBody>
      </p:sp>
      <p:sp>
        <p:nvSpPr>
          <p:cNvPr id="63" name="Google Shape;63;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4"/>
        <p:cNvGrpSpPr/>
        <p:nvPr/>
      </p:nvGrpSpPr>
      <p:grpSpPr>
        <a:xfrm>
          <a:off x="0" y="0"/>
          <a:ext cx="0" cy="0"/>
          <a:chOff x="0" y="0"/>
          <a:chExt cx="0" cy="0"/>
        </a:xfrm>
      </p:grpSpPr>
      <p:sp>
        <p:nvSpPr>
          <p:cNvPr id="65" name="Google Shape;65;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accent6"/>
        </a:solidFill>
        <a:effectLst/>
      </p:bgPr>
    </p:bg>
    <p:spTree>
      <p:nvGrpSpPr>
        <p:cNvPr id="1" name="Shape 15"/>
        <p:cNvGrpSpPr/>
        <p:nvPr/>
      </p:nvGrpSpPr>
      <p:grpSpPr>
        <a:xfrm>
          <a:off x="0" y="0"/>
          <a:ext cx="0" cy="0"/>
          <a:chOff x="0" y="0"/>
          <a:chExt cx="0" cy="0"/>
        </a:xfrm>
      </p:grpSpPr>
      <p:sp>
        <p:nvSpPr>
          <p:cNvPr id="16" name="Google Shape;16;p3"/>
          <p:cNvSpPr/>
          <p:nvPr/>
        </p:nvSpPr>
        <p:spPr>
          <a:xfrm>
            <a:off x="0" y="48099"/>
            <a:ext cx="9144250" cy="4398100"/>
          </a:xfrm>
          <a:custGeom>
            <a:avLst/>
            <a:gdLst/>
            <a:ahLst/>
            <a:cxnLst/>
            <a:rect l="l" t="t" r="r" b="b"/>
            <a:pathLst>
              <a:path w="365770" h="175924" extrusionOk="0">
                <a:moveTo>
                  <a:pt x="0" y="0"/>
                </a:moveTo>
                <a:lnTo>
                  <a:pt x="365770" y="0"/>
                </a:lnTo>
                <a:lnTo>
                  <a:pt x="365760" y="70914"/>
                </a:lnTo>
                <a:lnTo>
                  <a:pt x="0" y="175924"/>
                </a:lnTo>
                <a:close/>
              </a:path>
            </a:pathLst>
          </a:custGeom>
          <a:solidFill>
            <a:schemeClr val="lt1"/>
          </a:solidFill>
          <a:ln>
            <a:noFill/>
          </a:ln>
        </p:spPr>
      </p:sp>
      <p:sp>
        <p:nvSpPr>
          <p:cNvPr id="17" name="Google Shape;17;p3"/>
          <p:cNvSpPr/>
          <p:nvPr/>
        </p:nvSpPr>
        <p:spPr>
          <a:xfrm>
            <a:off x="0" y="0"/>
            <a:ext cx="9144250" cy="4398100"/>
          </a:xfrm>
          <a:custGeom>
            <a:avLst/>
            <a:gdLst/>
            <a:ahLst/>
            <a:cxnLst/>
            <a:rect l="l" t="t" r="r" b="b"/>
            <a:pathLst>
              <a:path w="365770" h="175924" extrusionOk="0">
                <a:moveTo>
                  <a:pt x="0" y="0"/>
                </a:moveTo>
                <a:lnTo>
                  <a:pt x="365770" y="0"/>
                </a:lnTo>
                <a:lnTo>
                  <a:pt x="365760" y="70914"/>
                </a:lnTo>
                <a:lnTo>
                  <a:pt x="0" y="175924"/>
                </a:lnTo>
                <a:close/>
              </a:path>
            </a:pathLst>
          </a:custGeom>
          <a:solidFill>
            <a:schemeClr val="accent6"/>
          </a:solidFill>
          <a:ln>
            <a:noFill/>
          </a:ln>
        </p:spPr>
      </p:sp>
      <p:sp>
        <p:nvSpPr>
          <p:cNvPr id="18" name="Google Shape;18;p3"/>
          <p:cNvSpPr txBox="1">
            <a:spLocks noGrp="1"/>
          </p:cNvSpPr>
          <p:nvPr>
            <p:ph type="title"/>
          </p:nvPr>
        </p:nvSpPr>
        <p:spPr>
          <a:xfrm>
            <a:off x="311700" y="539725"/>
            <a:ext cx="8520600" cy="1282500"/>
          </a:xfrm>
          <a:prstGeom prst="rect">
            <a:avLst/>
          </a:prstGeom>
        </p:spPr>
        <p:txBody>
          <a:bodyPr spcFirstLastPara="1" wrap="square" lIns="91425" tIns="91425" rIns="91425" bIns="91425" anchor="t" anchorCtr="0">
            <a:normAutofit/>
          </a:bodyPr>
          <a:lstStyle>
            <a:lvl1pPr lvl="0">
              <a:spcBef>
                <a:spcPts val="0"/>
              </a:spcBef>
              <a:spcAft>
                <a:spcPts val="0"/>
              </a:spcAft>
              <a:buClr>
                <a:schemeClr val="dk1"/>
              </a:buClr>
              <a:buSzPts val="4100"/>
              <a:buFont typeface="Proxima Nova"/>
              <a:buNone/>
              <a:defRPr sz="4100" b="1">
                <a:solidFill>
                  <a:schemeClr val="dk1"/>
                </a:solidFill>
                <a:latin typeface="Proxima Nova"/>
                <a:ea typeface="Proxima Nova"/>
                <a:cs typeface="Proxima Nova"/>
                <a:sym typeface="Proxima Nova"/>
              </a:defRPr>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19" name="Google Shape;19;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marL="0" lvl="0" indent="0" algn="r" rtl="0">
              <a:spcBef>
                <a:spcPts val="0"/>
              </a:spcBef>
              <a:spcAft>
                <a:spcPts val="0"/>
              </a:spcAft>
              <a:buNone/>
            </a:pPr>
            <a:fld id="{00000000-1234-1234-1234-123412341234}" type="slidenum">
              <a:rPr lang="en"/>
              <a:t>‹#›</a:t>
            </a:fld>
            <a:endParaRPr/>
          </a:p>
        </p:txBody>
      </p:sp>
      <p:pic>
        <p:nvPicPr>
          <p:cNvPr id="20" name="Google Shape;20;p3"/>
          <p:cNvPicPr preferRelativeResize="0"/>
          <p:nvPr/>
        </p:nvPicPr>
        <p:blipFill>
          <a:blip r:embed="rId2">
            <a:alphaModFix/>
          </a:blip>
          <a:stretch>
            <a:fillRect/>
          </a:stretch>
        </p:blipFill>
        <p:spPr>
          <a:xfrm>
            <a:off x="6669550" y="2705225"/>
            <a:ext cx="2351601" cy="2351601"/>
          </a:xfrm>
          <a:prstGeom prst="rect">
            <a:avLst/>
          </a:prstGeom>
          <a:noFill/>
          <a:ln>
            <a:noFill/>
          </a:ln>
        </p:spPr>
      </p:pic>
      <p:sp>
        <p:nvSpPr>
          <p:cNvPr id="21" name="Google Shape;21;p3"/>
          <p:cNvSpPr txBox="1"/>
          <p:nvPr/>
        </p:nvSpPr>
        <p:spPr>
          <a:xfrm>
            <a:off x="311700" y="1753075"/>
            <a:ext cx="2175000" cy="446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700">
                <a:solidFill>
                  <a:schemeClr val="lt1"/>
                </a:solidFill>
                <a:latin typeface="Proxima Nova"/>
                <a:ea typeface="Proxima Nova"/>
                <a:cs typeface="Proxima Nova"/>
                <a:sym typeface="Proxima Nova"/>
              </a:rPr>
              <a:t>By</a:t>
            </a:r>
            <a:endParaRPr sz="1700">
              <a:solidFill>
                <a:schemeClr val="lt1"/>
              </a:solidFill>
              <a:latin typeface="Proxima Nova"/>
              <a:ea typeface="Proxima Nova"/>
              <a:cs typeface="Proxima Nova"/>
              <a:sym typeface="Proxima Nova"/>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2"/>
        <p:cNvGrpSpPr/>
        <p:nvPr/>
      </p:nvGrpSpPr>
      <p:grpSpPr>
        <a:xfrm>
          <a:off x="0" y="0"/>
          <a:ext cx="0" cy="0"/>
          <a:chOff x="0" y="0"/>
          <a:chExt cx="0" cy="0"/>
        </a:xfrm>
      </p:grpSpPr>
      <p:sp>
        <p:nvSpPr>
          <p:cNvPr id="23" name="Google Shape;23;p4"/>
          <p:cNvSpPr/>
          <p:nvPr/>
        </p:nvSpPr>
        <p:spPr>
          <a:xfrm>
            <a:off x="0" y="0"/>
            <a:ext cx="4314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4"/>
          <p:cNvSpPr/>
          <p:nvPr/>
        </p:nvSpPr>
        <p:spPr>
          <a:xfrm>
            <a:off x="0" y="44125"/>
            <a:ext cx="4313625" cy="4399375"/>
          </a:xfrm>
          <a:custGeom>
            <a:avLst/>
            <a:gdLst/>
            <a:ahLst/>
            <a:cxnLst/>
            <a:rect l="l" t="t" r="r" b="b"/>
            <a:pathLst>
              <a:path w="172545" h="175975" extrusionOk="0">
                <a:moveTo>
                  <a:pt x="0" y="157"/>
                </a:moveTo>
                <a:lnTo>
                  <a:pt x="172419" y="0"/>
                </a:lnTo>
                <a:lnTo>
                  <a:pt x="172545" y="126541"/>
                </a:lnTo>
                <a:lnTo>
                  <a:pt x="0" y="175975"/>
                </a:lnTo>
                <a:close/>
              </a:path>
            </a:pathLst>
          </a:custGeom>
          <a:solidFill>
            <a:schemeClr val="accent2"/>
          </a:solidFill>
          <a:ln>
            <a:noFill/>
          </a:ln>
        </p:spPr>
      </p:sp>
      <p:sp>
        <p:nvSpPr>
          <p:cNvPr id="25" name="Google Shape;25;p4"/>
          <p:cNvSpPr/>
          <p:nvPr/>
        </p:nvSpPr>
        <p:spPr>
          <a:xfrm>
            <a:off x="-125" y="0"/>
            <a:ext cx="4316900" cy="4395600"/>
          </a:xfrm>
          <a:custGeom>
            <a:avLst/>
            <a:gdLst/>
            <a:ahLst/>
            <a:cxnLst/>
            <a:rect l="l" t="t" r="r" b="b"/>
            <a:pathLst>
              <a:path w="172676" h="175824" extrusionOk="0">
                <a:moveTo>
                  <a:pt x="0" y="6"/>
                </a:moveTo>
                <a:lnTo>
                  <a:pt x="172676" y="0"/>
                </a:lnTo>
                <a:lnTo>
                  <a:pt x="172562" y="126442"/>
                </a:lnTo>
                <a:lnTo>
                  <a:pt x="0" y="175824"/>
                </a:lnTo>
                <a:close/>
              </a:path>
            </a:pathLst>
          </a:custGeom>
          <a:solidFill>
            <a:schemeClr val="dk1"/>
          </a:solidFill>
          <a:ln>
            <a:noFill/>
          </a:ln>
        </p:spPr>
      </p:sp>
      <p:sp>
        <p:nvSpPr>
          <p:cNvPr id="26" name="Google Shape;26;p4"/>
          <p:cNvSpPr txBox="1">
            <a:spLocks noGrp="1"/>
          </p:cNvSpPr>
          <p:nvPr>
            <p:ph type="title"/>
          </p:nvPr>
        </p:nvSpPr>
        <p:spPr>
          <a:xfrm>
            <a:off x="311725" y="500925"/>
            <a:ext cx="3706500" cy="25089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27" name="Google Shape;27;p4"/>
          <p:cNvSpPr txBox="1">
            <a:spLocks noGrp="1"/>
          </p:cNvSpPr>
          <p:nvPr>
            <p:ph type="body" idx="1"/>
          </p:nvPr>
        </p:nvSpPr>
        <p:spPr>
          <a:xfrm>
            <a:off x="4644675" y="500925"/>
            <a:ext cx="4166400" cy="40986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28" name="Google Shape;28;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9"/>
        <p:cNvGrpSpPr/>
        <p:nvPr/>
      </p:nvGrpSpPr>
      <p:grpSpPr>
        <a:xfrm>
          <a:off x="0" y="0"/>
          <a:ext cx="0" cy="0"/>
          <a:chOff x="0" y="0"/>
          <a:chExt cx="0" cy="0"/>
        </a:xfrm>
      </p:grpSpPr>
      <p:sp>
        <p:nvSpPr>
          <p:cNvPr id="30" name="Google Shape;30;p5"/>
          <p:cNvSpPr/>
          <p:nvPr/>
        </p:nvSpPr>
        <p:spPr>
          <a:xfrm>
            <a:off x="0" y="0"/>
            <a:ext cx="9144000" cy="12771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5"/>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32" name="Google Shape;32;p5"/>
          <p:cNvSpPr txBox="1">
            <a:spLocks noGrp="1"/>
          </p:cNvSpPr>
          <p:nvPr>
            <p:ph type="body" idx="1"/>
          </p:nvPr>
        </p:nvSpPr>
        <p:spPr>
          <a:xfrm>
            <a:off x="311700" y="1505700"/>
            <a:ext cx="3999900" cy="30762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33" name="Google Shape;33;p5"/>
          <p:cNvSpPr txBox="1">
            <a:spLocks noGrp="1"/>
          </p:cNvSpPr>
          <p:nvPr>
            <p:ph type="body" idx="2"/>
          </p:nvPr>
        </p:nvSpPr>
        <p:spPr>
          <a:xfrm>
            <a:off x="4832400" y="1505700"/>
            <a:ext cx="3999900" cy="30762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34" name="Google Shape;3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5"/>
        <p:cNvGrpSpPr/>
        <p:nvPr/>
      </p:nvGrpSpPr>
      <p:grpSpPr>
        <a:xfrm>
          <a:off x="0" y="0"/>
          <a:ext cx="0" cy="0"/>
          <a:chOff x="0" y="0"/>
          <a:chExt cx="0" cy="0"/>
        </a:xfrm>
      </p:grpSpPr>
      <p:sp>
        <p:nvSpPr>
          <p:cNvPr id="36" name="Google Shape;36;p6"/>
          <p:cNvSpPr/>
          <p:nvPr/>
        </p:nvSpPr>
        <p:spPr>
          <a:xfrm>
            <a:off x="0" y="0"/>
            <a:ext cx="9144000" cy="12771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6"/>
          <p:cNvSpPr txBox="1">
            <a:spLocks noGrp="1"/>
          </p:cNvSpPr>
          <p:nvPr>
            <p:ph type="title"/>
          </p:nvPr>
        </p:nvSpPr>
        <p:spPr>
          <a:xfrm>
            <a:off x="311700" y="237825"/>
            <a:ext cx="8520600" cy="623700"/>
          </a:xfrm>
          <a:prstGeom prst="rect">
            <a:avLst/>
          </a:prstGeom>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Proxima Nova"/>
              <a:buNone/>
              <a:defRPr sz="3800" b="1">
                <a:solidFill>
                  <a:schemeClr val="lt1"/>
                </a:solidFill>
                <a:latin typeface="Proxima Nova"/>
                <a:ea typeface="Proxima Nova"/>
                <a:cs typeface="Proxima Nova"/>
                <a:sym typeface="Proxima Nova"/>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38" name="Google Shape;38;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39" name="Google Shape;39;p6"/>
          <p:cNvPicPr preferRelativeResize="0"/>
          <p:nvPr/>
        </p:nvPicPr>
        <p:blipFill>
          <a:blip r:embed="rId2">
            <a:alphaModFix/>
          </a:blip>
          <a:stretch>
            <a:fillRect/>
          </a:stretch>
        </p:blipFill>
        <p:spPr>
          <a:xfrm>
            <a:off x="7758856" y="4512057"/>
            <a:ext cx="1318674" cy="544776"/>
          </a:xfrm>
          <a:prstGeom prst="rect">
            <a:avLst/>
          </a:prstGeom>
          <a:noFill/>
          <a:ln>
            <a:noFill/>
          </a:ln>
        </p:spPr>
      </p:pic>
      <p:sp>
        <p:nvSpPr>
          <p:cNvPr id="40" name="Google Shape;40;p6"/>
          <p:cNvSpPr txBox="1"/>
          <p:nvPr/>
        </p:nvSpPr>
        <p:spPr>
          <a:xfrm>
            <a:off x="173150" y="4609875"/>
            <a:ext cx="71856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800">
              <a:solidFill>
                <a:schemeClr val="accent1"/>
              </a:solidFill>
              <a:latin typeface="Proxima Nova"/>
              <a:ea typeface="Proxima Nova"/>
              <a:cs typeface="Proxima Nova"/>
              <a:sym typeface="Proxima Nova"/>
            </a:endParaRPr>
          </a:p>
        </p:txBody>
      </p:sp>
      <p:sp>
        <p:nvSpPr>
          <p:cNvPr id="41" name="Google Shape;41;p6"/>
          <p:cNvSpPr txBox="1"/>
          <p:nvPr/>
        </p:nvSpPr>
        <p:spPr>
          <a:xfrm>
            <a:off x="508600" y="1612375"/>
            <a:ext cx="66117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800">
              <a:solidFill>
                <a:schemeClr val="accent6"/>
              </a:solidFill>
              <a:latin typeface="Proxima Nova"/>
              <a:ea typeface="Proxima Nova"/>
              <a:cs typeface="Proxima Nova"/>
              <a:sym typeface="Proxima Nova"/>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2"/>
        <p:cNvGrpSpPr/>
        <p:nvPr/>
      </p:nvGrpSpPr>
      <p:grpSpPr>
        <a:xfrm>
          <a:off x="0" y="0"/>
          <a:ext cx="0" cy="0"/>
          <a:chOff x="0" y="0"/>
          <a:chExt cx="0" cy="0"/>
        </a:xfrm>
      </p:grpSpPr>
      <p:sp>
        <p:nvSpPr>
          <p:cNvPr id="43" name="Google Shape;43;p7"/>
          <p:cNvSpPr/>
          <p:nvPr/>
        </p:nvSpPr>
        <p:spPr>
          <a:xfrm>
            <a:off x="0" y="0"/>
            <a:ext cx="37644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7"/>
          <p:cNvSpPr txBox="1">
            <a:spLocks noGrp="1"/>
          </p:cNvSpPr>
          <p:nvPr>
            <p:ph type="title"/>
          </p:nvPr>
        </p:nvSpPr>
        <p:spPr>
          <a:xfrm>
            <a:off x="311725" y="500925"/>
            <a:ext cx="3127500" cy="18291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3200"/>
              <a:buFont typeface="Proxima Nova"/>
              <a:buNone/>
              <a:defRPr sz="3200" b="1">
                <a:solidFill>
                  <a:schemeClr val="lt1"/>
                </a:solidFill>
                <a:latin typeface="Proxima Nova"/>
                <a:ea typeface="Proxima Nova"/>
                <a:cs typeface="Proxima Nova"/>
                <a:sym typeface="Proxima Nova"/>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45" name="Google Shape;45;p7"/>
          <p:cNvSpPr txBox="1">
            <a:spLocks noGrp="1"/>
          </p:cNvSpPr>
          <p:nvPr>
            <p:ph type="body" idx="1"/>
          </p:nvPr>
        </p:nvSpPr>
        <p:spPr>
          <a:xfrm>
            <a:off x="311700" y="2390650"/>
            <a:ext cx="3127500" cy="22980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Clr>
                <a:schemeClr val="accent6"/>
              </a:buClr>
              <a:buSzPts val="1400"/>
              <a:buFont typeface="Proxima Nova"/>
              <a:buChar char="●"/>
              <a:defRPr sz="1400">
                <a:solidFill>
                  <a:schemeClr val="accent6"/>
                </a:solidFill>
                <a:latin typeface="Proxima Nova"/>
                <a:ea typeface="Proxima Nova"/>
                <a:cs typeface="Proxima Nova"/>
                <a:sym typeface="Proxima Nova"/>
              </a:defRPr>
            </a:lvl1pPr>
            <a:lvl2pPr marL="914400" lvl="1" indent="-317500">
              <a:spcBef>
                <a:spcPts val="0"/>
              </a:spcBef>
              <a:spcAft>
                <a:spcPts val="0"/>
              </a:spcAft>
              <a:buClr>
                <a:schemeClr val="accent6"/>
              </a:buClr>
              <a:buSzPts val="1400"/>
              <a:buFont typeface="Proxima Nova"/>
              <a:buChar char="○"/>
              <a:defRPr sz="1400">
                <a:solidFill>
                  <a:schemeClr val="accent6"/>
                </a:solidFill>
                <a:latin typeface="Proxima Nova"/>
                <a:ea typeface="Proxima Nova"/>
                <a:cs typeface="Proxima Nova"/>
                <a:sym typeface="Proxima Nova"/>
              </a:defRPr>
            </a:lvl2pPr>
            <a:lvl3pPr marL="1371600" lvl="2" indent="-317500">
              <a:spcBef>
                <a:spcPts val="0"/>
              </a:spcBef>
              <a:spcAft>
                <a:spcPts val="0"/>
              </a:spcAft>
              <a:buClr>
                <a:schemeClr val="accent6"/>
              </a:buClr>
              <a:buSzPts val="1400"/>
              <a:buFont typeface="Proxima Nova"/>
              <a:buChar char="■"/>
              <a:defRPr sz="1400">
                <a:solidFill>
                  <a:schemeClr val="accent6"/>
                </a:solidFill>
                <a:latin typeface="Proxima Nova"/>
                <a:ea typeface="Proxima Nova"/>
                <a:cs typeface="Proxima Nova"/>
                <a:sym typeface="Proxima Nova"/>
              </a:defRPr>
            </a:lvl3pPr>
            <a:lvl4pPr marL="1828800" lvl="3" indent="-317500">
              <a:spcBef>
                <a:spcPts val="0"/>
              </a:spcBef>
              <a:spcAft>
                <a:spcPts val="0"/>
              </a:spcAft>
              <a:buClr>
                <a:schemeClr val="accent6"/>
              </a:buClr>
              <a:buSzPts val="1400"/>
              <a:buFont typeface="Proxima Nova"/>
              <a:buChar char="●"/>
              <a:defRPr sz="1400">
                <a:solidFill>
                  <a:schemeClr val="accent6"/>
                </a:solidFill>
                <a:latin typeface="Proxima Nova"/>
                <a:ea typeface="Proxima Nova"/>
                <a:cs typeface="Proxima Nova"/>
                <a:sym typeface="Proxima Nova"/>
              </a:defRPr>
            </a:lvl4pPr>
            <a:lvl5pPr marL="2286000" lvl="4" indent="-317500">
              <a:spcBef>
                <a:spcPts val="0"/>
              </a:spcBef>
              <a:spcAft>
                <a:spcPts val="0"/>
              </a:spcAft>
              <a:buClr>
                <a:schemeClr val="accent6"/>
              </a:buClr>
              <a:buSzPts val="1400"/>
              <a:buFont typeface="Proxima Nova"/>
              <a:buChar char="○"/>
              <a:defRPr sz="1400">
                <a:solidFill>
                  <a:schemeClr val="accent6"/>
                </a:solidFill>
                <a:latin typeface="Proxima Nova"/>
                <a:ea typeface="Proxima Nova"/>
                <a:cs typeface="Proxima Nova"/>
                <a:sym typeface="Proxima Nova"/>
              </a:defRPr>
            </a:lvl5pPr>
            <a:lvl6pPr marL="2743200" lvl="5" indent="-317500">
              <a:spcBef>
                <a:spcPts val="0"/>
              </a:spcBef>
              <a:spcAft>
                <a:spcPts val="0"/>
              </a:spcAft>
              <a:buClr>
                <a:schemeClr val="accent6"/>
              </a:buClr>
              <a:buSzPts val="1400"/>
              <a:buFont typeface="Proxima Nova"/>
              <a:buChar char="■"/>
              <a:defRPr sz="1400">
                <a:solidFill>
                  <a:schemeClr val="accent6"/>
                </a:solidFill>
                <a:latin typeface="Proxima Nova"/>
                <a:ea typeface="Proxima Nova"/>
                <a:cs typeface="Proxima Nova"/>
                <a:sym typeface="Proxima Nova"/>
              </a:defRPr>
            </a:lvl6pPr>
            <a:lvl7pPr marL="3200400" lvl="6" indent="-317500">
              <a:spcBef>
                <a:spcPts val="0"/>
              </a:spcBef>
              <a:spcAft>
                <a:spcPts val="0"/>
              </a:spcAft>
              <a:buClr>
                <a:schemeClr val="accent6"/>
              </a:buClr>
              <a:buSzPts val="1400"/>
              <a:buFont typeface="Proxima Nova"/>
              <a:buChar char="●"/>
              <a:defRPr sz="1400">
                <a:solidFill>
                  <a:schemeClr val="accent6"/>
                </a:solidFill>
                <a:latin typeface="Proxima Nova"/>
                <a:ea typeface="Proxima Nova"/>
                <a:cs typeface="Proxima Nova"/>
                <a:sym typeface="Proxima Nova"/>
              </a:defRPr>
            </a:lvl7pPr>
            <a:lvl8pPr marL="3657600" lvl="7" indent="-317500">
              <a:spcBef>
                <a:spcPts val="0"/>
              </a:spcBef>
              <a:spcAft>
                <a:spcPts val="0"/>
              </a:spcAft>
              <a:buClr>
                <a:schemeClr val="accent6"/>
              </a:buClr>
              <a:buSzPts val="1400"/>
              <a:buFont typeface="Proxima Nova"/>
              <a:buChar char="○"/>
              <a:defRPr sz="1400">
                <a:solidFill>
                  <a:schemeClr val="accent6"/>
                </a:solidFill>
                <a:latin typeface="Proxima Nova"/>
                <a:ea typeface="Proxima Nova"/>
                <a:cs typeface="Proxima Nova"/>
                <a:sym typeface="Proxima Nova"/>
              </a:defRPr>
            </a:lvl8pPr>
            <a:lvl9pPr marL="4114800" lvl="8" indent="-317500">
              <a:spcBef>
                <a:spcPts val="0"/>
              </a:spcBef>
              <a:spcAft>
                <a:spcPts val="0"/>
              </a:spcAft>
              <a:buClr>
                <a:schemeClr val="accent6"/>
              </a:buClr>
              <a:buSzPts val="1400"/>
              <a:buFont typeface="Proxima Nova"/>
              <a:buChar char="■"/>
              <a:defRPr sz="1400">
                <a:solidFill>
                  <a:schemeClr val="accent6"/>
                </a:solidFill>
                <a:latin typeface="Proxima Nova"/>
                <a:ea typeface="Proxima Nova"/>
                <a:cs typeface="Proxima Nova"/>
                <a:sym typeface="Proxima Nova"/>
              </a:defRPr>
            </a:lvl9pPr>
          </a:lstStyle>
          <a:p>
            <a:endParaRPr/>
          </a:p>
        </p:txBody>
      </p:sp>
      <p:sp>
        <p:nvSpPr>
          <p:cNvPr id="46" name="Google Shape;46;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3"/>
        </a:solidFill>
        <a:effectLst/>
      </p:bgPr>
    </p:bg>
    <p:spTree>
      <p:nvGrpSpPr>
        <p:cNvPr id="1" name="Shape 47"/>
        <p:cNvGrpSpPr/>
        <p:nvPr/>
      </p:nvGrpSpPr>
      <p:grpSpPr>
        <a:xfrm>
          <a:off x="0" y="0"/>
          <a:ext cx="0" cy="0"/>
          <a:chOff x="0" y="0"/>
          <a:chExt cx="0" cy="0"/>
        </a:xfrm>
      </p:grpSpPr>
      <p:sp>
        <p:nvSpPr>
          <p:cNvPr id="48" name="Google Shape;48;p8"/>
          <p:cNvSpPr txBox="1">
            <a:spLocks noGrp="1"/>
          </p:cNvSpPr>
          <p:nvPr>
            <p:ph type="title"/>
          </p:nvPr>
        </p:nvSpPr>
        <p:spPr>
          <a:xfrm>
            <a:off x="311675" y="798600"/>
            <a:ext cx="6247800" cy="3546300"/>
          </a:xfrm>
          <a:prstGeom prst="rect">
            <a:avLst/>
          </a:prstGeom>
        </p:spPr>
        <p:txBody>
          <a:bodyPr spcFirstLastPara="1" wrap="square" lIns="91425" tIns="91425" rIns="91425" bIns="91425" anchor="ctr" anchorCtr="0">
            <a:normAutofit/>
          </a:bodyPr>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49" name="Google Shape;49;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0"/>
        <p:cNvGrpSpPr/>
        <p:nvPr/>
      </p:nvGrpSpPr>
      <p:grpSpPr>
        <a:xfrm>
          <a:off x="0" y="0"/>
          <a:ext cx="0" cy="0"/>
          <a:chOff x="0" y="0"/>
          <a:chExt cx="0" cy="0"/>
        </a:xfrm>
      </p:grpSpPr>
      <p:sp>
        <p:nvSpPr>
          <p:cNvPr id="51" name="Google Shape;51;p9"/>
          <p:cNvSpPr/>
          <p:nvPr/>
        </p:nvSpPr>
        <p:spPr>
          <a:xfrm>
            <a:off x="0" y="0"/>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9"/>
          <p:cNvSpPr txBox="1">
            <a:spLocks noGrp="1"/>
          </p:cNvSpPr>
          <p:nvPr>
            <p:ph type="title"/>
          </p:nvPr>
        </p:nvSpPr>
        <p:spPr>
          <a:xfrm>
            <a:off x="311300" y="500925"/>
            <a:ext cx="3704400" cy="20496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53" name="Google Shape;53;p9"/>
          <p:cNvSpPr txBox="1">
            <a:spLocks noGrp="1"/>
          </p:cNvSpPr>
          <p:nvPr>
            <p:ph type="subTitle" idx="1"/>
          </p:nvPr>
        </p:nvSpPr>
        <p:spPr>
          <a:xfrm>
            <a:off x="304800" y="2626725"/>
            <a:ext cx="3704400" cy="9267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Clr>
                <a:schemeClr val="accent2"/>
              </a:buClr>
              <a:buSzPts val="1600"/>
              <a:buNone/>
              <a:defRPr sz="1600">
                <a:solidFill>
                  <a:schemeClr val="accent2"/>
                </a:solidFill>
              </a:defRPr>
            </a:lvl1pPr>
            <a:lvl2pPr lvl="1">
              <a:lnSpc>
                <a:spcPct val="100000"/>
              </a:lnSpc>
              <a:spcBef>
                <a:spcPts val="0"/>
              </a:spcBef>
              <a:spcAft>
                <a:spcPts val="0"/>
              </a:spcAft>
              <a:buClr>
                <a:schemeClr val="accent2"/>
              </a:buClr>
              <a:buSzPts val="1600"/>
              <a:buNone/>
              <a:defRPr sz="1600">
                <a:solidFill>
                  <a:schemeClr val="accent2"/>
                </a:solidFill>
              </a:defRPr>
            </a:lvl2pPr>
            <a:lvl3pPr lvl="2">
              <a:lnSpc>
                <a:spcPct val="100000"/>
              </a:lnSpc>
              <a:spcBef>
                <a:spcPts val="0"/>
              </a:spcBef>
              <a:spcAft>
                <a:spcPts val="0"/>
              </a:spcAft>
              <a:buClr>
                <a:schemeClr val="accent2"/>
              </a:buClr>
              <a:buSzPts val="1600"/>
              <a:buNone/>
              <a:defRPr sz="1600">
                <a:solidFill>
                  <a:schemeClr val="accent2"/>
                </a:solidFill>
              </a:defRPr>
            </a:lvl3pPr>
            <a:lvl4pPr lvl="3">
              <a:lnSpc>
                <a:spcPct val="100000"/>
              </a:lnSpc>
              <a:spcBef>
                <a:spcPts val="0"/>
              </a:spcBef>
              <a:spcAft>
                <a:spcPts val="0"/>
              </a:spcAft>
              <a:buClr>
                <a:schemeClr val="accent2"/>
              </a:buClr>
              <a:buSzPts val="1600"/>
              <a:buNone/>
              <a:defRPr sz="1600">
                <a:solidFill>
                  <a:schemeClr val="accent2"/>
                </a:solidFill>
              </a:defRPr>
            </a:lvl4pPr>
            <a:lvl5pPr lvl="4">
              <a:lnSpc>
                <a:spcPct val="100000"/>
              </a:lnSpc>
              <a:spcBef>
                <a:spcPts val="0"/>
              </a:spcBef>
              <a:spcAft>
                <a:spcPts val="0"/>
              </a:spcAft>
              <a:buClr>
                <a:schemeClr val="accent2"/>
              </a:buClr>
              <a:buSzPts val="1600"/>
              <a:buNone/>
              <a:defRPr sz="1600">
                <a:solidFill>
                  <a:schemeClr val="accent2"/>
                </a:solidFill>
              </a:defRPr>
            </a:lvl5pPr>
            <a:lvl6pPr lvl="5">
              <a:lnSpc>
                <a:spcPct val="100000"/>
              </a:lnSpc>
              <a:spcBef>
                <a:spcPts val="0"/>
              </a:spcBef>
              <a:spcAft>
                <a:spcPts val="0"/>
              </a:spcAft>
              <a:buClr>
                <a:schemeClr val="accent2"/>
              </a:buClr>
              <a:buSzPts val="1600"/>
              <a:buNone/>
              <a:defRPr sz="1600">
                <a:solidFill>
                  <a:schemeClr val="accent2"/>
                </a:solidFill>
              </a:defRPr>
            </a:lvl6pPr>
            <a:lvl7pPr lvl="6">
              <a:lnSpc>
                <a:spcPct val="100000"/>
              </a:lnSpc>
              <a:spcBef>
                <a:spcPts val="0"/>
              </a:spcBef>
              <a:spcAft>
                <a:spcPts val="0"/>
              </a:spcAft>
              <a:buClr>
                <a:schemeClr val="accent2"/>
              </a:buClr>
              <a:buSzPts val="1600"/>
              <a:buNone/>
              <a:defRPr sz="1600">
                <a:solidFill>
                  <a:schemeClr val="accent2"/>
                </a:solidFill>
              </a:defRPr>
            </a:lvl7pPr>
            <a:lvl8pPr lvl="7">
              <a:lnSpc>
                <a:spcPct val="100000"/>
              </a:lnSpc>
              <a:spcBef>
                <a:spcPts val="0"/>
              </a:spcBef>
              <a:spcAft>
                <a:spcPts val="0"/>
              </a:spcAft>
              <a:buClr>
                <a:schemeClr val="accent2"/>
              </a:buClr>
              <a:buSzPts val="1600"/>
              <a:buNone/>
              <a:defRPr sz="1600">
                <a:solidFill>
                  <a:schemeClr val="accent2"/>
                </a:solidFill>
              </a:defRPr>
            </a:lvl8pPr>
            <a:lvl9pPr lvl="8">
              <a:lnSpc>
                <a:spcPct val="100000"/>
              </a:lnSpc>
              <a:spcBef>
                <a:spcPts val="0"/>
              </a:spcBef>
              <a:spcAft>
                <a:spcPts val="0"/>
              </a:spcAft>
              <a:buClr>
                <a:schemeClr val="accent2"/>
              </a:buClr>
              <a:buSzPts val="1600"/>
              <a:buNone/>
              <a:defRPr sz="1600">
                <a:solidFill>
                  <a:schemeClr val="accent2"/>
                </a:solidFill>
              </a:defRPr>
            </a:lvl9pPr>
          </a:lstStyle>
          <a:p>
            <a:endParaRPr/>
          </a:p>
        </p:txBody>
      </p:sp>
      <p:sp>
        <p:nvSpPr>
          <p:cNvPr id="54" name="Google Shape;54;p9"/>
          <p:cNvSpPr txBox="1">
            <a:spLocks noGrp="1"/>
          </p:cNvSpPr>
          <p:nvPr>
            <p:ph type="body" idx="2"/>
          </p:nvPr>
        </p:nvSpPr>
        <p:spPr>
          <a:xfrm>
            <a:off x="4879025" y="500925"/>
            <a:ext cx="3954000" cy="41115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55" name="Google Shape;55;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6"/>
        <p:cNvGrpSpPr/>
        <p:nvPr/>
      </p:nvGrpSpPr>
      <p:grpSpPr>
        <a:xfrm>
          <a:off x="0" y="0"/>
          <a:ext cx="0" cy="0"/>
          <a:chOff x="0" y="0"/>
          <a:chExt cx="0" cy="0"/>
        </a:xfrm>
      </p:grpSpPr>
      <p:sp>
        <p:nvSpPr>
          <p:cNvPr id="57" name="Google Shape;57;p10"/>
          <p:cNvSpPr/>
          <p:nvPr/>
        </p:nvSpPr>
        <p:spPr>
          <a:xfrm>
            <a:off x="0" y="4369000"/>
            <a:ext cx="9144000" cy="7743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10"/>
          <p:cNvSpPr txBox="1">
            <a:spLocks noGrp="1"/>
          </p:cNvSpPr>
          <p:nvPr>
            <p:ph type="body" idx="1"/>
          </p:nvPr>
        </p:nvSpPr>
        <p:spPr>
          <a:xfrm>
            <a:off x="311700" y="4521400"/>
            <a:ext cx="7979400" cy="4605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Clr>
                <a:schemeClr val="lt1"/>
              </a:buClr>
              <a:buSzPts val="1300"/>
              <a:buFont typeface="Merriweather"/>
              <a:buNone/>
              <a:defRPr>
                <a:solidFill>
                  <a:schemeClr val="lt1"/>
                </a:solidFill>
                <a:latin typeface="Merriweather"/>
                <a:ea typeface="Merriweather"/>
                <a:cs typeface="Merriweather"/>
                <a:sym typeface="Merriweather"/>
              </a:defRPr>
            </a:lvl1pPr>
          </a:lstStyle>
          <a:p>
            <a:endParaRPr/>
          </a:p>
        </p:txBody>
      </p:sp>
      <p:sp>
        <p:nvSpPr>
          <p:cNvPr id="59" name="Google Shape;59;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paradigm">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1pPr>
            <a:lvl2pPr lvl="1">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2pPr>
            <a:lvl3pPr lvl="2">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3pPr>
            <a:lvl4pPr lvl="3">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4pPr>
            <a:lvl5pPr lvl="4">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5pPr>
            <a:lvl6pPr lvl="5">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6pPr>
            <a:lvl7pPr lvl="6">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7pPr>
            <a:lvl8pPr lvl="7">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8pPr>
            <a:lvl9pPr lvl="8">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11150">
              <a:lnSpc>
                <a:spcPct val="115000"/>
              </a:lnSpc>
              <a:spcBef>
                <a:spcPts val="0"/>
              </a:spcBef>
              <a:spcAft>
                <a:spcPts val="0"/>
              </a:spcAft>
              <a:buClr>
                <a:schemeClr val="dk2"/>
              </a:buClr>
              <a:buSzPts val="1300"/>
              <a:buFont typeface="Roboto"/>
              <a:buChar char="●"/>
              <a:defRPr sz="1300">
                <a:solidFill>
                  <a:schemeClr val="dk2"/>
                </a:solidFill>
                <a:latin typeface="Roboto"/>
                <a:ea typeface="Roboto"/>
                <a:cs typeface="Roboto"/>
                <a:sym typeface="Roboto"/>
              </a:defRPr>
            </a:lvl1pPr>
            <a:lvl2pPr marL="914400" lvl="1" indent="-29845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2pPr>
            <a:lvl3pPr marL="1371600" lvl="2" indent="-29845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3pPr>
            <a:lvl4pPr marL="1828800" lvl="3" indent="-29845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4pPr>
            <a:lvl5pPr marL="2286000" lvl="4" indent="-29845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5pPr>
            <a:lvl6pPr marL="2743200" lvl="5" indent="-29845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6pPr>
            <a:lvl7pPr marL="3200400" lvl="6" indent="-29845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7pPr>
            <a:lvl8pPr marL="3657600" lvl="7" indent="-29845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8pPr>
            <a:lvl9pPr marL="4114800" lvl="8" indent="-29845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latin typeface="Roboto"/>
                <a:ea typeface="Roboto"/>
                <a:cs typeface="Roboto"/>
                <a:sym typeface="Roboto"/>
              </a:defRPr>
            </a:lvl1pPr>
            <a:lvl2pPr lvl="1" algn="r">
              <a:buNone/>
              <a:defRPr sz="1000">
                <a:solidFill>
                  <a:schemeClr val="dk2"/>
                </a:solidFill>
                <a:latin typeface="Roboto"/>
                <a:ea typeface="Roboto"/>
                <a:cs typeface="Roboto"/>
                <a:sym typeface="Roboto"/>
              </a:defRPr>
            </a:lvl2pPr>
            <a:lvl3pPr lvl="2" algn="r">
              <a:buNone/>
              <a:defRPr sz="1000">
                <a:solidFill>
                  <a:schemeClr val="dk2"/>
                </a:solidFill>
                <a:latin typeface="Roboto"/>
                <a:ea typeface="Roboto"/>
                <a:cs typeface="Roboto"/>
                <a:sym typeface="Roboto"/>
              </a:defRPr>
            </a:lvl3pPr>
            <a:lvl4pPr lvl="3" algn="r">
              <a:buNone/>
              <a:defRPr sz="1000">
                <a:solidFill>
                  <a:schemeClr val="dk2"/>
                </a:solidFill>
                <a:latin typeface="Roboto"/>
                <a:ea typeface="Roboto"/>
                <a:cs typeface="Roboto"/>
                <a:sym typeface="Roboto"/>
              </a:defRPr>
            </a:lvl4pPr>
            <a:lvl5pPr lvl="4" algn="r">
              <a:buNone/>
              <a:defRPr sz="1000">
                <a:solidFill>
                  <a:schemeClr val="dk2"/>
                </a:solidFill>
                <a:latin typeface="Roboto"/>
                <a:ea typeface="Roboto"/>
                <a:cs typeface="Roboto"/>
                <a:sym typeface="Roboto"/>
              </a:defRPr>
            </a:lvl5pPr>
            <a:lvl6pPr lvl="5" algn="r">
              <a:buNone/>
              <a:defRPr sz="1000">
                <a:solidFill>
                  <a:schemeClr val="dk2"/>
                </a:solidFill>
                <a:latin typeface="Roboto"/>
                <a:ea typeface="Roboto"/>
                <a:cs typeface="Roboto"/>
                <a:sym typeface="Roboto"/>
              </a:defRPr>
            </a:lvl6pPr>
            <a:lvl7pPr lvl="6" algn="r">
              <a:buNone/>
              <a:defRPr sz="1000">
                <a:solidFill>
                  <a:schemeClr val="dk2"/>
                </a:solidFill>
                <a:latin typeface="Roboto"/>
                <a:ea typeface="Roboto"/>
                <a:cs typeface="Roboto"/>
                <a:sym typeface="Roboto"/>
              </a:defRPr>
            </a:lvl7pPr>
            <a:lvl8pPr lvl="7" algn="r">
              <a:buNone/>
              <a:defRPr sz="1000">
                <a:solidFill>
                  <a:schemeClr val="dk2"/>
                </a:solidFill>
                <a:latin typeface="Roboto"/>
                <a:ea typeface="Roboto"/>
                <a:cs typeface="Roboto"/>
                <a:sym typeface="Roboto"/>
              </a:defRPr>
            </a:lvl8pPr>
            <a:lvl9pPr lvl="8" algn="r">
              <a:buNone/>
              <a:defRPr sz="1000">
                <a:solidFill>
                  <a:schemeClr val="dk2"/>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10.xml"/><Relationship Id="rId4" Type="http://schemas.openxmlformats.org/officeDocument/2006/relationships/image" Target="../media/image1.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microsoft.com/office/2018/10/relationships/comments" Target="../comments/modernComment_10D_0.xml"/><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5.xml"/><Relationship Id="rId5" Type="http://schemas.openxmlformats.org/officeDocument/2006/relationships/image" Target="../media/image32.png"/><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microsoft.com/office/2018/10/relationships/comments" Target="../comments/modernComment_144_562932C8.xml"/><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33.jpeg"/></Relationships>
</file>

<file path=ppt/slides/_rels/slide22.xml.rels><?xml version="1.0" encoding="UTF-8" standalone="yes"?>
<Relationships xmlns="http://schemas.openxmlformats.org/package/2006/relationships"><Relationship Id="rId3" Type="http://schemas.microsoft.com/office/2018/10/relationships/comments" Target="../comments/modernComment_145_D556662E.xml"/><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microsoft.com/office/2018/10/relationships/comments" Target="../comments/modernComment_13F_E9453EED.xml"/><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microsoft.com/office/2018/10/relationships/comments" Target="../comments/modernComment_11B_0.xml"/><Relationship Id="rId2" Type="http://schemas.openxmlformats.org/officeDocument/2006/relationships/notesSlide" Target="../notesSlides/notesSlide32.xml"/><Relationship Id="rId1" Type="http://schemas.openxmlformats.org/officeDocument/2006/relationships/slideLayout" Target="../slideLayouts/slideLayout5.xml"/><Relationship Id="rId4" Type="http://schemas.openxmlformats.org/officeDocument/2006/relationships/image" Target="../media/image36.png"/></Relationships>
</file>

<file path=ppt/slides/_rels/slide33.xml.rels><?xml version="1.0" encoding="UTF-8" standalone="yes"?>
<Relationships xmlns="http://schemas.openxmlformats.org/package/2006/relationships"><Relationship Id="rId3" Type="http://schemas.microsoft.com/office/2018/10/relationships/comments" Target="../comments/modernComment_11C_0.xml"/><Relationship Id="rId2" Type="http://schemas.openxmlformats.org/officeDocument/2006/relationships/notesSlide" Target="../notesSlides/notesSlide33.xml"/><Relationship Id="rId1" Type="http://schemas.openxmlformats.org/officeDocument/2006/relationships/slideLayout" Target="../slideLayouts/slideLayout5.xml"/><Relationship Id="rId4" Type="http://schemas.openxmlformats.org/officeDocument/2006/relationships/image" Target="../media/image37.png"/></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microsoft.com/office/2018/10/relationships/comments" Target="../comments/modernComment_11E_0.xml"/><Relationship Id="rId2" Type="http://schemas.openxmlformats.org/officeDocument/2006/relationships/notesSlide" Target="../notesSlides/notesSlide35.xml"/><Relationship Id="rId1" Type="http://schemas.openxmlformats.org/officeDocument/2006/relationships/slideLayout" Target="../slideLayouts/slideLayout5.xml"/><Relationship Id="rId5" Type="http://schemas.openxmlformats.org/officeDocument/2006/relationships/image" Target="../media/image40.png"/><Relationship Id="rId4" Type="http://schemas.openxmlformats.org/officeDocument/2006/relationships/image" Target="../media/image39.png"/></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microsoft.com/office/2018/10/relationships/comments" Target="../comments/modernComment_140_AD96818A.xml"/><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microsoft.com/office/2018/10/relationships/comments" Target="../comments/modernComment_124_0.xml"/><Relationship Id="rId2" Type="http://schemas.openxmlformats.org/officeDocument/2006/relationships/notesSlide" Target="../notesSlides/notesSlide42.xml"/><Relationship Id="rId1" Type="http://schemas.openxmlformats.org/officeDocument/2006/relationships/slideLayout" Target="../slideLayouts/slideLayout5.xml"/><Relationship Id="rId4" Type="http://schemas.openxmlformats.org/officeDocument/2006/relationships/image" Target="../media/image45.png"/></Relationships>
</file>

<file path=ppt/slides/_rels/slide43.xml.rels><?xml version="1.0" encoding="UTF-8" standalone="yes"?>
<Relationships xmlns="http://schemas.openxmlformats.org/package/2006/relationships"><Relationship Id="rId3" Type="http://schemas.microsoft.com/office/2018/10/relationships/comments" Target="../comments/modernComment_141_1004C87A.xml"/><Relationship Id="rId2" Type="http://schemas.openxmlformats.org/officeDocument/2006/relationships/notesSlide" Target="../notesSlides/notesSlide43.xml"/><Relationship Id="rId1" Type="http://schemas.openxmlformats.org/officeDocument/2006/relationships/slideLayout" Target="../slideLayouts/slideLayout5.xml"/><Relationship Id="rId4" Type="http://schemas.openxmlformats.org/officeDocument/2006/relationships/image" Target="../media/image46.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microsoft.com/office/2018/10/relationships/comments" Target="../comments/modernComment_128_0.xml"/><Relationship Id="rId2" Type="http://schemas.openxmlformats.org/officeDocument/2006/relationships/notesSlide" Target="../notesSlides/notesSlide47.xml"/><Relationship Id="rId1" Type="http://schemas.openxmlformats.org/officeDocument/2006/relationships/slideLayout" Target="../slideLayouts/slideLayout5.xml"/><Relationship Id="rId4" Type="http://schemas.openxmlformats.org/officeDocument/2006/relationships/image" Target="../media/image47.png"/></Relationships>
</file>

<file path=ppt/slides/_rels/slide4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8.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9.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microsoft.com/office/2018/10/relationships/comments" Target="../comments/modernComment_104_0.xml"/><Relationship Id="rId2" Type="http://schemas.openxmlformats.org/officeDocument/2006/relationships/notesSlide" Target="../notesSlides/notesSlide5.xml"/><Relationship Id="rId1" Type="http://schemas.openxmlformats.org/officeDocument/2006/relationships/slideLayout" Target="../slideLayouts/slideLayout5.xml"/><Relationship Id="rId5" Type="http://schemas.openxmlformats.org/officeDocument/2006/relationships/image" Target="../media/image8.png"/><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2.xm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3" Type="http://schemas.microsoft.com/office/2018/10/relationships/comments" Target="../comments/modernComment_12E_0.xml"/><Relationship Id="rId2" Type="http://schemas.openxmlformats.org/officeDocument/2006/relationships/notesSlide" Target="../notesSlides/notesSlide53.xml"/><Relationship Id="rId1" Type="http://schemas.openxmlformats.org/officeDocument/2006/relationships/slideLayout" Target="../slideLayouts/slideLayout5.xml"/><Relationship Id="rId4" Type="http://schemas.openxmlformats.org/officeDocument/2006/relationships/image" Target="../media/image50.png"/></Relationships>
</file>

<file path=ppt/slides/_rels/slide5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4.xml"/><Relationship Id="rId1" Type="http://schemas.openxmlformats.org/officeDocument/2006/relationships/slideLayout" Target="../slideLayouts/slideLayout5.xml"/><Relationship Id="rId4" Type="http://schemas.openxmlformats.org/officeDocument/2006/relationships/image" Target="../media/image52.png"/></Relationships>
</file>

<file path=ppt/slides/_rels/slide5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5.xml"/><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3" Type="http://schemas.microsoft.com/office/2018/10/relationships/comments" Target="../comments/modernComment_142_BDF094EB.xml"/><Relationship Id="rId2" Type="http://schemas.openxmlformats.org/officeDocument/2006/relationships/notesSlide" Target="../notesSlides/notesSlide56.xml"/><Relationship Id="rId1" Type="http://schemas.openxmlformats.org/officeDocument/2006/relationships/slideLayout" Target="../slideLayouts/slideLayout5.xml"/><Relationship Id="rId4" Type="http://schemas.openxmlformats.org/officeDocument/2006/relationships/image" Target="../media/image53.pn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9.xml"/><Relationship Id="rId1" Type="http://schemas.openxmlformats.org/officeDocument/2006/relationships/slideLayout" Target="../slideLayouts/slideLayout5.xml"/><Relationship Id="rId4" Type="http://schemas.openxmlformats.org/officeDocument/2006/relationships/image" Target="../media/image55.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3" Type="http://schemas.microsoft.com/office/2018/10/relationships/comments" Target="../comments/modernComment_136_0.xml"/><Relationship Id="rId2" Type="http://schemas.openxmlformats.org/officeDocument/2006/relationships/notesSlide" Target="../notesSlides/notesSlide62.xml"/><Relationship Id="rId1" Type="http://schemas.openxmlformats.org/officeDocument/2006/relationships/slideLayout" Target="../slideLayouts/slideLayout5.xml"/><Relationship Id="rId4" Type="http://schemas.openxmlformats.org/officeDocument/2006/relationships/image" Target="../media/image56.png"/></Relationships>
</file>

<file path=ppt/slides/_rels/slide63.xml.rels><?xml version="1.0" encoding="UTF-8" standalone="yes"?>
<Relationships xmlns="http://schemas.openxmlformats.org/package/2006/relationships"><Relationship Id="rId3" Type="http://schemas.microsoft.com/office/2018/10/relationships/comments" Target="../comments/modernComment_137_0.xml"/><Relationship Id="rId2" Type="http://schemas.openxmlformats.org/officeDocument/2006/relationships/notesSlide" Target="../notesSlides/notesSlide63.xml"/><Relationship Id="rId1" Type="http://schemas.openxmlformats.org/officeDocument/2006/relationships/slideLayout" Target="../slideLayouts/slideLayout5.xml"/><Relationship Id="rId4" Type="http://schemas.openxmlformats.org/officeDocument/2006/relationships/image" Target="../media/image57.png"/></Relationships>
</file>

<file path=ppt/slides/_rels/slide64.xml.rels><?xml version="1.0" encoding="UTF-8" standalone="yes"?>
<Relationships xmlns="http://schemas.openxmlformats.org/package/2006/relationships"><Relationship Id="rId3" Type="http://schemas.microsoft.com/office/2018/10/relationships/comments" Target="../comments/modernComment_138_0.xml"/><Relationship Id="rId2" Type="http://schemas.openxmlformats.org/officeDocument/2006/relationships/notesSlide" Target="../notesSlides/notesSlide64.xml"/><Relationship Id="rId1" Type="http://schemas.openxmlformats.org/officeDocument/2006/relationships/slideLayout" Target="../slideLayouts/slideLayout5.xml"/><Relationship Id="rId5" Type="http://schemas.openxmlformats.org/officeDocument/2006/relationships/image" Target="../media/image59.png"/><Relationship Id="rId4" Type="http://schemas.openxmlformats.org/officeDocument/2006/relationships/image" Target="../media/image58.pn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3" Type="http://schemas.microsoft.com/office/2018/10/relationships/comments" Target="../comments/modernComment_13A_0.xml"/><Relationship Id="rId2" Type="http://schemas.openxmlformats.org/officeDocument/2006/relationships/notesSlide" Target="../notesSlides/notesSlide66.xml"/><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3" Type="http://schemas.microsoft.com/office/2018/10/relationships/comments" Target="../comments/modernComment_143_A2E73B4D.xml"/><Relationship Id="rId2" Type="http://schemas.openxmlformats.org/officeDocument/2006/relationships/notesSlide" Target="../notesSlides/notesSlide67.xml"/><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8.xml"/><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microsoft.com/office/2018/10/relationships/comments" Target="../comments/modernComment_106_0.xml"/><Relationship Id="rId2" Type="http://schemas.openxmlformats.org/officeDocument/2006/relationships/notesSlide" Target="../notesSlides/notesSlide7.xml"/><Relationship Id="rId1" Type="http://schemas.openxmlformats.org/officeDocument/2006/relationships/slideLayout" Target="../slideLayouts/slideLayout5.xml"/><Relationship Id="rId5" Type="http://schemas.openxmlformats.org/officeDocument/2006/relationships/image" Target="../media/image11.png"/><Relationship Id="rId4" Type="http://schemas.openxmlformats.org/officeDocument/2006/relationships/image" Target="../media/image10.png"/></Relationships>
</file>

<file path=ppt/slides/_rels/slide7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5.xml"/><Relationship Id="rId4" Type="http://schemas.openxmlformats.org/officeDocument/2006/relationships/image" Target="../media/image63.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5.xml"/><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0" name="Google Shape;70;p13"/>
          <p:cNvSpPr txBox="1">
            <a:spLocks noGrp="1"/>
          </p:cNvSpPr>
          <p:nvPr>
            <p:ph type="ctrTitle"/>
          </p:nvPr>
        </p:nvSpPr>
        <p:spPr>
          <a:xfrm>
            <a:off x="311700" y="539725"/>
            <a:ext cx="8520600" cy="12825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The Feet	</a:t>
            </a:r>
            <a:endParaRPr/>
          </a:p>
        </p:txBody>
      </p:sp>
      <p:sp>
        <p:nvSpPr>
          <p:cNvPr id="71" name="Google Shape;71;p13"/>
          <p:cNvSpPr txBox="1">
            <a:spLocks noGrp="1"/>
          </p:cNvSpPr>
          <p:nvPr>
            <p:ph type="subTitle" idx="1"/>
          </p:nvPr>
        </p:nvSpPr>
        <p:spPr>
          <a:xfrm>
            <a:off x="311700" y="1878560"/>
            <a:ext cx="4242600" cy="738300"/>
          </a:xfrm>
          <a:prstGeom prst="rect">
            <a:avLst/>
          </a:prstGeom>
        </p:spPr>
        <p:txBody>
          <a:bodyPr spcFirstLastPara="1" wrap="square" lIns="91425" tIns="91425" rIns="91425" bIns="91425" anchor="t" anchorCtr="0">
            <a:noAutofit/>
          </a:bodyPr>
          <a:lstStyle/>
          <a:p>
            <a:pPr lvl="0">
              <a:lnSpc>
                <a:spcPct val="100000"/>
              </a:lnSpc>
              <a:spcAft>
                <a:spcPts val="115"/>
              </a:spcAft>
              <a:buSzPts val="1018"/>
            </a:pPr>
            <a:r>
              <a:rPr lang="en-US" sz="1400">
                <a:solidFill>
                  <a:schemeClr val="accent6"/>
                </a:solidFill>
              </a:rPr>
              <a:t>David </a:t>
            </a:r>
            <a:r>
              <a:rPr lang="en-US" sz="1400" err="1">
                <a:solidFill>
                  <a:schemeClr val="accent6"/>
                </a:solidFill>
              </a:rPr>
              <a:t>Luedeka</a:t>
            </a:r>
            <a:r>
              <a:rPr lang="en-US" sz="1400">
                <a:solidFill>
                  <a:schemeClr val="accent6"/>
                </a:solidFill>
              </a:rPr>
              <a:t> PT, DPT, MS, CSCS  </a:t>
            </a:r>
          </a:p>
          <a:p>
            <a:pPr lvl="0">
              <a:lnSpc>
                <a:spcPct val="100000"/>
              </a:lnSpc>
              <a:spcAft>
                <a:spcPts val="115"/>
              </a:spcAft>
              <a:buSzPts val="1018"/>
            </a:pPr>
            <a:r>
              <a:rPr lang="en-US" sz="1400">
                <a:solidFill>
                  <a:schemeClr val="accent6"/>
                </a:solidFill>
              </a:rPr>
              <a:t>Keila Strick PT, DPT, CSCS</a:t>
            </a:r>
          </a:p>
          <a:p>
            <a:pPr lvl="0">
              <a:lnSpc>
                <a:spcPct val="100000"/>
              </a:lnSpc>
              <a:spcAft>
                <a:spcPts val="115"/>
              </a:spcAft>
              <a:buSzPts val="1018"/>
            </a:pPr>
            <a:r>
              <a:rPr lang="en-US" sz="1400">
                <a:solidFill>
                  <a:schemeClr val="accent6"/>
                </a:solidFill>
              </a:rPr>
              <a:t>Caroline Williams, PT, DPT, MS, GCS</a:t>
            </a:r>
          </a:p>
          <a:p>
            <a:pPr lvl="0">
              <a:lnSpc>
                <a:spcPct val="100000"/>
              </a:lnSpc>
              <a:spcAft>
                <a:spcPts val="115"/>
              </a:spcAft>
              <a:buSzPts val="1018"/>
            </a:pPr>
            <a:r>
              <a:rPr lang="en-US" sz="1400">
                <a:solidFill>
                  <a:schemeClr val="accent6"/>
                </a:solidFill>
              </a:rPr>
              <a:t>Nick Roche, PT, DPT, CSCS</a:t>
            </a:r>
          </a:p>
        </p:txBody>
      </p:sp>
      <p:cxnSp>
        <p:nvCxnSpPr>
          <p:cNvPr id="72" name="Google Shape;72;p13"/>
          <p:cNvCxnSpPr/>
          <p:nvPr/>
        </p:nvCxnSpPr>
        <p:spPr>
          <a:xfrm>
            <a:off x="377475" y="1671525"/>
            <a:ext cx="6774600" cy="13200"/>
          </a:xfrm>
          <a:prstGeom prst="straightConnector1">
            <a:avLst/>
          </a:prstGeom>
          <a:noFill/>
          <a:ln w="9525" cap="flat" cmpd="sng">
            <a:solidFill>
              <a:schemeClr val="dk2"/>
            </a:solidFill>
            <a:prstDash val="solid"/>
            <a:round/>
            <a:headEnd type="none" w="med" len="med"/>
            <a:tailEnd type="none" w="med" len="med"/>
          </a:ln>
        </p:spPr>
      </p:cxn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22"/>
          <p:cNvSpPr txBox="1">
            <a:spLocks noGrp="1"/>
          </p:cNvSpPr>
          <p:nvPr>
            <p:ph type="title"/>
          </p:nvPr>
        </p:nvSpPr>
        <p:spPr>
          <a:xfrm>
            <a:off x="311700" y="237825"/>
            <a:ext cx="8520600" cy="623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Proxima Nova"/>
                <a:ea typeface="Proxima Nova"/>
                <a:cs typeface="Proxima Nova"/>
                <a:sym typeface="Proxima Nova"/>
              </a:rPr>
              <a:t>Evolutionary Changes</a:t>
            </a:r>
            <a:endParaRPr>
              <a:latin typeface="Proxima Nova"/>
              <a:ea typeface="Proxima Nova"/>
              <a:cs typeface="Proxima Nova"/>
              <a:sym typeface="Proxima Nova"/>
            </a:endParaRPr>
          </a:p>
        </p:txBody>
      </p:sp>
      <p:sp>
        <p:nvSpPr>
          <p:cNvPr id="148" name="Google Shape;148;p22"/>
          <p:cNvSpPr txBox="1"/>
          <p:nvPr/>
        </p:nvSpPr>
        <p:spPr>
          <a:xfrm>
            <a:off x="311700" y="1427875"/>
            <a:ext cx="3848400" cy="184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solidFill>
                  <a:schemeClr val="accent6"/>
                </a:solidFill>
                <a:latin typeface="Proxima Nova"/>
                <a:ea typeface="Proxima Nova"/>
                <a:cs typeface="Proxima Nova"/>
                <a:sym typeface="Proxima Nova"/>
              </a:rPr>
              <a:t>Further changes to promote bipedal gait…</a:t>
            </a:r>
            <a:endParaRPr sz="1800">
              <a:solidFill>
                <a:schemeClr val="accent6"/>
              </a:solidFill>
              <a:latin typeface="Proxima Nova"/>
              <a:ea typeface="Proxima Nova"/>
              <a:cs typeface="Proxima Nova"/>
              <a:sym typeface="Proxima Nova"/>
            </a:endParaRPr>
          </a:p>
          <a:p>
            <a:pPr marL="0" lvl="0" indent="0" algn="l" rtl="0">
              <a:spcBef>
                <a:spcPts val="0"/>
              </a:spcBef>
              <a:spcAft>
                <a:spcPts val="0"/>
              </a:spcAft>
              <a:buNone/>
            </a:pPr>
            <a:endParaRPr sz="1800">
              <a:solidFill>
                <a:schemeClr val="accent6"/>
              </a:solidFill>
              <a:latin typeface="Proxima Nova"/>
              <a:ea typeface="Proxima Nova"/>
              <a:cs typeface="Proxima Nova"/>
              <a:sym typeface="Proxima Nova"/>
            </a:endParaRPr>
          </a:p>
          <a:p>
            <a:pPr marL="457200" lvl="0" indent="-342900" algn="l" rtl="0">
              <a:spcBef>
                <a:spcPts val="0"/>
              </a:spcBef>
              <a:spcAft>
                <a:spcPts val="0"/>
              </a:spcAft>
              <a:buClr>
                <a:schemeClr val="accent6"/>
              </a:buClr>
              <a:buSzPts val="1800"/>
              <a:buFont typeface="Proxima Nova"/>
              <a:buChar char="●"/>
            </a:pPr>
            <a:r>
              <a:rPr lang="en" sz="1800">
                <a:solidFill>
                  <a:schemeClr val="accent6"/>
                </a:solidFill>
                <a:latin typeface="Proxima Nova"/>
                <a:ea typeface="Proxima Nova"/>
                <a:cs typeface="Proxima Nova"/>
                <a:sym typeface="Proxima Nova"/>
              </a:rPr>
              <a:t>Flattened subtalar joint </a:t>
            </a:r>
            <a:endParaRPr sz="1800">
              <a:solidFill>
                <a:schemeClr val="accent6"/>
              </a:solidFill>
              <a:latin typeface="Proxima Nova"/>
              <a:ea typeface="Proxima Nova"/>
              <a:cs typeface="Proxima Nova"/>
              <a:sym typeface="Proxima Nova"/>
            </a:endParaRPr>
          </a:p>
          <a:p>
            <a:pPr marL="914400" lvl="1" indent="-342900" algn="l" rtl="0">
              <a:spcBef>
                <a:spcPts val="0"/>
              </a:spcBef>
              <a:spcAft>
                <a:spcPts val="0"/>
              </a:spcAft>
              <a:buClr>
                <a:schemeClr val="accent6"/>
              </a:buClr>
              <a:buSzPts val="1800"/>
              <a:buFont typeface="Proxima Nova"/>
              <a:buChar char="○"/>
            </a:pPr>
            <a:r>
              <a:rPr lang="en" sz="1800">
                <a:solidFill>
                  <a:schemeClr val="accent6"/>
                </a:solidFill>
                <a:latin typeface="Proxima Nova"/>
                <a:ea typeface="Proxima Nova"/>
                <a:cs typeface="Proxima Nova"/>
                <a:sym typeface="Proxima Nova"/>
              </a:rPr>
              <a:t>Decrease mobility and increase stability </a:t>
            </a:r>
            <a:endParaRPr sz="2000">
              <a:solidFill>
                <a:schemeClr val="accent6"/>
              </a:solidFill>
              <a:latin typeface="Proxima Nova"/>
              <a:ea typeface="Proxima Nova"/>
              <a:cs typeface="Proxima Nova"/>
              <a:sym typeface="Proxima Nova"/>
            </a:endParaRPr>
          </a:p>
        </p:txBody>
      </p:sp>
      <p:sp>
        <p:nvSpPr>
          <p:cNvPr id="149" name="Google Shape;149;p22"/>
          <p:cNvSpPr txBox="1"/>
          <p:nvPr/>
        </p:nvSpPr>
        <p:spPr>
          <a:xfrm>
            <a:off x="-1905" y="4837880"/>
            <a:ext cx="7685700" cy="307800"/>
          </a:xfrm>
          <a:prstGeom prst="rect">
            <a:avLst/>
          </a:prstGeom>
          <a:noFill/>
          <a:ln>
            <a:noFill/>
          </a:ln>
        </p:spPr>
        <p:txBody>
          <a:bodyPr spcFirstLastPara="1" wrap="square" lIns="91425" tIns="91425" rIns="91425" bIns="91425" anchor="t" anchorCtr="0">
            <a:spAutoFit/>
          </a:bodyPr>
          <a:lstStyle/>
          <a:p>
            <a:r>
              <a:rPr lang="en" sz="800">
                <a:solidFill>
                  <a:schemeClr val="accent1"/>
                </a:solidFill>
                <a:latin typeface="Proxima Nova"/>
                <a:ea typeface="Proxima Nova"/>
                <a:cs typeface="Proxima Nova"/>
                <a:sym typeface="Proxima Nova"/>
              </a:rPr>
              <a:t>McNutt EJ, Zipfel B, DeSilva JM, </a:t>
            </a:r>
            <a:r>
              <a:rPr lang="en" sz="800" i="1">
                <a:solidFill>
                  <a:schemeClr val="accent1"/>
                </a:solidFill>
                <a:latin typeface="Proxima Nova"/>
                <a:ea typeface="Proxima Nova"/>
                <a:cs typeface="Proxima Nova"/>
                <a:sym typeface="Proxima Nova"/>
              </a:rPr>
              <a:t> </a:t>
            </a:r>
            <a:r>
              <a:rPr lang="en" sz="800">
                <a:solidFill>
                  <a:schemeClr val="accent1"/>
                </a:solidFill>
                <a:latin typeface="Proxima Nova"/>
                <a:ea typeface="Proxima Nova"/>
                <a:cs typeface="Proxima Nova"/>
                <a:sym typeface="Proxima Nova"/>
              </a:rPr>
              <a:t>2018. </a:t>
            </a:r>
            <a:endParaRPr lang="en-US" sz="800">
              <a:solidFill>
                <a:schemeClr val="accent1"/>
              </a:solidFill>
              <a:latin typeface="Proxima Nova"/>
              <a:ea typeface="Proxima Nova"/>
              <a:cs typeface="Proxima Nova"/>
              <a:sym typeface="Proxima Nova"/>
            </a:endParaRPr>
          </a:p>
        </p:txBody>
      </p:sp>
      <p:pic>
        <p:nvPicPr>
          <p:cNvPr id="150" name="Google Shape;150;p22"/>
          <p:cNvPicPr preferRelativeResize="0"/>
          <p:nvPr/>
        </p:nvPicPr>
        <p:blipFill>
          <a:blip r:embed="rId3">
            <a:alphaModFix/>
          </a:blip>
          <a:stretch>
            <a:fillRect/>
          </a:stretch>
        </p:blipFill>
        <p:spPr>
          <a:xfrm>
            <a:off x="5760909" y="3043225"/>
            <a:ext cx="2414591" cy="1506625"/>
          </a:xfrm>
          <a:prstGeom prst="rect">
            <a:avLst/>
          </a:prstGeom>
          <a:noFill/>
          <a:ln>
            <a:noFill/>
          </a:ln>
        </p:spPr>
      </p:pic>
      <p:pic>
        <p:nvPicPr>
          <p:cNvPr id="151" name="Google Shape;151;p22"/>
          <p:cNvPicPr preferRelativeResize="0"/>
          <p:nvPr/>
        </p:nvPicPr>
        <p:blipFill rotWithShape="1">
          <a:blip r:embed="rId4">
            <a:alphaModFix/>
          </a:blip>
          <a:srcRect l="6419"/>
          <a:stretch/>
        </p:blipFill>
        <p:spPr>
          <a:xfrm>
            <a:off x="6008027" y="1427875"/>
            <a:ext cx="1920350" cy="1707042"/>
          </a:xfrm>
          <a:prstGeom prst="rect">
            <a:avLst/>
          </a:prstGeom>
          <a:noFill/>
          <a:ln>
            <a:noFill/>
          </a:ln>
        </p:spPr>
      </p:pic>
      <p:sp>
        <p:nvSpPr>
          <p:cNvPr id="2" name="TextBox 1">
            <a:extLst>
              <a:ext uri="{FF2B5EF4-FFF2-40B4-BE49-F238E27FC236}">
                <a16:creationId xmlns:a16="http://schemas.microsoft.com/office/drawing/2014/main" id="{C43826D0-C58C-F898-06DE-D7B04FC10A66}"/>
              </a:ext>
            </a:extLst>
          </p:cNvPr>
          <p:cNvSpPr txBox="1"/>
          <p:nvPr/>
        </p:nvSpPr>
        <p:spPr>
          <a:xfrm>
            <a:off x="6086230" y="4440115"/>
            <a:ext cx="2743199"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a:t>Complete Anatomy 3D4medical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23"/>
          <p:cNvSpPr txBox="1">
            <a:spLocks noGrp="1"/>
          </p:cNvSpPr>
          <p:nvPr>
            <p:ph type="title"/>
          </p:nvPr>
        </p:nvSpPr>
        <p:spPr>
          <a:xfrm>
            <a:off x="311700" y="237825"/>
            <a:ext cx="8520600" cy="623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sz="3820">
                <a:latin typeface="Proxima Nova"/>
                <a:ea typeface="Proxima Nova"/>
                <a:cs typeface="Proxima Nova"/>
                <a:sym typeface="Proxima Nova"/>
              </a:rPr>
              <a:t>Evolutionary Changes</a:t>
            </a:r>
            <a:endParaRPr sz="3820">
              <a:latin typeface="Proxima Nova"/>
              <a:ea typeface="Proxima Nova"/>
              <a:cs typeface="Proxima Nova"/>
              <a:sym typeface="Proxima Nova"/>
            </a:endParaRPr>
          </a:p>
        </p:txBody>
      </p:sp>
      <p:sp>
        <p:nvSpPr>
          <p:cNvPr id="157" name="Google Shape;157;p23"/>
          <p:cNvSpPr txBox="1"/>
          <p:nvPr/>
        </p:nvSpPr>
        <p:spPr>
          <a:xfrm>
            <a:off x="262025" y="2010850"/>
            <a:ext cx="3782700" cy="1569900"/>
          </a:xfrm>
          <a:prstGeom prst="rect">
            <a:avLst/>
          </a:prstGeom>
          <a:noFill/>
          <a:ln>
            <a:noFill/>
          </a:ln>
        </p:spPr>
        <p:txBody>
          <a:bodyPr spcFirstLastPara="1" wrap="square" lIns="91425" tIns="91425" rIns="91425" bIns="91425" anchor="t" anchorCtr="0">
            <a:spAutoFit/>
          </a:bodyPr>
          <a:lstStyle/>
          <a:p>
            <a:pPr marL="457200" lvl="0" indent="-342900" algn="l" rtl="0">
              <a:spcBef>
                <a:spcPts val="0"/>
              </a:spcBef>
              <a:spcAft>
                <a:spcPts val="0"/>
              </a:spcAft>
              <a:buClr>
                <a:srgbClr val="000000"/>
              </a:buClr>
              <a:buSzPts val="1800"/>
              <a:buFont typeface="Proxima Nova"/>
              <a:buChar char="●"/>
            </a:pPr>
            <a:r>
              <a:rPr lang="en" sz="1800">
                <a:latin typeface="Proxima Nova"/>
                <a:ea typeface="Proxima Nova"/>
                <a:cs typeface="Proxima Nova"/>
                <a:sym typeface="Proxima Nova"/>
              </a:rPr>
              <a:t>Calcaneus with robust posterior tuberosity</a:t>
            </a:r>
            <a:endParaRPr sz="1800">
              <a:latin typeface="Proxima Nova"/>
              <a:ea typeface="Proxima Nova"/>
              <a:cs typeface="Proxima Nova"/>
              <a:sym typeface="Proxima Nova"/>
            </a:endParaRPr>
          </a:p>
          <a:p>
            <a:pPr marL="457200" lvl="0" indent="-342900" algn="l" rtl="0">
              <a:spcBef>
                <a:spcPts val="0"/>
              </a:spcBef>
              <a:spcAft>
                <a:spcPts val="0"/>
              </a:spcAft>
              <a:buClr>
                <a:srgbClr val="000000"/>
              </a:buClr>
              <a:buSzPts val="1800"/>
              <a:buFont typeface="Proxima Nova"/>
              <a:buChar char="●"/>
            </a:pPr>
            <a:r>
              <a:rPr lang="en" sz="1800">
                <a:latin typeface="Proxima Nova"/>
                <a:ea typeface="Proxima Nova"/>
                <a:cs typeface="Proxima Nova"/>
                <a:sym typeface="Proxima Nova"/>
              </a:rPr>
              <a:t>Calcaneocuboid joint locking mechanism</a:t>
            </a:r>
            <a:endParaRPr sz="1800">
              <a:latin typeface="Proxima Nova"/>
              <a:ea typeface="Proxima Nova"/>
              <a:cs typeface="Proxima Nova"/>
              <a:sym typeface="Proxima Nova"/>
            </a:endParaRPr>
          </a:p>
          <a:p>
            <a:pPr marL="457200" lvl="0" indent="-342900" algn="l" rtl="0">
              <a:spcBef>
                <a:spcPts val="0"/>
              </a:spcBef>
              <a:spcAft>
                <a:spcPts val="0"/>
              </a:spcAft>
              <a:buClr>
                <a:srgbClr val="000000"/>
              </a:buClr>
              <a:buSzPts val="1800"/>
              <a:buFont typeface="Proxima Nova"/>
              <a:buChar char="●"/>
            </a:pPr>
            <a:r>
              <a:rPr lang="en" sz="1800">
                <a:latin typeface="Proxima Nova"/>
                <a:ea typeface="Proxima Nova"/>
                <a:cs typeface="Proxima Nova"/>
                <a:sym typeface="Proxima Nova"/>
              </a:rPr>
              <a:t>Elongated midfoot </a:t>
            </a:r>
            <a:endParaRPr sz="1800">
              <a:latin typeface="Proxima Nova"/>
              <a:ea typeface="Proxima Nova"/>
              <a:cs typeface="Proxima Nova"/>
              <a:sym typeface="Proxima Nova"/>
            </a:endParaRPr>
          </a:p>
        </p:txBody>
      </p:sp>
      <p:sp>
        <p:nvSpPr>
          <p:cNvPr id="158" name="Google Shape;158;p23"/>
          <p:cNvSpPr txBox="1"/>
          <p:nvPr/>
        </p:nvSpPr>
        <p:spPr>
          <a:xfrm>
            <a:off x="-1905" y="4837880"/>
            <a:ext cx="7685700" cy="307800"/>
          </a:xfrm>
          <a:prstGeom prst="rect">
            <a:avLst/>
          </a:prstGeom>
          <a:noFill/>
          <a:ln>
            <a:noFill/>
          </a:ln>
        </p:spPr>
        <p:txBody>
          <a:bodyPr spcFirstLastPara="1" wrap="square" lIns="91425" tIns="91425" rIns="91425" bIns="91425" anchor="t" anchorCtr="0">
            <a:spAutoFit/>
          </a:bodyPr>
          <a:lstStyle/>
          <a:p>
            <a:r>
              <a:rPr lang="en" sz="800">
                <a:solidFill>
                  <a:schemeClr val="accent1"/>
                </a:solidFill>
                <a:latin typeface="Proxima Nova"/>
                <a:ea typeface="Proxima Nova"/>
                <a:cs typeface="Proxima Nova"/>
                <a:sym typeface="Proxima Nova"/>
              </a:rPr>
              <a:t>McNutt EJ, Zipfel B, DeSilva JM,  2018. </a:t>
            </a:r>
            <a:endParaRPr sz="800">
              <a:solidFill>
                <a:schemeClr val="accent1"/>
              </a:solidFill>
              <a:latin typeface="Proxima Nova"/>
              <a:ea typeface="Proxima Nova"/>
              <a:cs typeface="Proxima Nova"/>
              <a:sym typeface="Proxima Nova"/>
            </a:endParaRPr>
          </a:p>
        </p:txBody>
      </p:sp>
      <p:pic>
        <p:nvPicPr>
          <p:cNvPr id="159" name="Google Shape;159;p23"/>
          <p:cNvPicPr preferRelativeResize="0"/>
          <p:nvPr/>
        </p:nvPicPr>
        <p:blipFill>
          <a:blip r:embed="rId3">
            <a:alphaModFix/>
          </a:blip>
          <a:stretch>
            <a:fillRect/>
          </a:stretch>
        </p:blipFill>
        <p:spPr>
          <a:xfrm>
            <a:off x="3897080" y="2025050"/>
            <a:ext cx="2644808" cy="1823525"/>
          </a:xfrm>
          <a:prstGeom prst="rect">
            <a:avLst/>
          </a:prstGeom>
          <a:noFill/>
          <a:ln>
            <a:noFill/>
          </a:ln>
        </p:spPr>
      </p:pic>
      <p:pic>
        <p:nvPicPr>
          <p:cNvPr id="160" name="Google Shape;160;p23"/>
          <p:cNvPicPr preferRelativeResize="0"/>
          <p:nvPr/>
        </p:nvPicPr>
        <p:blipFill>
          <a:blip r:embed="rId4">
            <a:alphaModFix/>
          </a:blip>
          <a:stretch>
            <a:fillRect/>
          </a:stretch>
        </p:blipFill>
        <p:spPr>
          <a:xfrm>
            <a:off x="6803447" y="1460850"/>
            <a:ext cx="2028853" cy="2951951"/>
          </a:xfrm>
          <a:prstGeom prst="rect">
            <a:avLst/>
          </a:prstGeom>
          <a:noFill/>
          <a:ln>
            <a:noFill/>
          </a:ln>
        </p:spPr>
      </p:pic>
      <p:sp>
        <p:nvSpPr>
          <p:cNvPr id="2" name="TextBox 1">
            <a:extLst>
              <a:ext uri="{FF2B5EF4-FFF2-40B4-BE49-F238E27FC236}">
                <a16:creationId xmlns:a16="http://schemas.microsoft.com/office/drawing/2014/main" id="{E361660C-5CAF-2919-4462-43738F694B97}"/>
              </a:ext>
            </a:extLst>
          </p:cNvPr>
          <p:cNvSpPr txBox="1"/>
          <p:nvPr/>
        </p:nvSpPr>
        <p:spPr>
          <a:xfrm>
            <a:off x="5216770" y="3580422"/>
            <a:ext cx="2743199"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a:t>Complete Anatomy 3D4medical</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pic>
        <p:nvPicPr>
          <p:cNvPr id="165" name="Google Shape;165;p24"/>
          <p:cNvPicPr preferRelativeResize="0"/>
          <p:nvPr/>
        </p:nvPicPr>
        <p:blipFill>
          <a:blip r:embed="rId3">
            <a:alphaModFix/>
          </a:blip>
          <a:stretch>
            <a:fillRect/>
          </a:stretch>
        </p:blipFill>
        <p:spPr>
          <a:xfrm>
            <a:off x="691403" y="531138"/>
            <a:ext cx="7946471" cy="4042149"/>
          </a:xfrm>
          <a:prstGeom prst="rect">
            <a:avLst/>
          </a:prstGeom>
          <a:noFill/>
          <a:ln>
            <a:noFill/>
          </a:ln>
        </p:spPr>
      </p:pic>
      <p:pic>
        <p:nvPicPr>
          <p:cNvPr id="166" name="Google Shape;166;p24"/>
          <p:cNvPicPr preferRelativeResize="0"/>
          <p:nvPr/>
        </p:nvPicPr>
        <p:blipFill>
          <a:blip r:embed="rId4">
            <a:alphaModFix/>
          </a:blip>
          <a:stretch>
            <a:fillRect/>
          </a:stretch>
        </p:blipFill>
        <p:spPr>
          <a:xfrm>
            <a:off x="7616750" y="4360747"/>
            <a:ext cx="1374851" cy="568000"/>
          </a:xfrm>
          <a:prstGeom prst="rect">
            <a:avLst/>
          </a:prstGeom>
          <a:noFill/>
          <a:ln>
            <a:noFill/>
          </a:ln>
        </p:spPr>
      </p:pic>
      <p:sp>
        <p:nvSpPr>
          <p:cNvPr id="2" name="TextBox 1">
            <a:extLst>
              <a:ext uri="{FF2B5EF4-FFF2-40B4-BE49-F238E27FC236}">
                <a16:creationId xmlns:a16="http://schemas.microsoft.com/office/drawing/2014/main" id="{33EB1BC0-04D2-5E94-382C-8E1F6AE1DEBF}"/>
              </a:ext>
            </a:extLst>
          </p:cNvPr>
          <p:cNvSpPr txBox="1"/>
          <p:nvPr/>
        </p:nvSpPr>
        <p:spPr>
          <a:xfrm>
            <a:off x="3595077" y="4430346"/>
            <a:ext cx="2743199"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a:t>Complete Anatomy 3D4medical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25"/>
          <p:cNvSpPr txBox="1">
            <a:spLocks noGrp="1"/>
          </p:cNvSpPr>
          <p:nvPr>
            <p:ph type="ctrTitle"/>
          </p:nvPr>
        </p:nvSpPr>
        <p:spPr>
          <a:xfrm>
            <a:off x="311700" y="890400"/>
            <a:ext cx="8520600" cy="12825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Functional Anatomy Review</a:t>
            </a:r>
            <a:endParaRPr/>
          </a:p>
        </p:txBody>
      </p:sp>
      <p:cxnSp>
        <p:nvCxnSpPr>
          <p:cNvPr id="172" name="Google Shape;172;p25"/>
          <p:cNvCxnSpPr/>
          <p:nvPr/>
        </p:nvCxnSpPr>
        <p:spPr>
          <a:xfrm>
            <a:off x="311700" y="1999800"/>
            <a:ext cx="6774600" cy="13200"/>
          </a:xfrm>
          <a:prstGeom prst="straightConnector1">
            <a:avLst/>
          </a:prstGeom>
          <a:noFill/>
          <a:ln w="9525" cap="flat" cmpd="sng">
            <a:solidFill>
              <a:schemeClr val="dk2"/>
            </a:solidFill>
            <a:prstDash val="solid"/>
            <a:round/>
            <a:headEnd type="none" w="med" len="med"/>
            <a:tailEnd type="none" w="med" len="med"/>
          </a:ln>
        </p:spPr>
      </p:cxn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pic>
        <p:nvPicPr>
          <p:cNvPr id="177" name="Google Shape;177;p26"/>
          <p:cNvPicPr preferRelativeResize="0"/>
          <p:nvPr/>
        </p:nvPicPr>
        <p:blipFill rotWithShape="1">
          <a:blip r:embed="rId4">
            <a:alphaModFix amt="26000"/>
          </a:blip>
          <a:srcRect/>
          <a:stretch/>
        </p:blipFill>
        <p:spPr>
          <a:xfrm>
            <a:off x="2801850" y="1334525"/>
            <a:ext cx="3540301" cy="3540301"/>
          </a:xfrm>
          <a:prstGeom prst="rect">
            <a:avLst/>
          </a:prstGeom>
          <a:noFill/>
          <a:ln>
            <a:noFill/>
          </a:ln>
        </p:spPr>
      </p:pic>
      <p:sp>
        <p:nvSpPr>
          <p:cNvPr id="178" name="Google Shape;178;p26"/>
          <p:cNvSpPr txBox="1">
            <a:spLocks noGrp="1"/>
          </p:cNvSpPr>
          <p:nvPr>
            <p:ph type="title"/>
          </p:nvPr>
        </p:nvSpPr>
        <p:spPr>
          <a:xfrm>
            <a:off x="311700" y="237825"/>
            <a:ext cx="8520600" cy="623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The Foot’s Natural Function</a:t>
            </a:r>
            <a:endParaRPr/>
          </a:p>
        </p:txBody>
      </p:sp>
      <p:sp>
        <p:nvSpPr>
          <p:cNvPr id="179" name="Google Shape;179;p26"/>
          <p:cNvSpPr txBox="1"/>
          <p:nvPr/>
        </p:nvSpPr>
        <p:spPr>
          <a:xfrm>
            <a:off x="513025" y="1499625"/>
            <a:ext cx="7502400" cy="2647500"/>
          </a:xfrm>
          <a:prstGeom prst="rect">
            <a:avLst/>
          </a:prstGeom>
          <a:noFill/>
          <a:ln>
            <a:noFill/>
          </a:ln>
        </p:spPr>
        <p:txBody>
          <a:bodyPr spcFirstLastPara="1" wrap="square" lIns="91425" tIns="91425" rIns="91425" bIns="91425" anchor="t" anchorCtr="0">
            <a:spAutoFit/>
          </a:bodyPr>
          <a:lstStyle/>
          <a:p>
            <a:pPr marL="457200" lvl="0" indent="-355600" algn="l" rtl="0">
              <a:spcBef>
                <a:spcPts val="0"/>
              </a:spcBef>
              <a:spcAft>
                <a:spcPts val="0"/>
              </a:spcAft>
              <a:buClr>
                <a:schemeClr val="accent6"/>
              </a:buClr>
              <a:buSzPts val="2000"/>
              <a:buFont typeface="Proxima Nova"/>
              <a:buChar char="●"/>
            </a:pPr>
            <a:r>
              <a:rPr lang="en" sz="2000">
                <a:solidFill>
                  <a:schemeClr val="accent6"/>
                </a:solidFill>
                <a:latin typeface="Proxima Nova"/>
                <a:ea typeface="Proxima Nova"/>
                <a:cs typeface="Proxima Nova"/>
                <a:sym typeface="Proxima Nova"/>
              </a:rPr>
              <a:t>Arch and soft tissue structures = natural shock absorber </a:t>
            </a:r>
            <a:endParaRPr sz="2000">
              <a:solidFill>
                <a:schemeClr val="accent6"/>
              </a:solidFill>
              <a:latin typeface="Proxima Nova"/>
              <a:ea typeface="Proxima Nova"/>
              <a:cs typeface="Proxima Nova"/>
              <a:sym typeface="Proxima Nova"/>
            </a:endParaRPr>
          </a:p>
          <a:p>
            <a:pPr marL="457200" lvl="0" indent="-355600" algn="l" rtl="0">
              <a:spcBef>
                <a:spcPts val="0"/>
              </a:spcBef>
              <a:spcAft>
                <a:spcPts val="0"/>
              </a:spcAft>
              <a:buClr>
                <a:schemeClr val="accent6"/>
              </a:buClr>
              <a:buSzPts val="2000"/>
              <a:buFont typeface="Proxima Nova"/>
              <a:buChar char="●"/>
            </a:pPr>
            <a:r>
              <a:rPr lang="en" sz="2000">
                <a:solidFill>
                  <a:schemeClr val="accent6"/>
                </a:solidFill>
                <a:latin typeface="Proxima Nova"/>
                <a:ea typeface="Proxima Nova"/>
                <a:cs typeface="Proxima Nova"/>
                <a:sym typeface="Proxima Nova"/>
              </a:rPr>
              <a:t>Fat pad on the calcaneus </a:t>
            </a:r>
            <a:endParaRPr sz="2000">
              <a:solidFill>
                <a:schemeClr val="accent6"/>
              </a:solidFill>
              <a:latin typeface="Proxima Nova"/>
              <a:ea typeface="Proxima Nova"/>
              <a:cs typeface="Proxima Nova"/>
              <a:sym typeface="Proxima Nova"/>
            </a:endParaRPr>
          </a:p>
          <a:p>
            <a:pPr marL="457200" lvl="0" indent="-355600" algn="l" rtl="0">
              <a:spcBef>
                <a:spcPts val="0"/>
              </a:spcBef>
              <a:spcAft>
                <a:spcPts val="0"/>
              </a:spcAft>
              <a:buClr>
                <a:schemeClr val="accent6"/>
              </a:buClr>
              <a:buSzPts val="2000"/>
              <a:buFont typeface="Proxima Nova"/>
              <a:buChar char="●"/>
            </a:pPr>
            <a:r>
              <a:rPr lang="en" sz="2000">
                <a:solidFill>
                  <a:schemeClr val="accent6"/>
                </a:solidFill>
                <a:latin typeface="Proxima Nova"/>
                <a:ea typeface="Proxima Nova"/>
                <a:cs typeface="Proxima Nova"/>
                <a:sym typeface="Proxima Nova"/>
              </a:rPr>
              <a:t>Shift to mid/forefoot with increased loads as center of gravity is on top of base of support</a:t>
            </a:r>
            <a:endParaRPr sz="2000">
              <a:solidFill>
                <a:schemeClr val="accent6"/>
              </a:solidFill>
              <a:latin typeface="Proxima Nova"/>
              <a:ea typeface="Proxima Nova"/>
              <a:cs typeface="Proxima Nova"/>
              <a:sym typeface="Proxima Nova"/>
            </a:endParaRPr>
          </a:p>
          <a:p>
            <a:pPr marL="457200" lvl="0" indent="-355600" algn="l" rtl="0">
              <a:spcBef>
                <a:spcPts val="0"/>
              </a:spcBef>
              <a:spcAft>
                <a:spcPts val="0"/>
              </a:spcAft>
              <a:buClr>
                <a:schemeClr val="accent6"/>
              </a:buClr>
              <a:buSzPts val="2000"/>
              <a:buFont typeface="Proxima Nova"/>
              <a:buChar char="●"/>
            </a:pPr>
            <a:r>
              <a:rPr lang="en" sz="2000">
                <a:solidFill>
                  <a:schemeClr val="accent6"/>
                </a:solidFill>
                <a:latin typeface="Proxima Nova"/>
                <a:ea typeface="Proxima Nova"/>
                <a:cs typeface="Proxima Nova"/>
                <a:sym typeface="Proxima Nova"/>
              </a:rPr>
              <a:t>Muscle structure and arch designed to dissipate ground reaction force (GRF) naturally </a:t>
            </a:r>
            <a:endParaRPr sz="2000">
              <a:solidFill>
                <a:schemeClr val="accent6"/>
              </a:solidFill>
              <a:latin typeface="Proxima Nova"/>
              <a:ea typeface="Proxima Nova"/>
              <a:cs typeface="Proxima Nova"/>
              <a:sym typeface="Proxima Nova"/>
            </a:endParaRPr>
          </a:p>
          <a:p>
            <a:pPr marL="457200" lvl="0" indent="-355600" algn="l" rtl="0">
              <a:spcBef>
                <a:spcPts val="0"/>
              </a:spcBef>
              <a:spcAft>
                <a:spcPts val="0"/>
              </a:spcAft>
              <a:buClr>
                <a:schemeClr val="accent6"/>
              </a:buClr>
              <a:buSzPts val="2000"/>
              <a:buFont typeface="Proxima Nova"/>
              <a:buChar char="●"/>
            </a:pPr>
            <a:r>
              <a:rPr lang="en" sz="2000">
                <a:solidFill>
                  <a:schemeClr val="accent6"/>
                </a:solidFill>
                <a:latin typeface="Proxima Nova"/>
                <a:ea typeface="Proxima Nova"/>
                <a:cs typeface="Proxima Nova"/>
                <a:sym typeface="Proxima Nova"/>
              </a:rPr>
              <a:t>Wide toe box to allow for equally distributed peak pressures during load bearing  </a:t>
            </a:r>
            <a:endParaRPr sz="2000">
              <a:solidFill>
                <a:schemeClr val="accent6"/>
              </a:solidFill>
              <a:latin typeface="Proxima Nova"/>
              <a:ea typeface="Proxima Nova"/>
              <a:cs typeface="Proxima Nova"/>
              <a:sym typeface="Proxima Nova"/>
            </a:endParaRPr>
          </a:p>
        </p:txBody>
      </p:sp>
      <p:sp>
        <p:nvSpPr>
          <p:cNvPr id="180" name="Google Shape;180;p26"/>
          <p:cNvSpPr txBox="1"/>
          <p:nvPr/>
        </p:nvSpPr>
        <p:spPr>
          <a:xfrm>
            <a:off x="-194345" y="4873334"/>
            <a:ext cx="7416900" cy="307746"/>
          </a:xfrm>
          <a:prstGeom prst="rect">
            <a:avLst/>
          </a:prstGeom>
          <a:noFill/>
          <a:ln>
            <a:noFill/>
          </a:ln>
        </p:spPr>
        <p:txBody>
          <a:bodyPr spcFirstLastPara="1" wrap="square" lIns="91425" tIns="91425" rIns="91425" bIns="91425" anchor="t" anchorCtr="0">
            <a:spAutoFit/>
          </a:bodyPr>
          <a:lstStyle/>
          <a:p>
            <a:pPr marL="177800">
              <a:buClr>
                <a:schemeClr val="accent1"/>
              </a:buClr>
              <a:buSzPts val="800"/>
            </a:pPr>
            <a:r>
              <a:rPr lang="en-US" sz="800">
                <a:solidFill>
                  <a:schemeClr val="accent1"/>
                </a:solidFill>
                <a:latin typeface="Proxima Nova"/>
                <a:ea typeface="Proxima Nova"/>
                <a:cs typeface="Proxima Nova"/>
                <a:sym typeface="Proxima Nova"/>
              </a:rPr>
              <a:t>Holowka NB, Lieberman DE, 2018. </a:t>
            </a:r>
            <a:r>
              <a:rPr lang="en" sz="800" err="1">
                <a:solidFill>
                  <a:schemeClr val="accent1"/>
                </a:solidFill>
                <a:latin typeface="Proxima Nova"/>
                <a:ea typeface="Proxima Nova"/>
                <a:cs typeface="Proxima Nova"/>
                <a:sym typeface="Proxima Nova"/>
              </a:rPr>
              <a:t>D’Août</a:t>
            </a:r>
            <a:r>
              <a:rPr lang="en" sz="800">
                <a:solidFill>
                  <a:schemeClr val="accent1"/>
                </a:solidFill>
                <a:latin typeface="Proxima Nova"/>
                <a:ea typeface="Proxima Nova"/>
                <a:cs typeface="Proxima Nova"/>
                <a:sym typeface="Proxima Nova"/>
              </a:rPr>
              <a:t> K, Pataky TC, De Clercq D, Aerts P, 2009. Lieberman DE, Lieberman DE, 2012.</a:t>
            </a:r>
            <a:endParaRPr lang="en-US" sz="800">
              <a:solidFill>
                <a:schemeClr val="accent1"/>
              </a:solidFill>
              <a:latin typeface="Proxima Nova"/>
              <a:ea typeface="Proxima Nova"/>
              <a:cs typeface="Proxima Nova"/>
            </a:endParaRPr>
          </a:p>
        </p:txBody>
      </p:sp>
    </p:spTree>
  </p:cSld>
  <p:clrMapOvr>
    <a:masterClrMapping/>
  </p:clrMapOvr>
  <p:extLst>
    <p:ext uri="{6950BFC3-D8DA-4A85-94F7-54DA5524770B}">
      <p188:commentRel xmlns:p188="http://schemas.microsoft.com/office/powerpoint/2018/8/main" r:id="rId3"/>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32"/>
          <p:cNvSpPr txBox="1">
            <a:spLocks noGrp="1"/>
          </p:cNvSpPr>
          <p:nvPr>
            <p:ph type="title"/>
          </p:nvPr>
        </p:nvSpPr>
        <p:spPr>
          <a:xfrm>
            <a:off x="162638" y="409816"/>
            <a:ext cx="8835339" cy="623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300"/>
              <a:buNone/>
            </a:pPr>
            <a:r>
              <a:rPr lang="en" sz="2600" b="1">
                <a:latin typeface="Proxima Nova"/>
                <a:sym typeface="Proxima Nova"/>
              </a:rPr>
              <a:t>Forces that act on our MSK System: Internal and External</a:t>
            </a:r>
            <a:endParaRPr lang="en-US" sz="2600" b="1">
              <a:latin typeface="Proxima Nova"/>
            </a:endParaRPr>
          </a:p>
          <a:p>
            <a:pPr marL="0" lvl="0" indent="0" algn="l" rtl="0">
              <a:lnSpc>
                <a:spcPct val="100000"/>
              </a:lnSpc>
              <a:spcBef>
                <a:spcPts val="0"/>
              </a:spcBef>
              <a:spcAft>
                <a:spcPts val="0"/>
              </a:spcAft>
              <a:buSzPts val="3300"/>
              <a:buNone/>
            </a:pPr>
            <a:endParaRPr sz="2400"/>
          </a:p>
        </p:txBody>
      </p:sp>
      <p:sp>
        <p:nvSpPr>
          <p:cNvPr id="220" name="Google Shape;220;p32"/>
          <p:cNvSpPr txBox="1">
            <a:spLocks noGrp="1"/>
          </p:cNvSpPr>
          <p:nvPr>
            <p:ph type="body" idx="1"/>
          </p:nvPr>
        </p:nvSpPr>
        <p:spPr>
          <a:prstGeom prst="rect">
            <a:avLst/>
          </a:prstGeom>
          <a:noFill/>
          <a:ln>
            <a:noFill/>
          </a:ln>
        </p:spPr>
        <p:txBody>
          <a:bodyPr spcFirstLastPara="1" wrap="square" lIns="91425" tIns="91425" rIns="91425" bIns="91425" anchor="t" anchorCtr="0">
            <a:normAutofit lnSpcReduction="10000"/>
          </a:bodyPr>
          <a:lstStyle/>
          <a:p>
            <a:pPr marL="0" lvl="0" indent="0" algn="l" rtl="0">
              <a:lnSpc>
                <a:spcPct val="115000"/>
              </a:lnSpc>
              <a:spcBef>
                <a:spcPts val="1200"/>
              </a:spcBef>
              <a:spcAft>
                <a:spcPts val="0"/>
              </a:spcAft>
              <a:buSzPts val="1500"/>
              <a:buNone/>
            </a:pPr>
            <a:r>
              <a:rPr lang="en" b="1">
                <a:solidFill>
                  <a:schemeClr val="accent5">
                    <a:lumMod val="76000"/>
                  </a:schemeClr>
                </a:solidFill>
                <a:latin typeface="Proxima Nova"/>
              </a:rPr>
              <a:t>External Forces</a:t>
            </a:r>
            <a:endParaRPr lang="en-US" b="1">
              <a:solidFill>
                <a:schemeClr val="accent5">
                  <a:lumMod val="76000"/>
                </a:schemeClr>
              </a:solidFill>
              <a:latin typeface="Proxima Nova"/>
            </a:endParaRPr>
          </a:p>
          <a:p>
            <a:pPr marL="457200" lvl="0" indent="-323850" algn="l" rtl="0">
              <a:lnSpc>
                <a:spcPct val="115000"/>
              </a:lnSpc>
              <a:spcBef>
                <a:spcPts val="1200"/>
              </a:spcBef>
              <a:spcAft>
                <a:spcPts val="0"/>
              </a:spcAft>
              <a:buSzPts val="1500"/>
              <a:buChar char="●"/>
            </a:pPr>
            <a:r>
              <a:rPr lang="en">
                <a:latin typeface="Proxima Nova"/>
              </a:rPr>
              <a:t>Gravity, body weight, external resistance, ground reaction force  </a:t>
            </a:r>
            <a:endParaRPr>
              <a:latin typeface="Proxima Nova"/>
            </a:endParaRPr>
          </a:p>
          <a:p>
            <a:pPr marL="0" lvl="0" indent="0" algn="l" rtl="0">
              <a:lnSpc>
                <a:spcPct val="115000"/>
              </a:lnSpc>
              <a:spcBef>
                <a:spcPts val="1200"/>
              </a:spcBef>
              <a:spcAft>
                <a:spcPts val="0"/>
              </a:spcAft>
              <a:buSzPts val="1500"/>
              <a:buNone/>
            </a:pPr>
            <a:r>
              <a:rPr lang="en" b="1">
                <a:solidFill>
                  <a:srgbClr val="CC0000"/>
                </a:solidFill>
                <a:latin typeface="Proxima Nova"/>
              </a:rPr>
              <a:t>Internal Forces</a:t>
            </a:r>
            <a:endParaRPr b="1">
              <a:solidFill>
                <a:srgbClr val="CC0000"/>
              </a:solidFill>
              <a:latin typeface="Proxima Nova"/>
            </a:endParaRPr>
          </a:p>
          <a:p>
            <a:pPr marL="457200" lvl="0" indent="-323850" algn="l" rtl="0">
              <a:lnSpc>
                <a:spcPct val="115000"/>
              </a:lnSpc>
              <a:spcBef>
                <a:spcPts val="1200"/>
              </a:spcBef>
              <a:spcAft>
                <a:spcPts val="0"/>
              </a:spcAft>
              <a:buSzPts val="1500"/>
              <a:buChar char="●"/>
            </a:pPr>
            <a:r>
              <a:rPr lang="en" i="1">
                <a:latin typeface="Proxima Nova"/>
              </a:rPr>
              <a:t>Active</a:t>
            </a:r>
            <a:r>
              <a:rPr lang="en">
                <a:latin typeface="Proxima Nova"/>
              </a:rPr>
              <a:t> </a:t>
            </a:r>
            <a:endParaRPr>
              <a:latin typeface="Proxima Nova"/>
            </a:endParaRPr>
          </a:p>
          <a:p>
            <a:pPr marL="914400" lvl="1" indent="-323850" algn="l" rtl="0">
              <a:lnSpc>
                <a:spcPct val="115000"/>
              </a:lnSpc>
              <a:spcBef>
                <a:spcPts val="0"/>
              </a:spcBef>
              <a:spcAft>
                <a:spcPts val="0"/>
              </a:spcAft>
              <a:buSzPts val="1500"/>
              <a:buChar char="○"/>
            </a:pPr>
            <a:r>
              <a:rPr lang="en">
                <a:latin typeface="Proxima Nova"/>
              </a:rPr>
              <a:t>Muscle/tendon</a:t>
            </a:r>
            <a:endParaRPr>
              <a:latin typeface="Proxima Nova"/>
            </a:endParaRPr>
          </a:p>
          <a:p>
            <a:pPr marL="457200" lvl="0" indent="-323850" algn="l" rtl="0">
              <a:lnSpc>
                <a:spcPct val="115000"/>
              </a:lnSpc>
              <a:spcBef>
                <a:spcPts val="0"/>
              </a:spcBef>
              <a:spcAft>
                <a:spcPts val="0"/>
              </a:spcAft>
              <a:buSzPts val="1500"/>
              <a:buChar char="●"/>
            </a:pPr>
            <a:r>
              <a:rPr lang="en" i="1">
                <a:latin typeface="Proxima Nova"/>
              </a:rPr>
              <a:t>Passive</a:t>
            </a:r>
            <a:endParaRPr i="1">
              <a:latin typeface="Proxima Nova"/>
            </a:endParaRPr>
          </a:p>
          <a:p>
            <a:pPr marL="914400" lvl="1" indent="-323850" algn="l" rtl="0">
              <a:lnSpc>
                <a:spcPct val="115000"/>
              </a:lnSpc>
              <a:spcBef>
                <a:spcPts val="0"/>
              </a:spcBef>
              <a:spcAft>
                <a:spcPts val="0"/>
              </a:spcAft>
              <a:buSzPts val="1500"/>
              <a:buChar char="○"/>
            </a:pPr>
            <a:r>
              <a:rPr lang="en">
                <a:latin typeface="Proxima Nova"/>
              </a:rPr>
              <a:t>Ligaments and fascia</a:t>
            </a:r>
            <a:endParaRPr>
              <a:latin typeface="Proxima Nova"/>
            </a:endParaRPr>
          </a:p>
          <a:p>
            <a:pPr marL="457200" lvl="0" indent="-323850" algn="l" rtl="0">
              <a:lnSpc>
                <a:spcPct val="115000"/>
              </a:lnSpc>
              <a:spcBef>
                <a:spcPts val="0"/>
              </a:spcBef>
              <a:spcAft>
                <a:spcPts val="0"/>
              </a:spcAft>
              <a:buSzPts val="1500"/>
              <a:buChar char="●"/>
            </a:pPr>
            <a:r>
              <a:rPr lang="en" i="1">
                <a:latin typeface="Proxima Nova"/>
              </a:rPr>
              <a:t>Joint surface forces</a:t>
            </a:r>
            <a:endParaRPr i="1">
              <a:latin typeface="Proxima Nova"/>
            </a:endParaRPr>
          </a:p>
          <a:p>
            <a:pPr marL="914400" lvl="1" indent="-323850" algn="l" rtl="0">
              <a:lnSpc>
                <a:spcPct val="115000"/>
              </a:lnSpc>
              <a:spcBef>
                <a:spcPts val="0"/>
              </a:spcBef>
              <a:spcAft>
                <a:spcPts val="0"/>
              </a:spcAft>
              <a:buSzPts val="1500"/>
              <a:buChar char="○"/>
            </a:pPr>
            <a:r>
              <a:rPr lang="en">
                <a:latin typeface="Proxima Nova"/>
              </a:rPr>
              <a:t>Tension</a:t>
            </a:r>
            <a:endParaRPr>
              <a:latin typeface="Proxima Nova"/>
            </a:endParaRPr>
          </a:p>
          <a:p>
            <a:pPr marL="914400" lvl="1" indent="-323850" algn="l" rtl="0">
              <a:lnSpc>
                <a:spcPct val="115000"/>
              </a:lnSpc>
              <a:spcBef>
                <a:spcPts val="0"/>
              </a:spcBef>
              <a:spcAft>
                <a:spcPts val="0"/>
              </a:spcAft>
              <a:buSzPts val="1500"/>
              <a:buChar char="○"/>
            </a:pPr>
            <a:r>
              <a:rPr lang="en">
                <a:latin typeface="Proxima Nova"/>
              </a:rPr>
              <a:t>Compression  </a:t>
            </a:r>
            <a:endParaRPr>
              <a:latin typeface="Proxima Nova"/>
            </a:endParaRPr>
          </a:p>
        </p:txBody>
      </p:sp>
      <p:pic>
        <p:nvPicPr>
          <p:cNvPr id="221" name="Google Shape;221;p32"/>
          <p:cNvPicPr preferRelativeResize="0"/>
          <p:nvPr/>
        </p:nvPicPr>
        <p:blipFill>
          <a:blip r:embed="rId3">
            <a:alphaModFix/>
          </a:blip>
          <a:stretch>
            <a:fillRect/>
          </a:stretch>
        </p:blipFill>
        <p:spPr>
          <a:xfrm>
            <a:off x="4577748" y="1400288"/>
            <a:ext cx="3100315" cy="3531149"/>
          </a:xfrm>
          <a:prstGeom prst="rect">
            <a:avLst/>
          </a:prstGeom>
          <a:noFill/>
          <a:ln>
            <a:noFill/>
          </a:ln>
        </p:spPr>
      </p:pic>
    </p:spTree>
    <p:extLst>
      <p:ext uri="{BB962C8B-B14F-4D97-AF65-F5344CB8AC3E}">
        <p14:creationId xmlns:p14="http://schemas.microsoft.com/office/powerpoint/2010/main" val="31062615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27"/>
          <p:cNvSpPr txBox="1">
            <a:spLocks noGrp="1"/>
          </p:cNvSpPr>
          <p:nvPr>
            <p:ph type="title"/>
          </p:nvPr>
        </p:nvSpPr>
        <p:spPr>
          <a:xfrm>
            <a:off x="311700" y="237825"/>
            <a:ext cx="8520600" cy="623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sz="4244">
                <a:latin typeface="Proxima Nova"/>
                <a:ea typeface="Proxima Nova"/>
                <a:cs typeface="Proxima Nova"/>
                <a:sym typeface="Proxima Nova"/>
              </a:rPr>
              <a:t>Plantar Fascia </a:t>
            </a:r>
            <a:r>
              <a:rPr lang="en" sz="4244"/>
              <a:t>&amp; Spring Ligament</a:t>
            </a:r>
            <a:endParaRPr sz="4244">
              <a:latin typeface="Proxima Nova"/>
              <a:ea typeface="Proxima Nova"/>
              <a:cs typeface="Proxima Nova"/>
              <a:sym typeface="Proxima Nova"/>
            </a:endParaRPr>
          </a:p>
          <a:p>
            <a:pPr marL="0" lvl="0" indent="0" algn="ctr" rtl="0">
              <a:spcBef>
                <a:spcPts val="0"/>
              </a:spcBef>
              <a:spcAft>
                <a:spcPts val="0"/>
              </a:spcAft>
              <a:buNone/>
            </a:pPr>
            <a:r>
              <a:rPr lang="en" sz="2400">
                <a:latin typeface="Proxima Nova"/>
                <a:ea typeface="Proxima Nova"/>
                <a:cs typeface="Proxima Nova"/>
                <a:sym typeface="Proxima Nova"/>
              </a:rPr>
              <a:t>Passively assists in maintaining arch</a:t>
            </a:r>
            <a:endParaRPr sz="2400">
              <a:latin typeface="Proxima Nova"/>
              <a:ea typeface="Proxima Nova"/>
              <a:cs typeface="Proxima Nova"/>
              <a:sym typeface="Proxima Nova"/>
            </a:endParaRPr>
          </a:p>
        </p:txBody>
      </p:sp>
      <p:sp>
        <p:nvSpPr>
          <p:cNvPr id="186" name="Google Shape;186;p27"/>
          <p:cNvSpPr txBox="1"/>
          <p:nvPr/>
        </p:nvSpPr>
        <p:spPr>
          <a:xfrm>
            <a:off x="513025" y="1499625"/>
            <a:ext cx="69039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2000">
              <a:solidFill>
                <a:schemeClr val="accent1"/>
              </a:solidFill>
              <a:latin typeface="Proxima Nova"/>
              <a:ea typeface="Proxima Nova"/>
              <a:cs typeface="Proxima Nova"/>
              <a:sym typeface="Proxima Nova"/>
            </a:endParaRPr>
          </a:p>
        </p:txBody>
      </p:sp>
      <p:pic>
        <p:nvPicPr>
          <p:cNvPr id="187" name="Google Shape;187;p27"/>
          <p:cNvPicPr preferRelativeResize="0"/>
          <p:nvPr/>
        </p:nvPicPr>
        <p:blipFill rotWithShape="1">
          <a:blip r:embed="rId3">
            <a:alphaModFix/>
          </a:blip>
          <a:srcRect/>
          <a:stretch/>
        </p:blipFill>
        <p:spPr>
          <a:xfrm>
            <a:off x="433852" y="1372427"/>
            <a:ext cx="3425650" cy="3425625"/>
          </a:xfrm>
          <a:prstGeom prst="rect">
            <a:avLst/>
          </a:prstGeom>
          <a:noFill/>
          <a:ln>
            <a:noFill/>
          </a:ln>
        </p:spPr>
      </p:pic>
      <p:pic>
        <p:nvPicPr>
          <p:cNvPr id="188" name="Google Shape;188;p27"/>
          <p:cNvPicPr preferRelativeResize="0"/>
          <p:nvPr/>
        </p:nvPicPr>
        <p:blipFill rotWithShape="1">
          <a:blip r:embed="rId4">
            <a:alphaModFix/>
          </a:blip>
          <a:srcRect/>
          <a:stretch/>
        </p:blipFill>
        <p:spPr>
          <a:xfrm>
            <a:off x="4365275" y="1372413"/>
            <a:ext cx="3425649" cy="3425649"/>
          </a:xfrm>
          <a:prstGeom prst="rect">
            <a:avLst/>
          </a:prstGeom>
          <a:noFill/>
          <a:ln>
            <a:noFill/>
          </a:ln>
        </p:spPr>
      </p:pic>
      <p:sp>
        <p:nvSpPr>
          <p:cNvPr id="2" name="TextBox 1">
            <a:extLst>
              <a:ext uri="{FF2B5EF4-FFF2-40B4-BE49-F238E27FC236}">
                <a16:creationId xmlns:a16="http://schemas.microsoft.com/office/drawing/2014/main" id="{A5A1E033-BE3B-D4A8-BD95-17EFC07C47B4}"/>
              </a:ext>
            </a:extLst>
          </p:cNvPr>
          <p:cNvSpPr txBox="1"/>
          <p:nvPr/>
        </p:nvSpPr>
        <p:spPr>
          <a:xfrm>
            <a:off x="3790461" y="4904153"/>
            <a:ext cx="274319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a:t>Complete Anatomy 3D4medical</a:t>
            </a:r>
            <a:r>
              <a:rPr lang="en-US"/>
              <a:t> </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p28"/>
          <p:cNvSpPr txBox="1">
            <a:spLocks noGrp="1"/>
          </p:cNvSpPr>
          <p:nvPr>
            <p:ph type="title"/>
          </p:nvPr>
        </p:nvSpPr>
        <p:spPr>
          <a:xfrm>
            <a:off x="311700" y="134675"/>
            <a:ext cx="8520600" cy="623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accent6"/>
              </a:buClr>
              <a:buSzPts val="1100"/>
              <a:buFont typeface="Arial"/>
              <a:buNone/>
            </a:pPr>
            <a:r>
              <a:rPr lang="en" sz="4244"/>
              <a:t>Plantar Fascia &amp; Spring Ligament</a:t>
            </a:r>
            <a:endParaRPr sz="4244"/>
          </a:p>
          <a:p>
            <a:pPr marL="0" lvl="0" indent="0" algn="ctr" rtl="0">
              <a:spcBef>
                <a:spcPts val="0"/>
              </a:spcBef>
              <a:spcAft>
                <a:spcPts val="0"/>
              </a:spcAft>
              <a:buClr>
                <a:schemeClr val="accent6"/>
              </a:buClr>
              <a:buSzPts val="1100"/>
              <a:buFont typeface="Arial"/>
              <a:buNone/>
            </a:pPr>
            <a:r>
              <a:rPr lang="en" sz="2400"/>
              <a:t>Passively assists in maintaining arch</a:t>
            </a:r>
            <a:endParaRPr/>
          </a:p>
        </p:txBody>
      </p:sp>
      <p:sp>
        <p:nvSpPr>
          <p:cNvPr id="194" name="Google Shape;194;p28"/>
          <p:cNvSpPr txBox="1"/>
          <p:nvPr/>
        </p:nvSpPr>
        <p:spPr>
          <a:xfrm>
            <a:off x="105925" y="4730050"/>
            <a:ext cx="7685700" cy="307800"/>
          </a:xfrm>
          <a:prstGeom prst="rect">
            <a:avLst/>
          </a:prstGeom>
          <a:noFill/>
          <a:ln>
            <a:noFill/>
          </a:ln>
        </p:spPr>
        <p:txBody>
          <a:bodyPr spcFirstLastPara="1" wrap="square" lIns="91425" tIns="91425" rIns="91425" bIns="91425" anchor="t" anchorCtr="0">
            <a:spAutoFit/>
          </a:bodyPr>
          <a:lstStyle/>
          <a:p>
            <a:r>
              <a:rPr lang="en" sz="800">
                <a:solidFill>
                  <a:schemeClr val="accent1"/>
                </a:solidFill>
                <a:latin typeface="Proxima Nova"/>
                <a:ea typeface="Proxima Nova"/>
                <a:cs typeface="Proxima Nova"/>
                <a:sym typeface="Proxima Nova"/>
              </a:rPr>
              <a:t>McNutt EJ, Zipfel B, DeSilva JM, 2018. </a:t>
            </a:r>
            <a:endParaRPr lang="en-US" sz="800">
              <a:solidFill>
                <a:schemeClr val="accent1"/>
              </a:solidFill>
              <a:latin typeface="Proxima Nova"/>
              <a:ea typeface="Proxima Nova"/>
              <a:cs typeface="Proxima Nova"/>
              <a:sym typeface="Proxima Nova"/>
            </a:endParaRPr>
          </a:p>
        </p:txBody>
      </p:sp>
      <p:pic>
        <p:nvPicPr>
          <p:cNvPr id="195" name="Google Shape;195;p28"/>
          <p:cNvPicPr preferRelativeResize="0"/>
          <p:nvPr/>
        </p:nvPicPr>
        <p:blipFill rotWithShape="1">
          <a:blip r:embed="rId3">
            <a:alphaModFix/>
          </a:blip>
          <a:srcRect b="3072"/>
          <a:stretch/>
        </p:blipFill>
        <p:spPr>
          <a:xfrm>
            <a:off x="860600" y="1552750"/>
            <a:ext cx="2774974" cy="2886149"/>
          </a:xfrm>
          <a:prstGeom prst="rect">
            <a:avLst/>
          </a:prstGeom>
          <a:noFill/>
          <a:ln>
            <a:noFill/>
          </a:ln>
        </p:spPr>
      </p:pic>
      <p:pic>
        <p:nvPicPr>
          <p:cNvPr id="196" name="Google Shape;196;p28"/>
          <p:cNvPicPr preferRelativeResize="0"/>
          <p:nvPr/>
        </p:nvPicPr>
        <p:blipFill>
          <a:blip r:embed="rId4">
            <a:alphaModFix/>
          </a:blip>
          <a:stretch>
            <a:fillRect/>
          </a:stretch>
        </p:blipFill>
        <p:spPr>
          <a:xfrm>
            <a:off x="4481725" y="2038550"/>
            <a:ext cx="3309900" cy="1665425"/>
          </a:xfrm>
          <a:prstGeom prst="rect">
            <a:avLst/>
          </a:prstGeom>
          <a:noFill/>
          <a:ln>
            <a:noFill/>
          </a:ln>
        </p:spPr>
      </p:pic>
      <p:sp>
        <p:nvSpPr>
          <p:cNvPr id="2" name="TextBox 1">
            <a:extLst>
              <a:ext uri="{FF2B5EF4-FFF2-40B4-BE49-F238E27FC236}">
                <a16:creationId xmlns:a16="http://schemas.microsoft.com/office/drawing/2014/main" id="{733099FE-1378-F829-F5F3-137993C1F9CD}"/>
              </a:ext>
            </a:extLst>
          </p:cNvPr>
          <p:cNvSpPr txBox="1"/>
          <p:nvPr/>
        </p:nvSpPr>
        <p:spPr>
          <a:xfrm>
            <a:off x="4762500" y="3780691"/>
            <a:ext cx="2743199"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a:t>Complete Anatomy 3D4medical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29"/>
          <p:cNvSpPr txBox="1">
            <a:spLocks noGrp="1"/>
          </p:cNvSpPr>
          <p:nvPr>
            <p:ph type="title"/>
          </p:nvPr>
        </p:nvSpPr>
        <p:spPr>
          <a:xfrm>
            <a:off x="117225" y="136225"/>
            <a:ext cx="9026700" cy="623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sz="4244">
                <a:latin typeface="Proxima Nova"/>
                <a:ea typeface="Proxima Nova"/>
                <a:cs typeface="Proxima Nova"/>
                <a:sym typeface="Proxima Nova"/>
              </a:rPr>
              <a:t>Flexor Hallucis Group</a:t>
            </a:r>
            <a:endParaRPr sz="4244">
              <a:latin typeface="Proxima Nova"/>
              <a:ea typeface="Proxima Nova"/>
              <a:cs typeface="Proxima Nova"/>
              <a:sym typeface="Proxima Nova"/>
            </a:endParaRPr>
          </a:p>
          <a:p>
            <a:pPr marL="0" lvl="0" indent="0" algn="ctr" rtl="0">
              <a:spcBef>
                <a:spcPts val="0"/>
              </a:spcBef>
              <a:spcAft>
                <a:spcPts val="0"/>
              </a:spcAft>
              <a:buNone/>
            </a:pPr>
            <a:r>
              <a:rPr lang="en" sz="2400">
                <a:latin typeface="Proxima Nova"/>
                <a:ea typeface="Proxima Nova"/>
                <a:cs typeface="Proxima Nova"/>
                <a:sym typeface="Proxima Nova"/>
              </a:rPr>
              <a:t>Actively assist in stabilizing the arch </a:t>
            </a:r>
            <a:endParaRPr sz="2400">
              <a:latin typeface="Proxima Nova"/>
              <a:ea typeface="Proxima Nova"/>
              <a:cs typeface="Proxima Nova"/>
              <a:sym typeface="Proxima Nova"/>
            </a:endParaRPr>
          </a:p>
        </p:txBody>
      </p:sp>
      <p:sp>
        <p:nvSpPr>
          <p:cNvPr id="202" name="Google Shape;202;p29"/>
          <p:cNvSpPr txBox="1"/>
          <p:nvPr/>
        </p:nvSpPr>
        <p:spPr>
          <a:xfrm>
            <a:off x="513025" y="1499625"/>
            <a:ext cx="69039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2000">
              <a:solidFill>
                <a:schemeClr val="accent1"/>
              </a:solidFill>
              <a:latin typeface="Proxima Nova"/>
              <a:ea typeface="Proxima Nova"/>
              <a:cs typeface="Proxima Nova"/>
              <a:sym typeface="Proxima Nova"/>
            </a:endParaRPr>
          </a:p>
        </p:txBody>
      </p:sp>
      <p:pic>
        <p:nvPicPr>
          <p:cNvPr id="203" name="Google Shape;203;p29"/>
          <p:cNvPicPr preferRelativeResize="0"/>
          <p:nvPr/>
        </p:nvPicPr>
        <p:blipFill rotWithShape="1">
          <a:blip r:embed="rId3">
            <a:alphaModFix/>
          </a:blip>
          <a:srcRect/>
          <a:stretch/>
        </p:blipFill>
        <p:spPr>
          <a:xfrm>
            <a:off x="311700" y="1410727"/>
            <a:ext cx="3431011" cy="3438126"/>
          </a:xfrm>
          <a:prstGeom prst="rect">
            <a:avLst/>
          </a:prstGeom>
          <a:noFill/>
          <a:ln>
            <a:noFill/>
          </a:ln>
        </p:spPr>
      </p:pic>
      <p:pic>
        <p:nvPicPr>
          <p:cNvPr id="204" name="Google Shape;204;p29"/>
          <p:cNvPicPr preferRelativeResize="0"/>
          <p:nvPr/>
        </p:nvPicPr>
        <p:blipFill rotWithShape="1">
          <a:blip r:embed="rId4">
            <a:alphaModFix/>
          </a:blip>
          <a:srcRect/>
          <a:stretch/>
        </p:blipFill>
        <p:spPr>
          <a:xfrm>
            <a:off x="4142950" y="1410725"/>
            <a:ext cx="3387425" cy="3387425"/>
          </a:xfrm>
          <a:prstGeom prst="rect">
            <a:avLst/>
          </a:prstGeom>
          <a:noFill/>
          <a:ln>
            <a:noFill/>
          </a:ln>
        </p:spPr>
      </p:pic>
      <p:sp>
        <p:nvSpPr>
          <p:cNvPr id="2" name="TextBox 1">
            <a:extLst>
              <a:ext uri="{FF2B5EF4-FFF2-40B4-BE49-F238E27FC236}">
                <a16:creationId xmlns:a16="http://schemas.microsoft.com/office/drawing/2014/main" id="{B18C2C6D-2C00-1519-2885-3CEDCA3B3A5D}"/>
              </a:ext>
            </a:extLst>
          </p:cNvPr>
          <p:cNvSpPr txBox="1"/>
          <p:nvPr/>
        </p:nvSpPr>
        <p:spPr>
          <a:xfrm>
            <a:off x="3199423" y="4835769"/>
            <a:ext cx="274319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a:t>Complete Anatomy 3D4medical</a:t>
            </a:r>
            <a:r>
              <a:rPr lang="en-US"/>
              <a:t> </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30"/>
          <p:cNvSpPr txBox="1">
            <a:spLocks noGrp="1"/>
          </p:cNvSpPr>
          <p:nvPr>
            <p:ph type="title"/>
          </p:nvPr>
        </p:nvSpPr>
        <p:spPr>
          <a:xfrm>
            <a:off x="311700" y="136225"/>
            <a:ext cx="8520600" cy="623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Proxima Nova"/>
                <a:ea typeface="Proxima Nova"/>
                <a:cs typeface="Proxima Nova"/>
                <a:sym typeface="Proxima Nova"/>
              </a:rPr>
              <a:t>Posterior Tibialis</a:t>
            </a:r>
            <a:endParaRPr>
              <a:latin typeface="Proxima Nova"/>
              <a:ea typeface="Proxima Nova"/>
              <a:cs typeface="Proxima Nova"/>
              <a:sym typeface="Proxima Nova"/>
            </a:endParaRPr>
          </a:p>
          <a:p>
            <a:pPr marL="0" lvl="0" indent="0" algn="ctr" rtl="0">
              <a:spcBef>
                <a:spcPts val="0"/>
              </a:spcBef>
              <a:spcAft>
                <a:spcPts val="0"/>
              </a:spcAft>
              <a:buNone/>
            </a:pPr>
            <a:r>
              <a:rPr lang="en" sz="2200">
                <a:latin typeface="Proxima Nova"/>
                <a:ea typeface="Proxima Nova"/>
                <a:cs typeface="Proxima Nova"/>
                <a:sym typeface="Proxima Nova"/>
              </a:rPr>
              <a:t>Supports arch when under load </a:t>
            </a:r>
            <a:endParaRPr sz="2200">
              <a:latin typeface="Proxima Nova"/>
              <a:ea typeface="Proxima Nova"/>
              <a:cs typeface="Proxima Nova"/>
              <a:sym typeface="Proxima Nova"/>
            </a:endParaRPr>
          </a:p>
        </p:txBody>
      </p:sp>
      <p:sp>
        <p:nvSpPr>
          <p:cNvPr id="210" name="Google Shape;210;p30"/>
          <p:cNvSpPr txBox="1"/>
          <p:nvPr/>
        </p:nvSpPr>
        <p:spPr>
          <a:xfrm>
            <a:off x="513025" y="1499625"/>
            <a:ext cx="69039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2000">
              <a:solidFill>
                <a:schemeClr val="accent1"/>
              </a:solidFill>
              <a:latin typeface="Proxima Nova"/>
              <a:ea typeface="Proxima Nova"/>
              <a:cs typeface="Proxima Nova"/>
              <a:sym typeface="Proxima Nova"/>
            </a:endParaRPr>
          </a:p>
        </p:txBody>
      </p:sp>
      <p:pic>
        <p:nvPicPr>
          <p:cNvPr id="211" name="Google Shape;211;p30"/>
          <p:cNvPicPr preferRelativeResize="0"/>
          <p:nvPr/>
        </p:nvPicPr>
        <p:blipFill rotWithShape="1">
          <a:blip r:embed="rId3">
            <a:alphaModFix/>
          </a:blip>
          <a:srcRect/>
          <a:stretch/>
        </p:blipFill>
        <p:spPr>
          <a:xfrm>
            <a:off x="4376149" y="1667463"/>
            <a:ext cx="4118837" cy="2834640"/>
          </a:xfrm>
          <a:prstGeom prst="rect">
            <a:avLst/>
          </a:prstGeom>
          <a:noFill/>
          <a:ln>
            <a:noFill/>
          </a:ln>
        </p:spPr>
      </p:pic>
      <p:pic>
        <p:nvPicPr>
          <p:cNvPr id="212" name="Google Shape;212;p30"/>
          <p:cNvPicPr preferRelativeResize="0"/>
          <p:nvPr/>
        </p:nvPicPr>
        <p:blipFill rotWithShape="1">
          <a:blip r:embed="rId4">
            <a:alphaModFix/>
          </a:blip>
          <a:srcRect/>
          <a:stretch/>
        </p:blipFill>
        <p:spPr>
          <a:xfrm>
            <a:off x="513026" y="1363426"/>
            <a:ext cx="3565325" cy="3565325"/>
          </a:xfrm>
          <a:prstGeom prst="rect">
            <a:avLst/>
          </a:prstGeom>
          <a:noFill/>
          <a:ln>
            <a:noFill/>
          </a:ln>
        </p:spPr>
      </p:pic>
      <p:sp>
        <p:nvSpPr>
          <p:cNvPr id="2" name="TextBox 1">
            <a:extLst>
              <a:ext uri="{FF2B5EF4-FFF2-40B4-BE49-F238E27FC236}">
                <a16:creationId xmlns:a16="http://schemas.microsoft.com/office/drawing/2014/main" id="{B8C2BCE6-9524-3832-8A45-80B2D271F651}"/>
              </a:ext>
            </a:extLst>
          </p:cNvPr>
          <p:cNvSpPr txBox="1"/>
          <p:nvPr/>
        </p:nvSpPr>
        <p:spPr>
          <a:xfrm>
            <a:off x="3790461" y="4928576"/>
            <a:ext cx="2743199"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a:t>Complete Anatomy 3D4medical</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Google Shape;77;p14"/>
          <p:cNvSpPr txBox="1">
            <a:spLocks noGrp="1"/>
          </p:cNvSpPr>
          <p:nvPr>
            <p:ph type="ctrTitle"/>
          </p:nvPr>
        </p:nvSpPr>
        <p:spPr>
          <a:xfrm>
            <a:off x="311700" y="1052950"/>
            <a:ext cx="8520600" cy="12825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Evolution of the Foot</a:t>
            </a:r>
            <a:endParaRPr/>
          </a:p>
        </p:txBody>
      </p:sp>
      <p:cxnSp>
        <p:nvCxnSpPr>
          <p:cNvPr id="78" name="Google Shape;78;p14"/>
          <p:cNvCxnSpPr/>
          <p:nvPr/>
        </p:nvCxnSpPr>
        <p:spPr>
          <a:xfrm>
            <a:off x="311700" y="1999800"/>
            <a:ext cx="6774600" cy="13200"/>
          </a:xfrm>
          <a:prstGeom prst="straightConnector1">
            <a:avLst/>
          </a:prstGeom>
          <a:noFill/>
          <a:ln w="9525" cap="flat" cmpd="sng">
            <a:solidFill>
              <a:schemeClr val="dk2"/>
            </a:solidFill>
            <a:prstDash val="solid"/>
            <a:round/>
            <a:headEnd type="none" w="med" len="med"/>
            <a:tailEnd type="none" w="med" len="med"/>
          </a:ln>
        </p:spPr>
      </p:cxn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pic>
        <p:nvPicPr>
          <p:cNvPr id="238" name="Google Shape;238;p32"/>
          <p:cNvPicPr preferRelativeResize="0"/>
          <p:nvPr/>
        </p:nvPicPr>
        <p:blipFill rotWithShape="1">
          <a:blip r:embed="rId3">
            <a:alphaModFix/>
          </a:blip>
          <a:srcRect l="-3353" t="-5866" r="-5888" b="-3375"/>
          <a:stretch/>
        </p:blipFill>
        <p:spPr>
          <a:xfrm>
            <a:off x="2901849" y="1689050"/>
            <a:ext cx="3340299" cy="2868125"/>
          </a:xfrm>
          <a:prstGeom prst="rect">
            <a:avLst/>
          </a:prstGeom>
          <a:noFill/>
          <a:ln>
            <a:noFill/>
          </a:ln>
        </p:spPr>
      </p:pic>
      <p:pic>
        <p:nvPicPr>
          <p:cNvPr id="239" name="Google Shape;239;p32"/>
          <p:cNvPicPr preferRelativeResize="0"/>
          <p:nvPr/>
        </p:nvPicPr>
        <p:blipFill>
          <a:blip r:embed="rId4">
            <a:alphaModFix/>
          </a:blip>
          <a:stretch>
            <a:fillRect/>
          </a:stretch>
        </p:blipFill>
        <p:spPr>
          <a:xfrm>
            <a:off x="6242150" y="1871950"/>
            <a:ext cx="2738099" cy="2502326"/>
          </a:xfrm>
          <a:prstGeom prst="rect">
            <a:avLst/>
          </a:prstGeom>
          <a:noFill/>
          <a:ln>
            <a:noFill/>
          </a:ln>
        </p:spPr>
      </p:pic>
      <p:pic>
        <p:nvPicPr>
          <p:cNvPr id="240" name="Google Shape;240;p32"/>
          <p:cNvPicPr preferRelativeResize="0"/>
          <p:nvPr/>
        </p:nvPicPr>
        <p:blipFill>
          <a:blip r:embed="rId5">
            <a:alphaModFix/>
          </a:blip>
          <a:stretch>
            <a:fillRect/>
          </a:stretch>
        </p:blipFill>
        <p:spPr>
          <a:xfrm>
            <a:off x="243225" y="1731712"/>
            <a:ext cx="2446226" cy="2782824"/>
          </a:xfrm>
          <a:prstGeom prst="rect">
            <a:avLst/>
          </a:prstGeom>
          <a:noFill/>
          <a:ln>
            <a:noFill/>
          </a:ln>
        </p:spPr>
      </p:pic>
      <p:sp>
        <p:nvSpPr>
          <p:cNvPr id="241" name="Google Shape;241;p32"/>
          <p:cNvSpPr txBox="1"/>
          <p:nvPr/>
        </p:nvSpPr>
        <p:spPr>
          <a:xfrm>
            <a:off x="508650" y="269650"/>
            <a:ext cx="8126700" cy="769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800" b="1">
                <a:solidFill>
                  <a:schemeClr val="lt1"/>
                </a:solidFill>
                <a:latin typeface="Proxima Nova"/>
                <a:ea typeface="Proxima Nova"/>
                <a:cs typeface="Proxima Nova"/>
                <a:sym typeface="Proxima Nova"/>
              </a:rPr>
              <a:t>Anatomy Review</a:t>
            </a:r>
            <a:endParaRPr sz="2200" b="1">
              <a:solidFill>
                <a:schemeClr val="lt1"/>
              </a:solidFill>
              <a:latin typeface="Proxima Nova"/>
              <a:ea typeface="Proxima Nova"/>
              <a:cs typeface="Proxima Nova"/>
              <a:sym typeface="Proxima Nova"/>
            </a:endParaRPr>
          </a:p>
        </p:txBody>
      </p:sp>
      <p:sp>
        <p:nvSpPr>
          <p:cNvPr id="2" name="TextBox 1">
            <a:extLst>
              <a:ext uri="{FF2B5EF4-FFF2-40B4-BE49-F238E27FC236}">
                <a16:creationId xmlns:a16="http://schemas.microsoft.com/office/drawing/2014/main" id="{7E6D1BEC-F25F-7748-640F-C61222225C05}"/>
              </a:ext>
            </a:extLst>
          </p:cNvPr>
          <p:cNvSpPr txBox="1"/>
          <p:nvPr/>
        </p:nvSpPr>
        <p:spPr>
          <a:xfrm>
            <a:off x="3428999" y="4557346"/>
            <a:ext cx="2743199"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a:t>Complete Anatomy 3D4medical</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2078D1-15A7-47C8-5F05-397C22D7314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ABDE805-7F5B-5A3D-B248-DEAA64C60696}"/>
              </a:ext>
            </a:extLst>
          </p:cNvPr>
          <p:cNvSpPr>
            <a:spLocks noGrp="1"/>
          </p:cNvSpPr>
          <p:nvPr>
            <p:ph type="title"/>
          </p:nvPr>
        </p:nvSpPr>
        <p:spPr>
          <a:xfrm>
            <a:off x="311700" y="-20447"/>
            <a:ext cx="8520600" cy="623700"/>
          </a:xfrm>
        </p:spPr>
        <p:txBody>
          <a:bodyPr>
            <a:noAutofit/>
          </a:bodyPr>
          <a:lstStyle/>
          <a:p>
            <a:pPr algn="ctr"/>
            <a:r>
              <a:rPr lang="en-US" sz="4000" b="1">
                <a:latin typeface="Proxima Nova" panose="020B0604020202020204" charset="0"/>
              </a:rPr>
              <a:t>The Spectrum of Foot/Ankle </a:t>
            </a:r>
            <a:br>
              <a:rPr lang="en-US" sz="4000" b="1">
                <a:latin typeface="Proxima Nova" panose="020B0604020202020204" charset="0"/>
              </a:rPr>
            </a:br>
            <a:r>
              <a:rPr lang="en-US" sz="4000" b="1">
                <a:latin typeface="Proxima Nova" panose="020B0604020202020204" charset="0"/>
              </a:rPr>
              <a:t>Malleability &amp; Rigidity</a:t>
            </a:r>
          </a:p>
        </p:txBody>
      </p:sp>
      <p:sp>
        <p:nvSpPr>
          <p:cNvPr id="3" name="Text Placeholder 2">
            <a:extLst>
              <a:ext uri="{FF2B5EF4-FFF2-40B4-BE49-F238E27FC236}">
                <a16:creationId xmlns:a16="http://schemas.microsoft.com/office/drawing/2014/main" id="{39BC5D1D-B188-D496-EA41-35A26689CB2F}"/>
              </a:ext>
            </a:extLst>
          </p:cNvPr>
          <p:cNvSpPr>
            <a:spLocks noGrp="1"/>
          </p:cNvSpPr>
          <p:nvPr>
            <p:ph type="body" idx="1"/>
          </p:nvPr>
        </p:nvSpPr>
        <p:spPr>
          <a:xfrm>
            <a:off x="70340" y="1324370"/>
            <a:ext cx="3253886" cy="3520029"/>
          </a:xfrm>
        </p:spPr>
        <p:txBody>
          <a:bodyPr>
            <a:normAutofit/>
          </a:bodyPr>
          <a:lstStyle/>
          <a:p>
            <a:pPr marL="146050" indent="0">
              <a:buNone/>
            </a:pPr>
            <a:r>
              <a:rPr lang="en-US" sz="2000" b="1">
                <a:solidFill>
                  <a:schemeClr val="accent6"/>
                </a:solidFill>
                <a:latin typeface="Proxima Nova" panose="020B0604020202020204" charset="0"/>
              </a:rPr>
              <a:t>The phases of gait </a:t>
            </a:r>
            <a:endParaRPr lang="en-US" sz="2000">
              <a:solidFill>
                <a:schemeClr val="accent6"/>
              </a:solidFill>
              <a:latin typeface="Proxima Nova" panose="020B0604020202020204" charset="0"/>
            </a:endParaRPr>
          </a:p>
          <a:p>
            <a:r>
              <a:rPr lang="en-US" sz="1800">
                <a:solidFill>
                  <a:schemeClr val="accent6"/>
                </a:solidFill>
                <a:latin typeface="Proxima Nova" panose="020B0604020202020204" charset="0"/>
              </a:rPr>
              <a:t>Balance of rigidity and malleability</a:t>
            </a:r>
          </a:p>
          <a:p>
            <a:pPr lvl="1"/>
            <a:r>
              <a:rPr lang="en-US" sz="1600">
                <a:solidFill>
                  <a:schemeClr val="accent6"/>
                </a:solidFill>
                <a:latin typeface="Proxima Nova" panose="020B0604020202020204" charset="0"/>
              </a:rPr>
              <a:t>Heel strike – supinated </a:t>
            </a:r>
          </a:p>
          <a:p>
            <a:pPr lvl="1"/>
            <a:r>
              <a:rPr lang="en-US" sz="1600">
                <a:solidFill>
                  <a:schemeClr val="accent6"/>
                </a:solidFill>
                <a:latin typeface="Proxima Nova" panose="020B0604020202020204" charset="0"/>
              </a:rPr>
              <a:t>Midstance – supinated </a:t>
            </a:r>
            <a:r>
              <a:rPr lang="en-US" sz="1600">
                <a:solidFill>
                  <a:schemeClr val="accent6"/>
                </a:solidFill>
                <a:latin typeface="Proxima Nova" panose="020B0604020202020204" charset="0"/>
                <a:sym typeface="Wingdings" panose="05000000000000000000" pitchFamily="2" charset="2"/>
              </a:rPr>
              <a:t> pronated </a:t>
            </a:r>
          </a:p>
          <a:p>
            <a:pPr lvl="1"/>
            <a:r>
              <a:rPr lang="en-US" sz="1600">
                <a:solidFill>
                  <a:schemeClr val="accent6"/>
                </a:solidFill>
                <a:latin typeface="Proxima Nova" panose="020B0604020202020204" charset="0"/>
                <a:sym typeface="Wingdings" panose="05000000000000000000" pitchFamily="2" charset="2"/>
              </a:rPr>
              <a:t>Terminal stance to pre swing – pronated  supinated</a:t>
            </a:r>
            <a:endParaRPr lang="en-US" sz="1600">
              <a:solidFill>
                <a:schemeClr val="accent6"/>
              </a:solidFill>
              <a:latin typeface="Proxima Nova" panose="020B0604020202020204" charset="0"/>
            </a:endParaRPr>
          </a:p>
          <a:p>
            <a:endParaRPr lang="en-US" sz="1500">
              <a:solidFill>
                <a:schemeClr val="accent6"/>
              </a:solidFill>
              <a:latin typeface="Proxima Nova" panose="020B0604020202020204" charset="0"/>
            </a:endParaRPr>
          </a:p>
          <a:p>
            <a:endParaRPr lang="en-US" sz="1500">
              <a:solidFill>
                <a:schemeClr val="accent6"/>
              </a:solidFill>
              <a:latin typeface="Proxima Nova" panose="020B0604020202020204" charset="0"/>
            </a:endParaRPr>
          </a:p>
          <a:p>
            <a:endParaRPr lang="en-US" sz="1300">
              <a:solidFill>
                <a:schemeClr val="accent6"/>
              </a:solidFill>
              <a:latin typeface="Proxima Nova" panose="020B0604020202020204" charset="0"/>
            </a:endParaRPr>
          </a:p>
          <a:p>
            <a:pPr lvl="3"/>
            <a:endParaRPr lang="en-US">
              <a:latin typeface="Proxima Nova" panose="020B0604020202020204" charset="0"/>
            </a:endParaRPr>
          </a:p>
        </p:txBody>
      </p:sp>
      <p:pic>
        <p:nvPicPr>
          <p:cNvPr id="1026" name="Picture 2" descr="Gait Cycle Diagram | Quizlet">
            <a:extLst>
              <a:ext uri="{FF2B5EF4-FFF2-40B4-BE49-F238E27FC236}">
                <a16:creationId xmlns:a16="http://schemas.microsoft.com/office/drawing/2014/main" id="{C44E0BD8-A095-BE14-8A2F-FE54349B9C2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97649" y="1605047"/>
            <a:ext cx="5076011" cy="27957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5540552"/>
      </p:ext>
    </p:extLst>
  </p:cSld>
  <p:clrMapOvr>
    <a:masterClrMapping/>
  </p:clrMapOvr>
  <p:extLst>
    <p:ext uri="{6950BFC3-D8DA-4A85-94F7-54DA5524770B}">
      <p188:commentRel xmlns:p188="http://schemas.microsoft.com/office/powerpoint/2018/8/main" r:id="rId3"/>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886BB6-B957-75CE-EEE0-12E8BF7B1B9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51F5F80-F226-80E7-4AEC-C2A02526D8C6}"/>
              </a:ext>
            </a:extLst>
          </p:cNvPr>
          <p:cNvSpPr>
            <a:spLocks noGrp="1"/>
          </p:cNvSpPr>
          <p:nvPr>
            <p:ph type="title"/>
          </p:nvPr>
        </p:nvSpPr>
        <p:spPr>
          <a:xfrm>
            <a:off x="311700" y="249750"/>
            <a:ext cx="8520600" cy="623700"/>
          </a:xfrm>
        </p:spPr>
        <p:txBody>
          <a:bodyPr>
            <a:noAutofit/>
          </a:bodyPr>
          <a:lstStyle/>
          <a:p>
            <a:pPr algn="ctr"/>
            <a:r>
              <a:rPr lang="en-US" sz="4000" b="1">
                <a:latin typeface="Proxima Nova" panose="020B0604020202020204" charset="0"/>
              </a:rPr>
              <a:t>Foot &amp; Ankle Rigidity/Supination</a:t>
            </a:r>
          </a:p>
        </p:txBody>
      </p:sp>
      <p:sp>
        <p:nvSpPr>
          <p:cNvPr id="5" name="TextBox 4">
            <a:extLst>
              <a:ext uri="{FF2B5EF4-FFF2-40B4-BE49-F238E27FC236}">
                <a16:creationId xmlns:a16="http://schemas.microsoft.com/office/drawing/2014/main" id="{7D1FF42E-6B1D-75D6-5F62-BB5DC6886195}"/>
              </a:ext>
            </a:extLst>
          </p:cNvPr>
          <p:cNvSpPr txBox="1"/>
          <p:nvPr/>
        </p:nvSpPr>
        <p:spPr>
          <a:xfrm>
            <a:off x="2303" y="4926204"/>
            <a:ext cx="9334919" cy="215444"/>
          </a:xfrm>
          <a:prstGeom prst="rect">
            <a:avLst/>
          </a:prstGeom>
          <a:noFill/>
        </p:spPr>
        <p:txBody>
          <a:bodyPr wrap="square" lIns="91440" tIns="45720" rIns="91440" bIns="45720" rtlCol="0" anchor="t">
            <a:spAutoFit/>
          </a:bodyPr>
          <a:lstStyle/>
          <a:p>
            <a:r>
              <a:rPr lang="en-US" sz="800">
                <a:latin typeface="Proxima Nova"/>
              </a:rPr>
              <a:t>Asghar A, Naaz S, 2022.</a:t>
            </a:r>
          </a:p>
        </p:txBody>
      </p:sp>
      <p:sp>
        <p:nvSpPr>
          <p:cNvPr id="7" name="Text Placeholder 6">
            <a:extLst>
              <a:ext uri="{FF2B5EF4-FFF2-40B4-BE49-F238E27FC236}">
                <a16:creationId xmlns:a16="http://schemas.microsoft.com/office/drawing/2014/main" id="{378BCA1E-7F55-B4BE-8353-A5C538C58F64}"/>
              </a:ext>
            </a:extLst>
          </p:cNvPr>
          <p:cNvSpPr>
            <a:spLocks noGrp="1"/>
          </p:cNvSpPr>
          <p:nvPr>
            <p:ph type="body" idx="1"/>
          </p:nvPr>
        </p:nvSpPr>
        <p:spPr>
          <a:xfrm>
            <a:off x="311700" y="1505700"/>
            <a:ext cx="8432250" cy="3076200"/>
          </a:xfrm>
        </p:spPr>
        <p:txBody>
          <a:bodyPr/>
          <a:lstStyle/>
          <a:p>
            <a:pPr marL="146050" indent="0">
              <a:buNone/>
            </a:pPr>
            <a:r>
              <a:rPr lang="en-US" sz="2400">
                <a:solidFill>
                  <a:schemeClr val="accent6"/>
                </a:solidFill>
                <a:latin typeface="Proxima Nova" panose="020B0604020202020204" charset="0"/>
              </a:rPr>
              <a:t>Main goal = </a:t>
            </a:r>
            <a:r>
              <a:rPr lang="en-US" sz="2400" b="1">
                <a:solidFill>
                  <a:schemeClr val="accent6"/>
                </a:solidFill>
                <a:latin typeface="Proxima Nova" panose="020B0604020202020204" charset="0"/>
              </a:rPr>
              <a:t>gait efficiency </a:t>
            </a:r>
            <a:endParaRPr lang="en-US" sz="2400">
              <a:solidFill>
                <a:schemeClr val="accent6"/>
              </a:solidFill>
              <a:latin typeface="Proxima Nova" panose="020B0604020202020204" charset="0"/>
            </a:endParaRPr>
          </a:p>
          <a:p>
            <a:r>
              <a:rPr lang="en-US" sz="2400">
                <a:solidFill>
                  <a:schemeClr val="accent6"/>
                </a:solidFill>
                <a:latin typeface="Proxima Nova" panose="020B0604020202020204" charset="0"/>
              </a:rPr>
              <a:t>During walking: </a:t>
            </a:r>
          </a:p>
          <a:p>
            <a:pPr lvl="1"/>
            <a:r>
              <a:rPr lang="en-US" sz="2000">
                <a:solidFill>
                  <a:schemeClr val="accent6"/>
                </a:solidFill>
                <a:latin typeface="Proxima Nova" panose="020B0604020202020204" charset="0"/>
              </a:rPr>
              <a:t>Supination </a:t>
            </a:r>
            <a:r>
              <a:rPr lang="en-US" sz="2000">
                <a:solidFill>
                  <a:schemeClr val="accent6"/>
                </a:solidFill>
                <a:latin typeface="Proxima Nova" panose="020B0604020202020204" charset="0"/>
                <a:sym typeface="Wingdings" panose="05000000000000000000" pitchFamily="2" charset="2"/>
              </a:rPr>
              <a:t> joint locking  rigid lever for movement efficiency</a:t>
            </a:r>
            <a:endParaRPr lang="en-US" sz="2000" b="1">
              <a:solidFill>
                <a:schemeClr val="accent6"/>
              </a:solidFill>
              <a:latin typeface="Proxima Nova" panose="020B0604020202020204" charset="0"/>
              <a:sym typeface="Wingdings" panose="05000000000000000000" pitchFamily="2" charset="2"/>
            </a:endParaRPr>
          </a:p>
          <a:p>
            <a:pPr lvl="1"/>
            <a:endParaRPr lang="en-US" sz="2000">
              <a:solidFill>
                <a:schemeClr val="accent6"/>
              </a:solidFill>
              <a:latin typeface="Proxima Nova" panose="020B0604020202020204" charset="0"/>
              <a:sym typeface="Wingdings" panose="05000000000000000000" pitchFamily="2" charset="2"/>
            </a:endParaRPr>
          </a:p>
          <a:p>
            <a:pPr marL="146050" indent="0">
              <a:buNone/>
            </a:pPr>
            <a:endParaRPr lang="en-US" sz="2200">
              <a:solidFill>
                <a:schemeClr val="accent6"/>
              </a:solidFill>
              <a:latin typeface="Proxima Nova" panose="020B0604020202020204" charset="0"/>
              <a:sym typeface="Wingdings" panose="05000000000000000000" pitchFamily="2" charset="2"/>
            </a:endParaRPr>
          </a:p>
          <a:p>
            <a:pPr marL="615950" lvl="1" indent="0">
              <a:buNone/>
            </a:pPr>
            <a:endParaRPr lang="en-US">
              <a:sym typeface="Wingdings" panose="05000000000000000000" pitchFamily="2" charset="2"/>
            </a:endParaRPr>
          </a:p>
          <a:p>
            <a:pPr lvl="1"/>
            <a:endParaRPr lang="en-US">
              <a:sym typeface="Wingdings" panose="05000000000000000000" pitchFamily="2" charset="2"/>
            </a:endParaRPr>
          </a:p>
          <a:p>
            <a:pPr lvl="1"/>
            <a:endParaRPr lang="en-US"/>
          </a:p>
        </p:txBody>
      </p:sp>
    </p:spTree>
    <p:extLst>
      <p:ext uri="{BB962C8B-B14F-4D97-AF65-F5344CB8AC3E}">
        <p14:creationId xmlns:p14="http://schemas.microsoft.com/office/powerpoint/2010/main" val="3579209262"/>
      </p:ext>
    </p:extLst>
  </p:cSld>
  <p:clrMapOvr>
    <a:masterClrMapping/>
  </p:clrMapOvr>
  <p:extLst>
    <p:ext uri="{6950BFC3-D8DA-4A85-94F7-54DA5524770B}">
      <p188:commentRel xmlns:p188="http://schemas.microsoft.com/office/powerpoint/2018/8/main" r:id="rId3"/>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B05F42-5D01-A6DF-B11C-29C542E50270}"/>
              </a:ext>
            </a:extLst>
          </p:cNvPr>
          <p:cNvSpPr>
            <a:spLocks noGrp="1"/>
          </p:cNvSpPr>
          <p:nvPr>
            <p:ph type="title"/>
          </p:nvPr>
        </p:nvSpPr>
        <p:spPr>
          <a:xfrm>
            <a:off x="311700" y="249750"/>
            <a:ext cx="8520600" cy="623700"/>
          </a:xfrm>
        </p:spPr>
        <p:txBody>
          <a:bodyPr>
            <a:noAutofit/>
          </a:bodyPr>
          <a:lstStyle/>
          <a:p>
            <a:pPr algn="ctr"/>
            <a:r>
              <a:rPr lang="en-US" sz="4000" b="1">
                <a:latin typeface="Proxima Nova" panose="020B0604020202020204" charset="0"/>
              </a:rPr>
              <a:t>Foot &amp; Ankle Malleability/Pronation</a:t>
            </a:r>
          </a:p>
        </p:txBody>
      </p:sp>
      <p:sp>
        <p:nvSpPr>
          <p:cNvPr id="7" name="Text Placeholder 6">
            <a:extLst>
              <a:ext uri="{FF2B5EF4-FFF2-40B4-BE49-F238E27FC236}">
                <a16:creationId xmlns:a16="http://schemas.microsoft.com/office/drawing/2014/main" id="{465E34DF-F897-71A4-9934-AB9D78AE5348}"/>
              </a:ext>
            </a:extLst>
          </p:cNvPr>
          <p:cNvSpPr>
            <a:spLocks noGrp="1"/>
          </p:cNvSpPr>
          <p:nvPr>
            <p:ph type="body" idx="1"/>
          </p:nvPr>
        </p:nvSpPr>
        <p:spPr>
          <a:xfrm>
            <a:off x="311700" y="1505700"/>
            <a:ext cx="8432250" cy="3076200"/>
          </a:xfrm>
        </p:spPr>
        <p:txBody>
          <a:bodyPr>
            <a:normAutofit/>
          </a:bodyPr>
          <a:lstStyle/>
          <a:p>
            <a:pPr marL="146050" indent="0">
              <a:buNone/>
            </a:pPr>
            <a:r>
              <a:rPr lang="en-US" sz="2400">
                <a:solidFill>
                  <a:schemeClr val="accent6"/>
                </a:solidFill>
                <a:latin typeface="Proxima Nova" panose="020B0604020202020204" charset="0"/>
              </a:rPr>
              <a:t>Main goal = </a:t>
            </a:r>
            <a:r>
              <a:rPr lang="en-US" sz="2400" b="1">
                <a:solidFill>
                  <a:schemeClr val="accent6"/>
                </a:solidFill>
                <a:latin typeface="Proxima Nova" panose="020B0604020202020204" charset="0"/>
              </a:rPr>
              <a:t>force dissipation </a:t>
            </a:r>
          </a:p>
          <a:p>
            <a:r>
              <a:rPr lang="en-US" sz="2400">
                <a:solidFill>
                  <a:schemeClr val="accent6"/>
                </a:solidFill>
                <a:latin typeface="Proxima Nova" panose="020B0604020202020204" charset="0"/>
              </a:rPr>
              <a:t>During walking: </a:t>
            </a:r>
          </a:p>
          <a:p>
            <a:pPr lvl="1"/>
            <a:r>
              <a:rPr lang="en-US" sz="2000">
                <a:solidFill>
                  <a:schemeClr val="accent6"/>
                </a:solidFill>
                <a:latin typeface="Proxima Nova" panose="020B0604020202020204" charset="0"/>
              </a:rPr>
              <a:t>Pronation </a:t>
            </a:r>
            <a:r>
              <a:rPr lang="en-US" sz="2000">
                <a:solidFill>
                  <a:schemeClr val="accent6"/>
                </a:solidFill>
                <a:latin typeface="Proxima Nova" panose="020B0604020202020204" charset="0"/>
                <a:sym typeface="Wingdings" panose="05000000000000000000" pitchFamily="2" charset="2"/>
              </a:rPr>
              <a:t> unlocking of the midfoot  </a:t>
            </a:r>
            <a:r>
              <a:rPr lang="en-US" sz="2000" b="1">
                <a:solidFill>
                  <a:schemeClr val="accent6"/>
                </a:solidFill>
                <a:latin typeface="Proxima Nova" panose="020B0604020202020204" charset="0"/>
                <a:sym typeface="Wingdings" panose="05000000000000000000" pitchFamily="2" charset="2"/>
              </a:rPr>
              <a:t>force dissipation</a:t>
            </a:r>
          </a:p>
          <a:p>
            <a:pPr lvl="1"/>
            <a:endParaRPr lang="en-US" sz="2000">
              <a:solidFill>
                <a:schemeClr val="accent6"/>
              </a:solidFill>
              <a:latin typeface="Proxima Nova" panose="020B0604020202020204" charset="0"/>
              <a:sym typeface="Wingdings" panose="05000000000000000000" pitchFamily="2" charset="2"/>
            </a:endParaRPr>
          </a:p>
          <a:p>
            <a:pPr marL="615950" lvl="1" indent="0">
              <a:buNone/>
            </a:pPr>
            <a:endParaRPr lang="en-US">
              <a:sym typeface="Wingdings" panose="05000000000000000000" pitchFamily="2" charset="2"/>
            </a:endParaRPr>
          </a:p>
          <a:p>
            <a:pPr lvl="1"/>
            <a:endParaRPr lang="en-US">
              <a:sym typeface="Wingdings" panose="05000000000000000000" pitchFamily="2" charset="2"/>
            </a:endParaRPr>
          </a:p>
          <a:p>
            <a:pPr lvl="1"/>
            <a:endParaRPr lang="en-US"/>
          </a:p>
        </p:txBody>
      </p:sp>
    </p:spTree>
    <p:extLst>
      <p:ext uri="{BB962C8B-B14F-4D97-AF65-F5344CB8AC3E}">
        <p14:creationId xmlns:p14="http://schemas.microsoft.com/office/powerpoint/2010/main" val="3913629421"/>
      </p:ext>
    </p:extLst>
  </p:cSld>
  <p:clrMapOvr>
    <a:masterClrMapping/>
  </p:clrMapOvr>
  <p:extLst>
    <p:ext uri="{6950BFC3-D8DA-4A85-94F7-54DA5524770B}">
      <p188:commentRel xmlns:p188="http://schemas.microsoft.com/office/powerpoint/2018/8/main" r:id="rId3"/>
    </p:ext>
  </p:extLs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31"/>
          <p:cNvSpPr txBox="1">
            <a:spLocks noGrp="1"/>
          </p:cNvSpPr>
          <p:nvPr>
            <p:ph type="title"/>
          </p:nvPr>
        </p:nvSpPr>
        <p:spPr>
          <a:xfrm>
            <a:off x="311700" y="275443"/>
            <a:ext cx="8520600" cy="623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What happens when one link fails?</a:t>
            </a:r>
            <a:endParaRPr sz="2200">
              <a:latin typeface="Proxima Nova"/>
              <a:ea typeface="Proxima Nova"/>
              <a:cs typeface="Proxima Nova"/>
              <a:sym typeface="Proxima Nova"/>
            </a:endParaRPr>
          </a:p>
        </p:txBody>
      </p:sp>
      <p:sp>
        <p:nvSpPr>
          <p:cNvPr id="218" name="Google Shape;218;p31"/>
          <p:cNvSpPr txBox="1"/>
          <p:nvPr/>
        </p:nvSpPr>
        <p:spPr>
          <a:xfrm>
            <a:off x="3545350" y="1354264"/>
            <a:ext cx="1677900" cy="400200"/>
          </a:xfrm>
          <a:prstGeom prst="rect">
            <a:avLst/>
          </a:prstGeom>
          <a:solidFill>
            <a:srgbClr val="CFE2F3"/>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Roboto"/>
                <a:ea typeface="Roboto"/>
                <a:cs typeface="Roboto"/>
                <a:sym typeface="Roboto"/>
              </a:rPr>
              <a:t>Posterior Tibialis</a:t>
            </a:r>
            <a:endParaRPr>
              <a:latin typeface="Roboto"/>
              <a:ea typeface="Roboto"/>
              <a:cs typeface="Roboto"/>
              <a:sym typeface="Roboto"/>
            </a:endParaRPr>
          </a:p>
        </p:txBody>
      </p:sp>
      <p:sp>
        <p:nvSpPr>
          <p:cNvPr id="219" name="Google Shape;219;p31"/>
          <p:cNvSpPr txBox="1"/>
          <p:nvPr/>
        </p:nvSpPr>
        <p:spPr>
          <a:xfrm>
            <a:off x="6036500" y="1891025"/>
            <a:ext cx="2156400" cy="615600"/>
          </a:xfrm>
          <a:prstGeom prst="rect">
            <a:avLst/>
          </a:prstGeom>
          <a:solidFill>
            <a:srgbClr val="CFE2F3"/>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Roboto"/>
                <a:ea typeface="Roboto"/>
                <a:cs typeface="Roboto"/>
                <a:sym typeface="Roboto"/>
              </a:rPr>
              <a:t>Plantar flexors (weak contribution)</a:t>
            </a:r>
            <a:endParaRPr>
              <a:latin typeface="Roboto"/>
              <a:ea typeface="Roboto"/>
              <a:cs typeface="Roboto"/>
              <a:sym typeface="Roboto"/>
            </a:endParaRPr>
          </a:p>
        </p:txBody>
      </p:sp>
      <p:sp>
        <p:nvSpPr>
          <p:cNvPr id="220" name="Google Shape;220;p31"/>
          <p:cNvSpPr txBox="1"/>
          <p:nvPr/>
        </p:nvSpPr>
        <p:spPr>
          <a:xfrm>
            <a:off x="1123041" y="1868660"/>
            <a:ext cx="1677900" cy="615600"/>
          </a:xfrm>
          <a:prstGeom prst="rect">
            <a:avLst/>
          </a:prstGeom>
          <a:solidFill>
            <a:srgbClr val="CFE2F3"/>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Roboto"/>
                <a:ea typeface="Roboto"/>
                <a:cs typeface="Roboto"/>
                <a:sym typeface="Roboto"/>
              </a:rPr>
              <a:t>Tibial External Rotation </a:t>
            </a:r>
            <a:endParaRPr>
              <a:latin typeface="Roboto"/>
              <a:ea typeface="Roboto"/>
              <a:cs typeface="Roboto"/>
              <a:sym typeface="Roboto"/>
            </a:endParaRPr>
          </a:p>
        </p:txBody>
      </p:sp>
      <p:sp>
        <p:nvSpPr>
          <p:cNvPr id="221" name="Google Shape;221;p31"/>
          <p:cNvSpPr txBox="1"/>
          <p:nvPr/>
        </p:nvSpPr>
        <p:spPr>
          <a:xfrm>
            <a:off x="3545350" y="2176460"/>
            <a:ext cx="1677900" cy="615600"/>
          </a:xfrm>
          <a:prstGeom prst="rect">
            <a:avLst/>
          </a:prstGeom>
          <a:solidFill>
            <a:srgbClr val="CCCCCC"/>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Roboto"/>
                <a:ea typeface="Roboto"/>
                <a:cs typeface="Roboto"/>
                <a:sym typeface="Roboto"/>
              </a:rPr>
              <a:t>Subtalar joint supination</a:t>
            </a:r>
            <a:endParaRPr>
              <a:latin typeface="Roboto"/>
              <a:ea typeface="Roboto"/>
              <a:cs typeface="Roboto"/>
              <a:sym typeface="Roboto"/>
            </a:endParaRPr>
          </a:p>
        </p:txBody>
      </p:sp>
      <p:sp>
        <p:nvSpPr>
          <p:cNvPr id="222" name="Google Shape;222;p31"/>
          <p:cNvSpPr txBox="1"/>
          <p:nvPr/>
        </p:nvSpPr>
        <p:spPr>
          <a:xfrm>
            <a:off x="3545350" y="2931958"/>
            <a:ext cx="1677900" cy="831300"/>
          </a:xfrm>
          <a:prstGeom prst="rect">
            <a:avLst/>
          </a:prstGeom>
          <a:solidFill>
            <a:srgbClr val="CCCCCC"/>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Roboto"/>
                <a:ea typeface="Roboto"/>
                <a:cs typeface="Roboto"/>
                <a:sym typeface="Roboto"/>
              </a:rPr>
              <a:t>Locking of transverse tarsal joint</a:t>
            </a:r>
            <a:endParaRPr>
              <a:latin typeface="Roboto"/>
              <a:ea typeface="Roboto"/>
              <a:cs typeface="Roboto"/>
              <a:sym typeface="Roboto"/>
            </a:endParaRPr>
          </a:p>
        </p:txBody>
      </p:sp>
      <p:sp>
        <p:nvSpPr>
          <p:cNvPr id="223" name="Google Shape;223;p31"/>
          <p:cNvSpPr txBox="1"/>
          <p:nvPr/>
        </p:nvSpPr>
        <p:spPr>
          <a:xfrm>
            <a:off x="3545350" y="4116572"/>
            <a:ext cx="1677900" cy="400200"/>
          </a:xfrm>
          <a:prstGeom prst="rect">
            <a:avLst/>
          </a:prstGeom>
          <a:solidFill>
            <a:srgbClr val="EA9999"/>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latin typeface="Roboto"/>
                <a:ea typeface="Roboto"/>
                <a:cs typeface="Roboto"/>
                <a:sym typeface="Roboto"/>
              </a:rPr>
              <a:t>Stable Midfoot</a:t>
            </a:r>
            <a:endParaRPr b="1">
              <a:highlight>
                <a:srgbClr val="00FFFF"/>
              </a:highlight>
              <a:latin typeface="Roboto"/>
              <a:ea typeface="Roboto"/>
              <a:cs typeface="Roboto"/>
              <a:sym typeface="Roboto"/>
            </a:endParaRPr>
          </a:p>
        </p:txBody>
      </p:sp>
      <p:sp>
        <p:nvSpPr>
          <p:cNvPr id="224" name="Google Shape;224;p31"/>
          <p:cNvSpPr txBox="1"/>
          <p:nvPr/>
        </p:nvSpPr>
        <p:spPr>
          <a:xfrm>
            <a:off x="1413975" y="3798950"/>
            <a:ext cx="1677900" cy="615600"/>
          </a:xfrm>
          <a:prstGeom prst="rect">
            <a:avLst/>
          </a:prstGeom>
          <a:solidFill>
            <a:srgbClr val="CFE2F3"/>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Roboto"/>
                <a:ea typeface="Roboto"/>
                <a:cs typeface="Roboto"/>
                <a:sym typeface="Roboto"/>
              </a:rPr>
              <a:t>Intrinsic foot musculature</a:t>
            </a:r>
            <a:endParaRPr>
              <a:latin typeface="Roboto"/>
              <a:ea typeface="Roboto"/>
              <a:cs typeface="Roboto"/>
              <a:sym typeface="Roboto"/>
            </a:endParaRPr>
          </a:p>
        </p:txBody>
      </p:sp>
      <p:sp>
        <p:nvSpPr>
          <p:cNvPr id="225" name="Google Shape;225;p31"/>
          <p:cNvSpPr txBox="1"/>
          <p:nvPr/>
        </p:nvSpPr>
        <p:spPr>
          <a:xfrm>
            <a:off x="5675525" y="3906650"/>
            <a:ext cx="1917300" cy="400200"/>
          </a:xfrm>
          <a:prstGeom prst="rect">
            <a:avLst/>
          </a:prstGeom>
          <a:solidFill>
            <a:srgbClr val="CFE2F3"/>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Roboto"/>
                <a:ea typeface="Roboto"/>
                <a:cs typeface="Roboto"/>
                <a:sym typeface="Roboto"/>
              </a:rPr>
              <a:t>Windlass Mechanism</a:t>
            </a:r>
            <a:endParaRPr>
              <a:latin typeface="Roboto"/>
              <a:ea typeface="Roboto"/>
              <a:cs typeface="Roboto"/>
              <a:sym typeface="Roboto"/>
            </a:endParaRPr>
          </a:p>
        </p:txBody>
      </p:sp>
      <p:cxnSp>
        <p:nvCxnSpPr>
          <p:cNvPr id="226" name="Google Shape;226;p31"/>
          <p:cNvCxnSpPr>
            <a:stCxn id="220" idx="3"/>
            <a:endCxn id="221" idx="1"/>
          </p:cNvCxnSpPr>
          <p:nvPr/>
        </p:nvCxnSpPr>
        <p:spPr>
          <a:xfrm>
            <a:off x="2800941" y="2176460"/>
            <a:ext cx="744409" cy="307800"/>
          </a:xfrm>
          <a:prstGeom prst="straightConnector1">
            <a:avLst/>
          </a:prstGeom>
          <a:noFill/>
          <a:ln w="9525" cap="flat" cmpd="sng">
            <a:solidFill>
              <a:schemeClr val="dk2"/>
            </a:solidFill>
            <a:prstDash val="solid"/>
            <a:round/>
            <a:headEnd type="none" w="med" len="med"/>
            <a:tailEnd type="triangle" w="med" len="med"/>
          </a:ln>
        </p:spPr>
      </p:cxnSp>
      <p:cxnSp>
        <p:nvCxnSpPr>
          <p:cNvPr id="227" name="Google Shape;227;p31"/>
          <p:cNvCxnSpPr>
            <a:stCxn id="219" idx="1"/>
            <a:endCxn id="221" idx="3"/>
          </p:cNvCxnSpPr>
          <p:nvPr/>
        </p:nvCxnSpPr>
        <p:spPr>
          <a:xfrm flipH="1">
            <a:off x="5223250" y="2198825"/>
            <a:ext cx="813250" cy="285435"/>
          </a:xfrm>
          <a:prstGeom prst="straightConnector1">
            <a:avLst/>
          </a:prstGeom>
          <a:noFill/>
          <a:ln w="9525" cap="flat" cmpd="sng">
            <a:solidFill>
              <a:schemeClr val="dk2"/>
            </a:solidFill>
            <a:prstDash val="solid"/>
            <a:round/>
            <a:headEnd type="none" w="med" len="med"/>
            <a:tailEnd type="triangle" w="med" len="med"/>
          </a:ln>
        </p:spPr>
      </p:cxnSp>
      <p:cxnSp>
        <p:nvCxnSpPr>
          <p:cNvPr id="228" name="Google Shape;228;p31"/>
          <p:cNvCxnSpPr>
            <a:stCxn id="221" idx="2"/>
            <a:endCxn id="222" idx="0"/>
          </p:cNvCxnSpPr>
          <p:nvPr/>
        </p:nvCxnSpPr>
        <p:spPr>
          <a:xfrm>
            <a:off x="4384300" y="2792060"/>
            <a:ext cx="0" cy="139898"/>
          </a:xfrm>
          <a:prstGeom prst="straightConnector1">
            <a:avLst/>
          </a:prstGeom>
          <a:noFill/>
          <a:ln w="9525" cap="flat" cmpd="sng">
            <a:solidFill>
              <a:schemeClr val="dk2"/>
            </a:solidFill>
            <a:prstDash val="solid"/>
            <a:round/>
            <a:headEnd type="none" w="med" len="med"/>
            <a:tailEnd type="triangle" w="med" len="med"/>
          </a:ln>
        </p:spPr>
      </p:cxnSp>
      <p:cxnSp>
        <p:nvCxnSpPr>
          <p:cNvPr id="229" name="Google Shape;229;p31"/>
          <p:cNvCxnSpPr>
            <a:cxnSpLocks/>
            <a:stCxn id="222" idx="2"/>
            <a:endCxn id="223" idx="0"/>
          </p:cNvCxnSpPr>
          <p:nvPr/>
        </p:nvCxnSpPr>
        <p:spPr>
          <a:xfrm>
            <a:off x="4384300" y="3763258"/>
            <a:ext cx="0" cy="353314"/>
          </a:xfrm>
          <a:prstGeom prst="straightConnector1">
            <a:avLst/>
          </a:prstGeom>
          <a:noFill/>
          <a:ln w="9525" cap="flat" cmpd="sng">
            <a:solidFill>
              <a:schemeClr val="dk2"/>
            </a:solidFill>
            <a:prstDash val="solid"/>
            <a:round/>
            <a:headEnd type="none" w="med" len="med"/>
            <a:tailEnd type="triangle" w="med" len="med"/>
          </a:ln>
        </p:spPr>
      </p:cxnSp>
      <p:cxnSp>
        <p:nvCxnSpPr>
          <p:cNvPr id="230" name="Google Shape;230;p31"/>
          <p:cNvCxnSpPr>
            <a:cxnSpLocks/>
            <a:stCxn id="225" idx="1"/>
            <a:endCxn id="223" idx="3"/>
          </p:cNvCxnSpPr>
          <p:nvPr/>
        </p:nvCxnSpPr>
        <p:spPr>
          <a:xfrm flipH="1">
            <a:off x="5223250" y="4106750"/>
            <a:ext cx="452275" cy="209922"/>
          </a:xfrm>
          <a:prstGeom prst="straightConnector1">
            <a:avLst/>
          </a:prstGeom>
          <a:noFill/>
          <a:ln w="9525" cap="flat" cmpd="sng">
            <a:solidFill>
              <a:schemeClr val="dk2"/>
            </a:solidFill>
            <a:prstDash val="solid"/>
            <a:round/>
            <a:headEnd type="none" w="med" len="med"/>
            <a:tailEnd type="triangle" w="med" len="med"/>
          </a:ln>
        </p:spPr>
      </p:cxnSp>
      <p:cxnSp>
        <p:nvCxnSpPr>
          <p:cNvPr id="231" name="Google Shape;231;p31"/>
          <p:cNvCxnSpPr>
            <a:cxnSpLocks/>
            <a:stCxn id="224" idx="3"/>
            <a:endCxn id="223" idx="1"/>
          </p:cNvCxnSpPr>
          <p:nvPr/>
        </p:nvCxnSpPr>
        <p:spPr>
          <a:xfrm>
            <a:off x="3091875" y="4106750"/>
            <a:ext cx="453475" cy="209922"/>
          </a:xfrm>
          <a:prstGeom prst="straightConnector1">
            <a:avLst/>
          </a:prstGeom>
          <a:noFill/>
          <a:ln w="9525" cap="flat" cmpd="sng">
            <a:solidFill>
              <a:schemeClr val="dk2"/>
            </a:solidFill>
            <a:prstDash val="solid"/>
            <a:round/>
            <a:headEnd type="none" w="med" len="med"/>
            <a:tailEnd type="triangle" w="med" len="med"/>
          </a:ln>
        </p:spPr>
      </p:cxnSp>
      <p:cxnSp>
        <p:nvCxnSpPr>
          <p:cNvPr id="233" name="Google Shape;233;p31"/>
          <p:cNvCxnSpPr>
            <a:cxnSpLocks/>
            <a:stCxn id="218" idx="2"/>
          </p:cNvCxnSpPr>
          <p:nvPr/>
        </p:nvCxnSpPr>
        <p:spPr>
          <a:xfrm>
            <a:off x="4384300" y="1754464"/>
            <a:ext cx="2800" cy="452703"/>
          </a:xfrm>
          <a:prstGeom prst="straightConnector1">
            <a:avLst/>
          </a:prstGeom>
          <a:noFill/>
          <a:ln w="9525" cap="flat" cmpd="sng">
            <a:solidFill>
              <a:schemeClr val="dk2"/>
            </a:solidFill>
            <a:prstDash val="solid"/>
            <a:round/>
            <a:headEnd type="none" w="med" len="med"/>
            <a:tailEnd type="triangle" w="med" len="med"/>
          </a:ln>
        </p:spPr>
      </p:cxnSp>
      <p:sp>
        <p:nvSpPr>
          <p:cNvPr id="2" name="TextBox 1">
            <a:extLst>
              <a:ext uri="{FF2B5EF4-FFF2-40B4-BE49-F238E27FC236}">
                <a16:creationId xmlns:a16="http://schemas.microsoft.com/office/drawing/2014/main" id="{6EE0B664-43E0-F91A-C23E-ECA80C99F9E9}"/>
              </a:ext>
            </a:extLst>
          </p:cNvPr>
          <p:cNvSpPr txBox="1"/>
          <p:nvPr/>
        </p:nvSpPr>
        <p:spPr>
          <a:xfrm>
            <a:off x="-6804" y="4928131"/>
            <a:ext cx="7596888" cy="215444"/>
          </a:xfrm>
          <a:prstGeom prst="rect">
            <a:avLst/>
          </a:prstGeom>
          <a:noFill/>
        </p:spPr>
        <p:txBody>
          <a:bodyPr wrap="square" lIns="91440" tIns="45720" rIns="91440" bIns="45720" rtlCol="0" anchor="t">
            <a:spAutoFit/>
          </a:bodyPr>
          <a:lstStyle/>
          <a:p>
            <a:r>
              <a:rPr lang="en-US" sz="800"/>
              <a:t>Hu D, Xiong CH, Sun R, 2021. </a:t>
            </a:r>
            <a:endParaRPr lang="en-US"/>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33"/>
          <p:cNvSpPr txBox="1">
            <a:spLocks noGrp="1"/>
          </p:cNvSpPr>
          <p:nvPr>
            <p:ph type="ctrTitle"/>
          </p:nvPr>
        </p:nvSpPr>
        <p:spPr>
          <a:xfrm>
            <a:off x="311700" y="901375"/>
            <a:ext cx="8520600" cy="12825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The Evolutionary Mismatch</a:t>
            </a:r>
            <a:endParaRPr/>
          </a:p>
        </p:txBody>
      </p:sp>
      <p:cxnSp>
        <p:nvCxnSpPr>
          <p:cNvPr id="247" name="Google Shape;247;p33"/>
          <p:cNvCxnSpPr/>
          <p:nvPr/>
        </p:nvCxnSpPr>
        <p:spPr>
          <a:xfrm>
            <a:off x="311700" y="1999800"/>
            <a:ext cx="6774600" cy="13200"/>
          </a:xfrm>
          <a:prstGeom prst="straightConnector1">
            <a:avLst/>
          </a:prstGeom>
          <a:noFill/>
          <a:ln w="9525" cap="flat" cmpd="sng">
            <a:solidFill>
              <a:schemeClr val="dk2"/>
            </a:solidFill>
            <a:prstDash val="solid"/>
            <a:round/>
            <a:headEnd type="none" w="med" len="med"/>
            <a:tailEnd type="none" w="med" len="med"/>
          </a:ln>
        </p:spPr>
      </p:cxn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p34"/>
          <p:cNvSpPr txBox="1">
            <a:spLocks noGrp="1"/>
          </p:cNvSpPr>
          <p:nvPr>
            <p:ph type="title"/>
          </p:nvPr>
        </p:nvSpPr>
        <p:spPr>
          <a:xfrm>
            <a:off x="248200" y="290925"/>
            <a:ext cx="8743500" cy="623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accent6"/>
              </a:buClr>
              <a:buSzPts val="1100"/>
              <a:buFont typeface="Arial"/>
              <a:buNone/>
            </a:pPr>
            <a:r>
              <a:rPr lang="en">
                <a:latin typeface="Proxima Nova"/>
                <a:ea typeface="Proxima Nova"/>
                <a:cs typeface="Proxima Nova"/>
                <a:sym typeface="Proxima Nova"/>
              </a:rPr>
              <a:t>The Mismatch: Modern Footwear</a:t>
            </a:r>
            <a:endParaRPr>
              <a:latin typeface="Proxima Nova"/>
              <a:ea typeface="Proxima Nova"/>
              <a:cs typeface="Proxima Nova"/>
              <a:sym typeface="Proxima Nova"/>
            </a:endParaRPr>
          </a:p>
          <a:p>
            <a:pPr marL="0" lvl="0" indent="0" algn="ctr" rtl="0">
              <a:spcBef>
                <a:spcPts val="0"/>
              </a:spcBef>
              <a:spcAft>
                <a:spcPts val="0"/>
              </a:spcAft>
              <a:buSzPts val="990"/>
              <a:buNone/>
            </a:pPr>
            <a:endParaRPr sz="3820">
              <a:latin typeface="Proxima Nova"/>
              <a:ea typeface="Proxima Nova"/>
              <a:cs typeface="Proxima Nova"/>
              <a:sym typeface="Proxima Nova"/>
            </a:endParaRPr>
          </a:p>
        </p:txBody>
      </p:sp>
      <p:sp>
        <p:nvSpPr>
          <p:cNvPr id="253" name="Google Shape;253;p34"/>
          <p:cNvSpPr txBox="1"/>
          <p:nvPr/>
        </p:nvSpPr>
        <p:spPr>
          <a:xfrm>
            <a:off x="720300" y="1572607"/>
            <a:ext cx="7703400" cy="3324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i="1">
                <a:solidFill>
                  <a:schemeClr val="accent6"/>
                </a:solidFill>
                <a:highlight>
                  <a:srgbClr val="FFFFFF"/>
                </a:highlight>
                <a:latin typeface="Proxima Nova"/>
                <a:ea typeface="Proxima Nova"/>
                <a:cs typeface="Proxima Nova"/>
                <a:sym typeface="Proxima Nova"/>
              </a:rPr>
              <a:t>“It is human nature to assume the world around us is normal, but from an evolutionary perspective wearing big, cushioned shoes unquestionably is abnormal. Instead, it was normal for millions of years to walk and run barefoot.</a:t>
            </a:r>
            <a:endParaRPr sz="1800" i="1">
              <a:solidFill>
                <a:schemeClr val="accent6"/>
              </a:solidFill>
              <a:highlight>
                <a:srgbClr val="FFFFFF"/>
              </a:highlight>
              <a:latin typeface="Proxima Nova"/>
              <a:ea typeface="Proxima Nova"/>
              <a:cs typeface="Proxima Nova"/>
              <a:sym typeface="Proxima Nova"/>
            </a:endParaRPr>
          </a:p>
          <a:p>
            <a:pPr marL="0" lvl="0" indent="0" algn="ctr" rtl="0">
              <a:spcBef>
                <a:spcPts val="0"/>
              </a:spcBef>
              <a:spcAft>
                <a:spcPts val="0"/>
              </a:spcAft>
              <a:buNone/>
            </a:pPr>
            <a:endParaRPr sz="1800" i="1">
              <a:solidFill>
                <a:schemeClr val="accent6"/>
              </a:solidFill>
              <a:highlight>
                <a:srgbClr val="FFFFFF"/>
              </a:highlight>
              <a:latin typeface="Proxima Nova"/>
              <a:ea typeface="Proxima Nova"/>
              <a:cs typeface="Proxima Nova"/>
              <a:sym typeface="Proxima Nova"/>
            </a:endParaRPr>
          </a:p>
          <a:p>
            <a:pPr marL="0" lvl="0" indent="0" algn="ctr" rtl="0">
              <a:spcBef>
                <a:spcPts val="0"/>
              </a:spcBef>
              <a:spcAft>
                <a:spcPts val="0"/>
              </a:spcAft>
              <a:buNone/>
            </a:pPr>
            <a:r>
              <a:rPr lang="en" sz="1800" i="1">
                <a:solidFill>
                  <a:schemeClr val="accent6"/>
                </a:solidFill>
                <a:highlight>
                  <a:srgbClr val="FFFFFF"/>
                </a:highlight>
                <a:latin typeface="Proxima Nova"/>
                <a:ea typeface="Proxima Nova"/>
                <a:cs typeface="Proxima Nova"/>
                <a:sym typeface="Proxima Nova"/>
              </a:rPr>
              <a:t>…the mismatch theory does raise the reasonable hypothesis that humans are maladapted to wearing shoes in some ways that contribute to certain injuries.”</a:t>
            </a:r>
            <a:endParaRPr sz="1800" i="1">
              <a:solidFill>
                <a:schemeClr val="accent6"/>
              </a:solidFill>
              <a:highlight>
                <a:srgbClr val="FFFFFF"/>
              </a:highlight>
              <a:latin typeface="Proxima Nova"/>
              <a:ea typeface="Proxima Nova"/>
              <a:cs typeface="Proxima Nova"/>
              <a:sym typeface="Proxima Nova"/>
            </a:endParaRPr>
          </a:p>
          <a:p>
            <a:pPr marL="0" lvl="0" indent="0" algn="l" rtl="0">
              <a:spcBef>
                <a:spcPts val="0"/>
              </a:spcBef>
              <a:spcAft>
                <a:spcPts val="0"/>
              </a:spcAft>
              <a:buNone/>
            </a:pPr>
            <a:endParaRPr sz="2000" i="1">
              <a:solidFill>
                <a:schemeClr val="accent6"/>
              </a:solidFill>
              <a:latin typeface="Proxima Nova"/>
              <a:ea typeface="Proxima Nova"/>
              <a:cs typeface="Proxima Nova"/>
              <a:sym typeface="Proxima Nova"/>
            </a:endParaRPr>
          </a:p>
          <a:p>
            <a:pPr marL="0" lvl="0" indent="0" algn="l" rtl="0">
              <a:spcBef>
                <a:spcPts val="0"/>
              </a:spcBef>
              <a:spcAft>
                <a:spcPts val="0"/>
              </a:spcAft>
              <a:buNone/>
            </a:pPr>
            <a:endParaRPr sz="2000" i="1">
              <a:solidFill>
                <a:schemeClr val="accent6"/>
              </a:solidFill>
              <a:latin typeface="Proxima Nova"/>
              <a:ea typeface="Proxima Nova"/>
              <a:cs typeface="Proxima Nova"/>
              <a:sym typeface="Proxima Nova"/>
            </a:endParaRPr>
          </a:p>
          <a:p>
            <a:pPr marL="0" lvl="0" indent="0" algn="l" rtl="0">
              <a:spcBef>
                <a:spcPts val="0"/>
              </a:spcBef>
              <a:spcAft>
                <a:spcPts val="0"/>
              </a:spcAft>
              <a:buNone/>
            </a:pPr>
            <a:endParaRPr sz="2000" i="1">
              <a:solidFill>
                <a:schemeClr val="accent6"/>
              </a:solidFill>
              <a:latin typeface="Proxima Nova"/>
              <a:ea typeface="Proxima Nova"/>
              <a:cs typeface="Proxima Nova"/>
              <a:sym typeface="Proxima Nova"/>
            </a:endParaRPr>
          </a:p>
        </p:txBody>
      </p:sp>
      <p:sp>
        <p:nvSpPr>
          <p:cNvPr id="254" name="Google Shape;254;p34"/>
          <p:cNvSpPr txBox="1"/>
          <p:nvPr/>
        </p:nvSpPr>
        <p:spPr>
          <a:xfrm>
            <a:off x="0" y="4835700"/>
            <a:ext cx="7416900" cy="307800"/>
          </a:xfrm>
          <a:prstGeom prst="rect">
            <a:avLst/>
          </a:prstGeom>
          <a:noFill/>
          <a:ln>
            <a:noFill/>
          </a:ln>
        </p:spPr>
        <p:txBody>
          <a:bodyPr spcFirstLastPara="1" wrap="square" lIns="91425" tIns="91425" rIns="91425" bIns="91425" anchor="t" anchorCtr="0">
            <a:spAutoFit/>
          </a:bodyPr>
          <a:lstStyle/>
          <a:p>
            <a:r>
              <a:rPr lang="en" sz="800">
                <a:solidFill>
                  <a:schemeClr val="accent1"/>
                </a:solidFill>
                <a:latin typeface="Proxima Nova"/>
                <a:ea typeface="Proxima Nova"/>
                <a:cs typeface="Proxima Nova"/>
                <a:sym typeface="Proxima Nova"/>
              </a:rPr>
              <a:t>Lieberman DE, Lieberman DE, 2012.</a:t>
            </a:r>
            <a:endParaRPr lang="en-US" sz="800">
              <a:solidFill>
                <a:schemeClr val="accent1"/>
              </a:solidFill>
              <a:latin typeface="Proxima Nova"/>
              <a:ea typeface="Proxima Nova"/>
              <a:cs typeface="Proxima Nova"/>
              <a:sym typeface="Proxima Nova"/>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p35"/>
          <p:cNvSpPr txBox="1">
            <a:spLocks noGrp="1"/>
          </p:cNvSpPr>
          <p:nvPr>
            <p:ph type="title"/>
          </p:nvPr>
        </p:nvSpPr>
        <p:spPr>
          <a:xfrm>
            <a:off x="248200" y="290925"/>
            <a:ext cx="8743500" cy="623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accent6"/>
              </a:buClr>
              <a:buSzPts val="1100"/>
              <a:buFont typeface="Arial"/>
              <a:buNone/>
            </a:pPr>
            <a:r>
              <a:rPr lang="en">
                <a:latin typeface="Proxima Nova"/>
                <a:ea typeface="Proxima Nova"/>
                <a:cs typeface="Proxima Nova"/>
                <a:sym typeface="Proxima Nova"/>
              </a:rPr>
              <a:t>The Mismatch: Modern Footwear</a:t>
            </a:r>
            <a:endParaRPr>
              <a:latin typeface="Proxima Nova"/>
              <a:ea typeface="Proxima Nova"/>
              <a:cs typeface="Proxima Nova"/>
              <a:sym typeface="Proxima Nova"/>
            </a:endParaRPr>
          </a:p>
          <a:p>
            <a:pPr marL="0" lvl="0" indent="0" algn="ctr" rtl="0">
              <a:spcBef>
                <a:spcPts val="0"/>
              </a:spcBef>
              <a:spcAft>
                <a:spcPts val="0"/>
              </a:spcAft>
              <a:buSzPts val="990"/>
              <a:buNone/>
            </a:pPr>
            <a:endParaRPr sz="3820">
              <a:latin typeface="Proxima Nova"/>
              <a:ea typeface="Proxima Nova"/>
              <a:cs typeface="Proxima Nova"/>
              <a:sym typeface="Proxima Nova"/>
            </a:endParaRPr>
          </a:p>
        </p:txBody>
      </p:sp>
      <p:sp>
        <p:nvSpPr>
          <p:cNvPr id="260" name="Google Shape;260;p35"/>
          <p:cNvSpPr txBox="1"/>
          <p:nvPr/>
        </p:nvSpPr>
        <p:spPr>
          <a:xfrm>
            <a:off x="338175" y="1473432"/>
            <a:ext cx="7703400" cy="2401200"/>
          </a:xfrm>
          <a:prstGeom prst="rect">
            <a:avLst/>
          </a:prstGeom>
          <a:noFill/>
          <a:ln>
            <a:noFill/>
          </a:ln>
        </p:spPr>
        <p:txBody>
          <a:bodyPr spcFirstLastPara="1" wrap="square" lIns="91425" tIns="91425" rIns="91425" bIns="91425" anchor="t" anchorCtr="0">
            <a:spAutoFit/>
          </a:bodyPr>
          <a:lstStyle/>
          <a:p>
            <a:pPr marL="457200" lvl="0" indent="-342900" algn="l" rtl="0">
              <a:spcBef>
                <a:spcPts val="0"/>
              </a:spcBef>
              <a:spcAft>
                <a:spcPts val="0"/>
              </a:spcAft>
              <a:buClr>
                <a:schemeClr val="accent6"/>
              </a:buClr>
              <a:buSzPts val="1800"/>
              <a:buFont typeface="Proxima Nova"/>
              <a:buChar char="●"/>
            </a:pPr>
            <a:r>
              <a:rPr lang="en" sz="1800">
                <a:solidFill>
                  <a:schemeClr val="accent6"/>
                </a:solidFill>
                <a:latin typeface="Proxima Nova"/>
                <a:ea typeface="Proxima Nova"/>
                <a:cs typeface="Proxima Nova"/>
                <a:sym typeface="Proxima Nova"/>
              </a:rPr>
              <a:t>First evidence ~45,000 years ago</a:t>
            </a:r>
            <a:endParaRPr sz="1800">
              <a:solidFill>
                <a:schemeClr val="accent6"/>
              </a:solidFill>
              <a:latin typeface="Proxima Nova"/>
              <a:ea typeface="Proxima Nova"/>
              <a:cs typeface="Proxima Nova"/>
              <a:sym typeface="Proxima Nova"/>
            </a:endParaRPr>
          </a:p>
          <a:p>
            <a:pPr marL="914400" lvl="1" indent="-342900" algn="l" rtl="0">
              <a:spcBef>
                <a:spcPts val="0"/>
              </a:spcBef>
              <a:spcAft>
                <a:spcPts val="0"/>
              </a:spcAft>
              <a:buClr>
                <a:schemeClr val="accent6"/>
              </a:buClr>
              <a:buSzPts val="1800"/>
              <a:buFont typeface="Proxima Nova"/>
              <a:buChar char="○"/>
            </a:pPr>
            <a:r>
              <a:rPr lang="en" sz="1800">
                <a:solidFill>
                  <a:schemeClr val="accent6"/>
                </a:solidFill>
                <a:latin typeface="Proxima Nova"/>
                <a:ea typeface="Proxima Nova"/>
                <a:cs typeface="Proxima Nova"/>
                <a:sym typeface="Proxima Nova"/>
              </a:rPr>
              <a:t>Neanderthals - wrapped skins around their feet kept them warm in the winter </a:t>
            </a:r>
            <a:endParaRPr sz="1800">
              <a:solidFill>
                <a:schemeClr val="accent6"/>
              </a:solidFill>
              <a:latin typeface="Proxima Nova"/>
              <a:ea typeface="Proxima Nova"/>
              <a:cs typeface="Proxima Nova"/>
              <a:sym typeface="Proxima Nova"/>
            </a:endParaRPr>
          </a:p>
          <a:p>
            <a:pPr marL="914400" lvl="1" indent="-342900" algn="l" rtl="0">
              <a:spcBef>
                <a:spcPts val="0"/>
              </a:spcBef>
              <a:spcAft>
                <a:spcPts val="0"/>
              </a:spcAft>
              <a:buClr>
                <a:schemeClr val="accent6"/>
              </a:buClr>
              <a:buSzPts val="1800"/>
              <a:buFont typeface="Proxima Nova"/>
              <a:buChar char="○"/>
            </a:pPr>
            <a:r>
              <a:rPr lang="en" sz="1800">
                <a:solidFill>
                  <a:schemeClr val="accent6"/>
                </a:solidFill>
                <a:latin typeface="Proxima Nova"/>
                <a:ea typeface="Proxima Nova"/>
                <a:cs typeface="Proxima Nova"/>
                <a:sym typeface="Proxima Nova"/>
              </a:rPr>
              <a:t>These shoes were minimalist and without the cushioning and stability provided by modern shoes </a:t>
            </a:r>
            <a:endParaRPr sz="1800">
              <a:solidFill>
                <a:schemeClr val="accent6"/>
              </a:solidFill>
              <a:latin typeface="Proxima Nova"/>
              <a:ea typeface="Proxima Nova"/>
              <a:cs typeface="Proxima Nova"/>
              <a:sym typeface="Proxima Nova"/>
            </a:endParaRPr>
          </a:p>
          <a:p>
            <a:pPr marL="457200" lvl="0" indent="-342900" algn="l" rtl="0">
              <a:spcBef>
                <a:spcPts val="0"/>
              </a:spcBef>
              <a:spcAft>
                <a:spcPts val="0"/>
              </a:spcAft>
              <a:buClr>
                <a:schemeClr val="accent6"/>
              </a:buClr>
              <a:buSzPts val="1800"/>
              <a:buFont typeface="Proxima Nova"/>
              <a:buChar char="●"/>
            </a:pPr>
            <a:r>
              <a:rPr lang="en" sz="1800">
                <a:solidFill>
                  <a:schemeClr val="accent6"/>
                </a:solidFill>
                <a:latin typeface="Proxima Nova"/>
                <a:ea typeface="Proxima Nova"/>
                <a:cs typeface="Proxima Nova"/>
                <a:sym typeface="Proxima Nova"/>
              </a:rPr>
              <a:t>Culturally, we have evolved to accept that cushioned modern shoes with support are essential for modern humans </a:t>
            </a:r>
            <a:endParaRPr sz="1800">
              <a:solidFill>
                <a:schemeClr val="accent6"/>
              </a:solidFill>
              <a:latin typeface="Proxima Nova"/>
              <a:ea typeface="Proxima Nova"/>
              <a:cs typeface="Proxima Nova"/>
              <a:sym typeface="Proxima Nova"/>
            </a:endParaRPr>
          </a:p>
          <a:p>
            <a:pPr marL="0" lvl="0" indent="0" algn="l" rtl="0">
              <a:spcBef>
                <a:spcPts val="0"/>
              </a:spcBef>
              <a:spcAft>
                <a:spcPts val="0"/>
              </a:spcAft>
              <a:buNone/>
            </a:pPr>
            <a:endParaRPr sz="1800">
              <a:solidFill>
                <a:schemeClr val="accent6"/>
              </a:solidFill>
              <a:latin typeface="Proxima Nova"/>
              <a:ea typeface="Proxima Nova"/>
              <a:cs typeface="Proxima Nova"/>
              <a:sym typeface="Proxima Nova"/>
            </a:endParaRPr>
          </a:p>
        </p:txBody>
      </p:sp>
      <p:pic>
        <p:nvPicPr>
          <p:cNvPr id="261" name="Google Shape;261;p35"/>
          <p:cNvPicPr preferRelativeResize="0"/>
          <p:nvPr/>
        </p:nvPicPr>
        <p:blipFill>
          <a:blip r:embed="rId3">
            <a:alphaModFix/>
          </a:blip>
          <a:stretch>
            <a:fillRect/>
          </a:stretch>
        </p:blipFill>
        <p:spPr>
          <a:xfrm>
            <a:off x="7616750" y="4360747"/>
            <a:ext cx="1374851" cy="568000"/>
          </a:xfrm>
          <a:prstGeom prst="rect">
            <a:avLst/>
          </a:prstGeom>
          <a:noFill/>
          <a:ln>
            <a:noFill/>
          </a:ln>
        </p:spPr>
      </p:pic>
      <p:sp>
        <p:nvSpPr>
          <p:cNvPr id="262" name="Google Shape;262;p35"/>
          <p:cNvSpPr txBox="1"/>
          <p:nvPr/>
        </p:nvSpPr>
        <p:spPr>
          <a:xfrm>
            <a:off x="-4763" y="4925740"/>
            <a:ext cx="7616700" cy="307800"/>
          </a:xfrm>
          <a:prstGeom prst="rect">
            <a:avLst/>
          </a:prstGeom>
          <a:noFill/>
          <a:ln>
            <a:noFill/>
          </a:ln>
        </p:spPr>
        <p:txBody>
          <a:bodyPr spcFirstLastPara="1" wrap="square" lIns="91425" tIns="91425" rIns="91425" bIns="91425" anchor="t" anchorCtr="0">
            <a:spAutoFit/>
          </a:bodyPr>
          <a:lstStyle/>
          <a:p>
            <a:r>
              <a:rPr lang="en" sz="800">
                <a:solidFill>
                  <a:schemeClr val="accent1"/>
                </a:solidFill>
                <a:latin typeface="Proxima Nova"/>
                <a:ea typeface="Proxima Nova"/>
                <a:cs typeface="Proxima Nova"/>
                <a:sym typeface="Proxima Nova"/>
              </a:rPr>
              <a:t>Trinkaus E, Shang H, 2008. </a:t>
            </a:r>
            <a:endParaRPr sz="800">
              <a:solidFill>
                <a:schemeClr val="accent1"/>
              </a:solidFill>
              <a:latin typeface="Proxima Nova"/>
              <a:ea typeface="Proxima Nova"/>
              <a:cs typeface="Proxima Nova"/>
              <a:sym typeface="Proxima Nova"/>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Google Shape;267;p36"/>
          <p:cNvSpPr txBox="1">
            <a:spLocks noGrp="1"/>
          </p:cNvSpPr>
          <p:nvPr>
            <p:ph type="title"/>
          </p:nvPr>
        </p:nvSpPr>
        <p:spPr>
          <a:xfrm>
            <a:off x="248200" y="290925"/>
            <a:ext cx="8743500" cy="623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sz="4264">
                <a:latin typeface="Proxima Nova"/>
                <a:ea typeface="Proxima Nova"/>
                <a:cs typeface="Proxima Nova"/>
                <a:sym typeface="Proxima Nova"/>
              </a:rPr>
              <a:t>The Mismatch: Modern Footwear</a:t>
            </a:r>
            <a:endParaRPr sz="4264">
              <a:latin typeface="Proxima Nova"/>
              <a:ea typeface="Proxima Nova"/>
              <a:cs typeface="Proxima Nova"/>
              <a:sym typeface="Proxima Nova"/>
            </a:endParaRPr>
          </a:p>
          <a:p>
            <a:pPr marL="0" lvl="0" indent="0" algn="ctr" rtl="0">
              <a:spcBef>
                <a:spcPts val="0"/>
              </a:spcBef>
              <a:spcAft>
                <a:spcPts val="0"/>
              </a:spcAft>
              <a:buClr>
                <a:schemeClr val="accent6"/>
              </a:buClr>
              <a:buSzPct val="25794"/>
              <a:buFont typeface="Arial"/>
              <a:buNone/>
            </a:pPr>
            <a:endParaRPr sz="4264">
              <a:latin typeface="Proxima Nova"/>
              <a:ea typeface="Proxima Nova"/>
              <a:cs typeface="Proxima Nova"/>
              <a:sym typeface="Proxima Nova"/>
            </a:endParaRPr>
          </a:p>
          <a:p>
            <a:pPr marL="0" lvl="0" indent="0" algn="ctr" rtl="0">
              <a:spcBef>
                <a:spcPts val="0"/>
              </a:spcBef>
              <a:spcAft>
                <a:spcPts val="0"/>
              </a:spcAft>
              <a:buClr>
                <a:schemeClr val="accent6"/>
              </a:buClr>
              <a:buSzPct val="25916"/>
              <a:buFont typeface="Arial"/>
              <a:buNone/>
            </a:pPr>
            <a:endParaRPr sz="3820">
              <a:latin typeface="Proxima Nova"/>
              <a:ea typeface="Proxima Nova"/>
              <a:cs typeface="Proxima Nova"/>
              <a:sym typeface="Proxima Nova"/>
            </a:endParaRPr>
          </a:p>
          <a:p>
            <a:pPr marL="0" lvl="0" indent="0" algn="ctr" rtl="0">
              <a:spcBef>
                <a:spcPts val="0"/>
              </a:spcBef>
              <a:spcAft>
                <a:spcPts val="0"/>
              </a:spcAft>
              <a:buNone/>
            </a:pPr>
            <a:endParaRPr/>
          </a:p>
        </p:txBody>
      </p:sp>
      <p:sp>
        <p:nvSpPr>
          <p:cNvPr id="268" name="Google Shape;268;p36"/>
          <p:cNvSpPr txBox="1"/>
          <p:nvPr/>
        </p:nvSpPr>
        <p:spPr>
          <a:xfrm>
            <a:off x="338175" y="1612000"/>
            <a:ext cx="4674300" cy="2678100"/>
          </a:xfrm>
          <a:prstGeom prst="rect">
            <a:avLst/>
          </a:prstGeom>
          <a:noFill/>
          <a:ln>
            <a:noFill/>
          </a:ln>
        </p:spPr>
        <p:txBody>
          <a:bodyPr spcFirstLastPara="1" wrap="square" lIns="91425" tIns="91425" rIns="91425" bIns="91425" anchor="t" anchorCtr="0">
            <a:spAutoFit/>
          </a:bodyPr>
          <a:lstStyle/>
          <a:p>
            <a:pPr marL="457200" lvl="0" indent="-342900" algn="l" rtl="0">
              <a:spcBef>
                <a:spcPts val="0"/>
              </a:spcBef>
              <a:spcAft>
                <a:spcPts val="0"/>
              </a:spcAft>
              <a:buClr>
                <a:schemeClr val="accent6"/>
              </a:buClr>
              <a:buSzPts val="1800"/>
              <a:buFont typeface="Proxima Nova"/>
              <a:buChar char="●"/>
            </a:pPr>
            <a:r>
              <a:rPr lang="en" sz="1800">
                <a:solidFill>
                  <a:schemeClr val="accent6"/>
                </a:solidFill>
                <a:latin typeface="Proxima Nova"/>
                <a:ea typeface="Proxima Nova"/>
                <a:cs typeface="Proxima Nova"/>
                <a:sym typeface="Proxima Nova"/>
              </a:rPr>
              <a:t>Cushioned shoes are a relatively new technology </a:t>
            </a:r>
            <a:endParaRPr sz="1800">
              <a:solidFill>
                <a:schemeClr val="accent6"/>
              </a:solidFill>
              <a:latin typeface="Proxima Nova"/>
              <a:ea typeface="Proxima Nova"/>
              <a:cs typeface="Proxima Nova"/>
              <a:sym typeface="Proxima Nova"/>
            </a:endParaRPr>
          </a:p>
          <a:p>
            <a:pPr marL="914400" lvl="1" indent="-342900" algn="l" rtl="0">
              <a:spcBef>
                <a:spcPts val="0"/>
              </a:spcBef>
              <a:spcAft>
                <a:spcPts val="0"/>
              </a:spcAft>
              <a:buClr>
                <a:schemeClr val="accent6"/>
              </a:buClr>
              <a:buSzPts val="1800"/>
              <a:buFont typeface="Proxima Nova"/>
              <a:buChar char="○"/>
            </a:pPr>
            <a:r>
              <a:rPr lang="en" sz="1800">
                <a:solidFill>
                  <a:schemeClr val="accent6"/>
                </a:solidFill>
                <a:latin typeface="Proxima Nova"/>
                <a:ea typeface="Proxima Nova"/>
                <a:cs typeface="Proxima Nova"/>
                <a:sym typeface="Proxima Nova"/>
              </a:rPr>
              <a:t>Footwear might have become habitual about 30,000-45,000 years ago </a:t>
            </a:r>
            <a:endParaRPr sz="1800">
              <a:solidFill>
                <a:schemeClr val="accent6"/>
              </a:solidFill>
              <a:latin typeface="Proxima Nova"/>
              <a:ea typeface="Proxima Nova"/>
              <a:cs typeface="Proxima Nova"/>
              <a:sym typeface="Proxima Nova"/>
            </a:endParaRPr>
          </a:p>
          <a:p>
            <a:pPr marL="914400" lvl="1" indent="-342900" algn="l" rtl="0">
              <a:spcBef>
                <a:spcPts val="0"/>
              </a:spcBef>
              <a:spcAft>
                <a:spcPts val="0"/>
              </a:spcAft>
              <a:buClr>
                <a:schemeClr val="accent6"/>
              </a:buClr>
              <a:buSzPts val="1800"/>
              <a:buFont typeface="Proxima Nova"/>
              <a:buChar char="○"/>
            </a:pPr>
            <a:r>
              <a:rPr lang="en" sz="1800">
                <a:solidFill>
                  <a:schemeClr val="accent6"/>
                </a:solidFill>
                <a:latin typeface="Proxima Nova"/>
                <a:ea typeface="Proxima Nova"/>
                <a:cs typeface="Proxima Nova"/>
                <a:sym typeface="Proxima Nova"/>
              </a:rPr>
              <a:t>Constrictive footwear appeared long after hominin feet were anatomically modern </a:t>
            </a:r>
            <a:endParaRPr sz="1800">
              <a:solidFill>
                <a:schemeClr val="accent6"/>
              </a:solidFill>
              <a:latin typeface="Proxima Nova"/>
              <a:ea typeface="Proxima Nova"/>
              <a:cs typeface="Proxima Nova"/>
              <a:sym typeface="Proxima Nova"/>
            </a:endParaRPr>
          </a:p>
          <a:p>
            <a:pPr marL="0" lvl="0" indent="0" algn="l" rtl="0">
              <a:spcBef>
                <a:spcPts val="0"/>
              </a:spcBef>
              <a:spcAft>
                <a:spcPts val="0"/>
              </a:spcAft>
              <a:buNone/>
            </a:pPr>
            <a:endParaRPr sz="1800">
              <a:solidFill>
                <a:schemeClr val="accent6"/>
              </a:solidFill>
              <a:latin typeface="Proxima Nova"/>
              <a:ea typeface="Proxima Nova"/>
              <a:cs typeface="Proxima Nova"/>
              <a:sym typeface="Proxima Nova"/>
            </a:endParaRPr>
          </a:p>
        </p:txBody>
      </p:sp>
      <p:pic>
        <p:nvPicPr>
          <p:cNvPr id="269" name="Google Shape;269;p36"/>
          <p:cNvPicPr preferRelativeResize="0"/>
          <p:nvPr/>
        </p:nvPicPr>
        <p:blipFill>
          <a:blip r:embed="rId3">
            <a:alphaModFix/>
          </a:blip>
          <a:stretch>
            <a:fillRect/>
          </a:stretch>
        </p:blipFill>
        <p:spPr>
          <a:xfrm>
            <a:off x="5349498" y="1909725"/>
            <a:ext cx="3124803" cy="2082676"/>
          </a:xfrm>
          <a:prstGeom prst="rect">
            <a:avLst/>
          </a:prstGeom>
          <a:noFill/>
          <a:ln>
            <a:noFill/>
          </a:ln>
        </p:spPr>
      </p:pic>
      <p:sp>
        <p:nvSpPr>
          <p:cNvPr id="270" name="Google Shape;270;p36"/>
          <p:cNvSpPr txBox="1"/>
          <p:nvPr/>
        </p:nvSpPr>
        <p:spPr>
          <a:xfrm>
            <a:off x="0" y="4837294"/>
            <a:ext cx="7616700" cy="307800"/>
          </a:xfrm>
          <a:prstGeom prst="rect">
            <a:avLst/>
          </a:prstGeom>
          <a:noFill/>
          <a:ln>
            <a:noFill/>
          </a:ln>
        </p:spPr>
        <p:txBody>
          <a:bodyPr spcFirstLastPara="1" wrap="square" lIns="91425" tIns="91425" rIns="91425" bIns="91425" anchor="t" anchorCtr="0">
            <a:spAutoFit/>
          </a:bodyPr>
          <a:lstStyle/>
          <a:p>
            <a:r>
              <a:rPr lang="en" sz="800">
                <a:solidFill>
                  <a:schemeClr val="accent1"/>
                </a:solidFill>
                <a:latin typeface="Proxima Nova"/>
                <a:ea typeface="Proxima Nova"/>
                <a:cs typeface="Proxima Nova"/>
                <a:sym typeface="Proxima Nova"/>
              </a:rPr>
              <a:t>Trinkaus E, Shang H, 2008. </a:t>
            </a:r>
            <a:endParaRPr sz="800">
              <a:solidFill>
                <a:schemeClr val="accent1"/>
              </a:solidFill>
              <a:latin typeface="Proxima Nova"/>
              <a:ea typeface="Proxima Nova"/>
              <a:cs typeface="Proxima Nova"/>
              <a:sym typeface="Proxima Nova"/>
            </a:endParaRPr>
          </a:p>
        </p:txBody>
      </p:sp>
      <p:sp>
        <p:nvSpPr>
          <p:cNvPr id="2" name="TextBox 1">
            <a:extLst>
              <a:ext uri="{FF2B5EF4-FFF2-40B4-BE49-F238E27FC236}">
                <a16:creationId xmlns:a16="http://schemas.microsoft.com/office/drawing/2014/main" id="{D8A1F90B-DE65-5648-9FE7-801583BC1EAC}"/>
              </a:ext>
            </a:extLst>
          </p:cNvPr>
          <p:cNvSpPr txBox="1"/>
          <p:nvPr/>
        </p:nvSpPr>
        <p:spPr>
          <a:xfrm>
            <a:off x="4972539" y="3990730"/>
            <a:ext cx="4169506"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a:t>Reuters Staff. (2020, January 24). </a:t>
            </a:r>
            <a:r>
              <a:rPr lang="en-US" sz="800" i="1"/>
              <a:t>Nike's </a:t>
            </a:r>
            <a:r>
              <a:rPr lang="en-US" sz="800" i="1" err="1"/>
              <a:t>Vaporfly</a:t>
            </a:r>
            <a:r>
              <a:rPr lang="en-US" sz="800" i="1"/>
              <a:t> running shoes and tumbling records</a:t>
            </a:r>
            <a:endParaRPr lang="en-US" sz="80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p37"/>
          <p:cNvSpPr txBox="1">
            <a:spLocks noGrp="1"/>
          </p:cNvSpPr>
          <p:nvPr>
            <p:ph type="title"/>
          </p:nvPr>
        </p:nvSpPr>
        <p:spPr>
          <a:xfrm>
            <a:off x="248200" y="290925"/>
            <a:ext cx="8743500" cy="623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accent6"/>
              </a:buClr>
              <a:buSzPts val="1100"/>
              <a:buFont typeface="Arial"/>
              <a:buNone/>
            </a:pPr>
            <a:r>
              <a:rPr lang="en">
                <a:latin typeface="Proxima Nova"/>
                <a:ea typeface="Proxima Nova"/>
                <a:cs typeface="Proxima Nova"/>
                <a:sym typeface="Proxima Nova"/>
              </a:rPr>
              <a:t>The Mismatch: Modern Footwear</a:t>
            </a:r>
            <a:endParaRPr>
              <a:latin typeface="Proxima Nova"/>
              <a:ea typeface="Proxima Nova"/>
              <a:cs typeface="Proxima Nova"/>
              <a:sym typeface="Proxima Nova"/>
            </a:endParaRPr>
          </a:p>
          <a:p>
            <a:pPr marL="0" lvl="0" indent="0" algn="ctr" rtl="0">
              <a:spcBef>
                <a:spcPts val="0"/>
              </a:spcBef>
              <a:spcAft>
                <a:spcPts val="0"/>
              </a:spcAft>
              <a:buSzPts val="990"/>
              <a:buNone/>
            </a:pPr>
            <a:endParaRPr sz="3820">
              <a:latin typeface="Proxima Nova"/>
              <a:ea typeface="Proxima Nova"/>
              <a:cs typeface="Proxima Nova"/>
              <a:sym typeface="Proxima Nova"/>
            </a:endParaRPr>
          </a:p>
        </p:txBody>
      </p:sp>
      <p:sp>
        <p:nvSpPr>
          <p:cNvPr id="276" name="Google Shape;276;p37"/>
          <p:cNvSpPr txBox="1"/>
          <p:nvPr/>
        </p:nvSpPr>
        <p:spPr>
          <a:xfrm>
            <a:off x="160725" y="1377725"/>
            <a:ext cx="6004500" cy="3509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i="1">
                <a:solidFill>
                  <a:schemeClr val="accent6"/>
                </a:solidFill>
                <a:highlight>
                  <a:srgbClr val="FFFFFF"/>
                </a:highlight>
                <a:latin typeface="Proxima Nova"/>
                <a:ea typeface="Proxima Nova"/>
                <a:cs typeface="Proxima Nova"/>
                <a:sym typeface="Proxima Nova"/>
              </a:rPr>
              <a:t>Consequences of modern shoe wear:</a:t>
            </a:r>
            <a:endParaRPr sz="1800" i="1">
              <a:solidFill>
                <a:schemeClr val="accent6"/>
              </a:solidFill>
              <a:highlight>
                <a:srgbClr val="FFFFFF"/>
              </a:highlight>
              <a:latin typeface="Proxima Nova"/>
              <a:ea typeface="Proxima Nova"/>
              <a:cs typeface="Proxima Nova"/>
              <a:sym typeface="Proxima Nova"/>
            </a:endParaRPr>
          </a:p>
          <a:p>
            <a:pPr marL="0" lvl="0" indent="0" algn="l" rtl="0">
              <a:spcBef>
                <a:spcPts val="0"/>
              </a:spcBef>
              <a:spcAft>
                <a:spcPts val="0"/>
              </a:spcAft>
              <a:buNone/>
            </a:pPr>
            <a:endParaRPr sz="1800" i="1">
              <a:solidFill>
                <a:schemeClr val="accent6"/>
              </a:solidFill>
              <a:highlight>
                <a:srgbClr val="FFFFFF"/>
              </a:highlight>
              <a:latin typeface="Proxima Nova"/>
              <a:ea typeface="Proxima Nova"/>
              <a:cs typeface="Proxima Nova"/>
              <a:sym typeface="Proxima Nova"/>
            </a:endParaRPr>
          </a:p>
          <a:p>
            <a:pPr marL="457200" lvl="0" indent="-342900" algn="l" rtl="0">
              <a:spcBef>
                <a:spcPts val="0"/>
              </a:spcBef>
              <a:spcAft>
                <a:spcPts val="0"/>
              </a:spcAft>
              <a:buClr>
                <a:schemeClr val="accent6"/>
              </a:buClr>
              <a:buSzPts val="1800"/>
              <a:buFont typeface="Proxima Nova"/>
              <a:buChar char="●"/>
            </a:pPr>
            <a:r>
              <a:rPr lang="en" sz="1800">
                <a:solidFill>
                  <a:schemeClr val="accent6"/>
                </a:solidFill>
                <a:highlight>
                  <a:srgbClr val="FFFFFF"/>
                </a:highlight>
                <a:latin typeface="Proxima Nova"/>
                <a:ea typeface="Proxima Nova"/>
                <a:cs typeface="Proxima Nova"/>
                <a:sym typeface="Proxima Nova"/>
              </a:rPr>
              <a:t>Shoes limit proprioception. </a:t>
            </a:r>
            <a:endParaRPr sz="1800">
              <a:solidFill>
                <a:schemeClr val="accent6"/>
              </a:solidFill>
              <a:highlight>
                <a:srgbClr val="FFFFFF"/>
              </a:highlight>
              <a:latin typeface="Proxima Nova"/>
              <a:ea typeface="Proxima Nova"/>
              <a:cs typeface="Proxima Nova"/>
              <a:sym typeface="Proxima Nova"/>
            </a:endParaRPr>
          </a:p>
          <a:p>
            <a:pPr marL="457200" lvl="0" indent="-342900" algn="l" rtl="0">
              <a:spcBef>
                <a:spcPts val="0"/>
              </a:spcBef>
              <a:spcAft>
                <a:spcPts val="0"/>
              </a:spcAft>
              <a:buClr>
                <a:schemeClr val="accent6"/>
              </a:buClr>
              <a:buSzPts val="1800"/>
              <a:buFont typeface="Proxima Nova"/>
              <a:buChar char="●"/>
            </a:pPr>
            <a:r>
              <a:rPr lang="en" sz="1800">
                <a:solidFill>
                  <a:schemeClr val="accent6"/>
                </a:solidFill>
                <a:highlight>
                  <a:srgbClr val="FFFFFF"/>
                </a:highlight>
                <a:latin typeface="Proxima Nova"/>
                <a:ea typeface="Proxima Nova"/>
                <a:cs typeface="Proxima Nova"/>
                <a:sym typeface="Proxima Nova"/>
              </a:rPr>
              <a:t>Modern shoes with elevated heels, stiff soles, cushioning, and arch support may facilitate different gait form than appears to be common among habitual barefoot runners</a:t>
            </a:r>
            <a:endParaRPr sz="1800">
              <a:solidFill>
                <a:schemeClr val="accent6"/>
              </a:solidFill>
              <a:highlight>
                <a:srgbClr val="FFFFFF"/>
              </a:highlight>
              <a:latin typeface="Proxima Nova"/>
              <a:ea typeface="Proxima Nova"/>
              <a:cs typeface="Proxima Nova"/>
              <a:sym typeface="Proxima Nova"/>
            </a:endParaRPr>
          </a:p>
          <a:p>
            <a:pPr marL="457200" lvl="0" indent="-342900" algn="l" rtl="0">
              <a:spcBef>
                <a:spcPts val="0"/>
              </a:spcBef>
              <a:spcAft>
                <a:spcPts val="0"/>
              </a:spcAft>
              <a:buClr>
                <a:schemeClr val="accent6"/>
              </a:buClr>
              <a:buSzPts val="1800"/>
              <a:buFont typeface="Proxima Nova"/>
              <a:buChar char="●"/>
            </a:pPr>
            <a:r>
              <a:rPr lang="en" sz="1800">
                <a:solidFill>
                  <a:schemeClr val="accent6"/>
                </a:solidFill>
                <a:highlight>
                  <a:srgbClr val="FFFFFF"/>
                </a:highlight>
                <a:latin typeface="Proxima Nova"/>
                <a:ea typeface="Proxima Nova"/>
                <a:cs typeface="Proxima Nova"/>
                <a:sym typeface="Proxima Nova"/>
              </a:rPr>
              <a:t>Shoes can contribute to weak and inflexible feet </a:t>
            </a:r>
            <a:endParaRPr sz="1800">
              <a:solidFill>
                <a:schemeClr val="accent6"/>
              </a:solidFill>
              <a:highlight>
                <a:srgbClr val="FFFFFF"/>
              </a:highlight>
              <a:latin typeface="Proxima Nova"/>
              <a:ea typeface="Proxima Nova"/>
              <a:cs typeface="Proxima Nova"/>
              <a:sym typeface="Proxima Nova"/>
            </a:endParaRPr>
          </a:p>
          <a:p>
            <a:pPr marL="457200" lvl="0" indent="-342900" algn="l" rtl="0">
              <a:spcBef>
                <a:spcPts val="0"/>
              </a:spcBef>
              <a:spcAft>
                <a:spcPts val="0"/>
              </a:spcAft>
              <a:buClr>
                <a:schemeClr val="accent6"/>
              </a:buClr>
              <a:buSzPts val="1800"/>
              <a:buFont typeface="Proxima Nova"/>
              <a:buChar char="●"/>
            </a:pPr>
            <a:r>
              <a:rPr lang="en" sz="1800">
                <a:solidFill>
                  <a:schemeClr val="accent6"/>
                </a:solidFill>
                <a:highlight>
                  <a:srgbClr val="FFFFFF"/>
                </a:highlight>
                <a:latin typeface="Proxima Nova"/>
                <a:ea typeface="Proxima Nova"/>
                <a:cs typeface="Proxima Nova"/>
                <a:sym typeface="Proxima Nova"/>
              </a:rPr>
              <a:t>As the base of support, foot structure impacts function and structure up the chain </a:t>
            </a:r>
            <a:endParaRPr sz="1800">
              <a:solidFill>
                <a:schemeClr val="accent6"/>
              </a:solidFill>
              <a:highlight>
                <a:srgbClr val="FFFFFF"/>
              </a:highlight>
              <a:latin typeface="Proxima Nova"/>
              <a:ea typeface="Proxima Nova"/>
              <a:cs typeface="Proxima Nova"/>
              <a:sym typeface="Proxima Nova"/>
            </a:endParaRPr>
          </a:p>
          <a:p>
            <a:pPr marL="457200" lvl="0" indent="0" algn="l" rtl="0">
              <a:spcBef>
                <a:spcPts val="0"/>
              </a:spcBef>
              <a:spcAft>
                <a:spcPts val="0"/>
              </a:spcAft>
              <a:buNone/>
            </a:pPr>
            <a:endParaRPr sz="1800" i="1">
              <a:solidFill>
                <a:schemeClr val="accent6"/>
              </a:solidFill>
              <a:latin typeface="Proxima Nova"/>
              <a:ea typeface="Proxima Nova"/>
              <a:cs typeface="Proxima Nova"/>
              <a:sym typeface="Proxima Nova"/>
            </a:endParaRPr>
          </a:p>
          <a:p>
            <a:pPr marL="0" lvl="0" indent="0" algn="l" rtl="0">
              <a:spcBef>
                <a:spcPts val="0"/>
              </a:spcBef>
              <a:spcAft>
                <a:spcPts val="0"/>
              </a:spcAft>
              <a:buNone/>
            </a:pPr>
            <a:endParaRPr sz="1800" i="1">
              <a:solidFill>
                <a:schemeClr val="accent6"/>
              </a:solidFill>
              <a:latin typeface="Proxima Nova"/>
              <a:ea typeface="Proxima Nova"/>
              <a:cs typeface="Proxima Nova"/>
              <a:sym typeface="Proxima Nova"/>
            </a:endParaRPr>
          </a:p>
        </p:txBody>
      </p:sp>
      <p:sp>
        <p:nvSpPr>
          <p:cNvPr id="277" name="Google Shape;277;p37"/>
          <p:cNvSpPr txBox="1"/>
          <p:nvPr/>
        </p:nvSpPr>
        <p:spPr>
          <a:xfrm>
            <a:off x="0" y="4835700"/>
            <a:ext cx="7416900" cy="307800"/>
          </a:xfrm>
          <a:prstGeom prst="rect">
            <a:avLst/>
          </a:prstGeom>
          <a:noFill/>
          <a:ln>
            <a:noFill/>
          </a:ln>
        </p:spPr>
        <p:txBody>
          <a:bodyPr spcFirstLastPara="1" wrap="square" lIns="91425" tIns="91425" rIns="91425" bIns="91425" anchor="t" anchorCtr="0">
            <a:spAutoFit/>
          </a:bodyPr>
          <a:lstStyle/>
          <a:p>
            <a:r>
              <a:rPr lang="en" sz="800">
                <a:solidFill>
                  <a:schemeClr val="accent1"/>
                </a:solidFill>
                <a:latin typeface="Proxima Nova"/>
                <a:ea typeface="Proxima Nova"/>
                <a:cs typeface="Proxima Nova"/>
                <a:sym typeface="Proxima Nova"/>
              </a:rPr>
              <a:t>Lieberman DE, Lieberman DE, 2012.</a:t>
            </a:r>
            <a:endParaRPr lang="en-US" sz="800">
              <a:solidFill>
                <a:schemeClr val="accent1"/>
              </a:solidFill>
              <a:latin typeface="Proxima Nova"/>
              <a:ea typeface="Proxima Nova"/>
              <a:cs typeface="Proxima Nova"/>
              <a:sym typeface="Proxima Nova"/>
            </a:endParaRPr>
          </a:p>
        </p:txBody>
      </p:sp>
      <p:pic>
        <p:nvPicPr>
          <p:cNvPr id="278" name="Google Shape;278;p37"/>
          <p:cNvPicPr preferRelativeResize="0"/>
          <p:nvPr/>
        </p:nvPicPr>
        <p:blipFill rotWithShape="1">
          <a:blip r:embed="rId3">
            <a:alphaModFix/>
          </a:blip>
          <a:srcRect l="22785" r="18625"/>
          <a:stretch/>
        </p:blipFill>
        <p:spPr>
          <a:xfrm>
            <a:off x="6110799" y="1772175"/>
            <a:ext cx="2762500" cy="2343150"/>
          </a:xfrm>
          <a:prstGeom prst="rect">
            <a:avLst/>
          </a:prstGeom>
          <a:noFill/>
          <a:ln>
            <a:noFill/>
          </a:ln>
        </p:spPr>
      </p:pic>
      <p:sp>
        <p:nvSpPr>
          <p:cNvPr id="2" name="TextBox 1">
            <a:extLst>
              <a:ext uri="{FF2B5EF4-FFF2-40B4-BE49-F238E27FC236}">
                <a16:creationId xmlns:a16="http://schemas.microsoft.com/office/drawing/2014/main" id="{F3B9E9E3-EDC7-9D8F-B54D-B9C1487180A9}"/>
              </a:ext>
            </a:extLst>
          </p:cNvPr>
          <p:cNvSpPr txBox="1"/>
          <p:nvPr/>
        </p:nvSpPr>
        <p:spPr>
          <a:xfrm>
            <a:off x="6135076" y="4117730"/>
            <a:ext cx="2840892"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a:t>Brar, R. (2018, March 5). </a:t>
            </a:r>
            <a:r>
              <a:rPr lang="en-US" sz="800" i="1"/>
              <a:t>Heel strike isn’t the problem, over striding IS: Dispelling running myths</a:t>
            </a:r>
            <a:r>
              <a:rPr lang="en-US" sz="800"/>
              <a:t>. 3CB Performance</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2"/>
        <p:cNvGrpSpPr/>
        <p:nvPr/>
      </p:nvGrpSpPr>
      <p:grpSpPr>
        <a:xfrm>
          <a:off x="0" y="0"/>
          <a:ext cx="0" cy="0"/>
          <a:chOff x="0" y="0"/>
          <a:chExt cx="0" cy="0"/>
        </a:xfrm>
      </p:grpSpPr>
      <p:sp>
        <p:nvSpPr>
          <p:cNvPr id="83" name="Google Shape;83;p15"/>
          <p:cNvSpPr txBox="1">
            <a:spLocks noGrp="1"/>
          </p:cNvSpPr>
          <p:nvPr>
            <p:ph type="title"/>
          </p:nvPr>
        </p:nvSpPr>
        <p:spPr>
          <a:xfrm>
            <a:off x="311700" y="237825"/>
            <a:ext cx="8520600" cy="623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Proxima Nova"/>
                <a:ea typeface="Proxima Nova"/>
                <a:cs typeface="Proxima Nova"/>
                <a:sym typeface="Proxima Nova"/>
              </a:rPr>
              <a:t>Our Evolutionary Past </a:t>
            </a:r>
            <a:endParaRPr>
              <a:latin typeface="Proxima Nova"/>
              <a:ea typeface="Proxima Nova"/>
              <a:cs typeface="Proxima Nova"/>
              <a:sym typeface="Proxima Nova"/>
            </a:endParaRPr>
          </a:p>
        </p:txBody>
      </p:sp>
      <p:sp>
        <p:nvSpPr>
          <p:cNvPr id="84" name="Google Shape;84;p15"/>
          <p:cNvSpPr txBox="1"/>
          <p:nvPr/>
        </p:nvSpPr>
        <p:spPr>
          <a:xfrm>
            <a:off x="554300" y="2020925"/>
            <a:ext cx="4820100" cy="178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600">
                <a:latin typeface="Proxima Nova"/>
                <a:ea typeface="Proxima Nova"/>
                <a:cs typeface="Proxima Nova"/>
                <a:sym typeface="Proxima Nova"/>
              </a:rPr>
              <a:t>Adapted to climb trees and walk on all fours, not adapted to ambulate as bipeds on two feet </a:t>
            </a:r>
            <a:endParaRPr sz="2600">
              <a:latin typeface="Proxima Nova"/>
              <a:ea typeface="Proxima Nova"/>
              <a:cs typeface="Proxima Nova"/>
              <a:sym typeface="Proxima Nova"/>
            </a:endParaRPr>
          </a:p>
          <a:p>
            <a:pPr marL="0" lvl="0" indent="0" algn="ctr" rtl="0">
              <a:spcBef>
                <a:spcPts val="0"/>
              </a:spcBef>
              <a:spcAft>
                <a:spcPts val="0"/>
              </a:spcAft>
              <a:buNone/>
            </a:pPr>
            <a:endParaRPr sz="2600">
              <a:latin typeface="Proxima Nova"/>
              <a:ea typeface="Proxima Nova"/>
              <a:cs typeface="Proxima Nova"/>
              <a:sym typeface="Proxima Nova"/>
            </a:endParaRPr>
          </a:p>
        </p:txBody>
      </p:sp>
      <p:pic>
        <p:nvPicPr>
          <p:cNvPr id="85" name="Google Shape;85;p15"/>
          <p:cNvPicPr preferRelativeResize="0"/>
          <p:nvPr/>
        </p:nvPicPr>
        <p:blipFill>
          <a:blip r:embed="rId3">
            <a:alphaModFix/>
          </a:blip>
          <a:stretch>
            <a:fillRect/>
          </a:stretch>
        </p:blipFill>
        <p:spPr>
          <a:xfrm>
            <a:off x="6738375" y="1415738"/>
            <a:ext cx="1914525" cy="2390775"/>
          </a:xfrm>
          <a:prstGeom prst="rect">
            <a:avLst/>
          </a:prstGeom>
          <a:noFill/>
          <a:ln>
            <a:noFill/>
          </a:ln>
        </p:spPr>
      </p:pic>
      <p:pic>
        <p:nvPicPr>
          <p:cNvPr id="86" name="Google Shape;86;p15"/>
          <p:cNvPicPr preferRelativeResize="0"/>
          <p:nvPr/>
        </p:nvPicPr>
        <p:blipFill rotWithShape="1">
          <a:blip r:embed="rId4">
            <a:alphaModFix/>
          </a:blip>
          <a:srcRect b="10618"/>
          <a:stretch/>
        </p:blipFill>
        <p:spPr>
          <a:xfrm>
            <a:off x="5463650" y="3043625"/>
            <a:ext cx="2055275" cy="1317125"/>
          </a:xfrm>
          <a:prstGeom prst="rect">
            <a:avLst/>
          </a:prstGeom>
          <a:noFill/>
          <a:ln>
            <a:noFill/>
          </a:ln>
        </p:spPr>
      </p:pic>
      <p:sp>
        <p:nvSpPr>
          <p:cNvPr id="87" name="Google Shape;87;p15"/>
          <p:cNvSpPr txBox="1"/>
          <p:nvPr/>
        </p:nvSpPr>
        <p:spPr>
          <a:xfrm>
            <a:off x="-2669" y="4925138"/>
            <a:ext cx="6779400" cy="431100"/>
          </a:xfrm>
          <a:prstGeom prst="rect">
            <a:avLst/>
          </a:prstGeom>
          <a:noFill/>
          <a:ln>
            <a:noFill/>
          </a:ln>
        </p:spPr>
        <p:txBody>
          <a:bodyPr spcFirstLastPara="1" wrap="square" lIns="91425" tIns="91425" rIns="91425" bIns="91425" anchor="t" anchorCtr="0">
            <a:spAutoFit/>
          </a:bodyPr>
          <a:lstStyle/>
          <a:p>
            <a:pPr>
              <a:buClr>
                <a:schemeClr val="accent6"/>
              </a:buClr>
              <a:buSzPts val="1100"/>
            </a:pPr>
            <a:r>
              <a:rPr lang="en" sz="800">
                <a:solidFill>
                  <a:schemeClr val="accent1"/>
                </a:solidFill>
                <a:latin typeface="Proxima Nova"/>
                <a:ea typeface="Proxima Nova"/>
                <a:cs typeface="Proxima Nova"/>
                <a:sym typeface="Proxima Nova"/>
              </a:rPr>
              <a:t>Aiello L, Dean C, 1990.</a:t>
            </a:r>
            <a:endParaRPr sz="800">
              <a:solidFill>
                <a:schemeClr val="accent1"/>
              </a:solidFill>
              <a:latin typeface="Proxima Nova"/>
              <a:ea typeface="Proxima Nova"/>
              <a:cs typeface="Proxima Nova"/>
              <a:sym typeface="Proxima Nova"/>
            </a:endParaRPr>
          </a:p>
          <a:p>
            <a:pPr marL="0" lvl="0" indent="0" algn="l" rtl="0">
              <a:spcBef>
                <a:spcPts val="0"/>
              </a:spcBef>
              <a:spcAft>
                <a:spcPts val="0"/>
              </a:spcAft>
              <a:buNone/>
            </a:pPr>
            <a:endParaRPr sz="800">
              <a:solidFill>
                <a:schemeClr val="accent1"/>
              </a:solidFill>
              <a:latin typeface="Proxima Nova"/>
              <a:ea typeface="Proxima Nova"/>
              <a:cs typeface="Proxima Nova"/>
              <a:sym typeface="Proxima Nova"/>
            </a:endParaRPr>
          </a:p>
        </p:txBody>
      </p:sp>
      <p:sp>
        <p:nvSpPr>
          <p:cNvPr id="2" name="TextBox 1">
            <a:extLst>
              <a:ext uri="{FF2B5EF4-FFF2-40B4-BE49-F238E27FC236}">
                <a16:creationId xmlns:a16="http://schemas.microsoft.com/office/drawing/2014/main" id="{3F14C4A2-86BD-9403-9F14-EF7BE8EBB53F}"/>
              </a:ext>
            </a:extLst>
          </p:cNvPr>
          <p:cNvSpPr txBox="1"/>
          <p:nvPr/>
        </p:nvSpPr>
        <p:spPr>
          <a:xfrm>
            <a:off x="5467933" y="4408505"/>
            <a:ext cx="206331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a:t>Shutterstock. (2015, June 24). </a:t>
            </a:r>
            <a:r>
              <a:rPr lang="en-US" sz="900" i="1"/>
              <a:t>Chimpanzee climbing on tree</a:t>
            </a:r>
            <a:endParaRPr lang="en-US" sz="900"/>
          </a:p>
        </p:txBody>
      </p:sp>
      <p:sp>
        <p:nvSpPr>
          <p:cNvPr id="4" name="TextBox 3">
            <a:extLst>
              <a:ext uri="{FF2B5EF4-FFF2-40B4-BE49-F238E27FC236}">
                <a16:creationId xmlns:a16="http://schemas.microsoft.com/office/drawing/2014/main" id="{F8595781-32CD-4C4F-88AE-4C2C93934440}"/>
              </a:ext>
            </a:extLst>
          </p:cNvPr>
          <p:cNvSpPr txBox="1"/>
          <p:nvPr/>
        </p:nvSpPr>
        <p:spPr>
          <a:xfrm>
            <a:off x="7522925" y="3776061"/>
            <a:ext cx="161005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a:t>Shutterstock. (2016, April 15). </a:t>
            </a:r>
            <a:r>
              <a:rPr lang="en-US" sz="800" i="1"/>
              <a:t>Young female chimpanzee climbing tree</a:t>
            </a:r>
            <a:endParaRPr lang="en-US" sz="80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38"/>
          <p:cNvSpPr txBox="1">
            <a:spLocks noGrp="1"/>
          </p:cNvSpPr>
          <p:nvPr>
            <p:ph type="ctrTitle"/>
          </p:nvPr>
        </p:nvSpPr>
        <p:spPr>
          <a:xfrm>
            <a:off x="311700" y="539725"/>
            <a:ext cx="8520600" cy="1282500"/>
          </a:xfrm>
          <a:prstGeom prst="rect">
            <a:avLst/>
          </a:prstGeom>
        </p:spPr>
        <p:txBody>
          <a:bodyPr spcFirstLastPara="1" wrap="square" lIns="91425" tIns="91425" rIns="91425" bIns="91425" anchor="t" anchorCtr="0">
            <a:normAutofit fontScale="90000"/>
          </a:bodyPr>
          <a:lstStyle/>
          <a:p>
            <a:r>
              <a:rPr lang="en"/>
              <a:t>The Evidence </a:t>
            </a:r>
            <a:br>
              <a:rPr lang="en"/>
            </a:br>
            <a:r>
              <a:rPr lang="en"/>
              <a:t>Direct Effects Part I</a:t>
            </a:r>
            <a:endParaRPr/>
          </a:p>
        </p:txBody>
      </p:sp>
      <p:cxnSp>
        <p:nvCxnSpPr>
          <p:cNvPr id="284" name="Google Shape;284;p38"/>
          <p:cNvCxnSpPr/>
          <p:nvPr/>
        </p:nvCxnSpPr>
        <p:spPr>
          <a:xfrm>
            <a:off x="311700" y="1999800"/>
            <a:ext cx="6774600" cy="13200"/>
          </a:xfrm>
          <a:prstGeom prst="straightConnector1">
            <a:avLst/>
          </a:prstGeom>
          <a:noFill/>
          <a:ln w="9525" cap="flat" cmpd="sng">
            <a:solidFill>
              <a:schemeClr val="dk2"/>
            </a:solidFill>
            <a:prstDash val="solid"/>
            <a:round/>
            <a:headEnd type="none" w="med" len="med"/>
            <a:tailEnd type="none" w="med" len="med"/>
          </a:ln>
        </p:spPr>
      </p:cxn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Google Shape;289;p39"/>
          <p:cNvSpPr txBox="1">
            <a:spLocks noGrp="1"/>
          </p:cNvSpPr>
          <p:nvPr>
            <p:ph type="title"/>
          </p:nvPr>
        </p:nvSpPr>
        <p:spPr>
          <a:xfrm>
            <a:off x="248200" y="290925"/>
            <a:ext cx="8743500" cy="623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sz="3820">
                <a:latin typeface="Proxima Nova"/>
                <a:ea typeface="Proxima Nova"/>
                <a:cs typeface="Proxima Nova"/>
                <a:sym typeface="Proxima Nova"/>
              </a:rPr>
              <a:t>The Effect of Modern Footwear</a:t>
            </a:r>
            <a:endParaRPr sz="3820">
              <a:latin typeface="Proxima Nova"/>
              <a:ea typeface="Proxima Nova"/>
              <a:cs typeface="Proxima Nova"/>
              <a:sym typeface="Proxima Nova"/>
            </a:endParaRPr>
          </a:p>
        </p:txBody>
      </p:sp>
      <p:sp>
        <p:nvSpPr>
          <p:cNvPr id="290" name="Google Shape;290;p39"/>
          <p:cNvSpPr txBox="1"/>
          <p:nvPr/>
        </p:nvSpPr>
        <p:spPr>
          <a:xfrm>
            <a:off x="452325" y="1408600"/>
            <a:ext cx="7339200" cy="184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solidFill>
                  <a:schemeClr val="accent6"/>
                </a:solidFill>
                <a:latin typeface="Proxima Nova"/>
                <a:ea typeface="Proxima Nova"/>
                <a:cs typeface="Proxima Nova"/>
                <a:sym typeface="Proxima Nova"/>
              </a:rPr>
              <a:t>Direct Effects: </a:t>
            </a:r>
            <a:endParaRPr sz="1800">
              <a:solidFill>
                <a:schemeClr val="accent6"/>
              </a:solidFill>
              <a:latin typeface="Proxima Nova"/>
              <a:ea typeface="Proxima Nova"/>
              <a:cs typeface="Proxima Nova"/>
              <a:sym typeface="Proxima Nova"/>
            </a:endParaRPr>
          </a:p>
          <a:p>
            <a:pPr marL="0" lvl="0" indent="0" algn="l" rtl="0">
              <a:spcBef>
                <a:spcPts val="0"/>
              </a:spcBef>
              <a:spcAft>
                <a:spcPts val="0"/>
              </a:spcAft>
              <a:buNone/>
            </a:pPr>
            <a:endParaRPr sz="1800">
              <a:solidFill>
                <a:schemeClr val="accent6"/>
              </a:solidFill>
              <a:latin typeface="Proxima Nova"/>
              <a:ea typeface="Proxima Nova"/>
              <a:cs typeface="Proxima Nova"/>
              <a:sym typeface="Proxima Nova"/>
            </a:endParaRPr>
          </a:p>
          <a:p>
            <a:pPr marL="457200" lvl="0" indent="-342900" algn="l" rtl="0">
              <a:spcBef>
                <a:spcPts val="0"/>
              </a:spcBef>
              <a:spcAft>
                <a:spcPts val="0"/>
              </a:spcAft>
              <a:buClr>
                <a:schemeClr val="accent6"/>
              </a:buClr>
              <a:buSzPts val="1800"/>
              <a:buFont typeface="Proxima Nova"/>
              <a:buAutoNum type="arabicParenR"/>
            </a:pPr>
            <a:r>
              <a:rPr lang="en" sz="1800">
                <a:solidFill>
                  <a:schemeClr val="accent6"/>
                </a:solidFill>
                <a:latin typeface="Proxima Nova"/>
                <a:ea typeface="Proxima Nova"/>
                <a:cs typeface="Proxima Nova"/>
                <a:sym typeface="Proxima Nova"/>
              </a:rPr>
              <a:t>Decreased intrinsic muscular development and arch function, and poor pressure distribution across the gait cycle </a:t>
            </a:r>
            <a:endParaRPr sz="1800">
              <a:solidFill>
                <a:schemeClr val="accent6"/>
              </a:solidFill>
              <a:latin typeface="Proxima Nova"/>
              <a:ea typeface="Proxima Nova"/>
              <a:cs typeface="Proxima Nova"/>
              <a:sym typeface="Proxima Nova"/>
            </a:endParaRPr>
          </a:p>
          <a:p>
            <a:pPr marL="457200" lvl="0" indent="-342900">
              <a:buClr>
                <a:schemeClr val="accent6"/>
              </a:buClr>
              <a:buSzPts val="1800"/>
              <a:buFont typeface="Proxima Nova"/>
              <a:buAutoNum type="arabicParenR"/>
            </a:pPr>
            <a:r>
              <a:rPr lang="en" sz="1800">
                <a:solidFill>
                  <a:schemeClr val="accent6"/>
                </a:solidFill>
                <a:latin typeface="Proxima Nova"/>
                <a:ea typeface="Proxima Nova"/>
                <a:cs typeface="Proxima Nova"/>
                <a:sym typeface="Proxima Nova"/>
              </a:rPr>
              <a:t>Encourages deviation from a natural gait pattern</a:t>
            </a:r>
            <a:r>
              <a:rPr lang="en-US" sz="1800">
                <a:solidFill>
                  <a:schemeClr val="accent6"/>
                </a:solidFill>
                <a:latin typeface="Proxima Nova"/>
                <a:ea typeface="Proxima Nova"/>
                <a:cs typeface="Proxima Nova"/>
                <a:sym typeface="Proxima Nova"/>
              </a:rPr>
              <a:t> </a:t>
            </a:r>
          </a:p>
          <a:p>
            <a:pPr marL="457200" lvl="0" indent="-342900">
              <a:buClr>
                <a:schemeClr val="accent6"/>
              </a:buClr>
              <a:buSzPts val="1800"/>
              <a:buFont typeface="Proxima Nova"/>
              <a:buAutoNum type="arabicParenR"/>
            </a:pPr>
            <a:r>
              <a:rPr lang="en-US" sz="1800">
                <a:solidFill>
                  <a:schemeClr val="accent6"/>
                </a:solidFill>
                <a:latin typeface="Proxima Nova"/>
                <a:ea typeface="Proxima Nova"/>
                <a:cs typeface="Proxima Nova"/>
                <a:sym typeface="Proxima Nova"/>
              </a:rPr>
              <a:t>Impact to the great toe</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Google Shape;295;p40"/>
          <p:cNvSpPr txBox="1">
            <a:spLocks noGrp="1"/>
          </p:cNvSpPr>
          <p:nvPr>
            <p:ph type="title"/>
          </p:nvPr>
        </p:nvSpPr>
        <p:spPr>
          <a:xfrm>
            <a:off x="248200" y="290925"/>
            <a:ext cx="8743500" cy="623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sz="3820">
                <a:latin typeface="Proxima Nova"/>
                <a:ea typeface="Proxima Nova"/>
                <a:cs typeface="Proxima Nova"/>
                <a:sym typeface="Proxima Nova"/>
              </a:rPr>
              <a:t>The Effect of Modern Footwear</a:t>
            </a:r>
            <a:endParaRPr sz="3820">
              <a:latin typeface="Proxima Nova"/>
              <a:ea typeface="Proxima Nova"/>
              <a:cs typeface="Proxima Nova"/>
              <a:sym typeface="Proxima Nova"/>
            </a:endParaRPr>
          </a:p>
        </p:txBody>
      </p:sp>
      <p:sp>
        <p:nvSpPr>
          <p:cNvPr id="296" name="Google Shape;296;p40"/>
          <p:cNvSpPr txBox="1"/>
          <p:nvPr/>
        </p:nvSpPr>
        <p:spPr>
          <a:xfrm>
            <a:off x="3070425" y="1575688"/>
            <a:ext cx="5281500" cy="2400627"/>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solidFill>
                  <a:schemeClr val="accent6"/>
                </a:solidFill>
                <a:latin typeface="Proxima Nova"/>
                <a:ea typeface="Proxima Nova"/>
                <a:cs typeface="Proxima Nova"/>
                <a:sym typeface="Proxima Nova"/>
              </a:rPr>
              <a:t>Direct Effects: </a:t>
            </a:r>
            <a:endParaRPr sz="1800">
              <a:solidFill>
                <a:schemeClr val="accent6"/>
              </a:solidFill>
              <a:latin typeface="Proxima Nova"/>
              <a:ea typeface="Proxima Nova"/>
              <a:cs typeface="Proxima Nova"/>
              <a:sym typeface="Proxima Nova"/>
            </a:endParaRPr>
          </a:p>
          <a:p>
            <a:pPr marL="0" lvl="0" indent="0" algn="l" rtl="0">
              <a:spcBef>
                <a:spcPts val="0"/>
              </a:spcBef>
              <a:spcAft>
                <a:spcPts val="0"/>
              </a:spcAft>
              <a:buNone/>
            </a:pPr>
            <a:endParaRPr sz="1800">
              <a:solidFill>
                <a:schemeClr val="accent6"/>
              </a:solidFill>
              <a:latin typeface="Proxima Nova"/>
              <a:ea typeface="Proxima Nova"/>
              <a:cs typeface="Proxima Nova"/>
              <a:sym typeface="Proxima Nova"/>
            </a:endParaRPr>
          </a:p>
          <a:p>
            <a:pPr marL="457200" lvl="0" indent="-342900" algn="l" rtl="0">
              <a:spcBef>
                <a:spcPts val="0"/>
              </a:spcBef>
              <a:spcAft>
                <a:spcPts val="0"/>
              </a:spcAft>
              <a:buClr>
                <a:schemeClr val="accent6"/>
              </a:buClr>
              <a:buSzPts val="1800"/>
              <a:buFont typeface="Proxima Nova"/>
              <a:buAutoNum type="arabicParenR"/>
            </a:pPr>
            <a:r>
              <a:rPr lang="en" sz="1800" b="1">
                <a:solidFill>
                  <a:schemeClr val="accent6"/>
                </a:solidFill>
                <a:latin typeface="Proxima Nova"/>
                <a:ea typeface="Proxima Nova"/>
                <a:cs typeface="Proxima Nova"/>
                <a:sym typeface="Proxima Nova"/>
              </a:rPr>
              <a:t>Decreased intrinsic muscular development and arch function, and poor pressure distribution across the gait cycle </a:t>
            </a:r>
            <a:endParaRPr sz="1800" b="1">
              <a:solidFill>
                <a:schemeClr val="accent6"/>
              </a:solidFill>
              <a:latin typeface="Proxima Nova"/>
              <a:ea typeface="Proxima Nova"/>
              <a:cs typeface="Proxima Nova"/>
              <a:sym typeface="Proxima Nova"/>
            </a:endParaRPr>
          </a:p>
          <a:p>
            <a:pPr marL="457200" lvl="0" indent="-342900">
              <a:buClr>
                <a:schemeClr val="accent6"/>
              </a:buClr>
              <a:buSzPts val="1800"/>
              <a:buFont typeface="Proxima Nova"/>
              <a:buAutoNum type="arabicParenR"/>
            </a:pPr>
            <a:r>
              <a:rPr lang="en" sz="1800">
                <a:solidFill>
                  <a:schemeClr val="accent6"/>
                </a:solidFill>
                <a:latin typeface="Proxima Nova"/>
                <a:ea typeface="Proxima Nova"/>
                <a:cs typeface="Proxima Nova"/>
                <a:sym typeface="Proxima Nova"/>
              </a:rPr>
              <a:t>Encourages deviation from a natural gait pattern</a:t>
            </a:r>
            <a:r>
              <a:rPr lang="en-US" sz="1800">
                <a:solidFill>
                  <a:schemeClr val="accent6"/>
                </a:solidFill>
                <a:latin typeface="Proxima Nova"/>
                <a:ea typeface="Proxima Nova"/>
                <a:cs typeface="Proxima Nova"/>
                <a:sym typeface="Proxima Nova"/>
              </a:rPr>
              <a:t> </a:t>
            </a:r>
          </a:p>
          <a:p>
            <a:pPr marL="457200" lvl="0" indent="-342900">
              <a:buClr>
                <a:schemeClr val="accent6"/>
              </a:buClr>
              <a:buSzPts val="1800"/>
              <a:buFont typeface="Proxima Nova"/>
              <a:buAutoNum type="arabicParenR"/>
            </a:pPr>
            <a:r>
              <a:rPr lang="en-US" sz="1800">
                <a:solidFill>
                  <a:schemeClr val="accent6"/>
                </a:solidFill>
                <a:latin typeface="Proxima Nova"/>
                <a:ea typeface="Proxima Nova"/>
                <a:cs typeface="Proxima Nova"/>
                <a:sym typeface="Proxima Nova"/>
              </a:rPr>
              <a:t>Impact to the great toe</a:t>
            </a:r>
          </a:p>
        </p:txBody>
      </p:sp>
      <p:pic>
        <p:nvPicPr>
          <p:cNvPr id="297" name="Google Shape;297;p40"/>
          <p:cNvPicPr preferRelativeResize="0"/>
          <p:nvPr/>
        </p:nvPicPr>
        <p:blipFill>
          <a:blip r:embed="rId4">
            <a:alphaModFix/>
          </a:blip>
          <a:stretch>
            <a:fillRect/>
          </a:stretch>
        </p:blipFill>
        <p:spPr>
          <a:xfrm>
            <a:off x="248382" y="1244603"/>
            <a:ext cx="2007900" cy="3310828"/>
          </a:xfrm>
          <a:prstGeom prst="rect">
            <a:avLst/>
          </a:prstGeom>
          <a:noFill/>
          <a:ln>
            <a:noFill/>
          </a:ln>
        </p:spPr>
      </p:pic>
      <p:sp>
        <p:nvSpPr>
          <p:cNvPr id="2" name="TextBox 1">
            <a:extLst>
              <a:ext uri="{FF2B5EF4-FFF2-40B4-BE49-F238E27FC236}">
                <a16:creationId xmlns:a16="http://schemas.microsoft.com/office/drawing/2014/main" id="{B2A4EF26-2C28-9927-FC4E-20FECA683094}"/>
              </a:ext>
            </a:extLst>
          </p:cNvPr>
          <p:cNvSpPr txBox="1"/>
          <p:nvPr/>
        </p:nvSpPr>
        <p:spPr>
          <a:xfrm>
            <a:off x="0" y="4926390"/>
            <a:ext cx="7415684" cy="215444"/>
          </a:xfrm>
          <a:prstGeom prst="rect">
            <a:avLst/>
          </a:prstGeom>
          <a:noFill/>
        </p:spPr>
        <p:txBody>
          <a:bodyPr wrap="square" lIns="91440" tIns="45720" rIns="91440" bIns="45720" rtlCol="0" anchor="t">
            <a:spAutoFit/>
          </a:bodyPr>
          <a:lstStyle/>
          <a:p>
            <a:r>
              <a:rPr lang="en-US" sz="800">
                <a:latin typeface="Proxima Nova"/>
              </a:rPr>
              <a:t>Holowka NB, Wallace IJ, Lieberman DE, 2018. </a:t>
            </a:r>
          </a:p>
        </p:txBody>
      </p:sp>
      <p:sp>
        <p:nvSpPr>
          <p:cNvPr id="3" name="TextBox 2">
            <a:extLst>
              <a:ext uri="{FF2B5EF4-FFF2-40B4-BE49-F238E27FC236}">
                <a16:creationId xmlns:a16="http://schemas.microsoft.com/office/drawing/2014/main" id="{99552EC5-2526-AD55-4FF2-FFCD24268740}"/>
              </a:ext>
            </a:extLst>
          </p:cNvPr>
          <p:cNvSpPr txBox="1"/>
          <p:nvPr/>
        </p:nvSpPr>
        <p:spPr>
          <a:xfrm>
            <a:off x="145791" y="4385387"/>
            <a:ext cx="3956179"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a:t>Pol, F., et al. (2021). Structural and functional foot and ankle characteristics associated with falling in older people.</a:t>
            </a:r>
          </a:p>
        </p:txBody>
      </p:sp>
    </p:spTree>
  </p:cSld>
  <p:clrMapOvr>
    <a:masterClrMapping/>
  </p:clrMapOvr>
  <p:extLst>
    <p:ext uri="{6950BFC3-D8DA-4A85-94F7-54DA5524770B}">
      <p188:commentRel xmlns:p188="http://schemas.microsoft.com/office/powerpoint/2018/8/main" r:id="rId3"/>
    </p:ext>
  </p:extLs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p41"/>
          <p:cNvSpPr txBox="1">
            <a:spLocks noGrp="1"/>
          </p:cNvSpPr>
          <p:nvPr>
            <p:ph type="title"/>
          </p:nvPr>
        </p:nvSpPr>
        <p:spPr>
          <a:xfrm>
            <a:off x="248200" y="290925"/>
            <a:ext cx="8743500" cy="623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sz="3020"/>
              <a:t>Effects of Minimalism Shoes</a:t>
            </a:r>
            <a:endParaRPr sz="3020"/>
          </a:p>
        </p:txBody>
      </p:sp>
      <p:sp>
        <p:nvSpPr>
          <p:cNvPr id="303" name="Google Shape;303;p41"/>
          <p:cNvSpPr txBox="1"/>
          <p:nvPr/>
        </p:nvSpPr>
        <p:spPr>
          <a:xfrm>
            <a:off x="3215450" y="1356900"/>
            <a:ext cx="5552100" cy="3231624"/>
          </a:xfrm>
          <a:prstGeom prst="rect">
            <a:avLst/>
          </a:prstGeom>
          <a:noFill/>
          <a:ln>
            <a:noFill/>
          </a:ln>
        </p:spPr>
        <p:txBody>
          <a:bodyPr spcFirstLastPara="1" wrap="square" lIns="91425" tIns="91425" rIns="91425" bIns="91425" anchor="t" anchorCtr="0">
            <a:spAutoFit/>
          </a:bodyPr>
          <a:lstStyle/>
          <a:p>
            <a:pPr marL="457200" lvl="0" indent="-342900" algn="l" rtl="0">
              <a:spcBef>
                <a:spcPts val="0"/>
              </a:spcBef>
              <a:spcAft>
                <a:spcPts val="0"/>
              </a:spcAft>
              <a:buClr>
                <a:schemeClr val="accent6"/>
              </a:buClr>
              <a:buSzPts val="1800"/>
              <a:buFont typeface="Proxima Nova"/>
              <a:buChar char="●"/>
            </a:pPr>
            <a:r>
              <a:rPr lang="en" sz="1800">
                <a:solidFill>
                  <a:schemeClr val="accent6"/>
                </a:solidFill>
                <a:latin typeface="Proxima Nova"/>
                <a:ea typeface="Proxima Nova"/>
                <a:cs typeface="Proxima Nova"/>
                <a:sym typeface="Proxima Nova"/>
              </a:rPr>
              <a:t>Minimal support footwear &lt;4mm: </a:t>
            </a:r>
            <a:endParaRPr sz="1800">
              <a:solidFill>
                <a:schemeClr val="accent6"/>
              </a:solidFill>
              <a:latin typeface="Proxima Nova"/>
              <a:ea typeface="Proxima Nova"/>
              <a:cs typeface="Proxima Nova"/>
              <a:sym typeface="Proxima Nova"/>
            </a:endParaRPr>
          </a:p>
          <a:p>
            <a:pPr marL="914400" lvl="1" indent="-342900" algn="l" rtl="0">
              <a:spcBef>
                <a:spcPts val="0"/>
              </a:spcBef>
              <a:spcAft>
                <a:spcPts val="0"/>
              </a:spcAft>
              <a:buClr>
                <a:schemeClr val="accent6"/>
              </a:buClr>
              <a:buSzPts val="1800"/>
              <a:buFont typeface="Proxima Nova"/>
              <a:buChar char="○"/>
            </a:pPr>
            <a:r>
              <a:rPr lang="en" sz="1800">
                <a:solidFill>
                  <a:schemeClr val="accent6"/>
                </a:solidFill>
                <a:latin typeface="Proxima Nova"/>
                <a:ea typeface="Proxima Nova"/>
                <a:cs typeface="Proxima Nova"/>
                <a:sym typeface="Proxima Nova"/>
              </a:rPr>
              <a:t>Increase demands on the intrinsic muscles that support the arch, rather than relying on extrinsic shoe support.</a:t>
            </a:r>
            <a:endParaRPr sz="1800">
              <a:solidFill>
                <a:schemeClr val="accent6"/>
              </a:solidFill>
              <a:latin typeface="Proxima Nova"/>
              <a:ea typeface="Proxima Nova"/>
              <a:cs typeface="Proxima Nova"/>
              <a:sym typeface="Proxima Nova"/>
            </a:endParaRPr>
          </a:p>
          <a:p>
            <a:pPr marL="914400" lvl="1" indent="-342900">
              <a:buClr>
                <a:schemeClr val="accent6"/>
              </a:buClr>
              <a:buSzPts val="1800"/>
              <a:buFont typeface="Proxima Nova"/>
              <a:buChar char="○"/>
            </a:pPr>
            <a:r>
              <a:rPr lang="en" sz="1800">
                <a:solidFill>
                  <a:schemeClr val="accent6"/>
                </a:solidFill>
                <a:highlight>
                  <a:srgbClr val="FFFFFF"/>
                </a:highlight>
                <a:latin typeface="Proxima Nova"/>
                <a:ea typeface="Proxima Nova"/>
                <a:cs typeface="Proxima Nova"/>
                <a:sym typeface="Proxima Nova"/>
              </a:rPr>
              <a:t>Increases plantar intrinsic muscle size and strength.</a:t>
            </a:r>
            <a:endParaRPr sz="1800">
              <a:solidFill>
                <a:schemeClr val="accent6"/>
              </a:solidFill>
              <a:highlight>
                <a:srgbClr val="FFFFFF"/>
              </a:highlight>
              <a:latin typeface="Proxima Nova"/>
              <a:ea typeface="Proxima Nova"/>
              <a:cs typeface="Proxima Nova"/>
              <a:sym typeface="Proxima Nova"/>
            </a:endParaRPr>
          </a:p>
          <a:p>
            <a:pPr marL="914400" lvl="1" indent="-342900" algn="l" rtl="0">
              <a:spcBef>
                <a:spcPts val="0"/>
              </a:spcBef>
              <a:spcAft>
                <a:spcPts val="0"/>
              </a:spcAft>
              <a:buClr>
                <a:schemeClr val="accent6"/>
              </a:buClr>
              <a:buSzPts val="1800"/>
              <a:buFont typeface="Proxima Nova"/>
              <a:buChar char="○"/>
            </a:pPr>
            <a:r>
              <a:rPr lang="en" sz="1800">
                <a:solidFill>
                  <a:schemeClr val="accent6"/>
                </a:solidFill>
                <a:highlight>
                  <a:srgbClr val="FFFFFF"/>
                </a:highlight>
                <a:latin typeface="Proxima Nova"/>
                <a:ea typeface="Proxima Nova"/>
                <a:cs typeface="Proxima Nova"/>
                <a:sym typeface="Proxima Nova"/>
              </a:rPr>
              <a:t>Makes greater use of the spring-like function of the longitudinal arch and its associated muscles.</a:t>
            </a:r>
            <a:endParaRPr sz="1800">
              <a:solidFill>
                <a:schemeClr val="accent6"/>
              </a:solidFill>
              <a:highlight>
                <a:srgbClr val="FFFFFF"/>
              </a:highlight>
              <a:latin typeface="Proxima Nova"/>
              <a:ea typeface="Proxima Nova"/>
              <a:cs typeface="Proxima Nova"/>
              <a:sym typeface="Proxima Nova"/>
            </a:endParaRPr>
          </a:p>
          <a:p>
            <a:pPr marL="914400" lvl="1" indent="-342900" algn="l" rtl="0">
              <a:spcBef>
                <a:spcPts val="0"/>
              </a:spcBef>
              <a:spcAft>
                <a:spcPts val="0"/>
              </a:spcAft>
              <a:buClr>
                <a:schemeClr val="accent6"/>
              </a:buClr>
              <a:buSzPts val="1800"/>
              <a:buFont typeface="Proxima Nova"/>
              <a:buChar char="○"/>
            </a:pPr>
            <a:r>
              <a:rPr lang="en" sz="1800">
                <a:solidFill>
                  <a:schemeClr val="accent6"/>
                </a:solidFill>
                <a:highlight>
                  <a:srgbClr val="FFFFFF"/>
                </a:highlight>
                <a:latin typeface="Proxima Nova"/>
                <a:ea typeface="Proxima Nova"/>
                <a:cs typeface="Proxima Nova"/>
                <a:sym typeface="Proxima Nova"/>
              </a:rPr>
              <a:t>Promotes stiffer arches.</a:t>
            </a:r>
            <a:endParaRPr sz="1800">
              <a:solidFill>
                <a:schemeClr val="accent6"/>
              </a:solidFill>
              <a:highlight>
                <a:srgbClr val="FFFFFF"/>
              </a:highlight>
              <a:latin typeface="Proxima Nova"/>
              <a:ea typeface="Proxima Nova"/>
              <a:cs typeface="Proxima Nova"/>
              <a:sym typeface="Proxima Nova"/>
            </a:endParaRPr>
          </a:p>
          <a:p>
            <a:pPr marL="0" lvl="0" indent="0" algn="l" rtl="0">
              <a:spcBef>
                <a:spcPts val="0"/>
              </a:spcBef>
              <a:spcAft>
                <a:spcPts val="0"/>
              </a:spcAft>
              <a:buNone/>
            </a:pPr>
            <a:endParaRPr sz="1800">
              <a:solidFill>
                <a:schemeClr val="accent6"/>
              </a:solidFill>
              <a:latin typeface="Proxima Nova"/>
              <a:ea typeface="Proxima Nova"/>
              <a:cs typeface="Proxima Nova"/>
              <a:sym typeface="Proxima Nova"/>
            </a:endParaRPr>
          </a:p>
        </p:txBody>
      </p:sp>
      <p:pic>
        <p:nvPicPr>
          <p:cNvPr id="304" name="Google Shape;304;p41"/>
          <p:cNvPicPr preferRelativeResize="0"/>
          <p:nvPr/>
        </p:nvPicPr>
        <p:blipFill>
          <a:blip r:embed="rId4">
            <a:alphaModFix/>
          </a:blip>
          <a:stretch>
            <a:fillRect/>
          </a:stretch>
        </p:blipFill>
        <p:spPr>
          <a:xfrm>
            <a:off x="248199" y="2092650"/>
            <a:ext cx="3296812" cy="1318725"/>
          </a:xfrm>
          <a:prstGeom prst="rect">
            <a:avLst/>
          </a:prstGeom>
          <a:noFill/>
          <a:ln>
            <a:noFill/>
          </a:ln>
        </p:spPr>
      </p:pic>
      <p:sp>
        <p:nvSpPr>
          <p:cNvPr id="305" name="Google Shape;305;p41"/>
          <p:cNvSpPr txBox="1"/>
          <p:nvPr/>
        </p:nvSpPr>
        <p:spPr>
          <a:xfrm>
            <a:off x="0" y="4841336"/>
            <a:ext cx="7616700" cy="430857"/>
          </a:xfrm>
          <a:prstGeom prst="rect">
            <a:avLst/>
          </a:prstGeom>
          <a:noFill/>
          <a:ln>
            <a:noFill/>
          </a:ln>
        </p:spPr>
        <p:txBody>
          <a:bodyPr spcFirstLastPara="1" wrap="square" lIns="91425" tIns="91425" rIns="91425" bIns="91425" anchor="t" anchorCtr="0">
            <a:spAutoFit/>
          </a:bodyPr>
          <a:lstStyle/>
          <a:p>
            <a:pPr>
              <a:buClr>
                <a:schemeClr val="accent6"/>
              </a:buClr>
              <a:buSzPts val="1100"/>
            </a:pPr>
            <a:r>
              <a:rPr lang="en-US" sz="800">
                <a:solidFill>
                  <a:schemeClr val="accent1"/>
                </a:solidFill>
                <a:latin typeface="Proxima Nova"/>
                <a:ea typeface="Proxima Nova"/>
                <a:cs typeface="Proxima Nova"/>
                <a:sym typeface="Proxima Nova"/>
              </a:rPr>
              <a:t>Xu J, Saliba SA, Jaffri AH, 2023. </a:t>
            </a:r>
            <a:r>
              <a:rPr lang="en" sz="800">
                <a:solidFill>
                  <a:schemeClr val="accent1"/>
                </a:solidFill>
                <a:latin typeface="Proxima Nova"/>
                <a:ea typeface="Proxima Nova"/>
                <a:cs typeface="Proxima Nova"/>
                <a:sym typeface="Proxima Nova"/>
              </a:rPr>
              <a:t>Miller EE, Whitcome KK, Lieberman DE, Norton HL, Dyer RE, 2014. </a:t>
            </a:r>
            <a:endParaRPr lang="en" sz="800">
              <a:solidFill>
                <a:schemeClr val="accent1"/>
              </a:solidFill>
              <a:latin typeface="Proxima Nova"/>
              <a:ea typeface="Proxima Nova"/>
              <a:cs typeface="Proxima Nova"/>
            </a:endParaRPr>
          </a:p>
          <a:p>
            <a:pPr marL="0" lvl="0" indent="0" algn="l" rtl="0">
              <a:spcBef>
                <a:spcPts val="0"/>
              </a:spcBef>
              <a:spcAft>
                <a:spcPts val="0"/>
              </a:spcAft>
              <a:buClr>
                <a:schemeClr val="accent6"/>
              </a:buClr>
              <a:buSzPts val="1100"/>
              <a:buFont typeface="Arial"/>
              <a:buNone/>
            </a:pPr>
            <a:endParaRPr sz="800">
              <a:solidFill>
                <a:schemeClr val="accent1"/>
              </a:solidFill>
              <a:latin typeface="Proxima Nova"/>
              <a:ea typeface="Proxima Nova"/>
              <a:cs typeface="Proxima Nova"/>
              <a:sym typeface="Proxima Nova"/>
            </a:endParaRPr>
          </a:p>
        </p:txBody>
      </p:sp>
    </p:spTree>
  </p:cSld>
  <p:clrMapOvr>
    <a:masterClrMapping/>
  </p:clrMapOvr>
  <p:extLst>
    <p:ext uri="{6950BFC3-D8DA-4A85-94F7-54DA5524770B}">
      <p188:commentRel xmlns:p188="http://schemas.microsoft.com/office/powerpoint/2018/8/main" r:id="rId3"/>
    </p:ext>
  </p:extLs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Google Shape;310;p42"/>
          <p:cNvSpPr txBox="1">
            <a:spLocks noGrp="1"/>
          </p:cNvSpPr>
          <p:nvPr>
            <p:ph type="title"/>
          </p:nvPr>
        </p:nvSpPr>
        <p:spPr>
          <a:xfrm>
            <a:off x="248200" y="290925"/>
            <a:ext cx="8743500" cy="623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sz="3020"/>
              <a:t>Effects of Minimalism Shoes</a:t>
            </a:r>
            <a:endParaRPr sz="3020"/>
          </a:p>
        </p:txBody>
      </p:sp>
      <p:sp>
        <p:nvSpPr>
          <p:cNvPr id="311" name="Google Shape;311;p42"/>
          <p:cNvSpPr txBox="1"/>
          <p:nvPr/>
        </p:nvSpPr>
        <p:spPr>
          <a:xfrm>
            <a:off x="211500" y="1413900"/>
            <a:ext cx="7193700" cy="1015800"/>
          </a:xfrm>
          <a:prstGeom prst="rect">
            <a:avLst/>
          </a:prstGeom>
          <a:noFill/>
          <a:ln>
            <a:noFill/>
          </a:ln>
        </p:spPr>
        <p:txBody>
          <a:bodyPr spcFirstLastPara="1" wrap="square" lIns="91425" tIns="91425" rIns="91425" bIns="91425" anchor="t" anchorCtr="0">
            <a:spAutoFit/>
          </a:bodyPr>
          <a:lstStyle/>
          <a:p>
            <a:pPr marL="457200" lvl="0" indent="-342900" algn="l" rtl="0">
              <a:spcBef>
                <a:spcPts val="0"/>
              </a:spcBef>
              <a:spcAft>
                <a:spcPts val="0"/>
              </a:spcAft>
              <a:buClr>
                <a:schemeClr val="accent6"/>
              </a:buClr>
              <a:buSzPts val="1800"/>
              <a:buFont typeface="Proxima Nova"/>
              <a:buChar char="●"/>
            </a:pPr>
            <a:r>
              <a:rPr lang="en" sz="1800">
                <a:solidFill>
                  <a:schemeClr val="accent6"/>
                </a:solidFill>
                <a:latin typeface="Proxima Nova"/>
                <a:ea typeface="Proxima Nova"/>
                <a:cs typeface="Proxima Nova"/>
                <a:sym typeface="Proxima Nova"/>
              </a:rPr>
              <a:t>Minimal support footwear for 6 months with daily activities increases intrinsic muscular development by 57% in the intervention group</a:t>
            </a:r>
            <a:endParaRPr sz="1800">
              <a:solidFill>
                <a:schemeClr val="accent6"/>
              </a:solidFill>
              <a:latin typeface="Proxima Nova"/>
              <a:ea typeface="Proxima Nova"/>
              <a:cs typeface="Proxima Nova"/>
              <a:sym typeface="Proxima Nova"/>
            </a:endParaRPr>
          </a:p>
        </p:txBody>
      </p:sp>
      <p:sp>
        <p:nvSpPr>
          <p:cNvPr id="312" name="Google Shape;312;p42"/>
          <p:cNvSpPr txBox="1"/>
          <p:nvPr/>
        </p:nvSpPr>
        <p:spPr>
          <a:xfrm>
            <a:off x="-2077" y="4838173"/>
            <a:ext cx="7616700" cy="307800"/>
          </a:xfrm>
          <a:prstGeom prst="rect">
            <a:avLst/>
          </a:prstGeom>
          <a:noFill/>
          <a:ln>
            <a:noFill/>
          </a:ln>
        </p:spPr>
        <p:txBody>
          <a:bodyPr spcFirstLastPara="1" wrap="square" lIns="91425" tIns="91425" rIns="91425" bIns="91425" anchor="t" anchorCtr="0">
            <a:spAutoFit/>
          </a:bodyPr>
          <a:lstStyle/>
          <a:p>
            <a:pPr>
              <a:buClr>
                <a:schemeClr val="accent6"/>
              </a:buClr>
              <a:buSzPts val="1100"/>
            </a:pPr>
            <a:r>
              <a:rPr lang="en" sz="800">
                <a:solidFill>
                  <a:schemeClr val="accent1"/>
                </a:solidFill>
                <a:highlight>
                  <a:srgbClr val="FFFFFF"/>
                </a:highlight>
                <a:latin typeface="Proxima Nova"/>
                <a:ea typeface="Proxima Nova"/>
                <a:cs typeface="Proxima Nova"/>
                <a:sym typeface="Proxima Nova"/>
              </a:rPr>
              <a:t>Curtis R, Willems C, Paoletti P, </a:t>
            </a:r>
            <a:r>
              <a:rPr lang="en" sz="800" err="1">
                <a:solidFill>
                  <a:schemeClr val="accent1"/>
                </a:solidFill>
                <a:highlight>
                  <a:srgbClr val="FFFFFF"/>
                </a:highlight>
                <a:latin typeface="Proxima Nova"/>
                <a:ea typeface="Proxima Nova"/>
                <a:cs typeface="Proxima Nova"/>
                <a:sym typeface="Proxima Nova"/>
              </a:rPr>
              <a:t>D’Août</a:t>
            </a:r>
            <a:r>
              <a:rPr lang="en" sz="800">
                <a:solidFill>
                  <a:schemeClr val="accent1"/>
                </a:solidFill>
                <a:highlight>
                  <a:srgbClr val="FFFFFF"/>
                </a:highlight>
                <a:latin typeface="Proxima Nova"/>
                <a:ea typeface="Proxima Nova"/>
                <a:cs typeface="Proxima Nova"/>
                <a:sym typeface="Proxima Nova"/>
              </a:rPr>
              <a:t> K. 2021. </a:t>
            </a:r>
            <a:endParaRPr lang="en-US" sz="800">
              <a:solidFill>
                <a:schemeClr val="accent1"/>
              </a:solidFill>
              <a:latin typeface="Proxima Nova"/>
              <a:ea typeface="Proxima Nova"/>
              <a:cs typeface="Proxima Nova"/>
              <a:sym typeface="Proxima Nova"/>
            </a:endParaRPr>
          </a:p>
        </p:txBody>
      </p:sp>
      <p:pic>
        <p:nvPicPr>
          <p:cNvPr id="313" name="Google Shape;313;p42"/>
          <p:cNvPicPr preferRelativeResize="0"/>
          <p:nvPr/>
        </p:nvPicPr>
        <p:blipFill>
          <a:blip r:embed="rId3">
            <a:alphaModFix/>
          </a:blip>
          <a:stretch>
            <a:fillRect/>
          </a:stretch>
        </p:blipFill>
        <p:spPr>
          <a:xfrm>
            <a:off x="570175" y="2724700"/>
            <a:ext cx="7046527" cy="17305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43"/>
          <p:cNvSpPr txBox="1">
            <a:spLocks noGrp="1"/>
          </p:cNvSpPr>
          <p:nvPr>
            <p:ph type="title"/>
          </p:nvPr>
        </p:nvSpPr>
        <p:spPr>
          <a:xfrm>
            <a:off x="248200" y="290925"/>
            <a:ext cx="8743500" cy="623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sz="3020"/>
              <a:t>Consequences of Cushioned Shoes</a:t>
            </a:r>
            <a:endParaRPr sz="3020"/>
          </a:p>
        </p:txBody>
      </p:sp>
      <p:sp>
        <p:nvSpPr>
          <p:cNvPr id="319" name="Google Shape;319;p43"/>
          <p:cNvSpPr txBox="1"/>
          <p:nvPr/>
        </p:nvSpPr>
        <p:spPr>
          <a:xfrm>
            <a:off x="306800" y="1386925"/>
            <a:ext cx="5910000" cy="2292905"/>
          </a:xfrm>
          <a:prstGeom prst="rect">
            <a:avLst/>
          </a:prstGeom>
          <a:noFill/>
          <a:ln>
            <a:noFill/>
          </a:ln>
        </p:spPr>
        <p:txBody>
          <a:bodyPr spcFirstLastPara="1" wrap="square" lIns="91425" tIns="91425" rIns="91425" bIns="91425" anchor="t" anchorCtr="0">
            <a:spAutoFit/>
          </a:bodyPr>
          <a:lstStyle/>
          <a:p>
            <a:pPr marL="457200" lvl="0" indent="-342900" algn="l" rtl="0">
              <a:spcBef>
                <a:spcPts val="0"/>
              </a:spcBef>
              <a:spcAft>
                <a:spcPts val="0"/>
              </a:spcAft>
              <a:buClr>
                <a:schemeClr val="accent6"/>
              </a:buClr>
              <a:buSzPts val="1800"/>
              <a:buFont typeface="Proxima Nova"/>
              <a:buChar char="●"/>
            </a:pPr>
            <a:r>
              <a:rPr lang="en" sz="1600">
                <a:solidFill>
                  <a:schemeClr val="accent6"/>
                </a:solidFill>
                <a:highlight>
                  <a:srgbClr val="FFFFFF"/>
                </a:highlight>
                <a:latin typeface="Proxima Nova"/>
                <a:ea typeface="Proxima Nova"/>
                <a:cs typeface="Proxima Nova"/>
                <a:sym typeface="Proxima Nova"/>
              </a:rPr>
              <a:t>Western subjects - slender feet, with more focal and higher peak pressures at the heel, metatarsals and hallux.</a:t>
            </a:r>
            <a:endParaRPr sz="1600">
              <a:solidFill>
                <a:schemeClr val="accent6"/>
              </a:solidFill>
              <a:highlight>
                <a:srgbClr val="FFFFFF"/>
              </a:highlight>
              <a:latin typeface="Proxima Nova"/>
              <a:ea typeface="Proxima Nova"/>
              <a:cs typeface="Proxima Nova"/>
              <a:sym typeface="Proxima Nova"/>
            </a:endParaRPr>
          </a:p>
          <a:p>
            <a:pPr marL="457200" lvl="0" indent="-342900" algn="l" rtl="0">
              <a:spcBef>
                <a:spcPts val="0"/>
              </a:spcBef>
              <a:spcAft>
                <a:spcPts val="0"/>
              </a:spcAft>
              <a:buClr>
                <a:schemeClr val="accent6"/>
              </a:buClr>
              <a:buSzPts val="1800"/>
              <a:buFont typeface="Proxima Nova"/>
              <a:buChar char="●"/>
            </a:pPr>
            <a:r>
              <a:rPr lang="en" sz="1600">
                <a:solidFill>
                  <a:schemeClr val="accent6"/>
                </a:solidFill>
                <a:highlight>
                  <a:srgbClr val="FFFFFF"/>
                </a:highlight>
                <a:latin typeface="Proxima Nova"/>
                <a:ea typeface="Proxima Nova"/>
                <a:cs typeface="Proxima Nova"/>
                <a:sym typeface="Proxima Nova"/>
              </a:rPr>
              <a:t>Barefoot walkers - wider feet and more equally distributed peak pressures</a:t>
            </a:r>
          </a:p>
          <a:p>
            <a:pPr marL="457200" lvl="0" indent="-342900" algn="l" rtl="0">
              <a:spcBef>
                <a:spcPts val="0"/>
              </a:spcBef>
              <a:spcAft>
                <a:spcPts val="0"/>
              </a:spcAft>
              <a:buClr>
                <a:schemeClr val="accent6"/>
              </a:buClr>
              <a:buSzPts val="1800"/>
              <a:buFont typeface="Proxima Nova"/>
              <a:buChar char="●"/>
            </a:pPr>
            <a:r>
              <a:rPr lang="en" sz="1600">
                <a:solidFill>
                  <a:schemeClr val="accent6"/>
                </a:solidFill>
                <a:highlight>
                  <a:srgbClr val="FFFFFF"/>
                </a:highlight>
                <a:latin typeface="Proxima Nova"/>
                <a:ea typeface="Proxima Nova"/>
                <a:cs typeface="Proxima Nova"/>
                <a:sym typeface="Proxima Nova"/>
              </a:rPr>
              <a:t>Minimally shod walkers – stiffer arch, large foot intrinsic muscles</a:t>
            </a:r>
            <a:endParaRPr sz="1600">
              <a:solidFill>
                <a:schemeClr val="accent6"/>
              </a:solidFill>
              <a:highlight>
                <a:srgbClr val="FFFFFF"/>
              </a:highlight>
              <a:latin typeface="Proxima Nova"/>
              <a:ea typeface="Proxima Nova"/>
              <a:cs typeface="Proxima Nova"/>
              <a:sym typeface="Proxima Nova"/>
            </a:endParaRPr>
          </a:p>
          <a:p>
            <a:pPr marL="0" lvl="0" indent="0" algn="l" rtl="0">
              <a:spcBef>
                <a:spcPts val="0"/>
              </a:spcBef>
              <a:spcAft>
                <a:spcPts val="0"/>
              </a:spcAft>
              <a:buNone/>
            </a:pPr>
            <a:endParaRPr sz="1150">
              <a:solidFill>
                <a:schemeClr val="accent6"/>
              </a:solidFill>
              <a:highlight>
                <a:srgbClr val="FFFFFF"/>
              </a:highlight>
              <a:latin typeface="Times New Roman"/>
              <a:ea typeface="Times New Roman"/>
              <a:cs typeface="Times New Roman"/>
              <a:sym typeface="Times New Roman"/>
            </a:endParaRPr>
          </a:p>
          <a:p>
            <a:pPr marL="0" lvl="0" indent="0" algn="l" rtl="0">
              <a:spcBef>
                <a:spcPts val="0"/>
              </a:spcBef>
              <a:spcAft>
                <a:spcPts val="0"/>
              </a:spcAft>
              <a:buNone/>
            </a:pPr>
            <a:endParaRPr sz="1150">
              <a:solidFill>
                <a:schemeClr val="accent6"/>
              </a:solidFill>
              <a:highlight>
                <a:srgbClr val="FFFFFF"/>
              </a:highlight>
              <a:latin typeface="Times New Roman"/>
              <a:ea typeface="Times New Roman"/>
              <a:cs typeface="Times New Roman"/>
              <a:sym typeface="Times New Roman"/>
            </a:endParaRPr>
          </a:p>
          <a:p>
            <a:pPr marL="0" lvl="0" indent="0" algn="l" rtl="0">
              <a:spcBef>
                <a:spcPts val="0"/>
              </a:spcBef>
              <a:spcAft>
                <a:spcPts val="0"/>
              </a:spcAft>
              <a:buNone/>
            </a:pPr>
            <a:endParaRPr sz="1800">
              <a:solidFill>
                <a:schemeClr val="accent6"/>
              </a:solidFill>
              <a:latin typeface="Proxima Nova"/>
              <a:ea typeface="Proxima Nova"/>
              <a:cs typeface="Proxima Nova"/>
              <a:sym typeface="Proxima Nova"/>
            </a:endParaRPr>
          </a:p>
        </p:txBody>
      </p:sp>
      <p:pic>
        <p:nvPicPr>
          <p:cNvPr id="320" name="Google Shape;320;p43"/>
          <p:cNvPicPr preferRelativeResize="0"/>
          <p:nvPr/>
        </p:nvPicPr>
        <p:blipFill>
          <a:blip r:embed="rId4">
            <a:alphaModFix/>
          </a:blip>
          <a:stretch>
            <a:fillRect/>
          </a:stretch>
        </p:blipFill>
        <p:spPr>
          <a:xfrm>
            <a:off x="248200" y="3026975"/>
            <a:ext cx="7308842" cy="1701476"/>
          </a:xfrm>
          <a:prstGeom prst="rect">
            <a:avLst/>
          </a:prstGeom>
          <a:noFill/>
          <a:ln>
            <a:noFill/>
          </a:ln>
        </p:spPr>
      </p:pic>
      <p:pic>
        <p:nvPicPr>
          <p:cNvPr id="321" name="Google Shape;321;p43"/>
          <p:cNvPicPr preferRelativeResize="0"/>
          <p:nvPr/>
        </p:nvPicPr>
        <p:blipFill>
          <a:blip r:embed="rId5">
            <a:alphaModFix/>
          </a:blip>
          <a:stretch>
            <a:fillRect/>
          </a:stretch>
        </p:blipFill>
        <p:spPr>
          <a:xfrm>
            <a:off x="6484150" y="1386925"/>
            <a:ext cx="2435275" cy="1701476"/>
          </a:xfrm>
          <a:prstGeom prst="rect">
            <a:avLst/>
          </a:prstGeom>
          <a:noFill/>
          <a:ln>
            <a:noFill/>
          </a:ln>
        </p:spPr>
      </p:pic>
      <p:sp>
        <p:nvSpPr>
          <p:cNvPr id="322" name="Google Shape;322;p43"/>
          <p:cNvSpPr txBox="1"/>
          <p:nvPr/>
        </p:nvSpPr>
        <p:spPr>
          <a:xfrm>
            <a:off x="0" y="4867344"/>
            <a:ext cx="7939663" cy="430857"/>
          </a:xfrm>
          <a:prstGeom prst="rect">
            <a:avLst/>
          </a:prstGeom>
          <a:noFill/>
          <a:ln>
            <a:noFill/>
          </a:ln>
        </p:spPr>
        <p:txBody>
          <a:bodyPr spcFirstLastPara="1" wrap="square" lIns="91425" tIns="91425" rIns="91425" bIns="91425" anchor="t" anchorCtr="0">
            <a:spAutoFit/>
          </a:bodyPr>
          <a:lstStyle/>
          <a:p>
            <a:pPr>
              <a:buClr>
                <a:schemeClr val="accent6"/>
              </a:buClr>
              <a:buSzPts val="1100"/>
            </a:pPr>
            <a:r>
              <a:rPr lang="en" sz="800" err="1">
                <a:solidFill>
                  <a:schemeClr val="accent1"/>
                </a:solidFill>
                <a:latin typeface="Proxima Nova"/>
                <a:ea typeface="Proxima Nova"/>
                <a:cs typeface="Proxima Nova"/>
                <a:sym typeface="Proxima Nova"/>
              </a:rPr>
              <a:t>D’Août</a:t>
            </a:r>
            <a:r>
              <a:rPr lang="en" sz="800">
                <a:solidFill>
                  <a:schemeClr val="accent1"/>
                </a:solidFill>
                <a:latin typeface="Proxima Nova"/>
                <a:ea typeface="Proxima Nova"/>
                <a:cs typeface="Proxima Nova"/>
                <a:sym typeface="Proxima Nova"/>
              </a:rPr>
              <a:t> K, Pataky TC, De Clercq D, Aerts P, 2009. </a:t>
            </a:r>
            <a:r>
              <a:rPr lang="en-US" sz="800">
                <a:latin typeface="Proxima Nova"/>
              </a:rPr>
              <a:t>Holowka NB, Wallace IJ, Lieberman DE, 2018. </a:t>
            </a:r>
            <a:endParaRPr lang="en-US">
              <a:solidFill>
                <a:srgbClr val="434343"/>
              </a:solidFill>
            </a:endParaRPr>
          </a:p>
          <a:p>
            <a:pPr marL="0" lvl="0" indent="0" algn="l" rtl="0">
              <a:spcBef>
                <a:spcPts val="0"/>
              </a:spcBef>
              <a:spcAft>
                <a:spcPts val="0"/>
              </a:spcAft>
              <a:buClr>
                <a:schemeClr val="accent6"/>
              </a:buClr>
              <a:buFont typeface="Arial"/>
              <a:buNone/>
            </a:pPr>
            <a:endParaRPr lang="en" sz="800">
              <a:solidFill>
                <a:schemeClr val="accent1"/>
              </a:solidFill>
              <a:latin typeface="Proxima Nova"/>
              <a:ea typeface="Proxima Nova"/>
              <a:cs typeface="Proxima Nova"/>
            </a:endParaRPr>
          </a:p>
        </p:txBody>
      </p:sp>
    </p:spTree>
  </p:cSld>
  <p:clrMapOvr>
    <a:masterClrMapping/>
  </p:clrMapOvr>
  <p:extLst>
    <p:ext uri="{6950BFC3-D8DA-4A85-94F7-54DA5524770B}">
      <p188:commentRel xmlns:p188="http://schemas.microsoft.com/office/powerpoint/2018/8/main" r:id="rId3"/>
    </p:ext>
  </p:extLs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Google Shape;327;p44"/>
          <p:cNvSpPr txBox="1">
            <a:spLocks noGrp="1"/>
          </p:cNvSpPr>
          <p:nvPr>
            <p:ph type="title"/>
          </p:nvPr>
        </p:nvSpPr>
        <p:spPr>
          <a:xfrm>
            <a:off x="248200" y="290925"/>
            <a:ext cx="8743500" cy="623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sz="3820">
                <a:latin typeface="Proxima Nova"/>
                <a:ea typeface="Proxima Nova"/>
                <a:cs typeface="Proxima Nova"/>
                <a:sym typeface="Proxima Nova"/>
              </a:rPr>
              <a:t>The Effect of Modern Footwear</a:t>
            </a:r>
            <a:endParaRPr sz="3820">
              <a:latin typeface="Proxima Nova"/>
              <a:ea typeface="Proxima Nova"/>
              <a:cs typeface="Proxima Nova"/>
              <a:sym typeface="Proxima Nova"/>
            </a:endParaRPr>
          </a:p>
        </p:txBody>
      </p:sp>
      <p:sp>
        <p:nvSpPr>
          <p:cNvPr id="328" name="Google Shape;328;p44"/>
          <p:cNvSpPr txBox="1"/>
          <p:nvPr/>
        </p:nvSpPr>
        <p:spPr>
          <a:xfrm>
            <a:off x="287350" y="1355425"/>
            <a:ext cx="7339200" cy="184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solidFill>
                  <a:schemeClr val="accent6"/>
                </a:solidFill>
                <a:latin typeface="Proxima Nova"/>
                <a:ea typeface="Proxima Nova"/>
                <a:cs typeface="Proxima Nova"/>
                <a:sym typeface="Proxima Nova"/>
              </a:rPr>
              <a:t>Direct Effects: </a:t>
            </a:r>
            <a:endParaRPr sz="1800">
              <a:solidFill>
                <a:schemeClr val="accent6"/>
              </a:solidFill>
              <a:latin typeface="Proxima Nova"/>
              <a:ea typeface="Proxima Nova"/>
              <a:cs typeface="Proxima Nova"/>
              <a:sym typeface="Proxima Nova"/>
            </a:endParaRPr>
          </a:p>
          <a:p>
            <a:pPr marL="0" lvl="0" indent="0" algn="l" rtl="0">
              <a:spcBef>
                <a:spcPts val="0"/>
              </a:spcBef>
              <a:spcAft>
                <a:spcPts val="0"/>
              </a:spcAft>
              <a:buNone/>
            </a:pPr>
            <a:endParaRPr sz="1800">
              <a:solidFill>
                <a:schemeClr val="accent6"/>
              </a:solidFill>
              <a:latin typeface="Proxima Nova"/>
              <a:ea typeface="Proxima Nova"/>
              <a:cs typeface="Proxima Nova"/>
              <a:sym typeface="Proxima Nova"/>
            </a:endParaRPr>
          </a:p>
          <a:p>
            <a:pPr marL="457200" lvl="0" indent="-342900" algn="l" rtl="0">
              <a:spcBef>
                <a:spcPts val="0"/>
              </a:spcBef>
              <a:spcAft>
                <a:spcPts val="0"/>
              </a:spcAft>
              <a:buClr>
                <a:schemeClr val="accent6"/>
              </a:buClr>
              <a:buSzPts val="1800"/>
              <a:buFont typeface="Proxima Nova"/>
              <a:buAutoNum type="arabicParenR"/>
            </a:pPr>
            <a:r>
              <a:rPr lang="en" sz="1800">
                <a:solidFill>
                  <a:schemeClr val="accent6"/>
                </a:solidFill>
                <a:latin typeface="Proxima Nova"/>
                <a:ea typeface="Proxima Nova"/>
                <a:cs typeface="Proxima Nova"/>
                <a:sym typeface="Proxima Nova"/>
              </a:rPr>
              <a:t>Decreased intrinsic muscular development and arch function, and poor pressure distribution across the gait cycle </a:t>
            </a:r>
            <a:endParaRPr sz="1800">
              <a:solidFill>
                <a:schemeClr val="accent6"/>
              </a:solidFill>
              <a:latin typeface="Proxima Nova"/>
              <a:ea typeface="Proxima Nova"/>
              <a:cs typeface="Proxima Nova"/>
              <a:sym typeface="Proxima Nova"/>
            </a:endParaRPr>
          </a:p>
          <a:p>
            <a:pPr marL="457200" lvl="0" indent="-342900" algn="l" rtl="0">
              <a:spcBef>
                <a:spcPts val="0"/>
              </a:spcBef>
              <a:spcAft>
                <a:spcPts val="0"/>
              </a:spcAft>
              <a:buClr>
                <a:schemeClr val="accent6"/>
              </a:buClr>
              <a:buSzPts val="1800"/>
              <a:buFont typeface="Proxima Nova"/>
              <a:buAutoNum type="arabicParenR"/>
            </a:pPr>
            <a:r>
              <a:rPr lang="en" sz="1800" b="1">
                <a:solidFill>
                  <a:schemeClr val="accent6"/>
                </a:solidFill>
                <a:latin typeface="Proxima Nova"/>
                <a:ea typeface="Proxima Nova"/>
                <a:cs typeface="Proxima Nova"/>
                <a:sym typeface="Proxima Nova"/>
              </a:rPr>
              <a:t>Encourages deviation from a natural gait pattern</a:t>
            </a:r>
            <a:r>
              <a:rPr lang="en-US" sz="1800" b="1">
                <a:solidFill>
                  <a:schemeClr val="accent6"/>
                </a:solidFill>
                <a:latin typeface="Proxima Nova"/>
                <a:ea typeface="Proxima Nova"/>
                <a:cs typeface="Proxima Nova"/>
                <a:sym typeface="Proxima Nova"/>
              </a:rPr>
              <a:t> </a:t>
            </a:r>
          </a:p>
          <a:p>
            <a:pPr marL="457200" lvl="0" indent="-342900">
              <a:buClr>
                <a:schemeClr val="accent6"/>
              </a:buClr>
              <a:buSzPts val="1800"/>
              <a:buFont typeface="Proxima Nova"/>
              <a:buAutoNum type="arabicParenR"/>
            </a:pPr>
            <a:r>
              <a:rPr lang="en-US" sz="1800">
                <a:solidFill>
                  <a:schemeClr val="accent6"/>
                </a:solidFill>
                <a:latin typeface="Proxima Nova"/>
                <a:ea typeface="Proxima Nova"/>
                <a:cs typeface="Proxima Nova"/>
                <a:sym typeface="Proxima Nova"/>
              </a:rPr>
              <a:t>Impact to the great toe</a:t>
            </a:r>
          </a:p>
        </p:txBody>
      </p:sp>
      <p:pic>
        <p:nvPicPr>
          <p:cNvPr id="329" name="Google Shape;329;p44"/>
          <p:cNvPicPr preferRelativeResize="0"/>
          <p:nvPr/>
        </p:nvPicPr>
        <p:blipFill>
          <a:blip r:embed="rId3">
            <a:alphaModFix/>
          </a:blip>
          <a:stretch>
            <a:fillRect/>
          </a:stretch>
        </p:blipFill>
        <p:spPr>
          <a:xfrm>
            <a:off x="2217475" y="3065755"/>
            <a:ext cx="4220589" cy="1618764"/>
          </a:xfrm>
          <a:prstGeom prst="rect">
            <a:avLst/>
          </a:prstGeom>
          <a:noFill/>
          <a:ln>
            <a:noFill/>
          </a:ln>
        </p:spPr>
      </p:pic>
      <p:sp>
        <p:nvSpPr>
          <p:cNvPr id="2" name="TextBox 1">
            <a:extLst>
              <a:ext uri="{FF2B5EF4-FFF2-40B4-BE49-F238E27FC236}">
                <a16:creationId xmlns:a16="http://schemas.microsoft.com/office/drawing/2014/main" id="{007F1E88-6415-B93C-FB5D-FE0308682CAB}"/>
              </a:ext>
            </a:extLst>
          </p:cNvPr>
          <p:cNvSpPr txBox="1"/>
          <p:nvPr/>
        </p:nvSpPr>
        <p:spPr>
          <a:xfrm>
            <a:off x="2217615" y="4684346"/>
            <a:ext cx="6318737"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a:t>Sweat Elite. (n.d.). </a:t>
            </a:r>
            <a:r>
              <a:rPr lang="en-US" sz="800" i="1"/>
              <a:t>Mo Farah – Technique transformation analysis</a:t>
            </a:r>
            <a:r>
              <a:rPr lang="en-US" sz="800"/>
              <a:t>.</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Google Shape;334;p45"/>
          <p:cNvSpPr txBox="1">
            <a:spLocks noGrp="1"/>
          </p:cNvSpPr>
          <p:nvPr>
            <p:ph type="title"/>
          </p:nvPr>
        </p:nvSpPr>
        <p:spPr>
          <a:xfrm>
            <a:off x="248200" y="290925"/>
            <a:ext cx="8743500" cy="623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sz="3020"/>
              <a:t>Consequences of Cushioned Shoes</a:t>
            </a:r>
            <a:endParaRPr sz="3020"/>
          </a:p>
        </p:txBody>
      </p:sp>
      <p:sp>
        <p:nvSpPr>
          <p:cNvPr id="335" name="Google Shape;335;p45"/>
          <p:cNvSpPr txBox="1"/>
          <p:nvPr/>
        </p:nvSpPr>
        <p:spPr>
          <a:xfrm>
            <a:off x="402725" y="1462225"/>
            <a:ext cx="8472300" cy="1015800"/>
          </a:xfrm>
          <a:prstGeom prst="rect">
            <a:avLst/>
          </a:prstGeom>
          <a:noFill/>
          <a:ln>
            <a:noFill/>
          </a:ln>
        </p:spPr>
        <p:txBody>
          <a:bodyPr spcFirstLastPara="1" wrap="square" lIns="91425" tIns="91425" rIns="91425" bIns="91425" anchor="t" anchorCtr="0">
            <a:spAutoFit/>
          </a:bodyPr>
          <a:lstStyle/>
          <a:p>
            <a:pPr marL="457200" lvl="0" indent="-342900" algn="l" rtl="0">
              <a:spcBef>
                <a:spcPts val="0"/>
              </a:spcBef>
              <a:spcAft>
                <a:spcPts val="0"/>
              </a:spcAft>
              <a:buClr>
                <a:schemeClr val="accent6"/>
              </a:buClr>
              <a:buSzPts val="1800"/>
              <a:buFont typeface="Proxima Nova"/>
              <a:buChar char="●"/>
            </a:pPr>
            <a:r>
              <a:rPr lang="en" sz="1800">
                <a:solidFill>
                  <a:schemeClr val="accent6"/>
                </a:solidFill>
                <a:latin typeface="Proxima Nova"/>
                <a:ea typeface="Proxima Nova"/>
                <a:cs typeface="Proxima Nova"/>
                <a:sym typeface="Proxima Nova"/>
              </a:rPr>
              <a:t>Cushioned shoes encourage a heel strike running pattern</a:t>
            </a:r>
            <a:endParaRPr sz="1800">
              <a:solidFill>
                <a:schemeClr val="accent6"/>
              </a:solidFill>
              <a:latin typeface="Proxima Nova"/>
              <a:ea typeface="Proxima Nova"/>
              <a:cs typeface="Proxima Nova"/>
              <a:sym typeface="Proxima Nova"/>
            </a:endParaRPr>
          </a:p>
          <a:p>
            <a:pPr marL="457200" lvl="0" indent="-342900" algn="l" rtl="0">
              <a:spcBef>
                <a:spcPts val="0"/>
              </a:spcBef>
              <a:spcAft>
                <a:spcPts val="0"/>
              </a:spcAft>
              <a:buClr>
                <a:schemeClr val="accent6"/>
              </a:buClr>
              <a:buSzPts val="1800"/>
              <a:buFont typeface="Proxima Nova"/>
              <a:buChar char="●"/>
            </a:pPr>
            <a:r>
              <a:rPr lang="en" sz="1800">
                <a:solidFill>
                  <a:schemeClr val="accent6"/>
                </a:solidFill>
                <a:latin typeface="Proxima Nova"/>
                <a:ea typeface="Proxima Nova"/>
                <a:cs typeface="Proxima Nova"/>
                <a:sym typeface="Proxima Nova"/>
              </a:rPr>
              <a:t>Running in highly cushioned shoes increases leg stiffness and amplifies impact loading</a:t>
            </a:r>
            <a:endParaRPr sz="1800">
              <a:solidFill>
                <a:schemeClr val="accent6"/>
              </a:solidFill>
              <a:latin typeface="Proxima Nova"/>
              <a:ea typeface="Proxima Nova"/>
              <a:cs typeface="Proxima Nova"/>
              <a:sym typeface="Proxima Nova"/>
            </a:endParaRPr>
          </a:p>
        </p:txBody>
      </p:sp>
      <p:sp>
        <p:nvSpPr>
          <p:cNvPr id="336" name="Google Shape;336;p45"/>
          <p:cNvSpPr txBox="1"/>
          <p:nvPr/>
        </p:nvSpPr>
        <p:spPr>
          <a:xfrm>
            <a:off x="0" y="4835619"/>
            <a:ext cx="7437014" cy="307746"/>
          </a:xfrm>
          <a:prstGeom prst="rect">
            <a:avLst/>
          </a:prstGeom>
          <a:noFill/>
          <a:ln>
            <a:noFill/>
          </a:ln>
        </p:spPr>
        <p:txBody>
          <a:bodyPr spcFirstLastPara="1" wrap="square" lIns="91425" tIns="91425" rIns="91425" bIns="91425" anchor="t" anchorCtr="0">
            <a:spAutoFit/>
          </a:bodyPr>
          <a:lstStyle/>
          <a:p>
            <a:pPr>
              <a:buClr>
                <a:schemeClr val="accent6"/>
              </a:buClr>
              <a:buSzPts val="1100"/>
            </a:pPr>
            <a:r>
              <a:rPr lang="en" sz="800">
                <a:solidFill>
                  <a:schemeClr val="accent1"/>
                </a:solidFill>
                <a:ea typeface="Proxima Nova"/>
                <a:cs typeface="Proxima Nova"/>
                <a:sym typeface="Proxima Nova"/>
              </a:rPr>
              <a:t>Kulmala J-P, Kosonen J, Nurminen J, Avela J, 2018.</a:t>
            </a:r>
            <a:endParaRPr lang="en-US" sz="800">
              <a:solidFill>
                <a:schemeClr val="accent1"/>
              </a:solidFill>
              <a:ea typeface="Proxima Nova"/>
              <a:cs typeface="Proxima Nova"/>
            </a:endParaRPr>
          </a:p>
        </p:txBody>
      </p:sp>
      <p:pic>
        <p:nvPicPr>
          <p:cNvPr id="337" name="Google Shape;337;p45"/>
          <p:cNvPicPr preferRelativeResize="0"/>
          <p:nvPr/>
        </p:nvPicPr>
        <p:blipFill>
          <a:blip r:embed="rId3">
            <a:alphaModFix/>
          </a:blip>
          <a:stretch>
            <a:fillRect/>
          </a:stretch>
        </p:blipFill>
        <p:spPr>
          <a:xfrm>
            <a:off x="2048512" y="2386250"/>
            <a:ext cx="5142876" cy="2120175"/>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33">
          <a:extLst>
            <a:ext uri="{FF2B5EF4-FFF2-40B4-BE49-F238E27FC236}">
              <a16:creationId xmlns:a16="http://schemas.microsoft.com/office/drawing/2014/main" id="{C95B1CCA-0717-EB90-25A7-CB9C420F51DC}"/>
            </a:ext>
          </a:extLst>
        </p:cNvPr>
        <p:cNvGrpSpPr/>
        <p:nvPr/>
      </p:nvGrpSpPr>
      <p:grpSpPr>
        <a:xfrm>
          <a:off x="0" y="0"/>
          <a:ext cx="0" cy="0"/>
          <a:chOff x="0" y="0"/>
          <a:chExt cx="0" cy="0"/>
        </a:xfrm>
      </p:grpSpPr>
      <p:sp>
        <p:nvSpPr>
          <p:cNvPr id="334" name="Google Shape;334;p45">
            <a:extLst>
              <a:ext uri="{FF2B5EF4-FFF2-40B4-BE49-F238E27FC236}">
                <a16:creationId xmlns:a16="http://schemas.microsoft.com/office/drawing/2014/main" id="{8A9D04F6-068B-B751-A303-C87A2F2CA88D}"/>
              </a:ext>
            </a:extLst>
          </p:cNvPr>
          <p:cNvSpPr txBox="1">
            <a:spLocks noGrp="1"/>
          </p:cNvSpPr>
          <p:nvPr>
            <p:ph type="title"/>
          </p:nvPr>
        </p:nvSpPr>
        <p:spPr>
          <a:xfrm>
            <a:off x="248200" y="47078"/>
            <a:ext cx="8743500" cy="623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sz="3020"/>
              <a:t>Compared to Cushioned Shoes, Habitual Barefoot Walkers Have… </a:t>
            </a:r>
            <a:endParaRPr sz="3020"/>
          </a:p>
        </p:txBody>
      </p:sp>
      <p:sp>
        <p:nvSpPr>
          <p:cNvPr id="335" name="Google Shape;335;p45">
            <a:extLst>
              <a:ext uri="{FF2B5EF4-FFF2-40B4-BE49-F238E27FC236}">
                <a16:creationId xmlns:a16="http://schemas.microsoft.com/office/drawing/2014/main" id="{F4C4FFA3-3415-19D8-7077-052C123B18EB}"/>
              </a:ext>
            </a:extLst>
          </p:cNvPr>
          <p:cNvSpPr txBox="1"/>
          <p:nvPr/>
        </p:nvSpPr>
        <p:spPr>
          <a:xfrm>
            <a:off x="179560" y="1532203"/>
            <a:ext cx="8880780" cy="861744"/>
          </a:xfrm>
          <a:prstGeom prst="rect">
            <a:avLst/>
          </a:prstGeom>
          <a:noFill/>
          <a:ln>
            <a:noFill/>
          </a:ln>
        </p:spPr>
        <p:txBody>
          <a:bodyPr spcFirstLastPara="1" wrap="square" lIns="91425" tIns="91425" rIns="91425" bIns="91425" anchor="t" anchorCtr="0">
            <a:spAutoFit/>
          </a:bodyPr>
          <a:lstStyle/>
          <a:p>
            <a:pPr marL="457200" lvl="0" indent="-342900">
              <a:buClr>
                <a:schemeClr val="accent6"/>
              </a:buClr>
              <a:buSzPts val="1800"/>
              <a:buFont typeface="Proxima Nova"/>
              <a:buChar char="●"/>
            </a:pPr>
            <a:r>
              <a:rPr lang="en-US" sz="2400">
                <a:solidFill>
                  <a:schemeClr val="accent6"/>
                </a:solidFill>
                <a:latin typeface="Proxima Nova"/>
                <a:ea typeface="Proxima Nova"/>
                <a:cs typeface="Proxima Nova"/>
                <a:sym typeface="Proxima Nova"/>
              </a:rPr>
              <a:t>Lower peak plantar pressures and pressure impulses. Why?</a:t>
            </a:r>
          </a:p>
          <a:p>
            <a:pPr marL="114300" lvl="5">
              <a:buClr>
                <a:schemeClr val="accent6"/>
              </a:buClr>
              <a:buSzPts val="1800"/>
            </a:pPr>
            <a:r>
              <a:rPr lang="en-US" sz="2000">
                <a:solidFill>
                  <a:schemeClr val="accent6"/>
                </a:solidFill>
                <a:latin typeface="Proxima Nova"/>
                <a:ea typeface="Proxima Nova"/>
                <a:cs typeface="Proxima Nova"/>
                <a:sym typeface="Proxima Nova"/>
              </a:rPr>
              <a:t>                 </a:t>
            </a:r>
          </a:p>
        </p:txBody>
      </p:sp>
      <p:sp>
        <p:nvSpPr>
          <p:cNvPr id="336" name="Google Shape;336;p45">
            <a:extLst>
              <a:ext uri="{FF2B5EF4-FFF2-40B4-BE49-F238E27FC236}">
                <a16:creationId xmlns:a16="http://schemas.microsoft.com/office/drawing/2014/main" id="{5340C6D0-6034-676A-8C90-47515420E22C}"/>
              </a:ext>
            </a:extLst>
          </p:cNvPr>
          <p:cNvSpPr txBox="1"/>
          <p:nvPr/>
        </p:nvSpPr>
        <p:spPr>
          <a:xfrm>
            <a:off x="0" y="4838402"/>
            <a:ext cx="6933900" cy="307746"/>
          </a:xfrm>
          <a:prstGeom prst="rect">
            <a:avLst/>
          </a:prstGeom>
          <a:noFill/>
          <a:ln>
            <a:noFill/>
          </a:ln>
        </p:spPr>
        <p:txBody>
          <a:bodyPr spcFirstLastPara="1" wrap="square" lIns="91425" tIns="91425" rIns="91425" bIns="91425" anchor="t" anchorCtr="0">
            <a:spAutoFit/>
          </a:bodyPr>
          <a:lstStyle/>
          <a:p>
            <a:pPr>
              <a:buClr>
                <a:schemeClr val="accent6"/>
              </a:buClr>
              <a:buSzPts val="1100"/>
            </a:pPr>
            <a:r>
              <a:rPr lang="en-US" sz="800">
                <a:solidFill>
                  <a:schemeClr val="accent1"/>
                </a:solidFill>
                <a:latin typeface="Proxima Nova"/>
                <a:ea typeface="Proxima Nova"/>
                <a:cs typeface="Proxima Nova"/>
                <a:sym typeface="Proxima Nova"/>
              </a:rPr>
              <a:t>Franklin S, Grey MJ, Heneghan N, Bowen L, Li FX, 2015. </a:t>
            </a:r>
            <a:endParaRPr sz="800">
              <a:solidFill>
                <a:schemeClr val="accent1"/>
              </a:solidFill>
              <a:latin typeface="Proxima Nova"/>
              <a:ea typeface="Proxima Nova"/>
              <a:cs typeface="Proxima Nova"/>
              <a:sym typeface="Proxima Nova"/>
            </a:endParaRPr>
          </a:p>
        </p:txBody>
      </p:sp>
      <p:sp>
        <p:nvSpPr>
          <p:cNvPr id="2" name="TextBox 1">
            <a:extLst>
              <a:ext uri="{FF2B5EF4-FFF2-40B4-BE49-F238E27FC236}">
                <a16:creationId xmlns:a16="http://schemas.microsoft.com/office/drawing/2014/main" id="{84F4B8C2-5310-7F91-0C42-B4B880AF2B19}"/>
              </a:ext>
            </a:extLst>
          </p:cNvPr>
          <p:cNvSpPr txBox="1"/>
          <p:nvPr/>
        </p:nvSpPr>
        <p:spPr>
          <a:xfrm>
            <a:off x="698715" y="2131987"/>
            <a:ext cx="7842470" cy="2246769"/>
          </a:xfrm>
          <a:prstGeom prst="rect">
            <a:avLst/>
          </a:prstGeom>
          <a:noFill/>
        </p:spPr>
        <p:txBody>
          <a:bodyPr wrap="square" rtlCol="0">
            <a:spAutoFit/>
          </a:bodyPr>
          <a:lstStyle/>
          <a:p>
            <a:pPr marL="571500" lvl="5" indent="-457200">
              <a:buClr>
                <a:schemeClr val="accent6"/>
              </a:buClr>
              <a:buSzPts val="1800"/>
              <a:buFont typeface="+mj-lt"/>
              <a:buAutoNum type="arabicPeriod"/>
            </a:pPr>
            <a:r>
              <a:rPr lang="en-US" sz="2400">
                <a:solidFill>
                  <a:schemeClr val="accent6"/>
                </a:solidFill>
                <a:latin typeface="Proxima Nova"/>
                <a:ea typeface="Proxima Nova"/>
                <a:cs typeface="Proxima Nova"/>
                <a:sym typeface="Proxima Nova"/>
              </a:rPr>
              <a:t>Increased forefoot spreading under load</a:t>
            </a:r>
          </a:p>
          <a:p>
            <a:pPr marL="571500" lvl="5" indent="-457200">
              <a:buClr>
                <a:schemeClr val="accent6"/>
              </a:buClr>
              <a:buSzPts val="1800"/>
              <a:buFont typeface="+mj-lt"/>
              <a:buAutoNum type="arabicPeriod"/>
            </a:pPr>
            <a:r>
              <a:rPr lang="en-US" sz="2400">
                <a:solidFill>
                  <a:schemeClr val="accent6"/>
                </a:solidFill>
                <a:latin typeface="Proxima Nova"/>
                <a:ea typeface="Proxima Nova"/>
                <a:cs typeface="Proxima Nova"/>
                <a:sym typeface="Proxima Nova"/>
              </a:rPr>
              <a:t>Reduced step/stride length and increased cadence</a:t>
            </a:r>
          </a:p>
          <a:p>
            <a:pPr marL="571500" lvl="5" indent="-457200">
              <a:buClr>
                <a:schemeClr val="accent6"/>
              </a:buClr>
              <a:buSzPts val="1800"/>
              <a:buFont typeface="+mj-lt"/>
              <a:buAutoNum type="arabicPeriod"/>
            </a:pPr>
            <a:r>
              <a:rPr lang="en-US" sz="2400">
                <a:solidFill>
                  <a:schemeClr val="accent6"/>
                </a:solidFill>
                <a:latin typeface="Proxima Nova"/>
                <a:ea typeface="Proxima Nova"/>
                <a:cs typeface="Proxima Nova"/>
                <a:sym typeface="Proxima Nova"/>
              </a:rPr>
              <a:t>Flatter foot placement, increased knee flexion, and a reduced peak vertical ground reaction force at initial contact</a:t>
            </a:r>
          </a:p>
          <a:p>
            <a:pPr marL="114300" lvl="5">
              <a:buClr>
                <a:schemeClr val="accent6"/>
              </a:buClr>
              <a:buSzPts val="1800"/>
            </a:pPr>
            <a:endParaRPr lang="en-US" sz="2000">
              <a:solidFill>
                <a:schemeClr val="accent6"/>
              </a:solidFill>
              <a:latin typeface="Proxima Nova"/>
              <a:ea typeface="Proxima Nova"/>
              <a:cs typeface="Proxima Nova"/>
              <a:sym typeface="Proxima Nova"/>
            </a:endParaRPr>
          </a:p>
        </p:txBody>
      </p:sp>
    </p:spTree>
    <p:extLst>
      <p:ext uri="{BB962C8B-B14F-4D97-AF65-F5344CB8AC3E}">
        <p14:creationId xmlns:p14="http://schemas.microsoft.com/office/powerpoint/2010/main" val="2912321930"/>
      </p:ext>
    </p:extLst>
  </p:cSld>
  <p:clrMapOvr>
    <a:masterClrMapping/>
  </p:clrMapOvr>
  <p:extLst>
    <p:ext uri="{6950BFC3-D8DA-4A85-94F7-54DA5524770B}">
      <p188:commentRel xmlns:p188="http://schemas.microsoft.com/office/powerpoint/2018/8/main" r:id="rId3"/>
    </p:ext>
  </p:extLs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46"/>
          <p:cNvSpPr txBox="1">
            <a:spLocks noGrp="1"/>
          </p:cNvSpPr>
          <p:nvPr>
            <p:ph type="title"/>
          </p:nvPr>
        </p:nvSpPr>
        <p:spPr>
          <a:xfrm>
            <a:off x="248200" y="290925"/>
            <a:ext cx="8743500" cy="623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sz="3820">
                <a:latin typeface="Proxima Nova"/>
                <a:ea typeface="Proxima Nova"/>
                <a:cs typeface="Proxima Nova"/>
                <a:sym typeface="Proxima Nova"/>
              </a:rPr>
              <a:t>The Effect of Modern Footwear</a:t>
            </a:r>
            <a:endParaRPr sz="3820">
              <a:latin typeface="Proxima Nova"/>
              <a:ea typeface="Proxima Nova"/>
              <a:cs typeface="Proxima Nova"/>
              <a:sym typeface="Proxima Nova"/>
            </a:endParaRPr>
          </a:p>
        </p:txBody>
      </p:sp>
      <p:sp>
        <p:nvSpPr>
          <p:cNvPr id="343" name="Google Shape;343;p46"/>
          <p:cNvSpPr txBox="1"/>
          <p:nvPr/>
        </p:nvSpPr>
        <p:spPr>
          <a:xfrm>
            <a:off x="452325" y="1408600"/>
            <a:ext cx="7339200" cy="184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solidFill>
                  <a:schemeClr val="accent6"/>
                </a:solidFill>
                <a:latin typeface="Proxima Nova"/>
                <a:ea typeface="Proxima Nova"/>
                <a:cs typeface="Proxima Nova"/>
                <a:sym typeface="Proxima Nova"/>
              </a:rPr>
              <a:t>Direct Effects: </a:t>
            </a:r>
            <a:endParaRPr sz="1800">
              <a:solidFill>
                <a:schemeClr val="accent6"/>
              </a:solidFill>
              <a:latin typeface="Proxima Nova"/>
              <a:ea typeface="Proxima Nova"/>
              <a:cs typeface="Proxima Nova"/>
              <a:sym typeface="Proxima Nova"/>
            </a:endParaRPr>
          </a:p>
          <a:p>
            <a:pPr marL="0" lvl="0" indent="0" algn="l" rtl="0">
              <a:spcBef>
                <a:spcPts val="0"/>
              </a:spcBef>
              <a:spcAft>
                <a:spcPts val="0"/>
              </a:spcAft>
              <a:buNone/>
            </a:pPr>
            <a:endParaRPr sz="1800">
              <a:solidFill>
                <a:schemeClr val="accent6"/>
              </a:solidFill>
              <a:latin typeface="Proxima Nova"/>
              <a:ea typeface="Proxima Nova"/>
              <a:cs typeface="Proxima Nova"/>
              <a:sym typeface="Proxima Nova"/>
            </a:endParaRPr>
          </a:p>
          <a:p>
            <a:pPr marL="457200" lvl="0" indent="-342900" algn="l" rtl="0">
              <a:spcBef>
                <a:spcPts val="0"/>
              </a:spcBef>
              <a:spcAft>
                <a:spcPts val="0"/>
              </a:spcAft>
              <a:buClr>
                <a:schemeClr val="accent6"/>
              </a:buClr>
              <a:buSzPts val="1800"/>
              <a:buFont typeface="Proxima Nova"/>
              <a:buAutoNum type="arabicParenR"/>
            </a:pPr>
            <a:r>
              <a:rPr lang="en" sz="1800">
                <a:solidFill>
                  <a:schemeClr val="accent6"/>
                </a:solidFill>
                <a:latin typeface="Proxima Nova"/>
                <a:ea typeface="Proxima Nova"/>
                <a:cs typeface="Proxima Nova"/>
                <a:sym typeface="Proxima Nova"/>
              </a:rPr>
              <a:t>Decreased intrinsic muscular development and arch function, and poor pressure distribution across the gait cycle </a:t>
            </a:r>
            <a:endParaRPr sz="1800">
              <a:solidFill>
                <a:schemeClr val="accent6"/>
              </a:solidFill>
              <a:latin typeface="Proxima Nova"/>
              <a:ea typeface="Proxima Nova"/>
              <a:cs typeface="Proxima Nova"/>
              <a:sym typeface="Proxima Nova"/>
            </a:endParaRPr>
          </a:p>
          <a:p>
            <a:pPr marL="457200" lvl="0" indent="-342900">
              <a:buClr>
                <a:schemeClr val="accent6"/>
              </a:buClr>
              <a:buSzPts val="1800"/>
              <a:buFont typeface="Proxima Nova"/>
              <a:buAutoNum type="arabicParenR"/>
            </a:pPr>
            <a:r>
              <a:rPr lang="en" sz="1800">
                <a:solidFill>
                  <a:schemeClr val="accent6"/>
                </a:solidFill>
                <a:latin typeface="Proxima Nova"/>
                <a:ea typeface="Proxima Nova"/>
                <a:cs typeface="Proxima Nova"/>
                <a:sym typeface="Proxima Nova"/>
              </a:rPr>
              <a:t>Encourages deviation from a natural gait pattern</a:t>
            </a:r>
            <a:r>
              <a:rPr lang="en-US" sz="1800">
                <a:solidFill>
                  <a:schemeClr val="accent6"/>
                </a:solidFill>
                <a:latin typeface="Proxima Nova"/>
                <a:ea typeface="Proxima Nova"/>
                <a:cs typeface="Proxima Nova"/>
                <a:sym typeface="Proxima Nova"/>
              </a:rPr>
              <a:t> </a:t>
            </a:r>
          </a:p>
          <a:p>
            <a:pPr marL="457200" lvl="0" indent="-342900" algn="l" rtl="0">
              <a:spcBef>
                <a:spcPts val="0"/>
              </a:spcBef>
              <a:spcAft>
                <a:spcPts val="0"/>
              </a:spcAft>
              <a:buClr>
                <a:schemeClr val="accent6"/>
              </a:buClr>
              <a:buSzPts val="1800"/>
              <a:buFont typeface="Proxima Nova"/>
              <a:buAutoNum type="arabicParenR"/>
            </a:pPr>
            <a:r>
              <a:rPr lang="en" sz="1800" b="1">
                <a:solidFill>
                  <a:schemeClr val="accent6"/>
                </a:solidFill>
                <a:latin typeface="Proxima Nova"/>
                <a:ea typeface="Proxima Nova"/>
                <a:cs typeface="Proxima Nova"/>
                <a:sym typeface="Proxima Nova"/>
              </a:rPr>
              <a:t>Impact to the great toe</a:t>
            </a:r>
            <a:endParaRPr sz="1800" b="1">
              <a:solidFill>
                <a:schemeClr val="accent6"/>
              </a:solidFill>
              <a:latin typeface="Proxima Nova"/>
              <a:ea typeface="Proxima Nova"/>
              <a:cs typeface="Proxima Nova"/>
              <a:sym typeface="Proxima Nova"/>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1"/>
        <p:cNvGrpSpPr/>
        <p:nvPr/>
      </p:nvGrpSpPr>
      <p:grpSpPr>
        <a:xfrm>
          <a:off x="0" y="0"/>
          <a:ext cx="0" cy="0"/>
          <a:chOff x="0" y="0"/>
          <a:chExt cx="0" cy="0"/>
        </a:xfrm>
      </p:grpSpPr>
      <p:sp>
        <p:nvSpPr>
          <p:cNvPr id="92" name="Google Shape;92;p16"/>
          <p:cNvSpPr txBox="1">
            <a:spLocks noGrp="1"/>
          </p:cNvSpPr>
          <p:nvPr>
            <p:ph type="title"/>
          </p:nvPr>
        </p:nvSpPr>
        <p:spPr>
          <a:xfrm>
            <a:off x="311700" y="237825"/>
            <a:ext cx="8520600" cy="623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Proxima Nova"/>
                <a:ea typeface="Proxima Nova"/>
                <a:cs typeface="Proxima Nova"/>
                <a:sym typeface="Proxima Nova"/>
              </a:rPr>
              <a:t>Our Evolutionary Past </a:t>
            </a:r>
            <a:endParaRPr>
              <a:latin typeface="Proxima Nova"/>
              <a:ea typeface="Proxima Nova"/>
              <a:cs typeface="Proxima Nova"/>
              <a:sym typeface="Proxima Nova"/>
            </a:endParaRPr>
          </a:p>
        </p:txBody>
      </p:sp>
      <p:sp>
        <p:nvSpPr>
          <p:cNvPr id="93" name="Google Shape;93;p16"/>
          <p:cNvSpPr txBox="1"/>
          <p:nvPr/>
        </p:nvSpPr>
        <p:spPr>
          <a:xfrm>
            <a:off x="4249200" y="1683075"/>
            <a:ext cx="4507800" cy="2893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a:latin typeface="Proxima Nova"/>
                <a:ea typeface="Proxima Nova"/>
                <a:cs typeface="Proxima Nova"/>
                <a:sym typeface="Proxima Nova"/>
              </a:rPr>
              <a:t>The foot of a chimp…</a:t>
            </a:r>
            <a:endParaRPr sz="2200">
              <a:latin typeface="Proxima Nova"/>
              <a:ea typeface="Proxima Nova"/>
              <a:cs typeface="Proxima Nova"/>
              <a:sym typeface="Proxima Nova"/>
            </a:endParaRPr>
          </a:p>
          <a:p>
            <a:pPr marL="457200" lvl="0" indent="-368300" algn="l" rtl="0">
              <a:spcBef>
                <a:spcPts val="0"/>
              </a:spcBef>
              <a:spcAft>
                <a:spcPts val="0"/>
              </a:spcAft>
              <a:buSzPts val="2200"/>
              <a:buFont typeface="Proxima Nova"/>
              <a:buChar char="●"/>
            </a:pPr>
            <a:r>
              <a:rPr lang="en" sz="2200">
                <a:latin typeface="Proxima Nova"/>
                <a:ea typeface="Proxima Nova"/>
                <a:cs typeface="Proxima Nova"/>
                <a:sym typeface="Proxima Nova"/>
              </a:rPr>
              <a:t>Lacks an arch</a:t>
            </a:r>
            <a:endParaRPr sz="2200">
              <a:latin typeface="Proxima Nova"/>
              <a:ea typeface="Proxima Nova"/>
              <a:cs typeface="Proxima Nova"/>
              <a:sym typeface="Proxima Nova"/>
            </a:endParaRPr>
          </a:p>
          <a:p>
            <a:pPr marL="457200" lvl="0" indent="-368300" algn="l" rtl="0">
              <a:spcBef>
                <a:spcPts val="0"/>
              </a:spcBef>
              <a:spcAft>
                <a:spcPts val="0"/>
              </a:spcAft>
              <a:buSzPts val="2200"/>
              <a:buFont typeface="Proxima Nova"/>
              <a:buChar char="●"/>
            </a:pPr>
            <a:r>
              <a:rPr lang="en" sz="2200">
                <a:latin typeface="Proxima Nova"/>
                <a:ea typeface="Proxima Nova"/>
                <a:cs typeface="Proxima Nova"/>
                <a:sym typeface="Proxima Nova"/>
              </a:rPr>
              <a:t>Joints do not accommodate toe-off extension </a:t>
            </a:r>
            <a:endParaRPr sz="2200">
              <a:latin typeface="Proxima Nova"/>
              <a:ea typeface="Proxima Nova"/>
              <a:cs typeface="Proxima Nova"/>
              <a:sym typeface="Proxima Nova"/>
            </a:endParaRPr>
          </a:p>
          <a:p>
            <a:pPr marL="457200" lvl="0" indent="-368300" algn="l" rtl="0">
              <a:spcBef>
                <a:spcPts val="0"/>
              </a:spcBef>
              <a:spcAft>
                <a:spcPts val="0"/>
              </a:spcAft>
              <a:buSzPts val="2200"/>
              <a:buFont typeface="Proxima Nova"/>
              <a:buChar char="●"/>
            </a:pPr>
            <a:r>
              <a:rPr lang="en" sz="2200">
                <a:latin typeface="Proxima Nova"/>
                <a:ea typeface="Proxima Nova"/>
                <a:cs typeface="Proxima Nova"/>
                <a:sym typeface="Proxima Nova"/>
              </a:rPr>
              <a:t>Great toe and ankle are angle inwards </a:t>
            </a:r>
            <a:endParaRPr sz="2200">
              <a:latin typeface="Proxima Nova"/>
              <a:ea typeface="Proxima Nova"/>
              <a:cs typeface="Proxima Nova"/>
              <a:sym typeface="Proxima Nova"/>
            </a:endParaRPr>
          </a:p>
          <a:p>
            <a:pPr marL="0" lvl="0" indent="0" algn="l" rtl="0">
              <a:spcBef>
                <a:spcPts val="0"/>
              </a:spcBef>
              <a:spcAft>
                <a:spcPts val="0"/>
              </a:spcAft>
              <a:buNone/>
            </a:pPr>
            <a:endParaRPr sz="2200">
              <a:latin typeface="Proxima Nova"/>
              <a:ea typeface="Proxima Nova"/>
              <a:cs typeface="Proxima Nova"/>
              <a:sym typeface="Proxima Nova"/>
            </a:endParaRPr>
          </a:p>
          <a:p>
            <a:pPr marL="0" lvl="0" indent="0" algn="l" rtl="0">
              <a:spcBef>
                <a:spcPts val="0"/>
              </a:spcBef>
              <a:spcAft>
                <a:spcPts val="0"/>
              </a:spcAft>
              <a:buNone/>
            </a:pPr>
            <a:endParaRPr sz="2200">
              <a:latin typeface="Proxima Nova"/>
              <a:ea typeface="Proxima Nova"/>
              <a:cs typeface="Proxima Nova"/>
              <a:sym typeface="Proxima Nova"/>
            </a:endParaRPr>
          </a:p>
        </p:txBody>
      </p:sp>
      <p:pic>
        <p:nvPicPr>
          <p:cNvPr id="94" name="Google Shape;94;p16"/>
          <p:cNvPicPr preferRelativeResize="0"/>
          <p:nvPr/>
        </p:nvPicPr>
        <p:blipFill>
          <a:blip r:embed="rId3">
            <a:alphaModFix/>
          </a:blip>
          <a:stretch>
            <a:fillRect/>
          </a:stretch>
        </p:blipFill>
        <p:spPr>
          <a:xfrm>
            <a:off x="1732234" y="2719713"/>
            <a:ext cx="2628900" cy="1743075"/>
          </a:xfrm>
          <a:prstGeom prst="rect">
            <a:avLst/>
          </a:prstGeom>
          <a:noFill/>
          <a:ln>
            <a:noFill/>
          </a:ln>
        </p:spPr>
      </p:pic>
      <p:pic>
        <p:nvPicPr>
          <p:cNvPr id="95" name="Google Shape;95;p16"/>
          <p:cNvPicPr preferRelativeResize="0"/>
          <p:nvPr/>
        </p:nvPicPr>
        <p:blipFill>
          <a:blip r:embed="rId4">
            <a:alphaModFix/>
          </a:blip>
          <a:stretch>
            <a:fillRect/>
          </a:stretch>
        </p:blipFill>
        <p:spPr>
          <a:xfrm>
            <a:off x="61552" y="1311680"/>
            <a:ext cx="2533650" cy="1809750"/>
          </a:xfrm>
          <a:prstGeom prst="rect">
            <a:avLst/>
          </a:prstGeom>
          <a:noFill/>
          <a:ln>
            <a:noFill/>
          </a:ln>
        </p:spPr>
      </p:pic>
      <p:sp>
        <p:nvSpPr>
          <p:cNvPr id="96" name="Google Shape;96;p16"/>
          <p:cNvSpPr txBox="1"/>
          <p:nvPr/>
        </p:nvSpPr>
        <p:spPr>
          <a:xfrm>
            <a:off x="-80387" y="4925203"/>
            <a:ext cx="6779400" cy="431100"/>
          </a:xfrm>
          <a:prstGeom prst="rect">
            <a:avLst/>
          </a:prstGeom>
          <a:noFill/>
          <a:ln>
            <a:noFill/>
          </a:ln>
        </p:spPr>
        <p:txBody>
          <a:bodyPr spcFirstLastPara="1" wrap="square" lIns="91425" tIns="91425" rIns="91425" bIns="91425" anchor="t" anchorCtr="0">
            <a:spAutoFit/>
          </a:bodyPr>
          <a:lstStyle/>
          <a:p>
            <a:r>
              <a:rPr lang="en" sz="800">
                <a:solidFill>
                  <a:schemeClr val="accent1"/>
                </a:solidFill>
                <a:latin typeface="Proxima Nova"/>
                <a:ea typeface="Proxima Nova"/>
                <a:cs typeface="Proxima Nova"/>
                <a:sym typeface="Proxima Nova"/>
              </a:rPr>
              <a:t>Aiello L, Dean C, 1990.</a:t>
            </a:r>
            <a:endParaRPr sz="800">
              <a:solidFill>
                <a:schemeClr val="accent1"/>
              </a:solidFill>
              <a:latin typeface="Proxima Nova"/>
              <a:ea typeface="Proxima Nova"/>
              <a:cs typeface="Proxima Nova"/>
              <a:sym typeface="Proxima Nova"/>
            </a:endParaRPr>
          </a:p>
          <a:p>
            <a:pPr marL="0" lvl="0" indent="0" algn="l" rtl="0">
              <a:spcBef>
                <a:spcPts val="0"/>
              </a:spcBef>
              <a:spcAft>
                <a:spcPts val="0"/>
              </a:spcAft>
              <a:buNone/>
            </a:pPr>
            <a:endParaRPr sz="800">
              <a:solidFill>
                <a:schemeClr val="accent1"/>
              </a:solidFill>
              <a:latin typeface="Proxima Nova"/>
              <a:ea typeface="Proxima Nova"/>
              <a:cs typeface="Proxima Nova"/>
              <a:sym typeface="Proxima Nova"/>
            </a:endParaRPr>
          </a:p>
        </p:txBody>
      </p:sp>
      <p:sp>
        <p:nvSpPr>
          <p:cNvPr id="2" name="TextBox 1">
            <a:extLst>
              <a:ext uri="{FF2B5EF4-FFF2-40B4-BE49-F238E27FC236}">
                <a16:creationId xmlns:a16="http://schemas.microsoft.com/office/drawing/2014/main" id="{AAD7A030-2A4A-39E2-F0FF-AC7D74220CA0}"/>
              </a:ext>
            </a:extLst>
          </p:cNvPr>
          <p:cNvSpPr txBox="1"/>
          <p:nvPr/>
        </p:nvSpPr>
        <p:spPr>
          <a:xfrm>
            <a:off x="-77003" y="3125731"/>
            <a:ext cx="1659321"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err="1"/>
              <a:t>Gleadow</a:t>
            </a:r>
            <a:r>
              <a:rPr lang="en-US" sz="800"/>
              <a:t>, E. (2024, October 11). </a:t>
            </a:r>
            <a:r>
              <a:rPr lang="en-US" sz="800" i="1"/>
              <a:t>Geordie Greep – I Love My Family / Aching Knees review</a:t>
            </a:r>
            <a:endParaRPr lang="en-US" sz="800"/>
          </a:p>
        </p:txBody>
      </p:sp>
      <p:sp>
        <p:nvSpPr>
          <p:cNvPr id="5" name="TextBox 4">
            <a:extLst>
              <a:ext uri="{FF2B5EF4-FFF2-40B4-BE49-F238E27FC236}">
                <a16:creationId xmlns:a16="http://schemas.microsoft.com/office/drawing/2014/main" id="{B913168D-A4FB-B251-27D8-CAA3F4205F2E}"/>
              </a:ext>
            </a:extLst>
          </p:cNvPr>
          <p:cNvSpPr txBox="1"/>
          <p:nvPr/>
        </p:nvSpPr>
        <p:spPr>
          <a:xfrm>
            <a:off x="1585675" y="4399018"/>
            <a:ext cx="374825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a:t>Lanting, F. (Photographer). (n.d.). </a:t>
            </a:r>
            <a:r>
              <a:rPr lang="en-US" sz="800" i="1"/>
              <a:t>Pan troglodytes </a:t>
            </a:r>
            <a:r>
              <a:rPr lang="en-US" sz="800" i="1" err="1"/>
              <a:t>verus</a:t>
            </a:r>
            <a:r>
              <a:rPr lang="en-US" sz="800" i="1"/>
              <a:t>, </a:t>
            </a:r>
            <a:r>
              <a:rPr lang="en-US" sz="800" i="1" err="1"/>
              <a:t>Fongoli</a:t>
            </a:r>
            <a:r>
              <a:rPr lang="en-US" sz="800" i="1"/>
              <a:t>, Senegal</a:t>
            </a:r>
            <a:r>
              <a:rPr lang="en-US" sz="800"/>
              <a:t>. Amana Images.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sp>
        <p:nvSpPr>
          <p:cNvPr id="348" name="Google Shape;348;p47"/>
          <p:cNvSpPr txBox="1">
            <a:spLocks noGrp="1"/>
          </p:cNvSpPr>
          <p:nvPr>
            <p:ph type="title"/>
          </p:nvPr>
        </p:nvSpPr>
        <p:spPr>
          <a:xfrm>
            <a:off x="248200" y="290925"/>
            <a:ext cx="8743500" cy="623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The Evidence: Hallux Valgus</a:t>
            </a:r>
            <a:endParaRPr/>
          </a:p>
        </p:txBody>
      </p:sp>
      <p:sp>
        <p:nvSpPr>
          <p:cNvPr id="349" name="Google Shape;349;p47"/>
          <p:cNvSpPr txBox="1"/>
          <p:nvPr/>
        </p:nvSpPr>
        <p:spPr>
          <a:xfrm>
            <a:off x="394625" y="1542350"/>
            <a:ext cx="6189300" cy="2678100"/>
          </a:xfrm>
          <a:prstGeom prst="rect">
            <a:avLst/>
          </a:prstGeom>
          <a:noFill/>
          <a:ln>
            <a:noFill/>
          </a:ln>
        </p:spPr>
        <p:txBody>
          <a:bodyPr spcFirstLastPara="1" wrap="square" lIns="91425" tIns="91425" rIns="91425" bIns="91425" anchor="t" anchorCtr="0">
            <a:spAutoFit/>
          </a:bodyPr>
          <a:lstStyle/>
          <a:p>
            <a:pPr marL="457200" lvl="0" indent="-342900" algn="l" rtl="0">
              <a:spcBef>
                <a:spcPts val="0"/>
              </a:spcBef>
              <a:spcAft>
                <a:spcPts val="0"/>
              </a:spcAft>
              <a:buClr>
                <a:schemeClr val="accent6"/>
              </a:buClr>
              <a:buSzPts val="1800"/>
              <a:buFont typeface="Proxima Nova"/>
              <a:buChar char="●"/>
            </a:pPr>
            <a:r>
              <a:rPr lang="en" sz="1800">
                <a:solidFill>
                  <a:schemeClr val="accent6"/>
                </a:solidFill>
                <a:latin typeface="Proxima Nova"/>
                <a:ea typeface="Proxima Nova"/>
                <a:cs typeface="Proxima Nova"/>
                <a:sym typeface="Proxima Nova"/>
              </a:rPr>
              <a:t>Study looking at the incidence of hallux valgus in partially shoe-wearing communities </a:t>
            </a:r>
            <a:endParaRPr sz="1800">
              <a:solidFill>
                <a:schemeClr val="accent6"/>
              </a:solidFill>
              <a:latin typeface="Proxima Nova"/>
              <a:ea typeface="Proxima Nova"/>
              <a:cs typeface="Proxima Nova"/>
              <a:sym typeface="Proxima Nova"/>
            </a:endParaRPr>
          </a:p>
          <a:p>
            <a:pPr marL="914400" lvl="1" indent="-342900" algn="l" rtl="0">
              <a:spcBef>
                <a:spcPts val="0"/>
              </a:spcBef>
              <a:spcAft>
                <a:spcPts val="0"/>
              </a:spcAft>
              <a:buClr>
                <a:schemeClr val="accent6"/>
              </a:buClr>
              <a:buSzPts val="1800"/>
              <a:buFont typeface="Proxima Nova"/>
              <a:buChar char="○"/>
            </a:pPr>
            <a:r>
              <a:rPr lang="en" sz="1800">
                <a:solidFill>
                  <a:schemeClr val="accent6"/>
                </a:solidFill>
                <a:latin typeface="Proxima Nova"/>
                <a:ea typeface="Proxima Nova"/>
                <a:cs typeface="Proxima Nova"/>
                <a:sym typeface="Proxima Nova"/>
              </a:rPr>
              <a:t>Unshod communities had &lt;2% incidence of hallux valgus, while shoe wearing communities were 16% in men and 48% incidence in women</a:t>
            </a:r>
            <a:endParaRPr sz="1800">
              <a:solidFill>
                <a:schemeClr val="accent6"/>
              </a:solidFill>
              <a:latin typeface="Proxima Nova"/>
              <a:ea typeface="Proxima Nova"/>
              <a:cs typeface="Proxima Nova"/>
              <a:sym typeface="Proxima Nova"/>
            </a:endParaRPr>
          </a:p>
          <a:p>
            <a:pPr marL="914400" lvl="1" indent="-342900" algn="l" rtl="0">
              <a:spcBef>
                <a:spcPts val="0"/>
              </a:spcBef>
              <a:spcAft>
                <a:spcPts val="0"/>
              </a:spcAft>
              <a:buClr>
                <a:schemeClr val="accent6"/>
              </a:buClr>
              <a:buSzPts val="1800"/>
              <a:buFont typeface="Proxima Nova"/>
              <a:buChar char="○"/>
            </a:pPr>
            <a:r>
              <a:rPr lang="en" sz="1800">
                <a:solidFill>
                  <a:schemeClr val="accent6"/>
                </a:solidFill>
                <a:latin typeface="Proxima Nova"/>
                <a:ea typeface="Proxima Nova"/>
                <a:cs typeface="Proxima Nova"/>
                <a:sym typeface="Proxima Nova"/>
              </a:rPr>
              <a:t>The extent of the hallux valgus deformity was directly correlated with years of shoe wearing </a:t>
            </a:r>
            <a:endParaRPr sz="1800">
              <a:solidFill>
                <a:schemeClr val="accent6"/>
              </a:solidFill>
              <a:latin typeface="Proxima Nova"/>
              <a:ea typeface="Proxima Nova"/>
              <a:cs typeface="Proxima Nova"/>
              <a:sym typeface="Proxima Nova"/>
            </a:endParaRPr>
          </a:p>
          <a:p>
            <a:pPr marL="457200" lvl="0" indent="0" algn="l" rtl="0">
              <a:spcBef>
                <a:spcPts val="0"/>
              </a:spcBef>
              <a:spcAft>
                <a:spcPts val="0"/>
              </a:spcAft>
              <a:buNone/>
            </a:pPr>
            <a:endParaRPr sz="1800">
              <a:solidFill>
                <a:schemeClr val="accent6"/>
              </a:solidFill>
              <a:latin typeface="Proxima Nova"/>
              <a:ea typeface="Proxima Nova"/>
              <a:cs typeface="Proxima Nova"/>
              <a:sym typeface="Proxima Nova"/>
            </a:endParaRPr>
          </a:p>
          <a:p>
            <a:pPr marL="0" lvl="0" indent="0" algn="l" rtl="0">
              <a:spcBef>
                <a:spcPts val="0"/>
              </a:spcBef>
              <a:spcAft>
                <a:spcPts val="0"/>
              </a:spcAft>
              <a:buNone/>
            </a:pPr>
            <a:endParaRPr sz="1800">
              <a:solidFill>
                <a:schemeClr val="accent6"/>
              </a:solidFill>
              <a:latin typeface="Proxima Nova"/>
              <a:ea typeface="Proxima Nova"/>
              <a:cs typeface="Proxima Nova"/>
              <a:sym typeface="Proxima Nova"/>
            </a:endParaRPr>
          </a:p>
        </p:txBody>
      </p:sp>
      <p:sp>
        <p:nvSpPr>
          <p:cNvPr id="350" name="Google Shape;350;p47"/>
          <p:cNvSpPr txBox="1"/>
          <p:nvPr/>
        </p:nvSpPr>
        <p:spPr>
          <a:xfrm>
            <a:off x="0" y="4848175"/>
            <a:ext cx="7616700" cy="307800"/>
          </a:xfrm>
          <a:prstGeom prst="rect">
            <a:avLst/>
          </a:prstGeom>
          <a:noFill/>
          <a:ln>
            <a:noFill/>
          </a:ln>
        </p:spPr>
        <p:txBody>
          <a:bodyPr spcFirstLastPara="1" wrap="square" lIns="91425" tIns="91425" rIns="91425" bIns="91425" anchor="t" anchorCtr="0">
            <a:spAutoFit/>
          </a:bodyPr>
          <a:lstStyle/>
          <a:p>
            <a:r>
              <a:rPr lang="en" sz="800">
                <a:solidFill>
                  <a:schemeClr val="accent1"/>
                </a:solidFill>
                <a:latin typeface="Proxima Nova"/>
                <a:ea typeface="Proxima Nova"/>
                <a:cs typeface="Proxima Nova"/>
                <a:sym typeface="Proxima Nova"/>
              </a:rPr>
              <a:t>Shine IB, 1965. </a:t>
            </a:r>
            <a:endParaRPr sz="800">
              <a:solidFill>
                <a:schemeClr val="accent1"/>
              </a:solidFill>
              <a:latin typeface="Proxima Nova"/>
              <a:ea typeface="Proxima Nova"/>
              <a:cs typeface="Proxima Nova"/>
              <a:sym typeface="Proxima Nova"/>
            </a:endParaRPr>
          </a:p>
        </p:txBody>
      </p:sp>
      <p:pic>
        <p:nvPicPr>
          <p:cNvPr id="351" name="Google Shape;351;p47"/>
          <p:cNvPicPr preferRelativeResize="0"/>
          <p:nvPr/>
        </p:nvPicPr>
        <p:blipFill>
          <a:blip r:embed="rId3">
            <a:alphaModFix/>
          </a:blip>
          <a:stretch>
            <a:fillRect/>
          </a:stretch>
        </p:blipFill>
        <p:spPr>
          <a:xfrm>
            <a:off x="6702463" y="1542338"/>
            <a:ext cx="1895475" cy="2419350"/>
          </a:xfrm>
          <a:prstGeom prst="rect">
            <a:avLst/>
          </a:prstGeom>
          <a:noFill/>
          <a:ln>
            <a:noFill/>
          </a:ln>
        </p:spPr>
      </p:pic>
      <p:sp>
        <p:nvSpPr>
          <p:cNvPr id="2" name="TextBox 1">
            <a:extLst>
              <a:ext uri="{FF2B5EF4-FFF2-40B4-BE49-F238E27FC236}">
                <a16:creationId xmlns:a16="http://schemas.microsoft.com/office/drawing/2014/main" id="{2868D9B9-92EA-DF0F-4387-0581C5F09398}"/>
              </a:ext>
            </a:extLst>
          </p:cNvPr>
          <p:cNvSpPr txBox="1"/>
          <p:nvPr/>
        </p:nvSpPr>
        <p:spPr>
          <a:xfrm>
            <a:off x="6789615" y="3839308"/>
            <a:ext cx="235243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err="1"/>
              <a:t>Gelenk</a:t>
            </a:r>
            <a:r>
              <a:rPr lang="en-US" sz="800"/>
              <a:t>-Klinik. (n.d.). </a:t>
            </a:r>
            <a:r>
              <a:rPr lang="en-US" sz="800" i="1"/>
              <a:t>Hallux valgus – Conservative treatment or surgery?</a:t>
            </a:r>
            <a:r>
              <a:rPr lang="en-US" sz="800"/>
              <a:t> </a:t>
            </a:r>
            <a:r>
              <a:rPr lang="en-US" sz="800" err="1"/>
              <a:t>Gelenk</a:t>
            </a:r>
            <a:r>
              <a:rPr lang="en-US" sz="800"/>
              <a:t>-Klinik</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6" name="Google Shape;356;p48"/>
          <p:cNvSpPr txBox="1">
            <a:spLocks noGrp="1"/>
          </p:cNvSpPr>
          <p:nvPr>
            <p:ph type="title"/>
          </p:nvPr>
        </p:nvSpPr>
        <p:spPr>
          <a:xfrm>
            <a:off x="248200" y="290925"/>
            <a:ext cx="8743500" cy="623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The Evidence: Hallux Valgus</a:t>
            </a:r>
            <a:endParaRPr/>
          </a:p>
        </p:txBody>
      </p:sp>
      <p:sp>
        <p:nvSpPr>
          <p:cNvPr id="357" name="Google Shape;357;p48"/>
          <p:cNvSpPr txBox="1"/>
          <p:nvPr/>
        </p:nvSpPr>
        <p:spPr>
          <a:xfrm>
            <a:off x="3163350" y="1419350"/>
            <a:ext cx="5905200" cy="3509400"/>
          </a:xfrm>
          <a:prstGeom prst="rect">
            <a:avLst/>
          </a:prstGeom>
          <a:noFill/>
          <a:ln>
            <a:noFill/>
          </a:ln>
        </p:spPr>
        <p:txBody>
          <a:bodyPr spcFirstLastPara="1" wrap="square" lIns="91425" tIns="91425" rIns="91425" bIns="91425" anchor="t" anchorCtr="0">
            <a:spAutoFit/>
          </a:bodyPr>
          <a:lstStyle/>
          <a:p>
            <a:pPr marL="457200" lvl="0" indent="-342900" algn="l" rtl="0">
              <a:spcBef>
                <a:spcPts val="0"/>
              </a:spcBef>
              <a:spcAft>
                <a:spcPts val="0"/>
              </a:spcAft>
              <a:buClr>
                <a:schemeClr val="accent6"/>
              </a:buClr>
              <a:buSzPts val="1800"/>
              <a:buFont typeface="Proxima Nova"/>
              <a:buChar char="●"/>
            </a:pPr>
            <a:r>
              <a:rPr lang="en" sz="1800">
                <a:solidFill>
                  <a:schemeClr val="accent6"/>
                </a:solidFill>
                <a:highlight>
                  <a:srgbClr val="FFFFFF"/>
                </a:highlight>
                <a:latin typeface="Proxima Nova"/>
                <a:ea typeface="Proxima Nova"/>
                <a:cs typeface="Proxima Nova"/>
                <a:sym typeface="Proxima Nova"/>
              </a:rPr>
              <a:t>“The increased prevalence of hallux valgus identified in individuals from the 14th to 15th centuries coincided with the adoption of new footwear with pointed toes. Those that adopted this fashion trend appear to have been more likely to develop balance and mobility problems that resulted in an increased risk of falls.”</a:t>
            </a:r>
            <a:endParaRPr sz="1800">
              <a:solidFill>
                <a:schemeClr val="accent6"/>
              </a:solidFill>
              <a:highlight>
                <a:srgbClr val="FFFFFF"/>
              </a:highlight>
              <a:latin typeface="Proxima Nova"/>
              <a:ea typeface="Proxima Nova"/>
              <a:cs typeface="Proxima Nova"/>
              <a:sym typeface="Proxima Nova"/>
            </a:endParaRPr>
          </a:p>
          <a:p>
            <a:pPr marL="457200" lvl="0" indent="0" algn="l" rtl="0">
              <a:spcBef>
                <a:spcPts val="0"/>
              </a:spcBef>
              <a:spcAft>
                <a:spcPts val="0"/>
              </a:spcAft>
              <a:buNone/>
            </a:pPr>
            <a:endParaRPr sz="1800">
              <a:solidFill>
                <a:schemeClr val="accent6"/>
              </a:solidFill>
              <a:highlight>
                <a:srgbClr val="FFFFFF"/>
              </a:highlight>
              <a:latin typeface="Proxima Nova"/>
              <a:ea typeface="Proxima Nova"/>
              <a:cs typeface="Proxima Nova"/>
              <a:sym typeface="Proxima Nova"/>
            </a:endParaRPr>
          </a:p>
          <a:p>
            <a:pPr marL="457200" lvl="0" indent="-342900" algn="l" rtl="0">
              <a:spcBef>
                <a:spcPts val="0"/>
              </a:spcBef>
              <a:spcAft>
                <a:spcPts val="0"/>
              </a:spcAft>
              <a:buClr>
                <a:schemeClr val="accent6"/>
              </a:buClr>
              <a:buSzPts val="1800"/>
              <a:buFont typeface="Proxima Nova"/>
              <a:buChar char="●"/>
            </a:pPr>
            <a:r>
              <a:rPr lang="en" sz="1800">
                <a:solidFill>
                  <a:schemeClr val="accent6"/>
                </a:solidFill>
                <a:highlight>
                  <a:srgbClr val="FFFFFF"/>
                </a:highlight>
                <a:latin typeface="Proxima Nova"/>
                <a:ea typeface="Proxima Nova"/>
                <a:cs typeface="Proxima Nova"/>
                <a:sym typeface="Proxima Nova"/>
              </a:rPr>
              <a:t>Constrictive footwear between the ages of 20-39 may be critical for developing hallux valgus in later life.</a:t>
            </a:r>
            <a:endParaRPr sz="1800">
              <a:solidFill>
                <a:schemeClr val="accent6"/>
              </a:solidFill>
              <a:highlight>
                <a:srgbClr val="FFFFFF"/>
              </a:highlight>
              <a:latin typeface="Proxima Nova"/>
              <a:ea typeface="Proxima Nova"/>
              <a:cs typeface="Proxima Nova"/>
              <a:sym typeface="Proxima Nova"/>
            </a:endParaRPr>
          </a:p>
          <a:p>
            <a:pPr marL="457200" lvl="0" indent="0" algn="l" rtl="0">
              <a:lnSpc>
                <a:spcPct val="115000"/>
              </a:lnSpc>
              <a:spcBef>
                <a:spcPts val="0"/>
              </a:spcBef>
              <a:spcAft>
                <a:spcPts val="0"/>
              </a:spcAft>
              <a:buNone/>
            </a:pPr>
            <a:endParaRPr sz="1800">
              <a:solidFill>
                <a:schemeClr val="accent6"/>
              </a:solidFill>
              <a:latin typeface="Proxima Nova"/>
              <a:ea typeface="Proxima Nova"/>
              <a:cs typeface="Proxima Nova"/>
              <a:sym typeface="Proxima Nova"/>
            </a:endParaRPr>
          </a:p>
        </p:txBody>
      </p:sp>
      <p:pic>
        <p:nvPicPr>
          <p:cNvPr id="358" name="Google Shape;358;p48"/>
          <p:cNvPicPr preferRelativeResize="0"/>
          <p:nvPr/>
        </p:nvPicPr>
        <p:blipFill>
          <a:blip r:embed="rId3">
            <a:alphaModFix/>
          </a:blip>
          <a:stretch>
            <a:fillRect/>
          </a:stretch>
        </p:blipFill>
        <p:spPr>
          <a:xfrm>
            <a:off x="247780" y="1576965"/>
            <a:ext cx="3117151" cy="2341075"/>
          </a:xfrm>
          <a:prstGeom prst="rect">
            <a:avLst/>
          </a:prstGeom>
          <a:noFill/>
          <a:ln>
            <a:noFill/>
          </a:ln>
        </p:spPr>
      </p:pic>
      <p:sp>
        <p:nvSpPr>
          <p:cNvPr id="359" name="Google Shape;359;p48"/>
          <p:cNvSpPr txBox="1"/>
          <p:nvPr/>
        </p:nvSpPr>
        <p:spPr>
          <a:xfrm>
            <a:off x="0" y="4834776"/>
            <a:ext cx="7309200" cy="307746"/>
          </a:xfrm>
          <a:prstGeom prst="rect">
            <a:avLst/>
          </a:prstGeom>
          <a:noFill/>
          <a:ln>
            <a:noFill/>
          </a:ln>
        </p:spPr>
        <p:txBody>
          <a:bodyPr spcFirstLastPara="1" wrap="square" lIns="91425" tIns="91425" rIns="91425" bIns="91425" anchor="t" anchorCtr="0">
            <a:spAutoFit/>
          </a:bodyPr>
          <a:lstStyle/>
          <a:p>
            <a:pPr>
              <a:buClr>
                <a:schemeClr val="accent6"/>
              </a:buClr>
              <a:buSzPts val="1100"/>
            </a:pPr>
            <a:r>
              <a:rPr lang="en" sz="800">
                <a:solidFill>
                  <a:schemeClr val="accent1"/>
                </a:solidFill>
                <a:latin typeface="Proxima Nova"/>
                <a:ea typeface="Proxima Nova"/>
                <a:cs typeface="Proxima Nova"/>
                <a:sym typeface="Proxima Nova"/>
              </a:rPr>
              <a:t>Dittmar JM, Mitchell PD, Cessford C, Inskip SA, Robb JE, 2021. </a:t>
            </a:r>
            <a:endParaRPr sz="800">
              <a:solidFill>
                <a:schemeClr val="accent1"/>
              </a:solidFill>
              <a:latin typeface="Proxima Nova"/>
              <a:ea typeface="Proxima Nova"/>
              <a:cs typeface="Proxima Nova"/>
              <a:sym typeface="Proxima Nova"/>
            </a:endParaRPr>
          </a:p>
        </p:txBody>
      </p:sp>
      <p:sp>
        <p:nvSpPr>
          <p:cNvPr id="2" name="TextBox 1">
            <a:extLst>
              <a:ext uri="{FF2B5EF4-FFF2-40B4-BE49-F238E27FC236}">
                <a16:creationId xmlns:a16="http://schemas.microsoft.com/office/drawing/2014/main" id="{33C1EE8B-7899-D79B-C9F8-445C0A0EEC62}"/>
              </a:ext>
            </a:extLst>
          </p:cNvPr>
          <p:cNvSpPr txBox="1"/>
          <p:nvPr/>
        </p:nvSpPr>
        <p:spPr>
          <a:xfrm>
            <a:off x="70781" y="3916724"/>
            <a:ext cx="3293133"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i="1">
                <a:latin typeface="Proxima Nova"/>
              </a:rPr>
              <a:t>Ancient-Origins</a:t>
            </a:r>
            <a:r>
              <a:rPr lang="en-US" sz="800">
                <a:latin typeface="Proxima Nova"/>
              </a:rPr>
              <a:t>. (2021, June 11). </a:t>
            </a:r>
            <a:r>
              <a:rPr lang="en-US" sz="800" i="1">
                <a:latin typeface="Proxima Nova"/>
              </a:rPr>
              <a:t>Medieval winklepickers really were a health hazard</a:t>
            </a:r>
            <a:endParaRPr lang="en-US" sz="800">
              <a:latin typeface="Proxima Nova"/>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64" name="Google Shape;364;p49"/>
          <p:cNvSpPr txBox="1">
            <a:spLocks noGrp="1"/>
          </p:cNvSpPr>
          <p:nvPr>
            <p:ph type="title"/>
          </p:nvPr>
        </p:nvSpPr>
        <p:spPr>
          <a:xfrm>
            <a:off x="248200" y="290925"/>
            <a:ext cx="8743500" cy="623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The Evidence: Hallux Valgus</a:t>
            </a:r>
            <a:endParaRPr/>
          </a:p>
        </p:txBody>
      </p:sp>
      <p:sp>
        <p:nvSpPr>
          <p:cNvPr id="365" name="Google Shape;365;p49"/>
          <p:cNvSpPr txBox="1"/>
          <p:nvPr/>
        </p:nvSpPr>
        <p:spPr>
          <a:xfrm>
            <a:off x="171000" y="1419350"/>
            <a:ext cx="6012000" cy="2677626"/>
          </a:xfrm>
          <a:prstGeom prst="rect">
            <a:avLst/>
          </a:prstGeom>
          <a:noFill/>
          <a:ln>
            <a:noFill/>
          </a:ln>
        </p:spPr>
        <p:txBody>
          <a:bodyPr spcFirstLastPara="1" wrap="square" lIns="91425" tIns="91425" rIns="91425" bIns="91425" anchor="t" anchorCtr="0">
            <a:spAutoFit/>
          </a:bodyPr>
          <a:lstStyle/>
          <a:p>
            <a:pPr marL="457200" lvl="0" indent="-342900" algn="l" rtl="0">
              <a:spcBef>
                <a:spcPts val="0"/>
              </a:spcBef>
              <a:spcAft>
                <a:spcPts val="0"/>
              </a:spcAft>
              <a:buClr>
                <a:schemeClr val="accent6"/>
              </a:buClr>
              <a:buSzPts val="1800"/>
              <a:buFont typeface="Proxima Nova"/>
              <a:buChar char="●"/>
            </a:pPr>
            <a:r>
              <a:rPr lang="en" sz="1800">
                <a:solidFill>
                  <a:schemeClr val="accent6"/>
                </a:solidFill>
                <a:latin typeface="Proxima Nova"/>
                <a:ea typeface="Proxima Nova"/>
                <a:cs typeface="Proxima Nova"/>
                <a:sym typeface="Proxima Nova"/>
              </a:rPr>
              <a:t>Study looking at the incidence of hallux valgus in 130 twin pairs to evaluate genetic vs environmental factors to hallux valgus </a:t>
            </a:r>
            <a:endParaRPr sz="1800">
              <a:solidFill>
                <a:schemeClr val="accent6"/>
              </a:solidFill>
              <a:latin typeface="Proxima Nova"/>
              <a:ea typeface="Proxima Nova"/>
              <a:cs typeface="Proxima Nova"/>
              <a:sym typeface="Proxima Nova"/>
            </a:endParaRPr>
          </a:p>
          <a:p>
            <a:pPr marL="914400" lvl="1" indent="-342900" algn="l" rtl="0">
              <a:spcBef>
                <a:spcPts val="0"/>
              </a:spcBef>
              <a:spcAft>
                <a:spcPts val="0"/>
              </a:spcAft>
              <a:buClr>
                <a:schemeClr val="accent6"/>
              </a:buClr>
              <a:buSzPts val="1800"/>
              <a:buFont typeface="Proxima Nova"/>
              <a:buChar char="○"/>
            </a:pPr>
            <a:r>
              <a:rPr lang="en" sz="1800">
                <a:solidFill>
                  <a:schemeClr val="accent6"/>
                </a:solidFill>
                <a:latin typeface="Proxima Nova"/>
                <a:ea typeface="Proxima Nova"/>
                <a:cs typeface="Proxima Nova"/>
                <a:sym typeface="Proxima Nova"/>
              </a:rPr>
              <a:t>74 identical, 56 fraternal - women 31-87 y/o</a:t>
            </a:r>
            <a:endParaRPr sz="1800">
              <a:solidFill>
                <a:schemeClr val="accent6"/>
              </a:solidFill>
              <a:latin typeface="Proxima Nova"/>
              <a:ea typeface="Proxima Nova"/>
              <a:cs typeface="Proxima Nova"/>
              <a:sym typeface="Proxima Nova"/>
            </a:endParaRPr>
          </a:p>
          <a:p>
            <a:pPr marL="914400" lvl="1" indent="-342900" algn="l" rtl="0">
              <a:spcBef>
                <a:spcPts val="0"/>
              </a:spcBef>
              <a:spcAft>
                <a:spcPts val="0"/>
              </a:spcAft>
              <a:buClr>
                <a:schemeClr val="accent6"/>
              </a:buClr>
              <a:buSzPts val="1800"/>
              <a:buFont typeface="Proxima Nova"/>
              <a:buChar char="○"/>
            </a:pPr>
            <a:r>
              <a:rPr lang="en" sz="1800">
                <a:solidFill>
                  <a:schemeClr val="accent6"/>
                </a:solidFill>
                <a:latin typeface="Proxima Nova"/>
                <a:ea typeface="Proxima Nova"/>
                <a:cs typeface="Proxima Nova"/>
                <a:sym typeface="Proxima Nova"/>
              </a:rPr>
              <a:t>The use of footwear with a narrow toe-box was significantly associated with hallux valgus. </a:t>
            </a:r>
            <a:endParaRPr sz="1800">
              <a:solidFill>
                <a:schemeClr val="accent6"/>
              </a:solidFill>
              <a:latin typeface="Proxima Nova"/>
              <a:ea typeface="Proxima Nova"/>
              <a:cs typeface="Proxima Nova"/>
              <a:sym typeface="Proxima Nova"/>
            </a:endParaRPr>
          </a:p>
          <a:p>
            <a:pPr marL="914400" lvl="3" indent="-342900">
              <a:buClr>
                <a:schemeClr val="accent6"/>
              </a:buClr>
              <a:buSzPts val="1800"/>
              <a:buFont typeface="Proxima Nova"/>
              <a:buChar char="○"/>
            </a:pPr>
            <a:r>
              <a:rPr lang="en" sz="1800">
                <a:solidFill>
                  <a:schemeClr val="accent6"/>
                </a:solidFill>
                <a:latin typeface="Proxima Nova"/>
                <a:ea typeface="Proxima Nova"/>
                <a:cs typeface="Proxima Nova"/>
                <a:sym typeface="Proxima Nova"/>
              </a:rPr>
              <a:t>Environmental factors are the key </a:t>
            </a:r>
            <a:endParaRPr sz="1800">
              <a:solidFill>
                <a:schemeClr val="accent6"/>
              </a:solidFill>
              <a:latin typeface="Proxima Nova"/>
              <a:ea typeface="Proxima Nova"/>
              <a:cs typeface="Proxima Nova"/>
              <a:sym typeface="Proxima Nova"/>
            </a:endParaRPr>
          </a:p>
          <a:p>
            <a:pPr marL="457200" lvl="0" indent="0" algn="l" rtl="0">
              <a:spcBef>
                <a:spcPts val="0"/>
              </a:spcBef>
              <a:spcAft>
                <a:spcPts val="0"/>
              </a:spcAft>
              <a:buNone/>
            </a:pPr>
            <a:endParaRPr sz="1800">
              <a:solidFill>
                <a:schemeClr val="accent6"/>
              </a:solidFill>
              <a:latin typeface="Proxima Nova"/>
              <a:ea typeface="Proxima Nova"/>
              <a:cs typeface="Proxima Nova"/>
              <a:sym typeface="Proxima Nova"/>
            </a:endParaRPr>
          </a:p>
          <a:p>
            <a:pPr marL="0" lvl="0" indent="0" algn="l" rtl="0">
              <a:spcBef>
                <a:spcPts val="0"/>
              </a:spcBef>
              <a:spcAft>
                <a:spcPts val="0"/>
              </a:spcAft>
              <a:buNone/>
            </a:pPr>
            <a:endParaRPr sz="1800">
              <a:solidFill>
                <a:schemeClr val="accent6"/>
              </a:solidFill>
              <a:latin typeface="Proxima Nova"/>
              <a:ea typeface="Proxima Nova"/>
              <a:cs typeface="Proxima Nova"/>
              <a:sym typeface="Proxima Nova"/>
            </a:endParaRPr>
          </a:p>
        </p:txBody>
      </p:sp>
      <p:sp>
        <p:nvSpPr>
          <p:cNvPr id="366" name="Google Shape;366;p49"/>
          <p:cNvSpPr txBox="1"/>
          <p:nvPr/>
        </p:nvSpPr>
        <p:spPr>
          <a:xfrm>
            <a:off x="0" y="4834461"/>
            <a:ext cx="7616700" cy="307746"/>
          </a:xfrm>
          <a:prstGeom prst="rect">
            <a:avLst/>
          </a:prstGeom>
          <a:noFill/>
          <a:ln>
            <a:noFill/>
          </a:ln>
        </p:spPr>
        <p:txBody>
          <a:bodyPr spcFirstLastPara="1" wrap="square" lIns="91425" tIns="91425" rIns="91425" bIns="91425" anchor="t" anchorCtr="0">
            <a:spAutoFit/>
          </a:bodyPr>
          <a:lstStyle/>
          <a:p>
            <a:r>
              <a:rPr lang="en" sz="800">
                <a:solidFill>
                  <a:schemeClr val="accent1"/>
                </a:solidFill>
                <a:latin typeface="Proxima Nova"/>
                <a:ea typeface="Proxima Nova"/>
                <a:cs typeface="Proxima Nova"/>
                <a:sym typeface="Proxima Nova"/>
              </a:rPr>
              <a:t>Munteanu SE, Menz HB, Wark JD, et al, 2017. </a:t>
            </a:r>
            <a:r>
              <a:rPr lang="en-US" sz="800" err="1">
                <a:solidFill>
                  <a:schemeClr val="accent1"/>
                </a:solidFill>
                <a:latin typeface="Proxima Nova"/>
                <a:ea typeface="Proxima Nova"/>
                <a:cs typeface="Proxima Nova"/>
                <a:sym typeface="Proxima Nova"/>
              </a:rPr>
              <a:t>Arbeeva</a:t>
            </a:r>
            <a:r>
              <a:rPr lang="en-US" sz="800">
                <a:solidFill>
                  <a:schemeClr val="accent1"/>
                </a:solidFill>
                <a:latin typeface="Proxima Nova"/>
                <a:ea typeface="Proxima Nova"/>
                <a:cs typeface="Proxima Nova"/>
                <a:sym typeface="Proxima Nova"/>
              </a:rPr>
              <a:t> L, Yau M, Mitchell BD, et al, 2020. </a:t>
            </a:r>
            <a:endParaRPr lang="en-US" sz="800">
              <a:solidFill>
                <a:schemeClr val="accent1"/>
              </a:solidFill>
              <a:latin typeface="Proxima Nova"/>
              <a:ea typeface="Proxima Nova"/>
              <a:cs typeface="Proxima Nova"/>
            </a:endParaRPr>
          </a:p>
        </p:txBody>
      </p:sp>
      <p:pic>
        <p:nvPicPr>
          <p:cNvPr id="367" name="Google Shape;367;p49"/>
          <p:cNvPicPr preferRelativeResize="0"/>
          <p:nvPr/>
        </p:nvPicPr>
        <p:blipFill>
          <a:blip r:embed="rId4">
            <a:alphaModFix/>
          </a:blip>
          <a:stretch>
            <a:fillRect/>
          </a:stretch>
        </p:blipFill>
        <p:spPr>
          <a:xfrm>
            <a:off x="5892110" y="1951913"/>
            <a:ext cx="3072422" cy="1639276"/>
          </a:xfrm>
          <a:prstGeom prst="rect">
            <a:avLst/>
          </a:prstGeom>
          <a:noFill/>
          <a:ln>
            <a:noFill/>
          </a:ln>
        </p:spPr>
      </p:pic>
      <p:sp>
        <p:nvSpPr>
          <p:cNvPr id="2" name="TextBox 1">
            <a:extLst>
              <a:ext uri="{FF2B5EF4-FFF2-40B4-BE49-F238E27FC236}">
                <a16:creationId xmlns:a16="http://schemas.microsoft.com/office/drawing/2014/main" id="{8219111C-7605-64D6-B60B-9A98681C705D}"/>
              </a:ext>
            </a:extLst>
          </p:cNvPr>
          <p:cNvSpPr txBox="1"/>
          <p:nvPr/>
        </p:nvSpPr>
        <p:spPr>
          <a:xfrm>
            <a:off x="5973883" y="3590191"/>
            <a:ext cx="3285393"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a:latin typeface="Proxima Nova"/>
              </a:rPr>
              <a:t>TDO Therapy. (2023, September 8). </a:t>
            </a:r>
            <a:r>
              <a:rPr lang="en-US" sz="800" i="1">
                <a:latin typeface="Proxima Nova"/>
              </a:rPr>
              <a:t>Hallux valgus relief: Embrace comfort with wide fit shoes</a:t>
            </a:r>
            <a:r>
              <a:rPr lang="en-US" sz="800">
                <a:latin typeface="Proxima Nova"/>
              </a:rPr>
              <a:t>.</a:t>
            </a:r>
          </a:p>
        </p:txBody>
      </p:sp>
    </p:spTree>
  </p:cSld>
  <p:clrMapOvr>
    <a:masterClrMapping/>
  </p:clrMapOvr>
  <p:extLst>
    <p:ext uri="{6950BFC3-D8DA-4A85-94F7-54DA5524770B}">
      <p188:commentRel xmlns:p188="http://schemas.microsoft.com/office/powerpoint/2018/8/main" r:id="rId3"/>
    </p:ext>
  </p:extLs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55">
          <a:extLst>
            <a:ext uri="{FF2B5EF4-FFF2-40B4-BE49-F238E27FC236}">
              <a16:creationId xmlns:a16="http://schemas.microsoft.com/office/drawing/2014/main" id="{8A586C3E-0F06-4BE7-4CB4-17DBA0D4DABB}"/>
            </a:ext>
          </a:extLst>
        </p:cNvPr>
        <p:cNvGrpSpPr/>
        <p:nvPr/>
      </p:nvGrpSpPr>
      <p:grpSpPr>
        <a:xfrm>
          <a:off x="0" y="0"/>
          <a:ext cx="0" cy="0"/>
          <a:chOff x="0" y="0"/>
          <a:chExt cx="0" cy="0"/>
        </a:xfrm>
      </p:grpSpPr>
      <p:sp>
        <p:nvSpPr>
          <p:cNvPr id="356" name="Google Shape;356;p48">
            <a:extLst>
              <a:ext uri="{FF2B5EF4-FFF2-40B4-BE49-F238E27FC236}">
                <a16:creationId xmlns:a16="http://schemas.microsoft.com/office/drawing/2014/main" id="{CC5DBB95-B4FC-C1AD-CB3B-F213284786E8}"/>
              </a:ext>
            </a:extLst>
          </p:cNvPr>
          <p:cNvSpPr txBox="1">
            <a:spLocks noGrp="1"/>
          </p:cNvSpPr>
          <p:nvPr>
            <p:ph type="title"/>
          </p:nvPr>
        </p:nvSpPr>
        <p:spPr>
          <a:xfrm>
            <a:off x="248200" y="290925"/>
            <a:ext cx="8743500" cy="623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The Evidence: Hallux Valgus</a:t>
            </a:r>
            <a:endParaRPr/>
          </a:p>
        </p:txBody>
      </p:sp>
      <p:sp>
        <p:nvSpPr>
          <p:cNvPr id="357" name="Google Shape;357;p48">
            <a:extLst>
              <a:ext uri="{FF2B5EF4-FFF2-40B4-BE49-F238E27FC236}">
                <a16:creationId xmlns:a16="http://schemas.microsoft.com/office/drawing/2014/main" id="{DD98F0D3-BD4F-517A-4CB8-616C763CBAF9}"/>
              </a:ext>
            </a:extLst>
          </p:cNvPr>
          <p:cNvSpPr txBox="1"/>
          <p:nvPr/>
        </p:nvSpPr>
        <p:spPr>
          <a:xfrm>
            <a:off x="4957372" y="1729709"/>
            <a:ext cx="3336053" cy="2996175"/>
          </a:xfrm>
          <a:prstGeom prst="rect">
            <a:avLst/>
          </a:prstGeom>
          <a:noFill/>
          <a:ln>
            <a:noFill/>
          </a:ln>
        </p:spPr>
        <p:txBody>
          <a:bodyPr spcFirstLastPara="1" wrap="square" lIns="91425" tIns="91425" rIns="91425" bIns="91425" anchor="t" anchorCtr="0">
            <a:spAutoFit/>
          </a:bodyPr>
          <a:lstStyle/>
          <a:p>
            <a:pPr marL="457200" lvl="0" indent="-342900" algn="l" rtl="0">
              <a:spcBef>
                <a:spcPts val="0"/>
              </a:spcBef>
              <a:spcAft>
                <a:spcPts val="0"/>
              </a:spcAft>
              <a:buClr>
                <a:schemeClr val="accent6"/>
              </a:buClr>
              <a:buSzPts val="1800"/>
              <a:buFont typeface="Proxima Nova"/>
              <a:buChar char="●"/>
            </a:pPr>
            <a:r>
              <a:rPr lang="en-US" sz="1800">
                <a:solidFill>
                  <a:schemeClr val="accent6"/>
                </a:solidFill>
                <a:highlight>
                  <a:srgbClr val="FFFFFF"/>
                </a:highlight>
                <a:latin typeface="Proxima Nova"/>
                <a:ea typeface="Proxima Nova"/>
                <a:cs typeface="Proxima Nova"/>
                <a:sym typeface="Proxima Nova"/>
              </a:rPr>
              <a:t>168 habitually unshod runners vs. 196 habitually shod runners, significant difference in hallux valgus angle</a:t>
            </a:r>
          </a:p>
          <a:p>
            <a:pPr marL="457200" lvl="0" indent="-342900" algn="l" rtl="0">
              <a:spcBef>
                <a:spcPts val="0"/>
              </a:spcBef>
              <a:spcAft>
                <a:spcPts val="0"/>
              </a:spcAft>
              <a:buClr>
                <a:schemeClr val="accent6"/>
              </a:buClr>
              <a:buSzPts val="1800"/>
              <a:buFont typeface="Proxima Nova"/>
              <a:buChar char="●"/>
            </a:pPr>
            <a:r>
              <a:rPr lang="en-US" sz="1800">
                <a:solidFill>
                  <a:schemeClr val="accent6"/>
                </a:solidFill>
                <a:highlight>
                  <a:srgbClr val="FFFFFF"/>
                </a:highlight>
                <a:latin typeface="Proxima Nova"/>
                <a:ea typeface="Proxima Nova"/>
                <a:cs typeface="Proxima Nova"/>
                <a:sym typeface="Proxima Nova"/>
              </a:rPr>
              <a:t>Which big toe position has a greater impact on impacting stability up the chain? </a:t>
            </a:r>
            <a:endParaRPr sz="1800">
              <a:solidFill>
                <a:schemeClr val="accent6"/>
              </a:solidFill>
              <a:highlight>
                <a:srgbClr val="FFFFFF"/>
              </a:highlight>
              <a:latin typeface="Proxima Nova"/>
              <a:ea typeface="Proxima Nova"/>
              <a:cs typeface="Proxima Nova"/>
              <a:sym typeface="Proxima Nova"/>
            </a:endParaRPr>
          </a:p>
          <a:p>
            <a:pPr marL="457200" lvl="0" indent="0" algn="l" rtl="0">
              <a:lnSpc>
                <a:spcPct val="115000"/>
              </a:lnSpc>
              <a:spcBef>
                <a:spcPts val="0"/>
              </a:spcBef>
              <a:spcAft>
                <a:spcPts val="0"/>
              </a:spcAft>
              <a:buNone/>
            </a:pPr>
            <a:endParaRPr sz="1800">
              <a:solidFill>
                <a:schemeClr val="accent6"/>
              </a:solidFill>
              <a:latin typeface="Proxima Nova"/>
              <a:ea typeface="Proxima Nova"/>
              <a:cs typeface="Proxima Nova"/>
              <a:sym typeface="Proxima Nova"/>
            </a:endParaRPr>
          </a:p>
        </p:txBody>
      </p:sp>
      <p:sp>
        <p:nvSpPr>
          <p:cNvPr id="359" name="Google Shape;359;p48">
            <a:extLst>
              <a:ext uri="{FF2B5EF4-FFF2-40B4-BE49-F238E27FC236}">
                <a16:creationId xmlns:a16="http://schemas.microsoft.com/office/drawing/2014/main" id="{056D487E-4454-83D5-2A3D-1968D29BA37A}"/>
              </a:ext>
            </a:extLst>
          </p:cNvPr>
          <p:cNvSpPr txBox="1"/>
          <p:nvPr/>
        </p:nvSpPr>
        <p:spPr>
          <a:xfrm>
            <a:off x="0" y="4838048"/>
            <a:ext cx="7309200" cy="307746"/>
          </a:xfrm>
          <a:prstGeom prst="rect">
            <a:avLst/>
          </a:prstGeom>
          <a:noFill/>
          <a:ln>
            <a:noFill/>
          </a:ln>
        </p:spPr>
        <p:txBody>
          <a:bodyPr spcFirstLastPara="1" wrap="square" lIns="91425" tIns="91425" rIns="91425" bIns="91425" anchor="t" anchorCtr="0">
            <a:spAutoFit/>
          </a:bodyPr>
          <a:lstStyle/>
          <a:p>
            <a:pPr>
              <a:buClr>
                <a:schemeClr val="accent6"/>
              </a:buClr>
              <a:buSzPts val="1100"/>
            </a:pPr>
            <a:r>
              <a:rPr lang="en-US" sz="800">
                <a:solidFill>
                  <a:schemeClr val="accent1"/>
                </a:solidFill>
                <a:latin typeface="Proxima Nova"/>
                <a:ea typeface="Proxima Nova"/>
                <a:cs typeface="Proxima Nova"/>
                <a:sym typeface="Proxima Nova"/>
              </a:rPr>
              <a:t>Shu Y, Mei Q, Fernandez J, Li Z, Feng N, Gu Y, 2015. </a:t>
            </a:r>
            <a:endParaRPr lang="en-US" sz="800">
              <a:solidFill>
                <a:schemeClr val="accent1"/>
              </a:solidFill>
              <a:latin typeface="Proxima Nova"/>
              <a:ea typeface="Proxima Nova"/>
              <a:cs typeface="Proxima Nova"/>
            </a:endParaRPr>
          </a:p>
        </p:txBody>
      </p:sp>
      <p:pic>
        <p:nvPicPr>
          <p:cNvPr id="5122" name="Picture 2">
            <a:extLst>
              <a:ext uri="{FF2B5EF4-FFF2-40B4-BE49-F238E27FC236}">
                <a16:creationId xmlns:a16="http://schemas.microsoft.com/office/drawing/2014/main" id="{9BB674D6-6F3B-2A6C-DB5E-9660CCD50C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0575" y="1397131"/>
            <a:ext cx="3721425" cy="32042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748922"/>
      </p:ext>
    </p:extLst>
  </p:cSld>
  <p:clrMapOvr>
    <a:masterClrMapping/>
  </p:clrMapOvr>
  <p:extLst>
    <p:ext uri="{6950BFC3-D8DA-4A85-94F7-54DA5524770B}">
      <p188:commentRel xmlns:p188="http://schemas.microsoft.com/office/powerpoint/2018/8/main" r:id="rId3"/>
    </p:ext>
  </p:extLs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372" name="Google Shape;372;p50"/>
          <p:cNvSpPr txBox="1">
            <a:spLocks noGrp="1"/>
          </p:cNvSpPr>
          <p:nvPr>
            <p:ph type="ctrTitle"/>
          </p:nvPr>
        </p:nvSpPr>
        <p:spPr>
          <a:xfrm>
            <a:off x="206936" y="788039"/>
            <a:ext cx="8520600" cy="1282500"/>
          </a:xfrm>
          <a:prstGeom prst="rect">
            <a:avLst/>
          </a:prstGeom>
        </p:spPr>
        <p:txBody>
          <a:bodyPr spcFirstLastPara="1" wrap="square" lIns="91425" tIns="91425" rIns="91425" bIns="91425" anchor="t" anchorCtr="0">
            <a:noAutofit/>
          </a:bodyPr>
          <a:lstStyle/>
          <a:p>
            <a:pPr>
              <a:buSzPts val="990"/>
            </a:pPr>
            <a:r>
              <a:rPr lang="en" sz="3650"/>
              <a:t>The Evidence:</a:t>
            </a:r>
            <a:br>
              <a:rPr lang="en" sz="3650"/>
            </a:br>
            <a:r>
              <a:rPr lang="en" sz="3650"/>
              <a:t>Indirect Effects Part I</a:t>
            </a:r>
            <a:endParaRPr sz="3650">
              <a:latin typeface="Proxima Nova"/>
              <a:ea typeface="Proxima Nova"/>
              <a:cs typeface="Proxima Nova"/>
              <a:sym typeface="Proxima Nova"/>
            </a:endParaRPr>
          </a:p>
        </p:txBody>
      </p:sp>
      <p:cxnSp>
        <p:nvCxnSpPr>
          <p:cNvPr id="373" name="Google Shape;373;p50"/>
          <p:cNvCxnSpPr/>
          <p:nvPr/>
        </p:nvCxnSpPr>
        <p:spPr>
          <a:xfrm>
            <a:off x="311700" y="1999800"/>
            <a:ext cx="6774600" cy="13200"/>
          </a:xfrm>
          <a:prstGeom prst="straightConnector1">
            <a:avLst/>
          </a:prstGeom>
          <a:noFill/>
          <a:ln w="9525" cap="flat" cmpd="sng">
            <a:solidFill>
              <a:schemeClr val="dk2"/>
            </a:solidFill>
            <a:prstDash val="solid"/>
            <a:round/>
            <a:headEnd type="none" w="med" len="med"/>
            <a:tailEnd type="none" w="med" len="med"/>
          </a:ln>
        </p:spPr>
      </p:cxn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378" name="Google Shape;378;p51"/>
          <p:cNvSpPr txBox="1">
            <a:spLocks noGrp="1"/>
          </p:cNvSpPr>
          <p:nvPr>
            <p:ph type="title"/>
          </p:nvPr>
        </p:nvSpPr>
        <p:spPr>
          <a:xfrm>
            <a:off x="248200" y="290925"/>
            <a:ext cx="8743500" cy="623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sz="3820">
                <a:latin typeface="Proxima Nova"/>
                <a:ea typeface="Proxima Nova"/>
                <a:cs typeface="Proxima Nova"/>
                <a:sym typeface="Proxima Nova"/>
              </a:rPr>
              <a:t>The Effect of Modern Footwear</a:t>
            </a:r>
            <a:endParaRPr sz="3820">
              <a:latin typeface="Proxima Nova"/>
              <a:ea typeface="Proxima Nova"/>
              <a:cs typeface="Proxima Nova"/>
              <a:sym typeface="Proxima Nova"/>
            </a:endParaRPr>
          </a:p>
        </p:txBody>
      </p:sp>
      <p:sp>
        <p:nvSpPr>
          <p:cNvPr id="379" name="Google Shape;379;p51"/>
          <p:cNvSpPr txBox="1"/>
          <p:nvPr/>
        </p:nvSpPr>
        <p:spPr>
          <a:xfrm>
            <a:off x="452325" y="1408600"/>
            <a:ext cx="6903900" cy="2678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solidFill>
                  <a:schemeClr val="accent6"/>
                </a:solidFill>
                <a:latin typeface="Proxima Nova"/>
                <a:ea typeface="Proxima Nova"/>
                <a:cs typeface="Proxima Nova"/>
                <a:sym typeface="Proxima Nova"/>
              </a:rPr>
              <a:t>Indirect Effects</a:t>
            </a:r>
            <a:endParaRPr sz="1800">
              <a:solidFill>
                <a:schemeClr val="accent6"/>
              </a:solidFill>
              <a:latin typeface="Proxima Nova"/>
              <a:ea typeface="Proxima Nova"/>
              <a:cs typeface="Proxima Nova"/>
              <a:sym typeface="Proxima Nova"/>
            </a:endParaRPr>
          </a:p>
          <a:p>
            <a:pPr marL="0" lvl="0" indent="0" algn="l" rtl="0">
              <a:spcBef>
                <a:spcPts val="0"/>
              </a:spcBef>
              <a:spcAft>
                <a:spcPts val="0"/>
              </a:spcAft>
              <a:buNone/>
            </a:pPr>
            <a:endParaRPr sz="1800">
              <a:solidFill>
                <a:schemeClr val="accent6"/>
              </a:solidFill>
              <a:latin typeface="Proxima Nova"/>
              <a:ea typeface="Proxima Nova"/>
              <a:cs typeface="Proxima Nova"/>
              <a:sym typeface="Proxima Nova"/>
            </a:endParaRPr>
          </a:p>
          <a:p>
            <a:pPr marL="457200" lvl="0" indent="-342900" algn="l" rtl="0">
              <a:spcBef>
                <a:spcPts val="0"/>
              </a:spcBef>
              <a:spcAft>
                <a:spcPts val="0"/>
              </a:spcAft>
              <a:buClr>
                <a:schemeClr val="accent6"/>
              </a:buClr>
              <a:buSzPts val="1800"/>
              <a:buFont typeface="Proxima Nova"/>
              <a:buChar char="●"/>
            </a:pPr>
            <a:r>
              <a:rPr lang="en" sz="1800" b="1">
                <a:solidFill>
                  <a:schemeClr val="accent6"/>
                </a:solidFill>
                <a:latin typeface="Proxima Nova"/>
                <a:ea typeface="Proxima Nova"/>
                <a:cs typeface="Proxima Nova"/>
                <a:sym typeface="Proxima Nova"/>
              </a:rPr>
              <a:t>When one component of arch stability fails, other components compensate</a:t>
            </a:r>
            <a:endParaRPr sz="1800" b="1">
              <a:solidFill>
                <a:schemeClr val="accent6"/>
              </a:solidFill>
              <a:latin typeface="Proxima Nova"/>
              <a:ea typeface="Proxima Nova"/>
              <a:cs typeface="Proxima Nova"/>
              <a:sym typeface="Proxima Nova"/>
            </a:endParaRPr>
          </a:p>
          <a:p>
            <a:pPr marL="457200" lvl="0" indent="-342900" algn="l" rtl="0">
              <a:spcBef>
                <a:spcPts val="0"/>
              </a:spcBef>
              <a:spcAft>
                <a:spcPts val="0"/>
              </a:spcAft>
              <a:buClr>
                <a:schemeClr val="accent6"/>
              </a:buClr>
              <a:buSzPts val="1800"/>
              <a:buFont typeface="Proxima Nova"/>
              <a:buChar char="●"/>
            </a:pPr>
            <a:r>
              <a:rPr lang="en" sz="1800">
                <a:solidFill>
                  <a:schemeClr val="accent6"/>
                </a:solidFill>
                <a:latin typeface="Proxima Nova"/>
                <a:ea typeface="Proxima Nova"/>
                <a:cs typeface="Proxima Nova"/>
                <a:sym typeface="Proxima Nova"/>
              </a:rPr>
              <a:t>Improper loading mechanics and overloading connective tissue structures (e.g. bones, fascia) </a:t>
            </a:r>
            <a:endParaRPr sz="1800">
              <a:solidFill>
                <a:schemeClr val="accent6"/>
              </a:solidFill>
              <a:latin typeface="Proxima Nova"/>
              <a:ea typeface="Proxima Nova"/>
              <a:cs typeface="Proxima Nova"/>
              <a:sym typeface="Proxima Nova"/>
            </a:endParaRPr>
          </a:p>
          <a:p>
            <a:pPr marL="457200" lvl="0" indent="-342900" algn="l" rtl="0">
              <a:spcBef>
                <a:spcPts val="0"/>
              </a:spcBef>
              <a:spcAft>
                <a:spcPts val="0"/>
              </a:spcAft>
              <a:buClr>
                <a:schemeClr val="accent6"/>
              </a:buClr>
              <a:buSzPts val="1800"/>
              <a:buFont typeface="Proxima Nova"/>
              <a:buChar char="●"/>
            </a:pPr>
            <a:r>
              <a:rPr lang="en" sz="1800">
                <a:solidFill>
                  <a:schemeClr val="accent6"/>
                </a:solidFill>
                <a:latin typeface="Proxima Nova"/>
                <a:ea typeface="Proxima Nova"/>
                <a:cs typeface="Proxima Nova"/>
                <a:sym typeface="Proxima Nova"/>
              </a:rPr>
              <a:t>Consequences of decreased foot function up the chain </a:t>
            </a:r>
            <a:endParaRPr sz="1800">
              <a:solidFill>
                <a:schemeClr val="accent6"/>
              </a:solidFill>
              <a:latin typeface="Proxima Nova"/>
              <a:ea typeface="Proxima Nova"/>
              <a:cs typeface="Proxima Nova"/>
              <a:sym typeface="Proxima Nova"/>
            </a:endParaRPr>
          </a:p>
          <a:p>
            <a:pPr marL="0" lvl="0" indent="0" algn="l" rtl="0">
              <a:spcBef>
                <a:spcPts val="0"/>
              </a:spcBef>
              <a:spcAft>
                <a:spcPts val="0"/>
              </a:spcAft>
              <a:buNone/>
            </a:pPr>
            <a:endParaRPr sz="1800">
              <a:solidFill>
                <a:schemeClr val="accent6"/>
              </a:solidFill>
              <a:latin typeface="Proxima Nova"/>
              <a:ea typeface="Proxima Nova"/>
              <a:cs typeface="Proxima Nova"/>
              <a:sym typeface="Proxima Nova"/>
            </a:endParaRPr>
          </a:p>
          <a:p>
            <a:pPr marL="0" lvl="0" indent="0" algn="l" rtl="0">
              <a:spcBef>
                <a:spcPts val="0"/>
              </a:spcBef>
              <a:spcAft>
                <a:spcPts val="0"/>
              </a:spcAft>
              <a:buNone/>
            </a:pPr>
            <a:endParaRPr sz="1800">
              <a:solidFill>
                <a:schemeClr val="accent6"/>
              </a:solidFill>
              <a:latin typeface="Proxima Nova"/>
              <a:ea typeface="Proxima Nova"/>
              <a:cs typeface="Proxima Nova"/>
              <a:sym typeface="Proxima Nova"/>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384" name="Google Shape;384;p52"/>
          <p:cNvSpPr txBox="1">
            <a:spLocks noGrp="1"/>
          </p:cNvSpPr>
          <p:nvPr>
            <p:ph type="title"/>
          </p:nvPr>
        </p:nvSpPr>
        <p:spPr>
          <a:xfrm>
            <a:off x="248200" y="290925"/>
            <a:ext cx="8743500" cy="623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sz="3020"/>
              <a:t>Combined Effort to Maintain the Arch</a:t>
            </a:r>
            <a:endParaRPr sz="3020"/>
          </a:p>
        </p:txBody>
      </p:sp>
      <p:sp>
        <p:nvSpPr>
          <p:cNvPr id="385" name="Google Shape;385;p52"/>
          <p:cNvSpPr txBox="1"/>
          <p:nvPr/>
        </p:nvSpPr>
        <p:spPr>
          <a:xfrm>
            <a:off x="513025" y="1581650"/>
            <a:ext cx="7695600" cy="212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solidFill>
                  <a:schemeClr val="accent6"/>
                </a:solidFill>
                <a:latin typeface="Proxima Nova"/>
                <a:ea typeface="Proxima Nova"/>
                <a:cs typeface="Proxima Nova"/>
                <a:sym typeface="Proxima Nova"/>
              </a:rPr>
              <a:t>When we consider our functional anatomy… </a:t>
            </a:r>
            <a:endParaRPr sz="1800">
              <a:solidFill>
                <a:schemeClr val="accent6"/>
              </a:solidFill>
              <a:latin typeface="Proxima Nova"/>
              <a:ea typeface="Proxima Nova"/>
              <a:cs typeface="Proxima Nova"/>
              <a:sym typeface="Proxima Nova"/>
            </a:endParaRPr>
          </a:p>
          <a:p>
            <a:pPr marL="457200" lvl="0" indent="-342900" algn="l" rtl="0">
              <a:spcBef>
                <a:spcPts val="0"/>
              </a:spcBef>
              <a:spcAft>
                <a:spcPts val="0"/>
              </a:spcAft>
              <a:buClr>
                <a:schemeClr val="accent6"/>
              </a:buClr>
              <a:buSzPts val="1800"/>
              <a:buFont typeface="Proxima Nova"/>
              <a:buChar char="●"/>
            </a:pPr>
            <a:r>
              <a:rPr lang="en" sz="1800">
                <a:solidFill>
                  <a:schemeClr val="accent6"/>
                </a:solidFill>
                <a:latin typeface="Proxima Nova"/>
                <a:ea typeface="Proxima Nova"/>
                <a:cs typeface="Proxima Nova"/>
                <a:sym typeface="Proxima Nova"/>
              </a:rPr>
              <a:t>The plantar fascia, posterior tibialis, and the flexor hallucis group maintain the medial longitudinal arch</a:t>
            </a:r>
            <a:endParaRPr sz="1800">
              <a:solidFill>
                <a:schemeClr val="accent6"/>
              </a:solidFill>
              <a:latin typeface="Proxima Nova"/>
              <a:ea typeface="Proxima Nova"/>
              <a:cs typeface="Proxima Nova"/>
              <a:sym typeface="Proxima Nova"/>
            </a:endParaRPr>
          </a:p>
          <a:p>
            <a:pPr marL="457200" lvl="0" indent="-342900" algn="l" rtl="0">
              <a:spcBef>
                <a:spcPts val="0"/>
              </a:spcBef>
              <a:spcAft>
                <a:spcPts val="0"/>
              </a:spcAft>
              <a:buClr>
                <a:schemeClr val="accent6"/>
              </a:buClr>
              <a:buSzPts val="1800"/>
              <a:buFont typeface="Proxima Nova"/>
              <a:buChar char="●"/>
            </a:pPr>
            <a:r>
              <a:rPr lang="en" sz="1800">
                <a:solidFill>
                  <a:schemeClr val="accent6"/>
                </a:solidFill>
                <a:latin typeface="Proxima Nova"/>
                <a:ea typeface="Proxima Nova"/>
                <a:cs typeface="Proxima Nova"/>
                <a:sym typeface="Proxima Nova"/>
              </a:rPr>
              <a:t>The arch is critical in dissipating ground reaction forces, especially as speed increases</a:t>
            </a:r>
            <a:endParaRPr sz="1800">
              <a:solidFill>
                <a:schemeClr val="accent6"/>
              </a:solidFill>
              <a:latin typeface="Proxima Nova"/>
              <a:ea typeface="Proxima Nova"/>
              <a:cs typeface="Proxima Nova"/>
              <a:sym typeface="Proxima Nova"/>
            </a:endParaRPr>
          </a:p>
          <a:p>
            <a:pPr marL="457200" lvl="0" indent="-342900" algn="l" rtl="0">
              <a:spcBef>
                <a:spcPts val="0"/>
              </a:spcBef>
              <a:spcAft>
                <a:spcPts val="0"/>
              </a:spcAft>
              <a:buClr>
                <a:schemeClr val="accent6"/>
              </a:buClr>
              <a:buSzPts val="1800"/>
              <a:buFont typeface="Proxima Nova"/>
              <a:buChar char="●"/>
            </a:pPr>
            <a:r>
              <a:rPr lang="en" sz="1800">
                <a:solidFill>
                  <a:schemeClr val="accent6"/>
                </a:solidFill>
                <a:latin typeface="Proxima Nova"/>
                <a:ea typeface="Proxima Nova"/>
                <a:cs typeface="Proxima Nova"/>
                <a:sym typeface="Proxima Nova"/>
              </a:rPr>
              <a:t>If one of these anatomical components fails, it increases the stress on the other components leading to dysfunction </a:t>
            </a:r>
            <a:endParaRPr sz="1800">
              <a:solidFill>
                <a:schemeClr val="accent6"/>
              </a:solidFill>
              <a:latin typeface="Proxima Nova"/>
              <a:ea typeface="Proxima Nova"/>
              <a:cs typeface="Proxima Nova"/>
              <a:sym typeface="Proxima Nova"/>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0" name="Google Shape;390;p53"/>
          <p:cNvSpPr txBox="1">
            <a:spLocks noGrp="1"/>
          </p:cNvSpPr>
          <p:nvPr>
            <p:ph type="title"/>
          </p:nvPr>
        </p:nvSpPr>
        <p:spPr>
          <a:xfrm>
            <a:off x="248200" y="290925"/>
            <a:ext cx="8743500" cy="623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1100"/>
              <a:buNone/>
            </a:pPr>
            <a:r>
              <a:rPr lang="en" sz="3000"/>
              <a:t>The Evidence: Fallen Arch Consequence </a:t>
            </a:r>
            <a:endParaRPr sz="3000"/>
          </a:p>
        </p:txBody>
      </p:sp>
      <p:sp>
        <p:nvSpPr>
          <p:cNvPr id="391" name="Google Shape;391;p53"/>
          <p:cNvSpPr txBox="1"/>
          <p:nvPr/>
        </p:nvSpPr>
        <p:spPr>
          <a:xfrm>
            <a:off x="482675" y="1437088"/>
            <a:ext cx="7695600" cy="1569900"/>
          </a:xfrm>
          <a:prstGeom prst="rect">
            <a:avLst/>
          </a:prstGeom>
          <a:noFill/>
          <a:ln>
            <a:noFill/>
          </a:ln>
        </p:spPr>
        <p:txBody>
          <a:bodyPr spcFirstLastPara="1" wrap="square" lIns="91425" tIns="91425" rIns="91425" bIns="91425" anchor="t" anchorCtr="0">
            <a:spAutoFit/>
          </a:bodyPr>
          <a:lstStyle/>
          <a:p>
            <a:pPr marL="457200" lvl="0" indent="-342900" algn="l" rtl="0">
              <a:spcBef>
                <a:spcPts val="0"/>
              </a:spcBef>
              <a:spcAft>
                <a:spcPts val="0"/>
              </a:spcAft>
              <a:buClr>
                <a:schemeClr val="accent6"/>
              </a:buClr>
              <a:buSzPts val="1800"/>
              <a:buFont typeface="Proxima Nova"/>
              <a:buChar char="●"/>
            </a:pPr>
            <a:r>
              <a:rPr lang="en" sz="1800">
                <a:solidFill>
                  <a:schemeClr val="accent6"/>
                </a:solidFill>
                <a:latin typeface="Proxima Nova"/>
                <a:ea typeface="Proxima Nova"/>
                <a:cs typeface="Proxima Nova"/>
                <a:sym typeface="Proxima Nova"/>
              </a:rPr>
              <a:t>Increased posterior tibialis muscle activation in those with flat feet, a compensation to reduce arch overload </a:t>
            </a:r>
            <a:endParaRPr sz="1800">
              <a:solidFill>
                <a:schemeClr val="accent6"/>
              </a:solidFill>
              <a:latin typeface="Proxima Nova"/>
              <a:ea typeface="Proxima Nova"/>
              <a:cs typeface="Proxima Nova"/>
              <a:sym typeface="Proxima Nova"/>
            </a:endParaRPr>
          </a:p>
          <a:p>
            <a:pPr marL="914400" lvl="1" indent="-342900" algn="l" rtl="0">
              <a:spcBef>
                <a:spcPts val="0"/>
              </a:spcBef>
              <a:spcAft>
                <a:spcPts val="0"/>
              </a:spcAft>
              <a:buClr>
                <a:schemeClr val="accent6"/>
              </a:buClr>
              <a:buSzPts val="1800"/>
              <a:buFont typeface="Proxima Nova"/>
              <a:buChar char="○"/>
            </a:pPr>
            <a:r>
              <a:rPr lang="en" sz="1800">
                <a:solidFill>
                  <a:schemeClr val="accent6"/>
                </a:solidFill>
                <a:latin typeface="Proxima Nova"/>
                <a:ea typeface="Proxima Nova"/>
                <a:cs typeface="Proxima Nova"/>
                <a:sym typeface="Proxima Nova"/>
              </a:rPr>
              <a:t>Posterior tibialis tendonitis is a common condition for those with flat feet. They are at risk for tearing the tissue.</a:t>
            </a:r>
            <a:endParaRPr sz="1800">
              <a:solidFill>
                <a:schemeClr val="accent6"/>
              </a:solidFill>
              <a:latin typeface="Proxima Nova"/>
              <a:ea typeface="Proxima Nova"/>
              <a:cs typeface="Proxima Nova"/>
              <a:sym typeface="Proxima Nova"/>
            </a:endParaRPr>
          </a:p>
          <a:p>
            <a:pPr marL="0" lvl="0" indent="0" algn="l" rtl="0">
              <a:spcBef>
                <a:spcPts val="0"/>
              </a:spcBef>
              <a:spcAft>
                <a:spcPts val="0"/>
              </a:spcAft>
              <a:buNone/>
            </a:pPr>
            <a:endParaRPr sz="1800">
              <a:solidFill>
                <a:schemeClr val="accent6"/>
              </a:solidFill>
              <a:latin typeface="Proxima Nova"/>
              <a:ea typeface="Proxima Nova"/>
              <a:cs typeface="Proxima Nova"/>
              <a:sym typeface="Proxima Nova"/>
            </a:endParaRPr>
          </a:p>
        </p:txBody>
      </p:sp>
      <p:sp>
        <p:nvSpPr>
          <p:cNvPr id="392" name="Google Shape;392;p53"/>
          <p:cNvSpPr txBox="1"/>
          <p:nvPr/>
        </p:nvSpPr>
        <p:spPr>
          <a:xfrm>
            <a:off x="113685" y="4832671"/>
            <a:ext cx="7627216" cy="307746"/>
          </a:xfrm>
          <a:prstGeom prst="rect">
            <a:avLst/>
          </a:prstGeom>
          <a:noFill/>
          <a:ln>
            <a:noFill/>
          </a:ln>
        </p:spPr>
        <p:txBody>
          <a:bodyPr spcFirstLastPara="1" wrap="square" lIns="91425" tIns="91425" rIns="91425" bIns="91425" anchor="t" anchorCtr="0">
            <a:spAutoFit/>
          </a:bodyPr>
          <a:lstStyle/>
          <a:p>
            <a:r>
              <a:rPr lang="en" sz="800">
                <a:solidFill>
                  <a:schemeClr val="accent1"/>
                </a:solidFill>
                <a:latin typeface="Proxima Nova"/>
                <a:ea typeface="Proxima Nova"/>
                <a:cs typeface="Proxima Nova"/>
                <a:sym typeface="Proxima Nova"/>
              </a:rPr>
              <a:t>Murley GS, Menz HB, Landorf KB, 2009. </a:t>
            </a:r>
            <a:r>
              <a:rPr lang="en-US" sz="800">
                <a:solidFill>
                  <a:schemeClr val="accent1"/>
                </a:solidFill>
                <a:latin typeface="Proxima Nova"/>
                <a:ea typeface="Proxima Nova"/>
                <a:cs typeface="Proxima Nova"/>
                <a:sym typeface="Proxima Nova"/>
              </a:rPr>
              <a:t>Cifuentes-De la Portilla C, </a:t>
            </a:r>
            <a:r>
              <a:rPr lang="en-US" sz="800" err="1">
                <a:solidFill>
                  <a:schemeClr val="accent1"/>
                </a:solidFill>
                <a:latin typeface="Proxima Nova"/>
                <a:ea typeface="Proxima Nova"/>
                <a:cs typeface="Proxima Nova"/>
                <a:sym typeface="Proxima Nova"/>
              </a:rPr>
              <a:t>Larrainzar-Garijo</a:t>
            </a:r>
            <a:r>
              <a:rPr lang="en-US" sz="800">
                <a:solidFill>
                  <a:schemeClr val="accent1"/>
                </a:solidFill>
                <a:latin typeface="Proxima Nova"/>
                <a:ea typeface="Proxima Nova"/>
                <a:cs typeface="Proxima Nova"/>
                <a:sym typeface="Proxima Nova"/>
              </a:rPr>
              <a:t> R, </a:t>
            </a:r>
            <a:r>
              <a:rPr lang="en-US" sz="800" err="1">
                <a:solidFill>
                  <a:schemeClr val="accent1"/>
                </a:solidFill>
                <a:latin typeface="Proxima Nova"/>
                <a:ea typeface="Proxima Nova"/>
                <a:cs typeface="Proxima Nova"/>
                <a:sym typeface="Proxima Nova"/>
              </a:rPr>
              <a:t>Bayod</a:t>
            </a:r>
            <a:r>
              <a:rPr lang="en-US" sz="800">
                <a:solidFill>
                  <a:schemeClr val="accent1"/>
                </a:solidFill>
                <a:latin typeface="Proxima Nova"/>
                <a:ea typeface="Proxima Nova"/>
                <a:cs typeface="Proxima Nova"/>
                <a:sym typeface="Proxima Nova"/>
              </a:rPr>
              <a:t> J, 2019. </a:t>
            </a:r>
            <a:endParaRPr lang="en-US" sz="800">
              <a:solidFill>
                <a:schemeClr val="accent1"/>
              </a:solidFill>
              <a:latin typeface="Proxima Nova"/>
              <a:ea typeface="Proxima Nova"/>
              <a:cs typeface="Proxima Nova"/>
            </a:endParaRPr>
          </a:p>
        </p:txBody>
      </p:sp>
      <p:pic>
        <p:nvPicPr>
          <p:cNvPr id="393" name="Google Shape;393;p53"/>
          <p:cNvPicPr preferRelativeResize="0"/>
          <p:nvPr/>
        </p:nvPicPr>
        <p:blipFill>
          <a:blip r:embed="rId4">
            <a:alphaModFix/>
          </a:blip>
          <a:stretch>
            <a:fillRect/>
          </a:stretch>
        </p:blipFill>
        <p:spPr>
          <a:xfrm>
            <a:off x="2863625" y="2869375"/>
            <a:ext cx="2933700" cy="1562100"/>
          </a:xfrm>
          <a:prstGeom prst="rect">
            <a:avLst/>
          </a:prstGeom>
          <a:noFill/>
          <a:ln>
            <a:noFill/>
          </a:ln>
        </p:spPr>
      </p:pic>
      <p:sp>
        <p:nvSpPr>
          <p:cNvPr id="2" name="TextBox 1">
            <a:extLst>
              <a:ext uri="{FF2B5EF4-FFF2-40B4-BE49-F238E27FC236}">
                <a16:creationId xmlns:a16="http://schemas.microsoft.com/office/drawing/2014/main" id="{6148AF43-BDF0-63AD-54F2-2583BE318E98}"/>
              </a:ext>
            </a:extLst>
          </p:cNvPr>
          <p:cNvSpPr txBox="1"/>
          <p:nvPr/>
        </p:nvSpPr>
        <p:spPr>
          <a:xfrm>
            <a:off x="1768231" y="4430345"/>
            <a:ext cx="6904890"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a:latin typeface="Proxima Nova"/>
              </a:rPr>
              <a:t>SportsInjuryClinic.net. (n.d.). </a:t>
            </a:r>
            <a:r>
              <a:rPr lang="en-US" sz="800" i="1">
                <a:latin typeface="Proxima Nova"/>
              </a:rPr>
              <a:t>Posterior tibial tendon dysfunction (PTTD) – Symptoms, Treatment</a:t>
            </a:r>
            <a:r>
              <a:rPr lang="en-US" sz="800">
                <a:latin typeface="Proxima Nova"/>
              </a:rPr>
              <a:t>.</a:t>
            </a:r>
          </a:p>
        </p:txBody>
      </p:sp>
    </p:spTree>
  </p:cSld>
  <p:clrMapOvr>
    <a:masterClrMapping/>
  </p:clrMapOvr>
  <p:extLst>
    <p:ext uri="{6950BFC3-D8DA-4A85-94F7-54DA5524770B}">
      <p188:commentRel xmlns:p188="http://schemas.microsoft.com/office/powerpoint/2018/8/main" r:id="rId3"/>
    </p:ext>
  </p:extLs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sp>
        <p:nvSpPr>
          <p:cNvPr id="398" name="Google Shape;398;p54"/>
          <p:cNvSpPr txBox="1">
            <a:spLocks noGrp="1"/>
          </p:cNvSpPr>
          <p:nvPr>
            <p:ph type="title"/>
          </p:nvPr>
        </p:nvSpPr>
        <p:spPr>
          <a:xfrm>
            <a:off x="248200" y="290925"/>
            <a:ext cx="8743500" cy="623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sz="3020"/>
              <a:t>The Evidence: Importance of FHL </a:t>
            </a:r>
            <a:endParaRPr sz="3020"/>
          </a:p>
        </p:txBody>
      </p:sp>
      <p:sp>
        <p:nvSpPr>
          <p:cNvPr id="399" name="Google Shape;399;p54"/>
          <p:cNvSpPr txBox="1"/>
          <p:nvPr/>
        </p:nvSpPr>
        <p:spPr>
          <a:xfrm>
            <a:off x="501675" y="1556400"/>
            <a:ext cx="4959600" cy="2124000"/>
          </a:xfrm>
          <a:prstGeom prst="rect">
            <a:avLst/>
          </a:prstGeom>
          <a:noFill/>
          <a:ln>
            <a:noFill/>
          </a:ln>
        </p:spPr>
        <p:txBody>
          <a:bodyPr spcFirstLastPara="1" wrap="square" lIns="91425" tIns="91425" rIns="91425" bIns="91425" anchor="t" anchorCtr="0">
            <a:spAutoFit/>
          </a:bodyPr>
          <a:lstStyle/>
          <a:p>
            <a:pPr marL="457200" lvl="0" indent="-342900" algn="l" rtl="0">
              <a:spcBef>
                <a:spcPts val="0"/>
              </a:spcBef>
              <a:spcAft>
                <a:spcPts val="0"/>
              </a:spcAft>
              <a:buClr>
                <a:schemeClr val="accent6"/>
              </a:buClr>
              <a:buSzPts val="1800"/>
              <a:buFont typeface="Proxima Nova"/>
              <a:buChar char="●"/>
            </a:pPr>
            <a:r>
              <a:rPr lang="en" sz="1800">
                <a:solidFill>
                  <a:schemeClr val="accent6"/>
                </a:solidFill>
                <a:latin typeface="Proxima Nova"/>
                <a:ea typeface="Proxima Nova"/>
                <a:cs typeface="Proxima Nova"/>
                <a:sym typeface="Proxima Nova"/>
              </a:rPr>
              <a:t>Study looking at the affects of flexor hallucis tendon rupture in RA-patients </a:t>
            </a:r>
            <a:endParaRPr sz="1800">
              <a:solidFill>
                <a:schemeClr val="accent6"/>
              </a:solidFill>
              <a:latin typeface="Proxima Nova"/>
              <a:ea typeface="Proxima Nova"/>
              <a:cs typeface="Proxima Nova"/>
              <a:sym typeface="Proxima Nova"/>
            </a:endParaRPr>
          </a:p>
          <a:p>
            <a:pPr marL="914400" lvl="1" indent="-342900" algn="l" rtl="0">
              <a:spcBef>
                <a:spcPts val="0"/>
              </a:spcBef>
              <a:spcAft>
                <a:spcPts val="0"/>
              </a:spcAft>
              <a:buClr>
                <a:schemeClr val="accent6"/>
              </a:buClr>
              <a:buSzPts val="1800"/>
              <a:buFont typeface="Proxima Nova"/>
              <a:buChar char="○"/>
            </a:pPr>
            <a:r>
              <a:rPr lang="en" sz="1800">
                <a:solidFill>
                  <a:schemeClr val="accent6"/>
                </a:solidFill>
                <a:latin typeface="Proxima Nova"/>
                <a:ea typeface="Proxima Nova"/>
                <a:cs typeface="Proxima Nova"/>
                <a:sym typeface="Proxima Nova"/>
              </a:rPr>
              <a:t>FHL tendon rupture associated with 1st MTP damage </a:t>
            </a:r>
            <a:endParaRPr sz="1800">
              <a:solidFill>
                <a:schemeClr val="accent6"/>
              </a:solidFill>
              <a:latin typeface="Proxima Nova"/>
              <a:ea typeface="Proxima Nova"/>
              <a:cs typeface="Proxima Nova"/>
              <a:sym typeface="Proxima Nova"/>
            </a:endParaRPr>
          </a:p>
          <a:p>
            <a:pPr marL="914400" lvl="1" indent="-342900" algn="l" rtl="0">
              <a:spcBef>
                <a:spcPts val="0"/>
              </a:spcBef>
              <a:spcAft>
                <a:spcPts val="0"/>
              </a:spcAft>
              <a:buClr>
                <a:schemeClr val="accent6"/>
              </a:buClr>
              <a:buSzPts val="1800"/>
              <a:buFont typeface="Proxima Nova"/>
              <a:buChar char="○"/>
            </a:pPr>
            <a:r>
              <a:rPr lang="en" sz="1800">
                <a:solidFill>
                  <a:schemeClr val="accent6"/>
                </a:solidFill>
                <a:latin typeface="Proxima Nova"/>
                <a:ea typeface="Proxima Nova"/>
                <a:cs typeface="Proxima Nova"/>
                <a:sym typeface="Proxima Nova"/>
              </a:rPr>
              <a:t>Without function of the flexor hallucis we are prone to flat feet </a:t>
            </a:r>
            <a:endParaRPr sz="1800">
              <a:solidFill>
                <a:schemeClr val="accent6"/>
              </a:solidFill>
              <a:latin typeface="Proxima Nova"/>
              <a:ea typeface="Proxima Nova"/>
              <a:cs typeface="Proxima Nova"/>
              <a:sym typeface="Proxima Nova"/>
            </a:endParaRPr>
          </a:p>
          <a:p>
            <a:pPr marL="0" lvl="0" indent="0" algn="l" rtl="0">
              <a:spcBef>
                <a:spcPts val="0"/>
              </a:spcBef>
              <a:spcAft>
                <a:spcPts val="0"/>
              </a:spcAft>
              <a:buNone/>
            </a:pPr>
            <a:endParaRPr sz="1800">
              <a:solidFill>
                <a:schemeClr val="accent6"/>
              </a:solidFill>
              <a:latin typeface="Proxima Nova"/>
              <a:ea typeface="Proxima Nova"/>
              <a:cs typeface="Proxima Nova"/>
              <a:sym typeface="Proxima Nova"/>
            </a:endParaRPr>
          </a:p>
        </p:txBody>
      </p:sp>
      <p:sp>
        <p:nvSpPr>
          <p:cNvPr id="400" name="Google Shape;400;p54"/>
          <p:cNvSpPr txBox="1"/>
          <p:nvPr/>
        </p:nvSpPr>
        <p:spPr>
          <a:xfrm>
            <a:off x="0" y="4834895"/>
            <a:ext cx="7616700" cy="307746"/>
          </a:xfrm>
          <a:prstGeom prst="rect">
            <a:avLst/>
          </a:prstGeom>
          <a:noFill/>
          <a:ln>
            <a:noFill/>
          </a:ln>
        </p:spPr>
        <p:txBody>
          <a:bodyPr spcFirstLastPara="1" wrap="square" lIns="91425" tIns="91425" rIns="91425" bIns="91425" anchor="t" anchorCtr="0">
            <a:spAutoFit/>
          </a:bodyPr>
          <a:lstStyle/>
          <a:p>
            <a:r>
              <a:rPr lang="en" sz="800">
                <a:solidFill>
                  <a:schemeClr val="accent1"/>
                </a:solidFill>
                <a:latin typeface="Proxima Nova"/>
                <a:ea typeface="Proxima Nova"/>
                <a:cs typeface="Proxima Nova"/>
                <a:sym typeface="Proxima Nova"/>
              </a:rPr>
              <a:t>Baan H, </a:t>
            </a:r>
            <a:r>
              <a:rPr lang="en" sz="800" err="1">
                <a:solidFill>
                  <a:schemeClr val="accent1"/>
                </a:solidFill>
                <a:latin typeface="Proxima Nova"/>
                <a:ea typeface="Proxima Nova"/>
                <a:cs typeface="Proxima Nova"/>
                <a:sym typeface="Proxima Nova"/>
              </a:rPr>
              <a:t>Drossaers-Bakkers</a:t>
            </a:r>
            <a:r>
              <a:rPr lang="en" sz="800">
                <a:solidFill>
                  <a:schemeClr val="accent1"/>
                </a:solidFill>
                <a:latin typeface="Proxima Nova"/>
                <a:ea typeface="Proxima Nova"/>
                <a:cs typeface="Proxima Nova"/>
                <a:sym typeface="Proxima Nova"/>
              </a:rPr>
              <a:t> WK, Dubbeldam R, Buurke JJ, Nene A, Van De Laar MAFJ, 2007. </a:t>
            </a:r>
            <a:endParaRPr lang="en-US" sz="800">
              <a:solidFill>
                <a:schemeClr val="accent1"/>
              </a:solidFill>
              <a:latin typeface="Proxima Nova"/>
              <a:ea typeface="Proxima Nova"/>
              <a:cs typeface="Proxima Nova"/>
              <a:sym typeface="Proxima Nova"/>
            </a:endParaRPr>
          </a:p>
        </p:txBody>
      </p:sp>
      <p:pic>
        <p:nvPicPr>
          <p:cNvPr id="401" name="Google Shape;401;p54"/>
          <p:cNvPicPr preferRelativeResize="0"/>
          <p:nvPr/>
        </p:nvPicPr>
        <p:blipFill rotWithShape="1">
          <a:blip r:embed="rId3">
            <a:alphaModFix/>
          </a:blip>
          <a:srcRect l="17749" r="15747" b="19846"/>
          <a:stretch/>
        </p:blipFill>
        <p:spPr>
          <a:xfrm>
            <a:off x="5668825" y="1556400"/>
            <a:ext cx="2885575" cy="2605050"/>
          </a:xfrm>
          <a:prstGeom prst="rect">
            <a:avLst/>
          </a:prstGeom>
          <a:noFill/>
          <a:ln>
            <a:noFill/>
          </a:ln>
        </p:spPr>
      </p:pic>
      <p:sp>
        <p:nvSpPr>
          <p:cNvPr id="2" name="TextBox 1">
            <a:extLst>
              <a:ext uri="{FF2B5EF4-FFF2-40B4-BE49-F238E27FC236}">
                <a16:creationId xmlns:a16="http://schemas.microsoft.com/office/drawing/2014/main" id="{54CD2CE1-7E39-1B25-39CF-4B07D6251D84}"/>
              </a:ext>
            </a:extLst>
          </p:cNvPr>
          <p:cNvSpPr txBox="1"/>
          <p:nvPr/>
        </p:nvSpPr>
        <p:spPr>
          <a:xfrm>
            <a:off x="5651500" y="4166575"/>
            <a:ext cx="3495429"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a:latin typeface="Proxima Nova"/>
              </a:rPr>
              <a:t>Dr. Babajide A. Ogunlana, DPM, FACFAS. (2020, May 2). </a:t>
            </a:r>
            <a:r>
              <a:rPr lang="en-US" sz="800" i="1">
                <a:latin typeface="Proxima Nova"/>
              </a:rPr>
              <a:t>What’s to know about flat feet?</a:t>
            </a:r>
            <a:r>
              <a:rPr lang="en-US" sz="800">
                <a:latin typeface="Proxima Nova"/>
              </a:rPr>
              <a:t> West Houston Foot &amp; Ankle Center</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6" name="Google Shape;406;p55"/>
          <p:cNvSpPr txBox="1">
            <a:spLocks noGrp="1"/>
          </p:cNvSpPr>
          <p:nvPr>
            <p:ph type="title"/>
          </p:nvPr>
        </p:nvSpPr>
        <p:spPr>
          <a:xfrm>
            <a:off x="248200" y="290925"/>
            <a:ext cx="8743500" cy="623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1100"/>
              <a:buNone/>
            </a:pPr>
            <a:r>
              <a:rPr lang="en" sz="3000"/>
              <a:t>The Evidence: Fallen Arch Consequence </a:t>
            </a:r>
            <a:endParaRPr sz="3000"/>
          </a:p>
        </p:txBody>
      </p:sp>
      <p:sp>
        <p:nvSpPr>
          <p:cNvPr id="407" name="Google Shape;407;p55"/>
          <p:cNvSpPr txBox="1"/>
          <p:nvPr/>
        </p:nvSpPr>
        <p:spPr>
          <a:xfrm>
            <a:off x="356450" y="1455450"/>
            <a:ext cx="7260300" cy="1293000"/>
          </a:xfrm>
          <a:prstGeom prst="rect">
            <a:avLst/>
          </a:prstGeom>
          <a:noFill/>
          <a:ln>
            <a:noFill/>
          </a:ln>
        </p:spPr>
        <p:txBody>
          <a:bodyPr spcFirstLastPara="1" wrap="square" lIns="91425" tIns="91425" rIns="91425" bIns="91425" anchor="t" anchorCtr="0">
            <a:spAutoFit/>
          </a:bodyPr>
          <a:lstStyle/>
          <a:p>
            <a:pPr marL="457200" lvl="0" indent="-342900" algn="l" rtl="0">
              <a:spcBef>
                <a:spcPts val="0"/>
              </a:spcBef>
              <a:spcAft>
                <a:spcPts val="0"/>
              </a:spcAft>
              <a:buClr>
                <a:schemeClr val="accent6"/>
              </a:buClr>
              <a:buSzPts val="1800"/>
              <a:buFont typeface="Proxima Nova"/>
              <a:buChar char="●"/>
            </a:pPr>
            <a:r>
              <a:rPr lang="en" sz="1800">
                <a:solidFill>
                  <a:schemeClr val="accent6"/>
                </a:solidFill>
                <a:latin typeface="Proxima Nova"/>
                <a:ea typeface="Proxima Nova"/>
                <a:cs typeface="Proxima Nova"/>
                <a:sym typeface="Proxima Nova"/>
              </a:rPr>
              <a:t>Consequences associated with having inadequate plantar fascia that is commonly associated with pes planus</a:t>
            </a:r>
            <a:endParaRPr sz="1800">
              <a:solidFill>
                <a:schemeClr val="accent6"/>
              </a:solidFill>
              <a:latin typeface="Proxima Nova"/>
              <a:ea typeface="Proxima Nova"/>
              <a:cs typeface="Proxima Nova"/>
              <a:sym typeface="Proxima Nova"/>
            </a:endParaRPr>
          </a:p>
          <a:p>
            <a:pPr marL="914400" lvl="1" indent="-342900" algn="l" rtl="0">
              <a:spcBef>
                <a:spcPts val="0"/>
              </a:spcBef>
              <a:spcAft>
                <a:spcPts val="0"/>
              </a:spcAft>
              <a:buClr>
                <a:schemeClr val="accent6"/>
              </a:buClr>
              <a:buSzPts val="1800"/>
              <a:buFont typeface="Proxima Nova"/>
              <a:buChar char="○"/>
            </a:pPr>
            <a:r>
              <a:rPr lang="en" sz="1800">
                <a:solidFill>
                  <a:schemeClr val="accent6"/>
                </a:solidFill>
                <a:latin typeface="Proxima Nova"/>
                <a:ea typeface="Proxima Nova"/>
                <a:cs typeface="Proxima Nova"/>
                <a:sym typeface="Proxima Nova"/>
              </a:rPr>
              <a:t>Result: When the plantar fascia is thin, as in pes planus, the great toe flexor adapts by getting bigger.</a:t>
            </a:r>
            <a:endParaRPr sz="1800">
              <a:solidFill>
                <a:schemeClr val="accent6"/>
              </a:solidFill>
              <a:latin typeface="Proxima Nova"/>
              <a:ea typeface="Proxima Nova"/>
              <a:cs typeface="Proxima Nova"/>
              <a:sym typeface="Proxima Nova"/>
            </a:endParaRPr>
          </a:p>
        </p:txBody>
      </p:sp>
      <p:sp>
        <p:nvSpPr>
          <p:cNvPr id="408" name="Google Shape;408;p55"/>
          <p:cNvSpPr txBox="1"/>
          <p:nvPr/>
        </p:nvSpPr>
        <p:spPr>
          <a:xfrm>
            <a:off x="2102" y="4838841"/>
            <a:ext cx="7695600" cy="307800"/>
          </a:xfrm>
          <a:prstGeom prst="rect">
            <a:avLst/>
          </a:prstGeom>
          <a:noFill/>
          <a:ln>
            <a:noFill/>
          </a:ln>
        </p:spPr>
        <p:txBody>
          <a:bodyPr spcFirstLastPara="1" wrap="square" lIns="91425" tIns="91425" rIns="91425" bIns="91425" anchor="t" anchorCtr="0">
            <a:spAutoFit/>
          </a:bodyPr>
          <a:lstStyle/>
          <a:p>
            <a:r>
              <a:rPr lang="en" sz="800" err="1">
                <a:solidFill>
                  <a:schemeClr val="accent1"/>
                </a:solidFill>
                <a:latin typeface="Proxima Nova"/>
                <a:ea typeface="Proxima Nova"/>
                <a:cs typeface="Proxima Nova"/>
                <a:sym typeface="Proxima Nova"/>
              </a:rPr>
              <a:t>Angin</a:t>
            </a:r>
            <a:r>
              <a:rPr lang="en" sz="800">
                <a:solidFill>
                  <a:schemeClr val="accent1"/>
                </a:solidFill>
                <a:latin typeface="Proxima Nova"/>
                <a:ea typeface="Proxima Nova"/>
                <a:cs typeface="Proxima Nova"/>
                <a:sym typeface="Proxima Nova"/>
              </a:rPr>
              <a:t> S, Crofts G, Mickle KJ, Nester CJ, 2014. </a:t>
            </a:r>
            <a:endParaRPr lang="en-US" sz="800">
              <a:solidFill>
                <a:schemeClr val="accent1"/>
              </a:solidFill>
              <a:latin typeface="Proxima Nova"/>
              <a:ea typeface="Proxima Nova"/>
              <a:cs typeface="Proxima Nova"/>
              <a:sym typeface="Proxima Nova"/>
            </a:endParaRPr>
          </a:p>
        </p:txBody>
      </p:sp>
      <p:pic>
        <p:nvPicPr>
          <p:cNvPr id="409" name="Google Shape;409;p55"/>
          <p:cNvPicPr preferRelativeResize="0"/>
          <p:nvPr/>
        </p:nvPicPr>
        <p:blipFill rotWithShape="1">
          <a:blip r:embed="rId3">
            <a:alphaModFix/>
          </a:blip>
          <a:srcRect t="4798"/>
          <a:stretch/>
        </p:blipFill>
        <p:spPr>
          <a:xfrm>
            <a:off x="1483375" y="2837687"/>
            <a:ext cx="6177249" cy="1619412"/>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17"/>
          <p:cNvSpPr txBox="1">
            <a:spLocks noGrp="1"/>
          </p:cNvSpPr>
          <p:nvPr>
            <p:ph type="title"/>
          </p:nvPr>
        </p:nvSpPr>
        <p:spPr>
          <a:xfrm>
            <a:off x="311700" y="237825"/>
            <a:ext cx="8520600" cy="623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Proxima Nova"/>
                <a:ea typeface="Proxima Nova"/>
                <a:cs typeface="Proxima Nova"/>
                <a:sym typeface="Proxima Nova"/>
              </a:rPr>
              <a:t>Evolutionary Changes</a:t>
            </a:r>
            <a:endParaRPr>
              <a:latin typeface="Proxima Nova"/>
              <a:ea typeface="Proxima Nova"/>
              <a:cs typeface="Proxima Nova"/>
              <a:sym typeface="Proxima Nova"/>
            </a:endParaRPr>
          </a:p>
        </p:txBody>
      </p:sp>
      <p:sp>
        <p:nvSpPr>
          <p:cNvPr id="102" name="Google Shape;102;p17"/>
          <p:cNvSpPr txBox="1"/>
          <p:nvPr/>
        </p:nvSpPr>
        <p:spPr>
          <a:xfrm>
            <a:off x="2623" y="1440437"/>
            <a:ext cx="3973500" cy="178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600">
                <a:latin typeface="Proxima Nova"/>
                <a:ea typeface="Proxima Nova"/>
                <a:cs typeface="Proxima Nova"/>
                <a:sym typeface="Proxima Nova"/>
              </a:rPr>
              <a:t>Occurred to improve our ability to walk on two legs and absorb ground reaction forces </a:t>
            </a:r>
            <a:endParaRPr sz="2600">
              <a:latin typeface="Proxima Nova"/>
              <a:ea typeface="Proxima Nova"/>
              <a:cs typeface="Proxima Nova"/>
              <a:sym typeface="Proxima Nova"/>
            </a:endParaRPr>
          </a:p>
        </p:txBody>
      </p:sp>
      <p:pic>
        <p:nvPicPr>
          <p:cNvPr id="104" name="Google Shape;104;p17"/>
          <p:cNvPicPr preferRelativeResize="0"/>
          <p:nvPr/>
        </p:nvPicPr>
        <p:blipFill>
          <a:blip r:embed="rId4">
            <a:alphaModFix/>
          </a:blip>
          <a:stretch>
            <a:fillRect/>
          </a:stretch>
        </p:blipFill>
        <p:spPr>
          <a:xfrm>
            <a:off x="5600822" y="1284633"/>
            <a:ext cx="3450065" cy="1427976"/>
          </a:xfrm>
          <a:prstGeom prst="rect">
            <a:avLst/>
          </a:prstGeom>
          <a:noFill/>
          <a:ln>
            <a:noFill/>
          </a:ln>
        </p:spPr>
      </p:pic>
      <p:pic>
        <p:nvPicPr>
          <p:cNvPr id="105" name="Google Shape;105;p17"/>
          <p:cNvPicPr preferRelativeResize="0"/>
          <p:nvPr/>
        </p:nvPicPr>
        <p:blipFill>
          <a:blip r:embed="rId5">
            <a:alphaModFix/>
          </a:blip>
          <a:stretch>
            <a:fillRect/>
          </a:stretch>
        </p:blipFill>
        <p:spPr>
          <a:xfrm>
            <a:off x="3623105" y="2570903"/>
            <a:ext cx="2168167" cy="1398791"/>
          </a:xfrm>
          <a:prstGeom prst="rect">
            <a:avLst/>
          </a:prstGeom>
          <a:noFill/>
          <a:ln>
            <a:noFill/>
          </a:ln>
        </p:spPr>
      </p:pic>
      <p:sp>
        <p:nvSpPr>
          <p:cNvPr id="106" name="Google Shape;106;p17"/>
          <p:cNvSpPr txBox="1"/>
          <p:nvPr/>
        </p:nvSpPr>
        <p:spPr>
          <a:xfrm>
            <a:off x="-219910" y="4838684"/>
            <a:ext cx="7685700" cy="307746"/>
          </a:xfrm>
          <a:prstGeom prst="rect">
            <a:avLst/>
          </a:prstGeom>
          <a:noFill/>
          <a:ln>
            <a:noFill/>
          </a:ln>
        </p:spPr>
        <p:txBody>
          <a:bodyPr spcFirstLastPara="1" wrap="square" lIns="91425" tIns="91425" rIns="91425" bIns="91425" anchor="t" anchorCtr="0">
            <a:spAutoFit/>
          </a:bodyPr>
          <a:lstStyle/>
          <a:p>
            <a:pPr marL="177800">
              <a:buClr>
                <a:schemeClr val="accent1"/>
              </a:buClr>
              <a:buSzPts val="800"/>
            </a:pPr>
            <a:r>
              <a:rPr lang="en-US" sz="800">
                <a:solidFill>
                  <a:schemeClr val="accent1"/>
                </a:solidFill>
                <a:latin typeface="Proxima Nova"/>
                <a:ea typeface="Proxima Nova"/>
                <a:cs typeface="Proxima Nova"/>
                <a:sym typeface="Proxima Nova"/>
              </a:rPr>
              <a:t>Hu D, Xiong CH, Sun R, 2021. </a:t>
            </a:r>
            <a:r>
              <a:rPr lang="en" sz="800">
                <a:solidFill>
                  <a:schemeClr val="accent1"/>
                </a:solidFill>
                <a:latin typeface="Proxima Nova"/>
                <a:ea typeface="Proxima Nova"/>
                <a:cs typeface="Proxima Nova"/>
                <a:sym typeface="Proxima Nova"/>
              </a:rPr>
              <a:t>Lovejoy CO, Latimer B, Suwa G, Asfaw B, White TD, 2009. McNutt EJ, Zipfel B, DeSilva JM, 2018. </a:t>
            </a:r>
            <a:endParaRPr lang="en-US" sz="800">
              <a:solidFill>
                <a:schemeClr val="accent1"/>
              </a:solidFill>
              <a:latin typeface="Proxima Nova"/>
              <a:ea typeface="Proxima Nova"/>
              <a:cs typeface="Proxima Nova"/>
            </a:endParaRPr>
          </a:p>
        </p:txBody>
      </p:sp>
      <p:sp>
        <p:nvSpPr>
          <p:cNvPr id="2" name="TextBox 1">
            <a:extLst>
              <a:ext uri="{FF2B5EF4-FFF2-40B4-BE49-F238E27FC236}">
                <a16:creationId xmlns:a16="http://schemas.microsoft.com/office/drawing/2014/main" id="{25A67BED-C567-BDF9-5A60-C6F29FFC00D6}"/>
              </a:ext>
            </a:extLst>
          </p:cNvPr>
          <p:cNvSpPr txBox="1"/>
          <p:nvPr/>
        </p:nvSpPr>
        <p:spPr>
          <a:xfrm>
            <a:off x="6672078" y="2716295"/>
            <a:ext cx="2161848"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a:t>Weintraub, K. (2019, June 26). </a:t>
            </a:r>
            <a:r>
              <a:rPr lang="en-US" sz="800" i="1"/>
              <a:t>Going barefoot is good for the sole</a:t>
            </a:r>
            <a:r>
              <a:rPr lang="en-US" sz="800"/>
              <a:t>. Scientific American.</a:t>
            </a:r>
          </a:p>
        </p:txBody>
      </p:sp>
      <p:sp>
        <p:nvSpPr>
          <p:cNvPr id="3" name="TextBox 2">
            <a:extLst>
              <a:ext uri="{FF2B5EF4-FFF2-40B4-BE49-F238E27FC236}">
                <a16:creationId xmlns:a16="http://schemas.microsoft.com/office/drawing/2014/main" id="{B471AD0E-54D5-AC7D-00AE-74EA24EE3542}"/>
              </a:ext>
            </a:extLst>
          </p:cNvPr>
          <p:cNvSpPr txBox="1"/>
          <p:nvPr/>
        </p:nvSpPr>
        <p:spPr>
          <a:xfrm>
            <a:off x="3463990" y="3971342"/>
            <a:ext cx="2772357"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a:t>Cordero, T. (2022, April 23). </a:t>
            </a:r>
            <a:r>
              <a:rPr lang="en-US" sz="800" i="1"/>
              <a:t>Grounding techniques: Safety and resilience</a:t>
            </a:r>
            <a:r>
              <a:rPr lang="en-US" sz="800"/>
              <a:t>. Cypress Wellness Center.</a:t>
            </a:r>
          </a:p>
        </p:txBody>
      </p:sp>
    </p:spTree>
  </p:cSld>
  <p:clrMapOvr>
    <a:masterClrMapping/>
  </p:clrMapOvr>
  <p:extLst>
    <p:ext uri="{6950BFC3-D8DA-4A85-94F7-54DA5524770B}">
      <p188:commentRel xmlns:p188="http://schemas.microsoft.com/office/powerpoint/2018/8/main" r:id="rId3"/>
    </p:ext>
  </p:extLs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sp>
        <p:nvSpPr>
          <p:cNvPr id="414" name="Google Shape;414;p56"/>
          <p:cNvSpPr txBox="1">
            <a:spLocks noGrp="1"/>
          </p:cNvSpPr>
          <p:nvPr>
            <p:ph type="ctrTitle"/>
          </p:nvPr>
        </p:nvSpPr>
        <p:spPr>
          <a:xfrm>
            <a:off x="311700" y="539725"/>
            <a:ext cx="8520600" cy="1282500"/>
          </a:xfrm>
          <a:prstGeom prst="rect">
            <a:avLst/>
          </a:prstGeom>
        </p:spPr>
        <p:txBody>
          <a:bodyPr spcFirstLastPara="1" wrap="square" lIns="91425" tIns="91425" rIns="91425" bIns="91425" anchor="t" anchorCtr="0">
            <a:noAutofit/>
          </a:bodyPr>
          <a:lstStyle/>
          <a:p>
            <a:pPr>
              <a:buClr>
                <a:schemeClr val="accent6"/>
              </a:buClr>
              <a:buSzPts val="990"/>
            </a:pPr>
            <a:r>
              <a:rPr lang="en" sz="3650"/>
              <a:t>The Evidence</a:t>
            </a:r>
            <a:br>
              <a:rPr lang="en" sz="3650"/>
            </a:br>
            <a:r>
              <a:rPr lang="en" sz="3650"/>
              <a:t>Indirect Effects Part II</a:t>
            </a:r>
            <a:endParaRPr sz="3650"/>
          </a:p>
          <a:p>
            <a:pPr marL="0" lvl="0" indent="0" algn="l" rtl="0">
              <a:spcBef>
                <a:spcPts val="0"/>
              </a:spcBef>
              <a:spcAft>
                <a:spcPts val="0"/>
              </a:spcAft>
              <a:buSzPts val="990"/>
              <a:buNone/>
            </a:pPr>
            <a:endParaRPr sz="3750"/>
          </a:p>
        </p:txBody>
      </p:sp>
      <p:cxnSp>
        <p:nvCxnSpPr>
          <p:cNvPr id="416" name="Google Shape;416;p56"/>
          <p:cNvCxnSpPr/>
          <p:nvPr/>
        </p:nvCxnSpPr>
        <p:spPr>
          <a:xfrm>
            <a:off x="311700" y="1999800"/>
            <a:ext cx="6774600" cy="13200"/>
          </a:xfrm>
          <a:prstGeom prst="straightConnector1">
            <a:avLst/>
          </a:prstGeom>
          <a:noFill/>
          <a:ln w="9525" cap="flat" cmpd="sng">
            <a:solidFill>
              <a:schemeClr val="dk2"/>
            </a:solidFill>
            <a:prstDash val="solid"/>
            <a:round/>
            <a:headEnd type="none" w="med" len="med"/>
            <a:tailEnd type="none" w="med" len="med"/>
          </a:ln>
        </p:spPr>
      </p:cxn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sp>
        <p:nvSpPr>
          <p:cNvPr id="421" name="Google Shape;421;p57"/>
          <p:cNvSpPr txBox="1">
            <a:spLocks noGrp="1"/>
          </p:cNvSpPr>
          <p:nvPr>
            <p:ph type="title"/>
          </p:nvPr>
        </p:nvSpPr>
        <p:spPr>
          <a:xfrm>
            <a:off x="248200" y="290925"/>
            <a:ext cx="8743500" cy="623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sz="3820">
                <a:latin typeface="Proxima Nova"/>
                <a:ea typeface="Proxima Nova"/>
                <a:cs typeface="Proxima Nova"/>
                <a:sym typeface="Proxima Nova"/>
              </a:rPr>
              <a:t>The Effect of Modern Footwear</a:t>
            </a:r>
            <a:endParaRPr sz="3820">
              <a:latin typeface="Proxima Nova"/>
              <a:ea typeface="Proxima Nova"/>
              <a:cs typeface="Proxima Nova"/>
              <a:sym typeface="Proxima Nova"/>
            </a:endParaRPr>
          </a:p>
        </p:txBody>
      </p:sp>
      <p:sp>
        <p:nvSpPr>
          <p:cNvPr id="422" name="Google Shape;422;p57"/>
          <p:cNvSpPr txBox="1"/>
          <p:nvPr/>
        </p:nvSpPr>
        <p:spPr>
          <a:xfrm>
            <a:off x="452325" y="1408600"/>
            <a:ext cx="6903900" cy="2678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solidFill>
                  <a:schemeClr val="accent6"/>
                </a:solidFill>
                <a:latin typeface="Proxima Nova"/>
                <a:ea typeface="Proxima Nova"/>
                <a:cs typeface="Proxima Nova"/>
                <a:sym typeface="Proxima Nova"/>
              </a:rPr>
              <a:t>Indirect Effects</a:t>
            </a:r>
            <a:endParaRPr sz="1800">
              <a:solidFill>
                <a:schemeClr val="accent6"/>
              </a:solidFill>
              <a:latin typeface="Proxima Nova"/>
              <a:ea typeface="Proxima Nova"/>
              <a:cs typeface="Proxima Nova"/>
              <a:sym typeface="Proxima Nova"/>
            </a:endParaRPr>
          </a:p>
          <a:p>
            <a:pPr marL="0" lvl="0" indent="0" algn="l" rtl="0">
              <a:spcBef>
                <a:spcPts val="0"/>
              </a:spcBef>
              <a:spcAft>
                <a:spcPts val="0"/>
              </a:spcAft>
              <a:buNone/>
            </a:pPr>
            <a:endParaRPr sz="1800">
              <a:solidFill>
                <a:schemeClr val="accent6"/>
              </a:solidFill>
              <a:latin typeface="Proxima Nova"/>
              <a:ea typeface="Proxima Nova"/>
              <a:cs typeface="Proxima Nova"/>
              <a:sym typeface="Proxima Nova"/>
            </a:endParaRPr>
          </a:p>
          <a:p>
            <a:pPr marL="457200" lvl="0" indent="-342900" algn="l" rtl="0">
              <a:spcBef>
                <a:spcPts val="0"/>
              </a:spcBef>
              <a:spcAft>
                <a:spcPts val="0"/>
              </a:spcAft>
              <a:buClr>
                <a:schemeClr val="accent6"/>
              </a:buClr>
              <a:buSzPts val="1800"/>
              <a:buFont typeface="Proxima Nova"/>
              <a:buChar char="●"/>
            </a:pPr>
            <a:r>
              <a:rPr lang="en" sz="1800">
                <a:solidFill>
                  <a:schemeClr val="accent6"/>
                </a:solidFill>
                <a:latin typeface="Proxima Nova"/>
                <a:ea typeface="Proxima Nova"/>
                <a:cs typeface="Proxima Nova"/>
                <a:sym typeface="Proxima Nova"/>
              </a:rPr>
              <a:t>When one component of arch stability fails, other components compensate</a:t>
            </a:r>
            <a:endParaRPr sz="1800">
              <a:solidFill>
                <a:schemeClr val="accent6"/>
              </a:solidFill>
              <a:latin typeface="Proxima Nova"/>
              <a:ea typeface="Proxima Nova"/>
              <a:cs typeface="Proxima Nova"/>
              <a:sym typeface="Proxima Nova"/>
            </a:endParaRPr>
          </a:p>
          <a:p>
            <a:pPr marL="457200" lvl="0" indent="-342900" algn="l" rtl="0">
              <a:spcBef>
                <a:spcPts val="0"/>
              </a:spcBef>
              <a:spcAft>
                <a:spcPts val="0"/>
              </a:spcAft>
              <a:buClr>
                <a:schemeClr val="accent6"/>
              </a:buClr>
              <a:buSzPts val="1800"/>
              <a:buFont typeface="Proxima Nova"/>
              <a:buChar char="●"/>
            </a:pPr>
            <a:r>
              <a:rPr lang="en" sz="1800" b="1">
                <a:solidFill>
                  <a:schemeClr val="accent6"/>
                </a:solidFill>
                <a:latin typeface="Proxima Nova"/>
                <a:ea typeface="Proxima Nova"/>
                <a:cs typeface="Proxima Nova"/>
                <a:sym typeface="Proxima Nova"/>
              </a:rPr>
              <a:t>Improper loading mechanics and overloading connective tissue structures (e.g. bones, fascia) </a:t>
            </a:r>
            <a:endParaRPr sz="1800" b="1">
              <a:solidFill>
                <a:schemeClr val="accent6"/>
              </a:solidFill>
              <a:latin typeface="Proxima Nova"/>
              <a:ea typeface="Proxima Nova"/>
              <a:cs typeface="Proxima Nova"/>
              <a:sym typeface="Proxima Nova"/>
            </a:endParaRPr>
          </a:p>
          <a:p>
            <a:pPr marL="457200" lvl="0" indent="-342900" algn="l" rtl="0">
              <a:spcBef>
                <a:spcPts val="0"/>
              </a:spcBef>
              <a:spcAft>
                <a:spcPts val="0"/>
              </a:spcAft>
              <a:buClr>
                <a:schemeClr val="accent6"/>
              </a:buClr>
              <a:buSzPts val="1800"/>
              <a:buFont typeface="Proxima Nova"/>
              <a:buChar char="●"/>
            </a:pPr>
            <a:r>
              <a:rPr lang="en" sz="1800">
                <a:solidFill>
                  <a:schemeClr val="accent6"/>
                </a:solidFill>
                <a:latin typeface="Proxima Nova"/>
                <a:ea typeface="Proxima Nova"/>
                <a:cs typeface="Proxima Nova"/>
                <a:sym typeface="Proxima Nova"/>
              </a:rPr>
              <a:t>Consequences of decreased foot function up the chain </a:t>
            </a:r>
            <a:endParaRPr sz="1800">
              <a:solidFill>
                <a:schemeClr val="accent6"/>
              </a:solidFill>
              <a:latin typeface="Proxima Nova"/>
              <a:ea typeface="Proxima Nova"/>
              <a:cs typeface="Proxima Nova"/>
              <a:sym typeface="Proxima Nova"/>
            </a:endParaRPr>
          </a:p>
          <a:p>
            <a:pPr marL="0" lvl="0" indent="0" algn="l" rtl="0">
              <a:spcBef>
                <a:spcPts val="0"/>
              </a:spcBef>
              <a:spcAft>
                <a:spcPts val="0"/>
              </a:spcAft>
              <a:buNone/>
            </a:pPr>
            <a:endParaRPr sz="1800">
              <a:solidFill>
                <a:schemeClr val="accent6"/>
              </a:solidFill>
              <a:latin typeface="Proxima Nova"/>
              <a:ea typeface="Proxima Nova"/>
              <a:cs typeface="Proxima Nova"/>
              <a:sym typeface="Proxima Nova"/>
            </a:endParaRPr>
          </a:p>
          <a:p>
            <a:pPr marL="0" lvl="0" indent="0" algn="l" rtl="0">
              <a:spcBef>
                <a:spcPts val="0"/>
              </a:spcBef>
              <a:spcAft>
                <a:spcPts val="0"/>
              </a:spcAft>
              <a:buNone/>
            </a:pPr>
            <a:endParaRPr sz="1800">
              <a:solidFill>
                <a:schemeClr val="accent6"/>
              </a:solidFill>
              <a:latin typeface="Proxima Nova"/>
              <a:ea typeface="Proxima Nova"/>
              <a:cs typeface="Proxima Nova"/>
              <a:sym typeface="Proxima Nova"/>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sp>
        <p:nvSpPr>
          <p:cNvPr id="427" name="Google Shape;427;p58"/>
          <p:cNvSpPr txBox="1">
            <a:spLocks noGrp="1"/>
          </p:cNvSpPr>
          <p:nvPr>
            <p:ph type="title"/>
          </p:nvPr>
        </p:nvSpPr>
        <p:spPr>
          <a:xfrm>
            <a:off x="248200" y="290925"/>
            <a:ext cx="8743500" cy="623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sz="3820"/>
              <a:t>Heel Strike vs. Midfoot Strike</a:t>
            </a:r>
            <a:endParaRPr sz="3820">
              <a:latin typeface="Proxima Nova"/>
              <a:ea typeface="Proxima Nova"/>
              <a:cs typeface="Proxima Nova"/>
              <a:sym typeface="Proxima Nova"/>
            </a:endParaRPr>
          </a:p>
        </p:txBody>
      </p:sp>
      <p:sp>
        <p:nvSpPr>
          <p:cNvPr id="428" name="Google Shape;428;p58"/>
          <p:cNvSpPr txBox="1"/>
          <p:nvPr/>
        </p:nvSpPr>
        <p:spPr>
          <a:xfrm>
            <a:off x="452325" y="1408600"/>
            <a:ext cx="69039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800">
              <a:solidFill>
                <a:schemeClr val="accent6"/>
              </a:solidFill>
              <a:latin typeface="Proxima Nova"/>
              <a:ea typeface="Proxima Nova"/>
              <a:cs typeface="Proxima Nova"/>
              <a:sym typeface="Proxima Nova"/>
            </a:endParaRPr>
          </a:p>
          <a:p>
            <a:pPr marL="0" lvl="0" indent="0" algn="l" rtl="0">
              <a:spcBef>
                <a:spcPts val="0"/>
              </a:spcBef>
              <a:spcAft>
                <a:spcPts val="0"/>
              </a:spcAft>
              <a:buNone/>
            </a:pPr>
            <a:endParaRPr sz="1800">
              <a:solidFill>
                <a:schemeClr val="accent6"/>
              </a:solidFill>
              <a:latin typeface="Proxima Nova"/>
              <a:ea typeface="Proxima Nova"/>
              <a:cs typeface="Proxima Nova"/>
              <a:sym typeface="Proxima Nova"/>
            </a:endParaRPr>
          </a:p>
        </p:txBody>
      </p:sp>
      <p:pic>
        <p:nvPicPr>
          <p:cNvPr id="429" name="Google Shape;429;p58"/>
          <p:cNvPicPr preferRelativeResize="0"/>
          <p:nvPr/>
        </p:nvPicPr>
        <p:blipFill>
          <a:blip r:embed="rId3">
            <a:alphaModFix/>
          </a:blip>
          <a:stretch>
            <a:fillRect/>
          </a:stretch>
        </p:blipFill>
        <p:spPr>
          <a:xfrm>
            <a:off x="550600" y="1573325"/>
            <a:ext cx="8042800" cy="2948300"/>
          </a:xfrm>
          <a:prstGeom prst="rect">
            <a:avLst/>
          </a:prstGeom>
          <a:noFill/>
          <a:ln>
            <a:noFill/>
          </a:ln>
        </p:spPr>
      </p:pic>
      <p:sp>
        <p:nvSpPr>
          <p:cNvPr id="2" name="TextBox 1">
            <a:extLst>
              <a:ext uri="{FF2B5EF4-FFF2-40B4-BE49-F238E27FC236}">
                <a16:creationId xmlns:a16="http://schemas.microsoft.com/office/drawing/2014/main" id="{0E5A5A7C-A997-C5E2-4BCE-E9D06436C632}"/>
              </a:ext>
            </a:extLst>
          </p:cNvPr>
          <p:cNvSpPr txBox="1"/>
          <p:nvPr/>
        </p:nvSpPr>
        <p:spPr>
          <a:xfrm>
            <a:off x="2735385" y="4523154"/>
            <a:ext cx="4618892"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a:latin typeface="Proxima Nova"/>
              </a:rPr>
              <a:t>Sweat Elite. (n.d.). </a:t>
            </a:r>
            <a:r>
              <a:rPr lang="en-US" sz="800" i="1">
                <a:latin typeface="Proxima Nova"/>
              </a:rPr>
              <a:t>Mo Farah – Technique transformation analysis</a:t>
            </a:r>
            <a:r>
              <a:rPr lang="en-US" sz="800">
                <a:latin typeface="Proxima Nova"/>
              </a:rPr>
              <a:t>.</a:t>
            </a:r>
          </a:p>
          <a:p>
            <a:pPr algn="l"/>
            <a:endParaRPr lang="en-US"/>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sp>
        <p:nvSpPr>
          <p:cNvPr id="434" name="Google Shape;434;p59"/>
          <p:cNvSpPr txBox="1">
            <a:spLocks noGrp="1"/>
          </p:cNvSpPr>
          <p:nvPr>
            <p:ph type="title"/>
          </p:nvPr>
        </p:nvSpPr>
        <p:spPr>
          <a:xfrm>
            <a:off x="248200" y="290925"/>
            <a:ext cx="8743500" cy="623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sz="3820">
                <a:latin typeface="Proxima Nova"/>
                <a:ea typeface="Proxima Nova"/>
                <a:cs typeface="Proxima Nova"/>
                <a:sym typeface="Proxima Nova"/>
              </a:rPr>
              <a:t>The Evidence: Stress Fracture</a:t>
            </a:r>
            <a:endParaRPr sz="3820">
              <a:latin typeface="Proxima Nova"/>
              <a:ea typeface="Proxima Nova"/>
              <a:cs typeface="Proxima Nova"/>
              <a:sym typeface="Proxima Nova"/>
            </a:endParaRPr>
          </a:p>
        </p:txBody>
      </p:sp>
      <p:sp>
        <p:nvSpPr>
          <p:cNvPr id="435" name="Google Shape;435;p59"/>
          <p:cNvSpPr txBox="1"/>
          <p:nvPr/>
        </p:nvSpPr>
        <p:spPr>
          <a:xfrm>
            <a:off x="248200" y="1356900"/>
            <a:ext cx="5470800" cy="2954625"/>
          </a:xfrm>
          <a:prstGeom prst="rect">
            <a:avLst/>
          </a:prstGeom>
          <a:noFill/>
          <a:ln>
            <a:noFill/>
          </a:ln>
        </p:spPr>
        <p:txBody>
          <a:bodyPr spcFirstLastPara="1" wrap="square" lIns="91425" tIns="91425" rIns="91425" bIns="91425" anchor="t" anchorCtr="0">
            <a:spAutoFit/>
          </a:bodyPr>
          <a:lstStyle/>
          <a:p>
            <a:pPr marL="457200" lvl="0" indent="-342900" algn="l" rtl="0">
              <a:spcBef>
                <a:spcPts val="0"/>
              </a:spcBef>
              <a:spcAft>
                <a:spcPts val="0"/>
              </a:spcAft>
              <a:buClr>
                <a:schemeClr val="accent6"/>
              </a:buClr>
              <a:buSzPts val="1800"/>
              <a:buFont typeface="Proxima Nova"/>
              <a:buChar char="●"/>
            </a:pPr>
            <a:r>
              <a:rPr lang="en" sz="1800">
                <a:solidFill>
                  <a:schemeClr val="accent6"/>
                </a:solidFill>
                <a:latin typeface="Proxima Nova"/>
                <a:ea typeface="Proxima Nova"/>
                <a:cs typeface="Proxima Nova"/>
                <a:sym typeface="Proxima Nova"/>
              </a:rPr>
              <a:t>Systematic review determining relationship between lower extremity stress fractures and ground reaction force </a:t>
            </a:r>
            <a:endParaRPr sz="1800">
              <a:solidFill>
                <a:schemeClr val="accent6"/>
              </a:solidFill>
              <a:latin typeface="Proxima Nova"/>
              <a:ea typeface="Proxima Nova"/>
              <a:cs typeface="Proxima Nova"/>
              <a:sym typeface="Proxima Nova"/>
            </a:endParaRPr>
          </a:p>
          <a:p>
            <a:pPr marL="914400" lvl="1" indent="-342900" algn="l" rtl="0">
              <a:spcBef>
                <a:spcPts val="0"/>
              </a:spcBef>
              <a:spcAft>
                <a:spcPts val="0"/>
              </a:spcAft>
              <a:buClr>
                <a:schemeClr val="accent6"/>
              </a:buClr>
              <a:buSzPts val="1800"/>
              <a:buFont typeface="Proxima Nova"/>
              <a:buChar char="○"/>
            </a:pPr>
            <a:r>
              <a:rPr lang="en" sz="1800">
                <a:solidFill>
                  <a:schemeClr val="accent6"/>
                </a:solidFill>
                <a:latin typeface="Proxima Nova"/>
                <a:ea typeface="Proxima Nova"/>
                <a:cs typeface="Proxima Nova"/>
                <a:sym typeface="Proxima Nova"/>
              </a:rPr>
              <a:t>Similar GRF in subjects with or without lower-limb stress fractures, however…</a:t>
            </a:r>
            <a:endParaRPr sz="1800">
              <a:solidFill>
                <a:schemeClr val="accent6"/>
              </a:solidFill>
              <a:latin typeface="Proxima Nova"/>
              <a:ea typeface="Proxima Nova"/>
              <a:cs typeface="Proxima Nova"/>
              <a:sym typeface="Proxima Nova"/>
            </a:endParaRPr>
          </a:p>
          <a:p>
            <a:pPr marL="914400" lvl="1" indent="-342900" algn="l" rtl="0">
              <a:spcBef>
                <a:spcPts val="0"/>
              </a:spcBef>
              <a:spcAft>
                <a:spcPts val="0"/>
              </a:spcAft>
              <a:buClr>
                <a:schemeClr val="accent6"/>
              </a:buClr>
              <a:buSzPts val="1800"/>
              <a:buFont typeface="Proxima Nova"/>
              <a:buChar char="○"/>
            </a:pPr>
            <a:r>
              <a:rPr lang="en" sz="1800">
                <a:solidFill>
                  <a:schemeClr val="accent6"/>
                </a:solidFill>
                <a:latin typeface="Proxima Nova"/>
                <a:ea typeface="Proxima Nova"/>
                <a:cs typeface="Proxima Nova"/>
                <a:sym typeface="Proxima Nova"/>
              </a:rPr>
              <a:t>There was a significant difference between vertical load </a:t>
            </a:r>
            <a:r>
              <a:rPr lang="en" sz="1800" b="1">
                <a:solidFill>
                  <a:schemeClr val="accent6"/>
                </a:solidFill>
                <a:latin typeface="Proxima Nova"/>
                <a:ea typeface="Proxima Nova"/>
                <a:cs typeface="Proxima Nova"/>
                <a:sym typeface="Proxima Nova"/>
              </a:rPr>
              <a:t>rate</a:t>
            </a:r>
            <a:r>
              <a:rPr lang="en" sz="1800">
                <a:solidFill>
                  <a:schemeClr val="accent6"/>
                </a:solidFill>
                <a:latin typeface="Proxima Nova"/>
                <a:ea typeface="Proxima Nova"/>
                <a:cs typeface="Proxima Nova"/>
                <a:sym typeface="Proxima Nova"/>
              </a:rPr>
              <a:t> between the injured and control group </a:t>
            </a:r>
            <a:endParaRPr sz="1800">
              <a:solidFill>
                <a:schemeClr val="accent6"/>
              </a:solidFill>
              <a:latin typeface="Proxima Nova"/>
              <a:ea typeface="Proxima Nova"/>
              <a:cs typeface="Proxima Nova"/>
              <a:sym typeface="Proxima Nova"/>
            </a:endParaRPr>
          </a:p>
          <a:p>
            <a:pPr marL="914400" lvl="1" indent="-342900" algn="l" rtl="0">
              <a:spcBef>
                <a:spcPts val="0"/>
              </a:spcBef>
              <a:spcAft>
                <a:spcPts val="0"/>
              </a:spcAft>
              <a:buClr>
                <a:schemeClr val="accent6"/>
              </a:buClr>
              <a:buSzPts val="1800"/>
              <a:buFont typeface="Proxima Nova"/>
              <a:buChar char="○"/>
            </a:pPr>
            <a:r>
              <a:rPr lang="en" sz="1800">
                <a:solidFill>
                  <a:schemeClr val="accent6"/>
                </a:solidFill>
                <a:latin typeface="Proxima Nova"/>
                <a:ea typeface="Proxima Nova"/>
                <a:cs typeface="Proxima Nova"/>
                <a:sym typeface="Proxima Nova"/>
              </a:rPr>
              <a:t>Increased vertical loading rate occurs with rear foot strike </a:t>
            </a:r>
            <a:endParaRPr sz="1800">
              <a:solidFill>
                <a:schemeClr val="accent6"/>
              </a:solidFill>
              <a:latin typeface="Proxima Nova"/>
              <a:ea typeface="Proxima Nova"/>
              <a:cs typeface="Proxima Nova"/>
              <a:sym typeface="Proxima Nova"/>
            </a:endParaRPr>
          </a:p>
        </p:txBody>
      </p:sp>
      <p:sp>
        <p:nvSpPr>
          <p:cNvPr id="436" name="Google Shape;436;p59"/>
          <p:cNvSpPr txBox="1"/>
          <p:nvPr/>
        </p:nvSpPr>
        <p:spPr>
          <a:xfrm>
            <a:off x="0" y="4834903"/>
            <a:ext cx="7416900" cy="430857"/>
          </a:xfrm>
          <a:prstGeom prst="rect">
            <a:avLst/>
          </a:prstGeom>
          <a:noFill/>
          <a:ln>
            <a:noFill/>
          </a:ln>
        </p:spPr>
        <p:txBody>
          <a:bodyPr spcFirstLastPara="1" wrap="square" lIns="91425" tIns="91425" rIns="91425" bIns="91425" anchor="t" anchorCtr="0">
            <a:spAutoFit/>
          </a:bodyPr>
          <a:lstStyle/>
          <a:p>
            <a:r>
              <a:rPr lang="en-US" sz="800">
                <a:solidFill>
                  <a:schemeClr val="accent1"/>
                </a:solidFill>
                <a:latin typeface="Proxima Nova"/>
                <a:ea typeface="Proxima Nova"/>
                <a:cs typeface="Proxima Nova"/>
                <a:sym typeface="Proxima Nova"/>
              </a:rPr>
              <a:t>Van der </a:t>
            </a:r>
            <a:r>
              <a:rPr lang="en-US" sz="800" err="1">
                <a:solidFill>
                  <a:schemeClr val="accent1"/>
                </a:solidFill>
                <a:latin typeface="Proxima Nova"/>
                <a:ea typeface="Proxima Nova"/>
                <a:cs typeface="Proxima Nova"/>
                <a:sym typeface="Proxima Nova"/>
              </a:rPr>
              <a:t>Worp</a:t>
            </a:r>
            <a:r>
              <a:rPr lang="en-US" sz="800">
                <a:solidFill>
                  <a:schemeClr val="accent1"/>
                </a:solidFill>
                <a:latin typeface="Proxima Nova"/>
                <a:ea typeface="Proxima Nova"/>
                <a:cs typeface="Proxima Nova"/>
                <a:sym typeface="Proxima Nova"/>
              </a:rPr>
              <a:t> H, </a:t>
            </a:r>
            <a:r>
              <a:rPr lang="en-US" sz="800" err="1">
                <a:solidFill>
                  <a:schemeClr val="accent1"/>
                </a:solidFill>
                <a:latin typeface="Proxima Nova"/>
                <a:ea typeface="Proxima Nova"/>
                <a:cs typeface="Proxima Nova"/>
                <a:sym typeface="Proxima Nova"/>
              </a:rPr>
              <a:t>Vrielink</a:t>
            </a:r>
            <a:r>
              <a:rPr lang="en-US" sz="800">
                <a:solidFill>
                  <a:schemeClr val="accent1"/>
                </a:solidFill>
                <a:latin typeface="Proxima Nova"/>
                <a:ea typeface="Proxima Nova"/>
                <a:cs typeface="Proxima Nova"/>
                <a:sym typeface="Proxima Nova"/>
              </a:rPr>
              <a:t> JW, Bredeweg SW, 2015. </a:t>
            </a:r>
            <a:endParaRPr lang="en-US" sz="800">
              <a:solidFill>
                <a:schemeClr val="accent1"/>
              </a:solidFill>
              <a:latin typeface="Proxima Nova"/>
            </a:endParaRPr>
          </a:p>
          <a:p>
            <a:pPr marL="0" lvl="0" indent="0" algn="l" rtl="0">
              <a:spcBef>
                <a:spcPts val="0"/>
              </a:spcBef>
              <a:spcAft>
                <a:spcPts val="0"/>
              </a:spcAft>
              <a:buNone/>
            </a:pPr>
            <a:r>
              <a:rPr lang="en-US" sz="800">
                <a:solidFill>
                  <a:schemeClr val="accent1"/>
                </a:solidFill>
                <a:latin typeface="Proxima Nova"/>
                <a:ea typeface="Proxima Nova"/>
                <a:cs typeface="Proxima Nova"/>
                <a:sym typeface="Proxima Nova"/>
              </a:rPr>
              <a:t> </a:t>
            </a:r>
            <a:endParaRPr sz="800">
              <a:solidFill>
                <a:schemeClr val="accent1"/>
              </a:solidFill>
              <a:latin typeface="Proxima Nova"/>
              <a:ea typeface="Proxima Nova"/>
              <a:cs typeface="Proxima Nova"/>
              <a:sym typeface="Proxima Nova"/>
            </a:endParaRPr>
          </a:p>
        </p:txBody>
      </p:sp>
      <p:pic>
        <p:nvPicPr>
          <p:cNvPr id="437" name="Google Shape;437;p59"/>
          <p:cNvPicPr preferRelativeResize="0"/>
          <p:nvPr/>
        </p:nvPicPr>
        <p:blipFill rotWithShape="1">
          <a:blip r:embed="rId4">
            <a:alphaModFix/>
          </a:blip>
          <a:srcRect b="17783"/>
          <a:stretch/>
        </p:blipFill>
        <p:spPr>
          <a:xfrm>
            <a:off x="6123450" y="1577075"/>
            <a:ext cx="2412825" cy="2692987"/>
          </a:xfrm>
          <a:prstGeom prst="rect">
            <a:avLst/>
          </a:prstGeom>
          <a:noFill/>
          <a:ln>
            <a:noFill/>
          </a:ln>
        </p:spPr>
      </p:pic>
      <p:sp>
        <p:nvSpPr>
          <p:cNvPr id="2" name="TextBox 1">
            <a:extLst>
              <a:ext uri="{FF2B5EF4-FFF2-40B4-BE49-F238E27FC236}">
                <a16:creationId xmlns:a16="http://schemas.microsoft.com/office/drawing/2014/main" id="{11A5305D-80F5-F58A-46A0-6ACA7B9F7517}"/>
              </a:ext>
            </a:extLst>
          </p:cNvPr>
          <p:cNvSpPr txBox="1"/>
          <p:nvPr/>
        </p:nvSpPr>
        <p:spPr>
          <a:xfrm>
            <a:off x="5944578" y="4205653"/>
            <a:ext cx="4106006"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a:latin typeface="Proxima Nova"/>
              </a:rPr>
              <a:t>InTraining Running Centre. (n.d.). </a:t>
            </a:r>
            <a:r>
              <a:rPr lang="en-US" sz="800" i="1">
                <a:latin typeface="Proxima Nova"/>
              </a:rPr>
              <a:t>Stress fractures and bone stress</a:t>
            </a:r>
            <a:r>
              <a:rPr lang="en-US" sz="800">
                <a:latin typeface="Proxima Nova"/>
              </a:rPr>
              <a:t>.</a:t>
            </a:r>
          </a:p>
        </p:txBody>
      </p:sp>
    </p:spTree>
  </p:cSld>
  <p:clrMapOvr>
    <a:masterClrMapping/>
  </p:clrMapOvr>
  <p:extLst>
    <p:ext uri="{6950BFC3-D8DA-4A85-94F7-54DA5524770B}">
      <p188:commentRel xmlns:p188="http://schemas.microsoft.com/office/powerpoint/2018/8/main" r:id="rId3"/>
    </p:ext>
  </p:extLs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sp>
        <p:nvSpPr>
          <p:cNvPr id="442" name="Google Shape;442;p60"/>
          <p:cNvSpPr txBox="1">
            <a:spLocks noGrp="1"/>
          </p:cNvSpPr>
          <p:nvPr>
            <p:ph type="title"/>
          </p:nvPr>
        </p:nvSpPr>
        <p:spPr>
          <a:xfrm>
            <a:off x="248200" y="290925"/>
            <a:ext cx="8743500" cy="623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sz="3820">
                <a:latin typeface="Proxima Nova"/>
                <a:ea typeface="Proxima Nova"/>
                <a:cs typeface="Proxima Nova"/>
                <a:sym typeface="Proxima Nova"/>
              </a:rPr>
              <a:t>The Evidence: Stress Fractures</a:t>
            </a:r>
            <a:endParaRPr sz="3820">
              <a:latin typeface="Proxima Nova"/>
              <a:ea typeface="Proxima Nova"/>
              <a:cs typeface="Proxima Nova"/>
              <a:sym typeface="Proxima Nova"/>
            </a:endParaRPr>
          </a:p>
        </p:txBody>
      </p:sp>
      <p:sp>
        <p:nvSpPr>
          <p:cNvPr id="443" name="Google Shape;443;p60"/>
          <p:cNvSpPr txBox="1"/>
          <p:nvPr/>
        </p:nvSpPr>
        <p:spPr>
          <a:xfrm>
            <a:off x="248200" y="1383525"/>
            <a:ext cx="3295500" cy="3786600"/>
          </a:xfrm>
          <a:prstGeom prst="rect">
            <a:avLst/>
          </a:prstGeom>
          <a:noFill/>
          <a:ln>
            <a:noFill/>
          </a:ln>
        </p:spPr>
        <p:txBody>
          <a:bodyPr spcFirstLastPara="1" wrap="square" lIns="91425" tIns="91425" rIns="91425" bIns="91425" anchor="t" anchorCtr="0">
            <a:spAutoFit/>
          </a:bodyPr>
          <a:lstStyle/>
          <a:p>
            <a:pPr marL="457200" lvl="0" indent="-342900" algn="l" rtl="0">
              <a:spcBef>
                <a:spcPts val="0"/>
              </a:spcBef>
              <a:spcAft>
                <a:spcPts val="0"/>
              </a:spcAft>
              <a:buClr>
                <a:schemeClr val="accent6"/>
              </a:buClr>
              <a:buSzPts val="1800"/>
              <a:buFont typeface="Proxima Nova"/>
              <a:buChar char="●"/>
            </a:pPr>
            <a:r>
              <a:rPr lang="en" sz="1800">
                <a:solidFill>
                  <a:schemeClr val="accent6"/>
                </a:solidFill>
                <a:latin typeface="Proxima Nova"/>
                <a:ea typeface="Proxima Nova"/>
                <a:cs typeface="Proxima Nova"/>
                <a:sym typeface="Proxima Nova"/>
              </a:rPr>
              <a:t>Study looking at biomechanical factors associated with tibial stress fractures</a:t>
            </a:r>
            <a:endParaRPr sz="1800">
              <a:solidFill>
                <a:schemeClr val="accent6"/>
              </a:solidFill>
              <a:latin typeface="Proxima Nova"/>
              <a:ea typeface="Proxima Nova"/>
              <a:cs typeface="Proxima Nova"/>
              <a:sym typeface="Proxima Nova"/>
            </a:endParaRPr>
          </a:p>
          <a:p>
            <a:pPr marL="914400" lvl="1" indent="-342900" algn="l" rtl="0">
              <a:spcBef>
                <a:spcPts val="0"/>
              </a:spcBef>
              <a:spcAft>
                <a:spcPts val="0"/>
              </a:spcAft>
              <a:buClr>
                <a:schemeClr val="accent6"/>
              </a:buClr>
              <a:buSzPts val="1800"/>
              <a:buFont typeface="Proxima Nova"/>
              <a:buChar char="○"/>
            </a:pPr>
            <a:r>
              <a:rPr lang="en" sz="1800">
                <a:solidFill>
                  <a:schemeClr val="accent6"/>
                </a:solidFill>
                <a:latin typeface="Proxima Nova"/>
                <a:ea typeface="Proxima Nova"/>
                <a:cs typeface="Proxima Nova"/>
                <a:sym typeface="Proxima Nova"/>
              </a:rPr>
              <a:t>Hard heel striking associated with increased risk of stress fractures when compared to forefoot striking while running. </a:t>
            </a:r>
            <a:endParaRPr sz="1800">
              <a:solidFill>
                <a:schemeClr val="accent6"/>
              </a:solidFill>
              <a:latin typeface="Proxima Nova"/>
              <a:ea typeface="Proxima Nova"/>
              <a:cs typeface="Proxima Nova"/>
              <a:sym typeface="Proxima Nova"/>
            </a:endParaRPr>
          </a:p>
          <a:p>
            <a:pPr marL="0" lvl="0" indent="0" algn="l" rtl="0">
              <a:spcBef>
                <a:spcPts val="0"/>
              </a:spcBef>
              <a:spcAft>
                <a:spcPts val="0"/>
              </a:spcAft>
              <a:buNone/>
            </a:pPr>
            <a:endParaRPr sz="1800">
              <a:solidFill>
                <a:schemeClr val="accent6"/>
              </a:solidFill>
              <a:latin typeface="Proxima Nova"/>
              <a:ea typeface="Proxima Nova"/>
              <a:cs typeface="Proxima Nova"/>
              <a:sym typeface="Proxima Nova"/>
            </a:endParaRPr>
          </a:p>
          <a:p>
            <a:pPr marL="457200" lvl="0" indent="0" algn="l" rtl="0">
              <a:spcBef>
                <a:spcPts val="0"/>
              </a:spcBef>
              <a:spcAft>
                <a:spcPts val="0"/>
              </a:spcAft>
              <a:buNone/>
            </a:pPr>
            <a:endParaRPr sz="1800">
              <a:solidFill>
                <a:schemeClr val="accent6"/>
              </a:solidFill>
              <a:latin typeface="Proxima Nova"/>
              <a:ea typeface="Proxima Nova"/>
              <a:cs typeface="Proxima Nova"/>
              <a:sym typeface="Proxima Nova"/>
            </a:endParaRPr>
          </a:p>
          <a:p>
            <a:pPr marL="0" lvl="0" indent="0" algn="l" rtl="0">
              <a:spcBef>
                <a:spcPts val="0"/>
              </a:spcBef>
              <a:spcAft>
                <a:spcPts val="0"/>
              </a:spcAft>
              <a:buNone/>
            </a:pPr>
            <a:endParaRPr sz="1800">
              <a:solidFill>
                <a:schemeClr val="accent6"/>
              </a:solidFill>
              <a:latin typeface="Proxima Nova"/>
              <a:ea typeface="Proxima Nova"/>
              <a:cs typeface="Proxima Nova"/>
              <a:sym typeface="Proxima Nova"/>
            </a:endParaRPr>
          </a:p>
        </p:txBody>
      </p:sp>
      <p:sp>
        <p:nvSpPr>
          <p:cNvPr id="444" name="Google Shape;444;p60"/>
          <p:cNvSpPr txBox="1"/>
          <p:nvPr/>
        </p:nvSpPr>
        <p:spPr>
          <a:xfrm>
            <a:off x="0" y="4930895"/>
            <a:ext cx="7616700" cy="430857"/>
          </a:xfrm>
          <a:prstGeom prst="rect">
            <a:avLst/>
          </a:prstGeom>
          <a:noFill/>
          <a:ln>
            <a:noFill/>
          </a:ln>
        </p:spPr>
        <p:txBody>
          <a:bodyPr spcFirstLastPara="1" wrap="square" lIns="91425" tIns="91425" rIns="91425" bIns="91425" anchor="t" anchorCtr="0">
            <a:spAutoFit/>
          </a:bodyPr>
          <a:lstStyle/>
          <a:p>
            <a:r>
              <a:rPr lang="en" sz="800">
                <a:solidFill>
                  <a:schemeClr val="accent1"/>
                </a:solidFill>
                <a:latin typeface="Proxima Nova"/>
                <a:ea typeface="Proxima Nova"/>
                <a:cs typeface="Proxima Nova"/>
                <a:sym typeface="Proxima Nova"/>
              </a:rPr>
              <a:t>Milner CE, Ferber R, Pollard CD, Hamill J, Davis IS, 2006. </a:t>
            </a:r>
            <a:r>
              <a:rPr lang="en" sz="800">
                <a:solidFill>
                  <a:schemeClr val="accent1"/>
                </a:solidFill>
                <a:highlight>
                  <a:srgbClr val="FFFFFF"/>
                </a:highlight>
                <a:latin typeface="Proxima Nova"/>
                <a:ea typeface="Proxima Nova"/>
                <a:cs typeface="Proxima Nova"/>
                <a:sym typeface="Proxima Nova"/>
              </a:rPr>
              <a:t>Lieberman DE, Lieberman DE, 2012.</a:t>
            </a:r>
            <a:endParaRPr lang="en" sz="800">
              <a:solidFill>
                <a:schemeClr val="accent1"/>
              </a:solidFill>
              <a:highlight>
                <a:srgbClr val="FFFFFF"/>
              </a:highlight>
              <a:latin typeface="Proxima Nova"/>
              <a:ea typeface="Proxima Nova"/>
              <a:cs typeface="Proxima Nova"/>
            </a:endParaRPr>
          </a:p>
          <a:p>
            <a:pPr marL="0" lvl="0" indent="0" algn="l" rtl="0">
              <a:spcBef>
                <a:spcPts val="0"/>
              </a:spcBef>
              <a:spcAft>
                <a:spcPts val="0"/>
              </a:spcAft>
              <a:buNone/>
            </a:pPr>
            <a:r>
              <a:rPr lang="en-US" sz="800">
                <a:solidFill>
                  <a:schemeClr val="accent1"/>
                </a:solidFill>
                <a:latin typeface="Proxima Nova"/>
                <a:ea typeface="Proxima Nova"/>
                <a:cs typeface="Proxima Nova"/>
                <a:sym typeface="Proxima Nova"/>
              </a:rPr>
              <a:t> </a:t>
            </a:r>
            <a:endParaRPr sz="800">
              <a:solidFill>
                <a:schemeClr val="accent1"/>
              </a:solidFill>
              <a:latin typeface="Proxima Nova"/>
              <a:ea typeface="Proxima Nova"/>
              <a:cs typeface="Proxima Nova"/>
              <a:sym typeface="Proxima Nova"/>
            </a:endParaRPr>
          </a:p>
        </p:txBody>
      </p:sp>
      <p:pic>
        <p:nvPicPr>
          <p:cNvPr id="445" name="Google Shape;445;p60"/>
          <p:cNvPicPr preferRelativeResize="0"/>
          <p:nvPr/>
        </p:nvPicPr>
        <p:blipFill>
          <a:blip r:embed="rId3">
            <a:alphaModFix/>
          </a:blip>
          <a:stretch>
            <a:fillRect/>
          </a:stretch>
        </p:blipFill>
        <p:spPr>
          <a:xfrm>
            <a:off x="3888275" y="1736275"/>
            <a:ext cx="2299600" cy="2584274"/>
          </a:xfrm>
          <a:prstGeom prst="rect">
            <a:avLst/>
          </a:prstGeom>
          <a:noFill/>
          <a:ln>
            <a:noFill/>
          </a:ln>
        </p:spPr>
      </p:pic>
      <p:pic>
        <p:nvPicPr>
          <p:cNvPr id="446" name="Google Shape;446;p60"/>
          <p:cNvPicPr preferRelativeResize="0"/>
          <p:nvPr/>
        </p:nvPicPr>
        <p:blipFill>
          <a:blip r:embed="rId4">
            <a:alphaModFix/>
          </a:blip>
          <a:stretch>
            <a:fillRect/>
          </a:stretch>
        </p:blipFill>
        <p:spPr>
          <a:xfrm>
            <a:off x="6254097" y="2139290"/>
            <a:ext cx="2480227" cy="1468237"/>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sp>
        <p:nvSpPr>
          <p:cNvPr id="451" name="Google Shape;451;p61"/>
          <p:cNvSpPr txBox="1">
            <a:spLocks noGrp="1"/>
          </p:cNvSpPr>
          <p:nvPr>
            <p:ph type="title"/>
          </p:nvPr>
        </p:nvSpPr>
        <p:spPr>
          <a:xfrm>
            <a:off x="248200" y="290925"/>
            <a:ext cx="8743500" cy="623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The Evidence: Plantar Fasciitis</a:t>
            </a:r>
            <a:endParaRPr/>
          </a:p>
        </p:txBody>
      </p:sp>
      <p:sp>
        <p:nvSpPr>
          <p:cNvPr id="452" name="Google Shape;452;p61"/>
          <p:cNvSpPr txBox="1"/>
          <p:nvPr/>
        </p:nvSpPr>
        <p:spPr>
          <a:xfrm>
            <a:off x="513025" y="1499625"/>
            <a:ext cx="4959600" cy="3231624"/>
          </a:xfrm>
          <a:prstGeom prst="rect">
            <a:avLst/>
          </a:prstGeom>
          <a:noFill/>
          <a:ln>
            <a:noFill/>
          </a:ln>
        </p:spPr>
        <p:txBody>
          <a:bodyPr spcFirstLastPara="1" wrap="square" lIns="91425" tIns="91425" rIns="91425" bIns="91425" anchor="t" anchorCtr="0">
            <a:spAutoFit/>
          </a:bodyPr>
          <a:lstStyle/>
          <a:p>
            <a:pPr marL="457200" lvl="0" indent="-342900" algn="l" rtl="0">
              <a:spcBef>
                <a:spcPts val="0"/>
              </a:spcBef>
              <a:spcAft>
                <a:spcPts val="0"/>
              </a:spcAft>
              <a:buClr>
                <a:schemeClr val="accent6"/>
              </a:buClr>
              <a:buSzPts val="1800"/>
              <a:buFont typeface="Proxima Nova"/>
              <a:buChar char="●"/>
            </a:pPr>
            <a:r>
              <a:rPr lang="en" sz="1800">
                <a:solidFill>
                  <a:schemeClr val="accent6"/>
                </a:solidFill>
                <a:latin typeface="Proxima Nova"/>
                <a:ea typeface="Proxima Nova"/>
                <a:cs typeface="Proxima Nova"/>
                <a:sym typeface="Proxima Nova"/>
              </a:rPr>
              <a:t>Study looking at biomechanical and anatomical factors associated with a history of plantar fasciitis in female runners </a:t>
            </a:r>
            <a:endParaRPr sz="1800">
              <a:solidFill>
                <a:schemeClr val="accent6"/>
              </a:solidFill>
              <a:latin typeface="Proxima Nova"/>
              <a:ea typeface="Proxima Nova"/>
              <a:cs typeface="Proxima Nova"/>
              <a:sym typeface="Proxima Nova"/>
            </a:endParaRPr>
          </a:p>
          <a:p>
            <a:pPr marL="914400" lvl="1" indent="-342900" algn="l" rtl="0">
              <a:spcBef>
                <a:spcPts val="0"/>
              </a:spcBef>
              <a:spcAft>
                <a:spcPts val="0"/>
              </a:spcAft>
              <a:buClr>
                <a:schemeClr val="accent6"/>
              </a:buClr>
              <a:buSzPts val="1800"/>
              <a:buFont typeface="Proxima Nova"/>
              <a:buChar char="○"/>
            </a:pPr>
            <a:r>
              <a:rPr lang="en" sz="1800">
                <a:solidFill>
                  <a:schemeClr val="accent6"/>
                </a:solidFill>
                <a:latin typeface="Proxima Nova"/>
                <a:ea typeface="Proxima Nova"/>
                <a:cs typeface="Proxima Nova"/>
                <a:sym typeface="Proxima Nova"/>
              </a:rPr>
              <a:t>Increased vertical loading rate is associated with increasd risk of developing plantar fasciitis. Recall, heel striking is related to increased vertical GRF</a:t>
            </a:r>
          </a:p>
          <a:p>
            <a:pPr lvl="2"/>
            <a:endParaRPr sz="1800">
              <a:solidFill>
                <a:schemeClr val="accent6"/>
              </a:solidFill>
              <a:latin typeface="Proxima Nova"/>
              <a:ea typeface="Proxima Nova"/>
              <a:cs typeface="Proxima Nova"/>
              <a:sym typeface="Proxima Nova"/>
            </a:endParaRPr>
          </a:p>
          <a:p>
            <a:pPr marL="457200" lvl="0" indent="0" algn="l" rtl="0">
              <a:spcBef>
                <a:spcPts val="0"/>
              </a:spcBef>
              <a:spcAft>
                <a:spcPts val="0"/>
              </a:spcAft>
              <a:buNone/>
            </a:pPr>
            <a:endParaRPr sz="1800">
              <a:solidFill>
                <a:schemeClr val="accent6"/>
              </a:solidFill>
              <a:latin typeface="Proxima Nova"/>
              <a:ea typeface="Proxima Nova"/>
              <a:cs typeface="Proxima Nova"/>
              <a:sym typeface="Proxima Nova"/>
            </a:endParaRPr>
          </a:p>
          <a:p>
            <a:pPr marL="0" lvl="0" indent="0" algn="l" rtl="0">
              <a:spcBef>
                <a:spcPts val="0"/>
              </a:spcBef>
              <a:spcAft>
                <a:spcPts val="0"/>
              </a:spcAft>
              <a:buNone/>
            </a:pPr>
            <a:endParaRPr sz="1800">
              <a:solidFill>
                <a:schemeClr val="accent6"/>
              </a:solidFill>
              <a:latin typeface="Proxima Nova"/>
              <a:ea typeface="Proxima Nova"/>
              <a:cs typeface="Proxima Nova"/>
              <a:sym typeface="Proxima Nova"/>
            </a:endParaRPr>
          </a:p>
        </p:txBody>
      </p:sp>
      <p:sp>
        <p:nvSpPr>
          <p:cNvPr id="453" name="Google Shape;453;p61"/>
          <p:cNvSpPr txBox="1"/>
          <p:nvPr/>
        </p:nvSpPr>
        <p:spPr>
          <a:xfrm>
            <a:off x="0" y="4836684"/>
            <a:ext cx="7616700" cy="307800"/>
          </a:xfrm>
          <a:prstGeom prst="rect">
            <a:avLst/>
          </a:prstGeom>
          <a:noFill/>
          <a:ln>
            <a:noFill/>
          </a:ln>
        </p:spPr>
        <p:txBody>
          <a:bodyPr spcFirstLastPara="1" wrap="square" lIns="91425" tIns="91425" rIns="91425" bIns="91425" anchor="t" anchorCtr="0">
            <a:spAutoFit/>
          </a:bodyPr>
          <a:lstStyle/>
          <a:p>
            <a:r>
              <a:rPr lang="en" sz="800">
                <a:solidFill>
                  <a:schemeClr val="accent1"/>
                </a:solidFill>
                <a:latin typeface="Proxima Nova"/>
                <a:ea typeface="Proxima Nova"/>
                <a:cs typeface="Proxima Nova"/>
                <a:sym typeface="Proxima Nova"/>
              </a:rPr>
              <a:t>Pohl MB, Hamill J, Davis IS, 2009. </a:t>
            </a:r>
            <a:endParaRPr sz="800">
              <a:solidFill>
                <a:schemeClr val="accent1"/>
              </a:solidFill>
              <a:latin typeface="Proxima Nova"/>
              <a:ea typeface="Proxima Nova"/>
              <a:cs typeface="Proxima Nova"/>
              <a:sym typeface="Proxima Nova"/>
            </a:endParaRPr>
          </a:p>
        </p:txBody>
      </p:sp>
      <p:pic>
        <p:nvPicPr>
          <p:cNvPr id="454" name="Google Shape;454;p61"/>
          <p:cNvPicPr preferRelativeResize="0"/>
          <p:nvPr/>
        </p:nvPicPr>
        <p:blipFill>
          <a:blip r:embed="rId3">
            <a:alphaModFix/>
          </a:blip>
          <a:stretch>
            <a:fillRect/>
          </a:stretch>
        </p:blipFill>
        <p:spPr>
          <a:xfrm>
            <a:off x="5944275" y="1633525"/>
            <a:ext cx="2438400" cy="1876425"/>
          </a:xfrm>
          <a:prstGeom prst="rect">
            <a:avLst/>
          </a:prstGeom>
          <a:noFill/>
          <a:ln>
            <a:noFill/>
          </a:ln>
        </p:spPr>
      </p:pic>
      <p:sp>
        <p:nvSpPr>
          <p:cNvPr id="2" name="TextBox 1">
            <a:extLst>
              <a:ext uri="{FF2B5EF4-FFF2-40B4-BE49-F238E27FC236}">
                <a16:creationId xmlns:a16="http://schemas.microsoft.com/office/drawing/2014/main" id="{7CA29B6C-1119-1345-0EA8-7E3D8E30F5AF}"/>
              </a:ext>
            </a:extLst>
          </p:cNvPr>
          <p:cNvSpPr txBox="1"/>
          <p:nvPr/>
        </p:nvSpPr>
        <p:spPr>
          <a:xfrm>
            <a:off x="5879523" y="3528580"/>
            <a:ext cx="3505198"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a:latin typeface="Proxima Nova"/>
              </a:rPr>
              <a:t>Speck, J. (2016, November 6). </a:t>
            </a:r>
            <a:r>
              <a:rPr lang="en-US" sz="800" i="1">
                <a:latin typeface="Proxima Nova"/>
              </a:rPr>
              <a:t>The real cause of plantar fasciitis</a:t>
            </a:r>
            <a:r>
              <a:rPr lang="en-US" sz="800">
                <a:latin typeface="Proxima Nova"/>
              </a:rPr>
              <a:t>. Pivotal Motion Physiotherapy</a:t>
            </a:r>
          </a:p>
          <a:p>
            <a:pPr algn="l"/>
            <a:endParaRPr lang="en-US" sz="800">
              <a:latin typeface="Proxima Nova"/>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450">
          <a:extLst>
            <a:ext uri="{FF2B5EF4-FFF2-40B4-BE49-F238E27FC236}">
              <a16:creationId xmlns:a16="http://schemas.microsoft.com/office/drawing/2014/main" id="{561FD215-C52B-65BE-56EE-ADCEBA0AFC8C}"/>
            </a:ext>
          </a:extLst>
        </p:cNvPr>
        <p:cNvGrpSpPr/>
        <p:nvPr/>
      </p:nvGrpSpPr>
      <p:grpSpPr>
        <a:xfrm>
          <a:off x="0" y="0"/>
          <a:ext cx="0" cy="0"/>
          <a:chOff x="0" y="0"/>
          <a:chExt cx="0" cy="0"/>
        </a:xfrm>
      </p:grpSpPr>
      <p:sp>
        <p:nvSpPr>
          <p:cNvPr id="451" name="Google Shape;451;p61">
            <a:extLst>
              <a:ext uri="{FF2B5EF4-FFF2-40B4-BE49-F238E27FC236}">
                <a16:creationId xmlns:a16="http://schemas.microsoft.com/office/drawing/2014/main" id="{752D69DF-E024-4753-A1AF-9B2135F7E0C3}"/>
              </a:ext>
            </a:extLst>
          </p:cNvPr>
          <p:cNvSpPr txBox="1">
            <a:spLocks noGrp="1"/>
          </p:cNvSpPr>
          <p:nvPr>
            <p:ph type="title"/>
          </p:nvPr>
        </p:nvSpPr>
        <p:spPr>
          <a:xfrm>
            <a:off x="390381" y="281272"/>
            <a:ext cx="8503914" cy="623700"/>
          </a:xfrm>
          <a:prstGeom prst="rect">
            <a:avLst/>
          </a:prstGeom>
        </p:spPr>
        <p:txBody>
          <a:bodyPr spcFirstLastPara="1" wrap="square" lIns="91425" tIns="91425" rIns="91425" bIns="91425" anchor="t" anchorCtr="0">
            <a:normAutofit fontScale="90000"/>
          </a:bodyPr>
          <a:lstStyle/>
          <a:p>
            <a:pPr lvl="0"/>
            <a:r>
              <a:rPr lang="en"/>
              <a:t>The Evidence: Plantar Fasciitis</a:t>
            </a:r>
            <a:endParaRPr/>
          </a:p>
        </p:txBody>
      </p:sp>
      <p:sp>
        <p:nvSpPr>
          <p:cNvPr id="452" name="Google Shape;452;p61">
            <a:extLst>
              <a:ext uri="{FF2B5EF4-FFF2-40B4-BE49-F238E27FC236}">
                <a16:creationId xmlns:a16="http://schemas.microsoft.com/office/drawing/2014/main" id="{CBA7CAF8-EECA-A8F1-FC1D-4D6800F474A8}"/>
              </a:ext>
            </a:extLst>
          </p:cNvPr>
          <p:cNvSpPr txBox="1"/>
          <p:nvPr/>
        </p:nvSpPr>
        <p:spPr>
          <a:xfrm>
            <a:off x="613509" y="2309636"/>
            <a:ext cx="4959600" cy="2677626"/>
          </a:xfrm>
          <a:prstGeom prst="rect">
            <a:avLst/>
          </a:prstGeom>
          <a:noFill/>
          <a:ln>
            <a:noFill/>
          </a:ln>
        </p:spPr>
        <p:txBody>
          <a:bodyPr spcFirstLastPara="1" wrap="square" lIns="91425" tIns="91425" rIns="91425" bIns="91425" anchor="t" anchorCtr="0">
            <a:spAutoFit/>
          </a:bodyPr>
          <a:lstStyle/>
          <a:p>
            <a:pPr marL="114300" lvl="0" algn="l" rtl="0">
              <a:spcBef>
                <a:spcPts val="0"/>
              </a:spcBef>
              <a:spcAft>
                <a:spcPts val="0"/>
              </a:spcAft>
              <a:buClr>
                <a:schemeClr val="accent6"/>
              </a:buClr>
              <a:buSzPts val="1800"/>
            </a:pPr>
            <a:r>
              <a:rPr lang="en-US" sz="1800">
                <a:solidFill>
                  <a:schemeClr val="accent6"/>
                </a:solidFill>
                <a:latin typeface="Proxima Nova"/>
                <a:ea typeface="Proxima Nova"/>
                <a:cs typeface="Proxima Nova"/>
                <a:sym typeface="Proxima Nova"/>
              </a:rPr>
              <a:t>A</a:t>
            </a:r>
            <a:r>
              <a:rPr lang="en" sz="1800">
                <a:solidFill>
                  <a:schemeClr val="accent6"/>
                </a:solidFill>
                <a:latin typeface="Proxima Nova"/>
                <a:ea typeface="Proxima Nova"/>
                <a:cs typeface="Proxima Nova"/>
                <a:sym typeface="Proxima Nova"/>
              </a:rPr>
              <a:t>lso consider the </a:t>
            </a:r>
            <a:r>
              <a:rPr lang="en" sz="1800" b="1">
                <a:solidFill>
                  <a:schemeClr val="accent6"/>
                </a:solidFill>
                <a:latin typeface="Proxima Nova"/>
                <a:ea typeface="Proxima Nova"/>
                <a:cs typeface="Proxima Nova"/>
                <a:sym typeface="Proxima Nova"/>
              </a:rPr>
              <a:t>horizontal</a:t>
            </a:r>
            <a:r>
              <a:rPr lang="en" sz="1800">
                <a:solidFill>
                  <a:schemeClr val="accent6"/>
                </a:solidFill>
                <a:latin typeface="Proxima Nova"/>
                <a:ea typeface="Proxima Nova"/>
                <a:cs typeface="Proxima Nova"/>
                <a:sym typeface="Proxima Nova"/>
              </a:rPr>
              <a:t> ground reaction force</a:t>
            </a:r>
          </a:p>
          <a:p>
            <a:pPr marL="400050" lvl="1" indent="-285750">
              <a:buClr>
                <a:schemeClr val="accent6"/>
              </a:buClr>
              <a:buSzPts val="1800"/>
              <a:buFont typeface="Arial" panose="020B0604020202020204" pitchFamily="34" charset="0"/>
              <a:buChar char="•"/>
            </a:pPr>
            <a:r>
              <a:rPr lang="en" sz="1800">
                <a:solidFill>
                  <a:schemeClr val="accent6"/>
                </a:solidFill>
                <a:latin typeface="Proxima Nova"/>
                <a:ea typeface="Proxima Nova"/>
                <a:cs typeface="Proxima Nova"/>
                <a:sym typeface="Proxima Nova"/>
              </a:rPr>
              <a:t>Heel striking results in rapid horizontal force attenuation vs. forefoot striking = broader loading and better attentuation</a:t>
            </a:r>
          </a:p>
          <a:p>
            <a:pPr marL="114300" lvl="1">
              <a:buClr>
                <a:schemeClr val="accent6"/>
              </a:buClr>
              <a:buSzPts val="1800"/>
            </a:pPr>
            <a:endParaRPr lang="en" sz="1800">
              <a:solidFill>
                <a:schemeClr val="accent6"/>
              </a:solidFill>
              <a:latin typeface="Proxima Nova"/>
              <a:ea typeface="Proxima Nova"/>
              <a:cs typeface="Proxima Nova"/>
              <a:sym typeface="Proxima Nova"/>
            </a:endParaRPr>
          </a:p>
          <a:p>
            <a:pPr marL="457200" lvl="8" indent="-342900">
              <a:buClr>
                <a:schemeClr val="accent6"/>
              </a:buClr>
              <a:buSzPts val="1800"/>
              <a:buFont typeface="Proxima Nova"/>
              <a:buChar char="●"/>
            </a:pPr>
            <a:endParaRPr sz="1800">
              <a:solidFill>
                <a:schemeClr val="accent6"/>
              </a:solidFill>
              <a:latin typeface="Proxima Nova"/>
              <a:ea typeface="Proxima Nova"/>
              <a:cs typeface="Proxima Nova"/>
              <a:sym typeface="Proxima Nova"/>
            </a:endParaRPr>
          </a:p>
          <a:p>
            <a:pPr marL="457200" lvl="0" indent="0" algn="l" rtl="0">
              <a:spcBef>
                <a:spcPts val="0"/>
              </a:spcBef>
              <a:spcAft>
                <a:spcPts val="0"/>
              </a:spcAft>
              <a:buNone/>
            </a:pPr>
            <a:endParaRPr sz="1800">
              <a:solidFill>
                <a:schemeClr val="accent6"/>
              </a:solidFill>
              <a:latin typeface="Proxima Nova"/>
              <a:ea typeface="Proxima Nova"/>
              <a:cs typeface="Proxima Nova"/>
              <a:sym typeface="Proxima Nova"/>
            </a:endParaRPr>
          </a:p>
          <a:p>
            <a:pPr marL="0" lvl="0" indent="0" algn="l" rtl="0">
              <a:spcBef>
                <a:spcPts val="0"/>
              </a:spcBef>
              <a:spcAft>
                <a:spcPts val="0"/>
              </a:spcAft>
              <a:buNone/>
            </a:pPr>
            <a:endParaRPr sz="1800">
              <a:solidFill>
                <a:schemeClr val="accent6"/>
              </a:solidFill>
              <a:latin typeface="Proxima Nova"/>
              <a:ea typeface="Proxima Nova"/>
              <a:cs typeface="Proxima Nova"/>
              <a:sym typeface="Proxima Nova"/>
            </a:endParaRPr>
          </a:p>
        </p:txBody>
      </p:sp>
      <p:pic>
        <p:nvPicPr>
          <p:cNvPr id="454" name="Google Shape;454;p61">
            <a:extLst>
              <a:ext uri="{FF2B5EF4-FFF2-40B4-BE49-F238E27FC236}">
                <a16:creationId xmlns:a16="http://schemas.microsoft.com/office/drawing/2014/main" id="{C7FB4B3A-3AC3-3F09-88C3-7630D9C10583}"/>
              </a:ext>
            </a:extLst>
          </p:cNvPr>
          <p:cNvPicPr preferRelativeResize="0"/>
          <p:nvPr/>
        </p:nvPicPr>
        <p:blipFill>
          <a:blip r:embed="rId4">
            <a:alphaModFix/>
          </a:blip>
          <a:stretch>
            <a:fillRect/>
          </a:stretch>
        </p:blipFill>
        <p:spPr>
          <a:xfrm>
            <a:off x="6014613" y="1955072"/>
            <a:ext cx="2438400" cy="1876425"/>
          </a:xfrm>
          <a:prstGeom prst="rect">
            <a:avLst/>
          </a:prstGeom>
          <a:noFill/>
          <a:ln>
            <a:noFill/>
          </a:ln>
        </p:spPr>
      </p:pic>
      <p:sp>
        <p:nvSpPr>
          <p:cNvPr id="2" name="TextBox 1">
            <a:extLst>
              <a:ext uri="{FF2B5EF4-FFF2-40B4-BE49-F238E27FC236}">
                <a16:creationId xmlns:a16="http://schemas.microsoft.com/office/drawing/2014/main" id="{323546BD-764D-557D-E24D-40CE4E0B707C}"/>
              </a:ext>
            </a:extLst>
          </p:cNvPr>
          <p:cNvSpPr txBox="1"/>
          <p:nvPr/>
        </p:nvSpPr>
        <p:spPr>
          <a:xfrm>
            <a:off x="5892510" y="3740726"/>
            <a:ext cx="3319029"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a:latin typeface="Proxima Nova"/>
              </a:rPr>
              <a:t>Speck, J. (2016, November 6). </a:t>
            </a:r>
            <a:r>
              <a:rPr lang="en-US" sz="800" i="1">
                <a:latin typeface="Proxima Nova"/>
              </a:rPr>
              <a:t>The real cause of plantar fasciitis</a:t>
            </a:r>
            <a:r>
              <a:rPr lang="en-US" sz="800">
                <a:latin typeface="Proxima Nova"/>
              </a:rPr>
              <a:t>. Pivotal Motion Physiotherapy</a:t>
            </a:r>
          </a:p>
        </p:txBody>
      </p:sp>
    </p:spTree>
    <p:extLst>
      <p:ext uri="{BB962C8B-B14F-4D97-AF65-F5344CB8AC3E}">
        <p14:creationId xmlns:p14="http://schemas.microsoft.com/office/powerpoint/2010/main" val="3186660587"/>
      </p:ext>
    </p:extLst>
  </p:cSld>
  <p:clrMapOvr>
    <a:masterClrMapping/>
  </p:clrMapOvr>
  <p:extLst>
    <p:ext uri="{6950BFC3-D8DA-4A85-94F7-54DA5524770B}">
      <p188:commentRel xmlns:p188="http://schemas.microsoft.com/office/powerpoint/2018/8/main" r:id="rId3"/>
    </p:ext>
  </p:extLs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458"/>
        <p:cNvGrpSpPr/>
        <p:nvPr/>
      </p:nvGrpSpPr>
      <p:grpSpPr>
        <a:xfrm>
          <a:off x="0" y="0"/>
          <a:ext cx="0" cy="0"/>
          <a:chOff x="0" y="0"/>
          <a:chExt cx="0" cy="0"/>
        </a:xfrm>
      </p:grpSpPr>
      <p:sp>
        <p:nvSpPr>
          <p:cNvPr id="459" name="Google Shape;459;p62"/>
          <p:cNvSpPr txBox="1">
            <a:spLocks noGrp="1"/>
          </p:cNvSpPr>
          <p:nvPr>
            <p:ph type="ctrTitle"/>
          </p:nvPr>
        </p:nvSpPr>
        <p:spPr>
          <a:xfrm>
            <a:off x="311700" y="733096"/>
            <a:ext cx="8520600" cy="1282500"/>
          </a:xfrm>
          <a:prstGeom prst="rect">
            <a:avLst/>
          </a:prstGeom>
        </p:spPr>
        <p:txBody>
          <a:bodyPr spcFirstLastPara="1" wrap="square" lIns="91425" tIns="91425" rIns="91425" bIns="91425" anchor="t" anchorCtr="0">
            <a:noAutofit/>
          </a:bodyPr>
          <a:lstStyle/>
          <a:p>
            <a:pPr>
              <a:buSzPts val="990"/>
            </a:pPr>
            <a:r>
              <a:rPr lang="en" sz="3650"/>
              <a:t>The Evidence  </a:t>
            </a:r>
            <a:br>
              <a:rPr lang="en" sz="3650"/>
            </a:br>
            <a:r>
              <a:rPr lang="en" sz="3650"/>
              <a:t>Indirect Effects </a:t>
            </a:r>
            <a:r>
              <a:rPr lang="en" sz="3700"/>
              <a:t>Part III</a:t>
            </a:r>
            <a:endParaRPr lang="en" sz="3650"/>
          </a:p>
          <a:p>
            <a:pPr marL="0" lvl="0" indent="0" algn="l" rtl="0">
              <a:spcBef>
                <a:spcPts val="0"/>
              </a:spcBef>
              <a:spcAft>
                <a:spcPts val="0"/>
              </a:spcAft>
              <a:buSzPts val="990"/>
              <a:buNone/>
            </a:pPr>
            <a:endParaRPr sz="3450">
              <a:latin typeface="Proxima Nova"/>
              <a:ea typeface="Proxima Nova"/>
              <a:cs typeface="Proxima Nova"/>
              <a:sym typeface="Proxima Nova"/>
            </a:endParaRPr>
          </a:p>
        </p:txBody>
      </p:sp>
      <p:cxnSp>
        <p:nvCxnSpPr>
          <p:cNvPr id="460" name="Google Shape;460;p62"/>
          <p:cNvCxnSpPr/>
          <p:nvPr/>
        </p:nvCxnSpPr>
        <p:spPr>
          <a:xfrm>
            <a:off x="311700" y="1999800"/>
            <a:ext cx="6774600" cy="13200"/>
          </a:xfrm>
          <a:prstGeom prst="straightConnector1">
            <a:avLst/>
          </a:prstGeom>
          <a:noFill/>
          <a:ln w="9525" cap="flat" cmpd="sng">
            <a:solidFill>
              <a:schemeClr val="dk2"/>
            </a:solidFill>
            <a:prstDash val="solid"/>
            <a:round/>
            <a:headEnd type="none" w="med" len="med"/>
            <a:tailEnd type="none" w="med" len="med"/>
          </a:ln>
        </p:spPr>
      </p:cxn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sp>
        <p:nvSpPr>
          <p:cNvPr id="465" name="Google Shape;465;p63"/>
          <p:cNvSpPr txBox="1">
            <a:spLocks noGrp="1"/>
          </p:cNvSpPr>
          <p:nvPr>
            <p:ph type="title"/>
          </p:nvPr>
        </p:nvSpPr>
        <p:spPr>
          <a:xfrm>
            <a:off x="248200" y="290925"/>
            <a:ext cx="8743500" cy="623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sz="3820">
                <a:latin typeface="Proxima Nova"/>
                <a:ea typeface="Proxima Nova"/>
                <a:cs typeface="Proxima Nova"/>
                <a:sym typeface="Proxima Nova"/>
              </a:rPr>
              <a:t>The Effect of Modern Footwear</a:t>
            </a:r>
            <a:endParaRPr sz="3820">
              <a:latin typeface="Proxima Nova"/>
              <a:ea typeface="Proxima Nova"/>
              <a:cs typeface="Proxima Nova"/>
              <a:sym typeface="Proxima Nova"/>
            </a:endParaRPr>
          </a:p>
        </p:txBody>
      </p:sp>
      <p:sp>
        <p:nvSpPr>
          <p:cNvPr id="466" name="Google Shape;466;p63"/>
          <p:cNvSpPr txBox="1"/>
          <p:nvPr/>
        </p:nvSpPr>
        <p:spPr>
          <a:xfrm>
            <a:off x="452325" y="1408600"/>
            <a:ext cx="6903900" cy="2678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solidFill>
                  <a:schemeClr val="accent6"/>
                </a:solidFill>
                <a:latin typeface="Proxima Nova"/>
                <a:ea typeface="Proxima Nova"/>
                <a:cs typeface="Proxima Nova"/>
                <a:sym typeface="Proxima Nova"/>
              </a:rPr>
              <a:t>Indirect Effects</a:t>
            </a:r>
            <a:endParaRPr sz="1800">
              <a:solidFill>
                <a:schemeClr val="accent6"/>
              </a:solidFill>
              <a:latin typeface="Proxima Nova"/>
              <a:ea typeface="Proxima Nova"/>
              <a:cs typeface="Proxima Nova"/>
              <a:sym typeface="Proxima Nova"/>
            </a:endParaRPr>
          </a:p>
          <a:p>
            <a:pPr marL="0" lvl="0" indent="0" algn="l" rtl="0">
              <a:spcBef>
                <a:spcPts val="0"/>
              </a:spcBef>
              <a:spcAft>
                <a:spcPts val="0"/>
              </a:spcAft>
              <a:buNone/>
            </a:pPr>
            <a:endParaRPr sz="1800">
              <a:solidFill>
                <a:schemeClr val="accent6"/>
              </a:solidFill>
              <a:latin typeface="Proxima Nova"/>
              <a:ea typeface="Proxima Nova"/>
              <a:cs typeface="Proxima Nova"/>
              <a:sym typeface="Proxima Nova"/>
            </a:endParaRPr>
          </a:p>
          <a:p>
            <a:pPr marL="457200" lvl="0" indent="-342900" algn="l" rtl="0">
              <a:spcBef>
                <a:spcPts val="0"/>
              </a:spcBef>
              <a:spcAft>
                <a:spcPts val="0"/>
              </a:spcAft>
              <a:buClr>
                <a:schemeClr val="accent6"/>
              </a:buClr>
              <a:buSzPts val="1800"/>
              <a:buFont typeface="Proxima Nova"/>
              <a:buChar char="●"/>
            </a:pPr>
            <a:r>
              <a:rPr lang="en" sz="1800">
                <a:solidFill>
                  <a:schemeClr val="accent6"/>
                </a:solidFill>
                <a:latin typeface="Proxima Nova"/>
                <a:ea typeface="Proxima Nova"/>
                <a:cs typeface="Proxima Nova"/>
                <a:sym typeface="Proxima Nova"/>
              </a:rPr>
              <a:t>When one component of arch stability fails, other components compensate</a:t>
            </a:r>
            <a:endParaRPr sz="1800">
              <a:solidFill>
                <a:schemeClr val="accent6"/>
              </a:solidFill>
              <a:latin typeface="Proxima Nova"/>
              <a:ea typeface="Proxima Nova"/>
              <a:cs typeface="Proxima Nova"/>
              <a:sym typeface="Proxima Nova"/>
            </a:endParaRPr>
          </a:p>
          <a:p>
            <a:pPr marL="457200" lvl="0" indent="-342900" algn="l" rtl="0">
              <a:spcBef>
                <a:spcPts val="0"/>
              </a:spcBef>
              <a:spcAft>
                <a:spcPts val="0"/>
              </a:spcAft>
              <a:buClr>
                <a:schemeClr val="accent6"/>
              </a:buClr>
              <a:buSzPts val="1800"/>
              <a:buFont typeface="Proxima Nova"/>
              <a:buChar char="●"/>
            </a:pPr>
            <a:r>
              <a:rPr lang="en" sz="1800">
                <a:solidFill>
                  <a:schemeClr val="accent6"/>
                </a:solidFill>
                <a:latin typeface="Proxima Nova"/>
                <a:ea typeface="Proxima Nova"/>
                <a:cs typeface="Proxima Nova"/>
                <a:sym typeface="Proxima Nova"/>
              </a:rPr>
              <a:t>Improper loading mechanics and overloading connective tissue structures (e.g. bones, fascia) </a:t>
            </a:r>
            <a:endParaRPr sz="1800">
              <a:solidFill>
                <a:schemeClr val="accent6"/>
              </a:solidFill>
              <a:latin typeface="Proxima Nova"/>
              <a:ea typeface="Proxima Nova"/>
              <a:cs typeface="Proxima Nova"/>
              <a:sym typeface="Proxima Nova"/>
            </a:endParaRPr>
          </a:p>
          <a:p>
            <a:pPr marL="457200" lvl="0" indent="-342900" algn="l" rtl="0">
              <a:spcBef>
                <a:spcPts val="0"/>
              </a:spcBef>
              <a:spcAft>
                <a:spcPts val="0"/>
              </a:spcAft>
              <a:buClr>
                <a:schemeClr val="accent6"/>
              </a:buClr>
              <a:buSzPts val="1800"/>
              <a:buFont typeface="Proxima Nova"/>
              <a:buChar char="●"/>
            </a:pPr>
            <a:r>
              <a:rPr lang="en" sz="1800" b="1">
                <a:solidFill>
                  <a:schemeClr val="accent6"/>
                </a:solidFill>
                <a:latin typeface="Proxima Nova"/>
                <a:ea typeface="Proxima Nova"/>
                <a:cs typeface="Proxima Nova"/>
                <a:sym typeface="Proxima Nova"/>
              </a:rPr>
              <a:t>Consequences of decreased foot function up the chain </a:t>
            </a:r>
            <a:endParaRPr sz="1800" b="1">
              <a:solidFill>
                <a:schemeClr val="accent6"/>
              </a:solidFill>
              <a:latin typeface="Proxima Nova"/>
              <a:ea typeface="Proxima Nova"/>
              <a:cs typeface="Proxima Nova"/>
              <a:sym typeface="Proxima Nova"/>
            </a:endParaRPr>
          </a:p>
          <a:p>
            <a:pPr marL="0" lvl="0" indent="0" algn="l" rtl="0">
              <a:spcBef>
                <a:spcPts val="0"/>
              </a:spcBef>
              <a:spcAft>
                <a:spcPts val="0"/>
              </a:spcAft>
              <a:buNone/>
            </a:pPr>
            <a:endParaRPr sz="1800" b="1">
              <a:solidFill>
                <a:schemeClr val="accent6"/>
              </a:solidFill>
              <a:latin typeface="Proxima Nova"/>
              <a:ea typeface="Proxima Nova"/>
              <a:cs typeface="Proxima Nova"/>
              <a:sym typeface="Proxima Nova"/>
            </a:endParaRPr>
          </a:p>
          <a:p>
            <a:pPr marL="0" lvl="0" indent="0" algn="l" rtl="0">
              <a:spcBef>
                <a:spcPts val="0"/>
              </a:spcBef>
              <a:spcAft>
                <a:spcPts val="0"/>
              </a:spcAft>
              <a:buNone/>
            </a:pPr>
            <a:endParaRPr sz="1800">
              <a:solidFill>
                <a:schemeClr val="accent6"/>
              </a:solidFill>
              <a:latin typeface="Proxima Nova"/>
              <a:ea typeface="Proxima Nova"/>
              <a:cs typeface="Proxima Nova"/>
              <a:sym typeface="Proxima Nova"/>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sp>
        <p:nvSpPr>
          <p:cNvPr id="471" name="Google Shape;471;p64"/>
          <p:cNvSpPr txBox="1">
            <a:spLocks noGrp="1"/>
          </p:cNvSpPr>
          <p:nvPr>
            <p:ph type="title"/>
          </p:nvPr>
        </p:nvSpPr>
        <p:spPr>
          <a:xfrm>
            <a:off x="248200" y="290925"/>
            <a:ext cx="8743500" cy="623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sz="3020"/>
              <a:t>Consequences of Cushioned Shoes</a:t>
            </a:r>
            <a:endParaRPr sz="3020"/>
          </a:p>
        </p:txBody>
      </p:sp>
      <p:sp>
        <p:nvSpPr>
          <p:cNvPr id="472" name="Google Shape;472;p64"/>
          <p:cNvSpPr txBox="1"/>
          <p:nvPr/>
        </p:nvSpPr>
        <p:spPr>
          <a:xfrm>
            <a:off x="501300" y="1429325"/>
            <a:ext cx="7695600" cy="1847100"/>
          </a:xfrm>
          <a:prstGeom prst="rect">
            <a:avLst/>
          </a:prstGeom>
          <a:noFill/>
          <a:ln>
            <a:noFill/>
          </a:ln>
        </p:spPr>
        <p:txBody>
          <a:bodyPr spcFirstLastPara="1" wrap="square" lIns="91425" tIns="91425" rIns="91425" bIns="91425" anchor="t" anchorCtr="0">
            <a:spAutoFit/>
          </a:bodyPr>
          <a:lstStyle/>
          <a:p>
            <a:pPr marL="457200" lvl="0" indent="-342900" algn="l" rtl="0">
              <a:spcBef>
                <a:spcPts val="0"/>
              </a:spcBef>
              <a:spcAft>
                <a:spcPts val="0"/>
              </a:spcAft>
              <a:buClr>
                <a:schemeClr val="accent6"/>
              </a:buClr>
              <a:buSzPts val="1800"/>
              <a:buFont typeface="Proxima Nova"/>
              <a:buChar char="●"/>
            </a:pPr>
            <a:r>
              <a:rPr lang="en" sz="1800">
                <a:solidFill>
                  <a:schemeClr val="accent6"/>
                </a:solidFill>
                <a:latin typeface="Proxima Nova"/>
                <a:ea typeface="Proxima Nova"/>
                <a:cs typeface="Proxima Nova"/>
                <a:sym typeface="Proxima Nova"/>
              </a:rPr>
              <a:t>Cushion shoes cause a loss of sensory input and make it more difficult for the feet to “purchase” the ground</a:t>
            </a:r>
            <a:endParaRPr sz="1800">
              <a:solidFill>
                <a:schemeClr val="accent6"/>
              </a:solidFill>
              <a:latin typeface="Proxima Nova"/>
              <a:ea typeface="Proxima Nova"/>
              <a:cs typeface="Proxima Nova"/>
              <a:sym typeface="Proxima Nova"/>
            </a:endParaRPr>
          </a:p>
          <a:p>
            <a:pPr marL="457200" lvl="0" indent="-342900" algn="l" rtl="0">
              <a:spcBef>
                <a:spcPts val="0"/>
              </a:spcBef>
              <a:spcAft>
                <a:spcPts val="0"/>
              </a:spcAft>
              <a:buClr>
                <a:schemeClr val="accent6"/>
              </a:buClr>
              <a:buSzPts val="1800"/>
              <a:buFont typeface="Proxima Nova"/>
              <a:buChar char="●"/>
            </a:pPr>
            <a:r>
              <a:rPr lang="en" sz="1800">
                <a:solidFill>
                  <a:schemeClr val="accent6"/>
                </a:solidFill>
                <a:latin typeface="Proxima Nova"/>
                <a:ea typeface="Proxima Nova"/>
                <a:cs typeface="Proxima Nova"/>
                <a:sym typeface="Proxima Nova"/>
              </a:rPr>
              <a:t>Restrictive footwear impairs the ability of our toes to spread out, weakening the foot musculature causing balance and ambulatory biomechanical dysfunction</a:t>
            </a:r>
            <a:endParaRPr sz="1800">
              <a:solidFill>
                <a:schemeClr val="accent6"/>
              </a:solidFill>
              <a:latin typeface="Proxima Nova"/>
              <a:ea typeface="Proxima Nova"/>
              <a:cs typeface="Proxima Nova"/>
              <a:sym typeface="Proxima Nova"/>
            </a:endParaRPr>
          </a:p>
          <a:p>
            <a:pPr marL="914400" lvl="1" indent="-342900" algn="l" rtl="0">
              <a:spcBef>
                <a:spcPts val="0"/>
              </a:spcBef>
              <a:spcAft>
                <a:spcPts val="0"/>
              </a:spcAft>
              <a:buClr>
                <a:schemeClr val="accent6"/>
              </a:buClr>
              <a:buSzPts val="1800"/>
              <a:buFont typeface="Proxima Nova"/>
              <a:buChar char="○"/>
            </a:pPr>
            <a:r>
              <a:rPr lang="en" sz="1800">
                <a:solidFill>
                  <a:schemeClr val="accent6"/>
                </a:solidFill>
                <a:latin typeface="Proxima Nova"/>
                <a:ea typeface="Proxima Nova"/>
                <a:cs typeface="Proxima Nova"/>
                <a:sym typeface="Proxima Nova"/>
              </a:rPr>
              <a:t>How does your foot position affect the kinetic chain?</a:t>
            </a:r>
            <a:endParaRPr sz="1800">
              <a:solidFill>
                <a:schemeClr val="accent6"/>
              </a:solidFill>
              <a:latin typeface="Proxima Nova"/>
              <a:ea typeface="Proxima Nova"/>
              <a:cs typeface="Proxima Nova"/>
              <a:sym typeface="Proxima Nova"/>
            </a:endParaRPr>
          </a:p>
        </p:txBody>
      </p:sp>
      <p:pic>
        <p:nvPicPr>
          <p:cNvPr id="473" name="Google Shape;473;p64"/>
          <p:cNvPicPr preferRelativeResize="0"/>
          <p:nvPr/>
        </p:nvPicPr>
        <p:blipFill>
          <a:blip r:embed="rId3">
            <a:alphaModFix/>
          </a:blip>
          <a:stretch>
            <a:fillRect/>
          </a:stretch>
        </p:blipFill>
        <p:spPr>
          <a:xfrm>
            <a:off x="1882309" y="3278318"/>
            <a:ext cx="2242039" cy="1491975"/>
          </a:xfrm>
          <a:prstGeom prst="rect">
            <a:avLst/>
          </a:prstGeom>
          <a:noFill/>
          <a:ln>
            <a:noFill/>
          </a:ln>
        </p:spPr>
      </p:pic>
      <p:pic>
        <p:nvPicPr>
          <p:cNvPr id="474" name="Google Shape;474;p64"/>
          <p:cNvPicPr preferRelativeResize="0"/>
          <p:nvPr/>
        </p:nvPicPr>
        <p:blipFill>
          <a:blip r:embed="rId4">
            <a:alphaModFix/>
          </a:blip>
          <a:stretch>
            <a:fillRect/>
          </a:stretch>
        </p:blipFill>
        <p:spPr>
          <a:xfrm>
            <a:off x="4731689" y="3278318"/>
            <a:ext cx="2242039" cy="1491975"/>
          </a:xfrm>
          <a:prstGeom prst="rect">
            <a:avLst/>
          </a:prstGeom>
          <a:noFill/>
          <a:ln>
            <a:noFill/>
          </a:ln>
        </p:spPr>
      </p:pic>
      <p:sp>
        <p:nvSpPr>
          <p:cNvPr id="2" name="TextBox 1">
            <a:extLst>
              <a:ext uri="{FF2B5EF4-FFF2-40B4-BE49-F238E27FC236}">
                <a16:creationId xmlns:a16="http://schemas.microsoft.com/office/drawing/2014/main" id="{6D615F29-68DF-5A2C-D479-B8D49CCB4621}"/>
              </a:ext>
            </a:extLst>
          </p:cNvPr>
          <p:cNvSpPr txBox="1"/>
          <p:nvPr/>
        </p:nvSpPr>
        <p:spPr>
          <a:xfrm>
            <a:off x="1883352" y="4771156"/>
            <a:ext cx="201583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err="1">
                <a:latin typeface="Proxima Nova"/>
              </a:rPr>
              <a:t>Protalus</a:t>
            </a:r>
            <a:r>
              <a:rPr lang="en-US" sz="800">
                <a:latin typeface="Proxima Nova"/>
              </a:rPr>
              <a:t>. (2020, October 1). </a:t>
            </a:r>
            <a:r>
              <a:rPr lang="en-US" sz="800" i="1">
                <a:latin typeface="Proxima Nova"/>
              </a:rPr>
              <a:t>What is a toe box? (Definition &amp; positioning)</a:t>
            </a:r>
            <a:endParaRPr lang="en-US" sz="800">
              <a:latin typeface="Proxima Nova"/>
            </a:endParaRPr>
          </a:p>
        </p:txBody>
      </p:sp>
      <p:sp>
        <p:nvSpPr>
          <p:cNvPr id="3" name="TextBox 2">
            <a:extLst>
              <a:ext uri="{FF2B5EF4-FFF2-40B4-BE49-F238E27FC236}">
                <a16:creationId xmlns:a16="http://schemas.microsoft.com/office/drawing/2014/main" id="{57A9FADA-1EB8-69DC-432C-D0D2646B366B}"/>
              </a:ext>
            </a:extLst>
          </p:cNvPr>
          <p:cNvSpPr txBox="1"/>
          <p:nvPr/>
        </p:nvSpPr>
        <p:spPr>
          <a:xfrm>
            <a:off x="4619625" y="4723534"/>
            <a:ext cx="2743199"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a:latin typeface="Proxima Nova"/>
              </a:rPr>
              <a:t>Road.cc. (n.d.). </a:t>
            </a:r>
            <a:r>
              <a:rPr lang="en-US" sz="800" i="1">
                <a:latin typeface="Proxima Nova"/>
              </a:rPr>
              <a:t>M2O Merino Crew Compression Socks</a:t>
            </a:r>
            <a:endParaRPr lang="en-US" sz="800">
              <a:latin typeface="Proxima Nova"/>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18"/>
          <p:cNvSpPr txBox="1">
            <a:spLocks noGrp="1"/>
          </p:cNvSpPr>
          <p:nvPr>
            <p:ph type="title"/>
          </p:nvPr>
        </p:nvSpPr>
        <p:spPr>
          <a:xfrm>
            <a:off x="311700" y="237825"/>
            <a:ext cx="8520600" cy="623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Proxima Nova"/>
                <a:ea typeface="Proxima Nova"/>
                <a:cs typeface="Proxima Nova"/>
                <a:sym typeface="Proxima Nova"/>
              </a:rPr>
              <a:t>Evolutionary Changes</a:t>
            </a:r>
            <a:endParaRPr>
              <a:latin typeface="Proxima Nova"/>
              <a:ea typeface="Proxima Nova"/>
              <a:cs typeface="Proxima Nova"/>
              <a:sym typeface="Proxima Nova"/>
            </a:endParaRPr>
          </a:p>
        </p:txBody>
      </p:sp>
      <p:sp>
        <p:nvSpPr>
          <p:cNvPr id="112" name="Google Shape;112;p18"/>
          <p:cNvSpPr txBox="1"/>
          <p:nvPr/>
        </p:nvSpPr>
        <p:spPr>
          <a:xfrm>
            <a:off x="3251867" y="1924442"/>
            <a:ext cx="4926000" cy="1877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solidFill>
                  <a:schemeClr val="accent6"/>
                </a:solidFill>
                <a:latin typeface="Proxima Nova"/>
                <a:ea typeface="Proxima Nova"/>
                <a:cs typeface="Proxima Nova"/>
                <a:sym typeface="Proxima Nova"/>
              </a:rPr>
              <a:t>Further changes to promote bipedal gait…</a:t>
            </a:r>
            <a:endParaRPr sz="1800">
              <a:solidFill>
                <a:schemeClr val="accent6"/>
              </a:solidFill>
              <a:latin typeface="Proxima Nova"/>
              <a:ea typeface="Proxima Nova"/>
              <a:cs typeface="Proxima Nova"/>
              <a:sym typeface="Proxima Nova"/>
            </a:endParaRPr>
          </a:p>
          <a:p>
            <a:pPr marL="0" lvl="0" indent="0" algn="l" rtl="0">
              <a:spcBef>
                <a:spcPts val="0"/>
              </a:spcBef>
              <a:spcAft>
                <a:spcPts val="0"/>
              </a:spcAft>
              <a:buNone/>
            </a:pPr>
            <a:endParaRPr sz="1800">
              <a:solidFill>
                <a:schemeClr val="accent6"/>
              </a:solidFill>
              <a:latin typeface="Proxima Nova"/>
              <a:ea typeface="Proxima Nova"/>
              <a:cs typeface="Proxima Nova"/>
              <a:sym typeface="Proxima Nova"/>
            </a:endParaRPr>
          </a:p>
          <a:p>
            <a:pPr marL="457200" lvl="0" indent="-342900" algn="l" rtl="0">
              <a:spcBef>
                <a:spcPts val="0"/>
              </a:spcBef>
              <a:spcAft>
                <a:spcPts val="0"/>
              </a:spcAft>
              <a:buClr>
                <a:schemeClr val="accent6"/>
              </a:buClr>
              <a:buSzPts val="1800"/>
              <a:buFont typeface="Proxima Nova"/>
              <a:buChar char="●"/>
            </a:pPr>
            <a:r>
              <a:rPr lang="en" sz="1800">
                <a:solidFill>
                  <a:schemeClr val="accent6"/>
                </a:solidFill>
                <a:latin typeface="Proxima Nova"/>
                <a:ea typeface="Proxima Nova"/>
                <a:cs typeface="Proxima Nova"/>
                <a:sym typeface="Proxima Nova"/>
              </a:rPr>
              <a:t>Robust, adducted 1st MTP</a:t>
            </a:r>
            <a:endParaRPr sz="1800">
              <a:solidFill>
                <a:schemeClr val="accent6"/>
              </a:solidFill>
              <a:latin typeface="Proxima Nova"/>
              <a:ea typeface="Proxima Nova"/>
              <a:cs typeface="Proxima Nova"/>
              <a:sym typeface="Proxima Nova"/>
            </a:endParaRPr>
          </a:p>
          <a:p>
            <a:pPr marL="914400" lvl="1" indent="-342900" algn="l" rtl="0">
              <a:spcBef>
                <a:spcPts val="0"/>
              </a:spcBef>
              <a:spcAft>
                <a:spcPts val="0"/>
              </a:spcAft>
              <a:buClr>
                <a:schemeClr val="accent6"/>
              </a:buClr>
              <a:buSzPts val="1800"/>
              <a:buFont typeface="Proxima Nova"/>
              <a:buChar char="○"/>
            </a:pPr>
            <a:r>
              <a:rPr lang="en" sz="1800">
                <a:solidFill>
                  <a:schemeClr val="accent6"/>
                </a:solidFill>
                <a:latin typeface="Proxima Nova"/>
                <a:ea typeface="Proxima Nova"/>
                <a:cs typeface="Proxima Nova"/>
                <a:sym typeface="Proxima Nova"/>
              </a:rPr>
              <a:t>Positions great toe in line with other digits and facilitates push-off </a:t>
            </a:r>
            <a:endParaRPr sz="1800">
              <a:solidFill>
                <a:schemeClr val="accent6"/>
              </a:solidFill>
              <a:latin typeface="Proxima Nova"/>
              <a:ea typeface="Proxima Nova"/>
              <a:cs typeface="Proxima Nova"/>
              <a:sym typeface="Proxima Nova"/>
            </a:endParaRPr>
          </a:p>
          <a:p>
            <a:pPr marL="0" lvl="0" indent="0" algn="l" rtl="0">
              <a:spcBef>
                <a:spcPts val="0"/>
              </a:spcBef>
              <a:spcAft>
                <a:spcPts val="0"/>
              </a:spcAft>
              <a:buNone/>
            </a:pPr>
            <a:endParaRPr sz="2000">
              <a:solidFill>
                <a:schemeClr val="accent6"/>
              </a:solidFill>
              <a:latin typeface="Proxima Nova"/>
              <a:ea typeface="Proxima Nova"/>
              <a:cs typeface="Proxima Nova"/>
              <a:sym typeface="Proxima Nova"/>
            </a:endParaRPr>
          </a:p>
        </p:txBody>
      </p:sp>
      <p:sp>
        <p:nvSpPr>
          <p:cNvPr id="113" name="Google Shape;113;p18"/>
          <p:cNvSpPr txBox="1"/>
          <p:nvPr/>
        </p:nvSpPr>
        <p:spPr>
          <a:xfrm>
            <a:off x="89075" y="4766800"/>
            <a:ext cx="7239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Roboto"/>
              <a:ea typeface="Roboto"/>
              <a:cs typeface="Roboto"/>
              <a:sym typeface="Roboto"/>
            </a:endParaRPr>
          </a:p>
        </p:txBody>
      </p:sp>
      <p:pic>
        <p:nvPicPr>
          <p:cNvPr id="114" name="Google Shape;114;p18"/>
          <p:cNvPicPr preferRelativeResize="0"/>
          <p:nvPr/>
        </p:nvPicPr>
        <p:blipFill>
          <a:blip r:embed="rId3">
            <a:alphaModFix/>
          </a:blip>
          <a:stretch>
            <a:fillRect/>
          </a:stretch>
        </p:blipFill>
        <p:spPr>
          <a:xfrm>
            <a:off x="419190" y="1352058"/>
            <a:ext cx="2169737" cy="3026225"/>
          </a:xfrm>
          <a:prstGeom prst="rect">
            <a:avLst/>
          </a:prstGeom>
          <a:noFill/>
          <a:ln>
            <a:noFill/>
          </a:ln>
        </p:spPr>
      </p:pic>
      <p:sp>
        <p:nvSpPr>
          <p:cNvPr id="115" name="Google Shape;115;p18"/>
          <p:cNvSpPr txBox="1"/>
          <p:nvPr/>
        </p:nvSpPr>
        <p:spPr>
          <a:xfrm>
            <a:off x="3348" y="4854608"/>
            <a:ext cx="7685700" cy="307800"/>
          </a:xfrm>
          <a:prstGeom prst="rect">
            <a:avLst/>
          </a:prstGeom>
          <a:noFill/>
          <a:ln>
            <a:noFill/>
          </a:ln>
        </p:spPr>
        <p:txBody>
          <a:bodyPr spcFirstLastPara="1" wrap="square" lIns="91425" tIns="91425" rIns="91425" bIns="91425" anchor="t" anchorCtr="0">
            <a:spAutoFit/>
          </a:bodyPr>
          <a:lstStyle/>
          <a:p>
            <a:r>
              <a:rPr lang="en" sz="800">
                <a:solidFill>
                  <a:schemeClr val="accent1"/>
                </a:solidFill>
                <a:latin typeface="Proxima Nova"/>
                <a:ea typeface="Proxima Nova"/>
                <a:cs typeface="Proxima Nova"/>
                <a:sym typeface="Proxima Nova"/>
              </a:rPr>
              <a:t>McNutt EJ, Zipfel B, DeSilva JM, 2018.</a:t>
            </a:r>
            <a:endParaRPr lang="en-US" sz="800">
              <a:solidFill>
                <a:schemeClr val="accent1"/>
              </a:solidFill>
              <a:latin typeface="Proxima Nova"/>
              <a:ea typeface="Proxima Nova"/>
              <a:cs typeface="Proxima Nova"/>
              <a:sym typeface="Proxima Nova"/>
            </a:endParaRPr>
          </a:p>
        </p:txBody>
      </p:sp>
      <p:sp>
        <p:nvSpPr>
          <p:cNvPr id="2" name="TextBox 1">
            <a:extLst>
              <a:ext uri="{FF2B5EF4-FFF2-40B4-BE49-F238E27FC236}">
                <a16:creationId xmlns:a16="http://schemas.microsoft.com/office/drawing/2014/main" id="{C53EAF87-1173-D63D-64EB-F918139CF507}"/>
              </a:ext>
            </a:extLst>
          </p:cNvPr>
          <p:cNvSpPr txBox="1"/>
          <p:nvPr/>
        </p:nvSpPr>
        <p:spPr>
          <a:xfrm>
            <a:off x="312614" y="4376616"/>
            <a:ext cx="3339122"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a:t>Pinterest. (n.d.). </a:t>
            </a:r>
            <a:r>
              <a:rPr lang="en-US" sz="800" i="1"/>
              <a:t>Primate feet evolutionary comparison</a:t>
            </a:r>
            <a:endParaRPr lang="en-US" sz="80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479" name="Google Shape;479;p65"/>
          <p:cNvSpPr txBox="1">
            <a:spLocks noGrp="1"/>
          </p:cNvSpPr>
          <p:nvPr>
            <p:ph type="title"/>
          </p:nvPr>
        </p:nvSpPr>
        <p:spPr>
          <a:xfrm>
            <a:off x="311700" y="237825"/>
            <a:ext cx="8520600" cy="623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The Evidence: Impact up the chain </a:t>
            </a:r>
            <a:endParaRPr/>
          </a:p>
        </p:txBody>
      </p:sp>
      <p:sp>
        <p:nvSpPr>
          <p:cNvPr id="480" name="Google Shape;480;p65"/>
          <p:cNvSpPr txBox="1"/>
          <p:nvPr/>
        </p:nvSpPr>
        <p:spPr>
          <a:xfrm>
            <a:off x="482675" y="1437088"/>
            <a:ext cx="7695600" cy="2124000"/>
          </a:xfrm>
          <a:prstGeom prst="rect">
            <a:avLst/>
          </a:prstGeom>
          <a:noFill/>
          <a:ln>
            <a:noFill/>
          </a:ln>
        </p:spPr>
        <p:txBody>
          <a:bodyPr spcFirstLastPara="1" wrap="square" lIns="91425" tIns="91425" rIns="91425" bIns="91425" anchor="t" anchorCtr="0">
            <a:spAutoFit/>
          </a:bodyPr>
          <a:lstStyle/>
          <a:p>
            <a:pPr marL="457200" lvl="0" indent="-342900" algn="l" rtl="0">
              <a:spcBef>
                <a:spcPts val="0"/>
              </a:spcBef>
              <a:spcAft>
                <a:spcPts val="0"/>
              </a:spcAft>
              <a:buClr>
                <a:schemeClr val="accent6"/>
              </a:buClr>
              <a:buSzPts val="1800"/>
              <a:buFont typeface="Proxima Nova"/>
              <a:buChar char="●"/>
            </a:pPr>
            <a:r>
              <a:rPr lang="en" sz="1800">
                <a:solidFill>
                  <a:schemeClr val="accent6"/>
                </a:solidFill>
                <a:latin typeface="Proxima Nova"/>
                <a:ea typeface="Proxima Nova"/>
                <a:cs typeface="Proxima Nova"/>
                <a:sym typeface="Proxima Nova"/>
              </a:rPr>
              <a:t>UVA study looking at how the arch supports medial gluteus muscle activation</a:t>
            </a:r>
            <a:endParaRPr sz="1800">
              <a:solidFill>
                <a:schemeClr val="accent6"/>
              </a:solidFill>
              <a:latin typeface="Proxima Nova"/>
              <a:ea typeface="Proxima Nova"/>
              <a:cs typeface="Proxima Nova"/>
              <a:sym typeface="Proxima Nova"/>
            </a:endParaRPr>
          </a:p>
          <a:p>
            <a:pPr marL="914400" lvl="1" indent="-342900" algn="l" rtl="0">
              <a:spcBef>
                <a:spcPts val="0"/>
              </a:spcBef>
              <a:spcAft>
                <a:spcPts val="0"/>
              </a:spcAft>
              <a:buClr>
                <a:schemeClr val="accent6"/>
              </a:buClr>
              <a:buSzPts val="1800"/>
              <a:buFont typeface="Proxima Nova"/>
              <a:buChar char="○"/>
            </a:pPr>
            <a:r>
              <a:rPr lang="en" sz="1800">
                <a:solidFill>
                  <a:schemeClr val="accent6"/>
                </a:solidFill>
                <a:latin typeface="Proxima Nova"/>
                <a:ea typeface="Proxima Nova"/>
                <a:cs typeface="Proxima Nova"/>
                <a:sym typeface="Proxima Nova"/>
              </a:rPr>
              <a:t>Maintaining the arch increased Gluteus medius activation during the single leg squat</a:t>
            </a:r>
            <a:endParaRPr sz="1800">
              <a:solidFill>
                <a:schemeClr val="accent6"/>
              </a:solidFill>
              <a:latin typeface="Proxima Nova"/>
              <a:ea typeface="Proxima Nova"/>
              <a:cs typeface="Proxima Nova"/>
              <a:sym typeface="Proxima Nova"/>
            </a:endParaRPr>
          </a:p>
          <a:p>
            <a:pPr marL="914400" lvl="1" indent="-342900" algn="l" rtl="0">
              <a:spcBef>
                <a:spcPts val="0"/>
              </a:spcBef>
              <a:spcAft>
                <a:spcPts val="0"/>
              </a:spcAft>
              <a:buClr>
                <a:schemeClr val="accent6"/>
              </a:buClr>
              <a:buSzPts val="1800"/>
              <a:buFont typeface="Proxima Nova"/>
              <a:buChar char="○"/>
            </a:pPr>
            <a:r>
              <a:rPr lang="en" sz="1800">
                <a:solidFill>
                  <a:schemeClr val="accent6"/>
                </a:solidFill>
                <a:latin typeface="Proxima Nova"/>
                <a:ea typeface="Proxima Nova"/>
                <a:cs typeface="Proxima Nova"/>
                <a:sym typeface="Proxima Nova"/>
              </a:rPr>
              <a:t>Orthotic corrects frontal plane instability </a:t>
            </a:r>
            <a:endParaRPr sz="1800">
              <a:solidFill>
                <a:schemeClr val="accent6"/>
              </a:solidFill>
              <a:latin typeface="Proxima Nova"/>
              <a:ea typeface="Proxima Nova"/>
              <a:cs typeface="Proxima Nova"/>
              <a:sym typeface="Proxima Nova"/>
            </a:endParaRPr>
          </a:p>
          <a:p>
            <a:pPr marL="0" lvl="0" indent="0" algn="l" rtl="0">
              <a:spcBef>
                <a:spcPts val="0"/>
              </a:spcBef>
              <a:spcAft>
                <a:spcPts val="0"/>
              </a:spcAft>
              <a:buNone/>
            </a:pPr>
            <a:endParaRPr sz="1800">
              <a:solidFill>
                <a:schemeClr val="accent6"/>
              </a:solidFill>
              <a:latin typeface="Proxima Nova"/>
              <a:ea typeface="Proxima Nova"/>
              <a:cs typeface="Proxima Nova"/>
              <a:sym typeface="Proxima Nova"/>
            </a:endParaRPr>
          </a:p>
          <a:p>
            <a:pPr marL="0" lvl="0" indent="0" algn="l" rtl="0">
              <a:spcBef>
                <a:spcPts val="0"/>
              </a:spcBef>
              <a:spcAft>
                <a:spcPts val="0"/>
              </a:spcAft>
              <a:buNone/>
            </a:pPr>
            <a:endParaRPr sz="1800">
              <a:solidFill>
                <a:schemeClr val="accent6"/>
              </a:solidFill>
              <a:latin typeface="Proxima Nova"/>
              <a:ea typeface="Proxima Nova"/>
              <a:cs typeface="Proxima Nova"/>
              <a:sym typeface="Proxima Nova"/>
            </a:endParaRPr>
          </a:p>
        </p:txBody>
      </p:sp>
      <p:sp>
        <p:nvSpPr>
          <p:cNvPr id="481" name="Google Shape;481;p65"/>
          <p:cNvSpPr txBox="1"/>
          <p:nvPr/>
        </p:nvSpPr>
        <p:spPr>
          <a:xfrm>
            <a:off x="-179497" y="4834937"/>
            <a:ext cx="7695600" cy="307746"/>
          </a:xfrm>
          <a:prstGeom prst="rect">
            <a:avLst/>
          </a:prstGeom>
          <a:noFill/>
          <a:ln>
            <a:noFill/>
          </a:ln>
        </p:spPr>
        <p:txBody>
          <a:bodyPr spcFirstLastPara="1" wrap="square" lIns="91425" tIns="91425" rIns="91425" bIns="91425" anchor="t" anchorCtr="0">
            <a:spAutoFit/>
          </a:bodyPr>
          <a:lstStyle/>
          <a:p>
            <a:pPr marL="177800">
              <a:buClr>
                <a:schemeClr val="accent1"/>
              </a:buClr>
              <a:buSzPts val="800"/>
            </a:pPr>
            <a:r>
              <a:rPr lang="en" sz="800">
                <a:solidFill>
                  <a:schemeClr val="accent1"/>
                </a:solidFill>
                <a:latin typeface="Proxima Nova"/>
                <a:ea typeface="Proxima Nova"/>
                <a:cs typeface="Proxima Nova"/>
                <a:sym typeface="Proxima Nova"/>
              </a:rPr>
              <a:t>Hertel J, Sloss BR, Earl JE, 2005. </a:t>
            </a:r>
            <a:r>
              <a:rPr lang="en" sz="800">
                <a:solidFill>
                  <a:schemeClr val="accent1"/>
                </a:solidFill>
                <a:highlight>
                  <a:srgbClr val="FFFFFF"/>
                </a:highlight>
                <a:latin typeface="Proxima Nova"/>
                <a:ea typeface="Proxima Nova"/>
                <a:cs typeface="Proxima Nova"/>
                <a:sym typeface="Proxima Nova"/>
              </a:rPr>
              <a:t>Sadler S, Spink M, de Jonge XJ, Chuter V, 2020. </a:t>
            </a:r>
            <a:endParaRPr lang="en-US" sz="800">
              <a:solidFill>
                <a:schemeClr val="accent1"/>
              </a:solidFill>
              <a:latin typeface="Proxima Nova"/>
              <a:ea typeface="Proxima Nova"/>
              <a:cs typeface="Proxima Nova"/>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485"/>
        <p:cNvGrpSpPr/>
        <p:nvPr/>
      </p:nvGrpSpPr>
      <p:grpSpPr>
        <a:xfrm>
          <a:off x="0" y="0"/>
          <a:ext cx="0" cy="0"/>
          <a:chOff x="0" y="0"/>
          <a:chExt cx="0" cy="0"/>
        </a:xfrm>
      </p:grpSpPr>
      <p:sp>
        <p:nvSpPr>
          <p:cNvPr id="486" name="Google Shape;486;p66"/>
          <p:cNvSpPr txBox="1">
            <a:spLocks noGrp="1"/>
          </p:cNvSpPr>
          <p:nvPr>
            <p:ph type="title"/>
          </p:nvPr>
        </p:nvSpPr>
        <p:spPr>
          <a:xfrm>
            <a:off x="311700" y="237825"/>
            <a:ext cx="8520600" cy="623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The Evidence: Impact up the chain </a:t>
            </a:r>
            <a:endParaRPr/>
          </a:p>
        </p:txBody>
      </p:sp>
      <p:sp>
        <p:nvSpPr>
          <p:cNvPr id="487" name="Google Shape;487;p66"/>
          <p:cNvSpPr txBox="1"/>
          <p:nvPr/>
        </p:nvSpPr>
        <p:spPr>
          <a:xfrm>
            <a:off x="482675" y="1437088"/>
            <a:ext cx="7695600" cy="1293000"/>
          </a:xfrm>
          <a:prstGeom prst="rect">
            <a:avLst/>
          </a:prstGeom>
          <a:noFill/>
          <a:ln>
            <a:noFill/>
          </a:ln>
        </p:spPr>
        <p:txBody>
          <a:bodyPr spcFirstLastPara="1" wrap="square" lIns="91425" tIns="91425" rIns="91425" bIns="91425" anchor="t" anchorCtr="0">
            <a:spAutoFit/>
          </a:bodyPr>
          <a:lstStyle/>
          <a:p>
            <a:pPr marL="457200" lvl="0" indent="-342900" algn="l" rtl="0">
              <a:spcBef>
                <a:spcPts val="0"/>
              </a:spcBef>
              <a:spcAft>
                <a:spcPts val="0"/>
              </a:spcAft>
              <a:buClr>
                <a:schemeClr val="accent6"/>
              </a:buClr>
              <a:buSzPts val="1800"/>
              <a:buFont typeface="Proxima Nova"/>
              <a:buChar char="●"/>
            </a:pPr>
            <a:r>
              <a:rPr lang="en" sz="1800">
                <a:solidFill>
                  <a:schemeClr val="accent6"/>
                </a:solidFill>
                <a:latin typeface="Proxima Nova"/>
                <a:ea typeface="Proxima Nova"/>
                <a:cs typeface="Proxima Nova"/>
                <a:sym typeface="Proxima Nova"/>
              </a:rPr>
              <a:t>Talking point: The foot position and the arch function are very important to the function of the rest of the lower extremity during bipedal motion. </a:t>
            </a:r>
            <a:r>
              <a:rPr lang="en" sz="1800" i="1">
                <a:solidFill>
                  <a:schemeClr val="accent6"/>
                </a:solidFill>
                <a:latin typeface="Proxima Nova"/>
                <a:ea typeface="Proxima Nova"/>
                <a:cs typeface="Proxima Nova"/>
                <a:sym typeface="Proxima Nova"/>
              </a:rPr>
              <a:t>Think forced center of gravity shift</a:t>
            </a:r>
            <a:r>
              <a:rPr lang="en" sz="1800">
                <a:solidFill>
                  <a:schemeClr val="accent6"/>
                </a:solidFill>
                <a:latin typeface="Proxima Nova"/>
                <a:ea typeface="Proxima Nova"/>
                <a:cs typeface="Proxima Nova"/>
                <a:sym typeface="Proxima Nova"/>
              </a:rPr>
              <a:t>.</a:t>
            </a:r>
            <a:endParaRPr sz="1800">
              <a:solidFill>
                <a:schemeClr val="accent6"/>
              </a:solidFill>
              <a:latin typeface="Proxima Nova"/>
              <a:ea typeface="Proxima Nova"/>
              <a:cs typeface="Proxima Nova"/>
              <a:sym typeface="Proxima Nova"/>
            </a:endParaRPr>
          </a:p>
          <a:p>
            <a:pPr marL="457200" lvl="0" indent="-342900" algn="l" rtl="0">
              <a:spcBef>
                <a:spcPts val="0"/>
              </a:spcBef>
              <a:spcAft>
                <a:spcPts val="0"/>
              </a:spcAft>
              <a:buClr>
                <a:schemeClr val="accent6"/>
              </a:buClr>
              <a:buSzPts val="1800"/>
              <a:buFont typeface="Proxima Nova"/>
              <a:buChar char="●"/>
            </a:pPr>
            <a:r>
              <a:rPr lang="en" sz="1800" i="1">
                <a:solidFill>
                  <a:schemeClr val="accent6"/>
                </a:solidFill>
                <a:latin typeface="Proxima Nova"/>
                <a:ea typeface="Proxima Nova"/>
                <a:cs typeface="Proxima Nova"/>
                <a:sym typeface="Proxima Nova"/>
              </a:rPr>
              <a:t>Drawing example: </a:t>
            </a:r>
            <a:endParaRPr sz="1800" i="1">
              <a:solidFill>
                <a:schemeClr val="accent6"/>
              </a:solidFill>
              <a:latin typeface="Proxima Nova"/>
              <a:ea typeface="Proxima Nova"/>
              <a:cs typeface="Proxima Nova"/>
              <a:sym typeface="Proxima Nova"/>
            </a:endParaRPr>
          </a:p>
        </p:txBody>
      </p:sp>
      <p:sp>
        <p:nvSpPr>
          <p:cNvPr id="488" name="Google Shape;488;p66"/>
          <p:cNvSpPr txBox="1"/>
          <p:nvPr/>
        </p:nvSpPr>
        <p:spPr>
          <a:xfrm>
            <a:off x="-472" y="4834813"/>
            <a:ext cx="7695600" cy="307746"/>
          </a:xfrm>
          <a:prstGeom prst="rect">
            <a:avLst/>
          </a:prstGeom>
          <a:noFill/>
          <a:ln>
            <a:noFill/>
          </a:ln>
        </p:spPr>
        <p:txBody>
          <a:bodyPr spcFirstLastPara="1" wrap="square" lIns="91425" tIns="91425" rIns="91425" bIns="91425" anchor="t" anchorCtr="0">
            <a:spAutoFit/>
          </a:bodyPr>
          <a:lstStyle/>
          <a:p>
            <a:r>
              <a:rPr lang="en" sz="800">
                <a:solidFill>
                  <a:schemeClr val="accent1"/>
                </a:solidFill>
                <a:latin typeface="Proxima Nova"/>
                <a:ea typeface="Proxima Nova"/>
                <a:cs typeface="Proxima Nova"/>
                <a:sym typeface="Proxima Nova"/>
              </a:rPr>
              <a:t>Hertel J, Sloss BR, Earl JE, 2005. </a:t>
            </a:r>
            <a:endParaRPr sz="800">
              <a:solidFill>
                <a:schemeClr val="accent1"/>
              </a:solidFill>
              <a:latin typeface="Proxima Nova"/>
              <a:ea typeface="Proxima Nova"/>
              <a:cs typeface="Proxima Nova"/>
              <a:sym typeface="Proxima Nova"/>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492"/>
        <p:cNvGrpSpPr/>
        <p:nvPr/>
      </p:nvGrpSpPr>
      <p:grpSpPr>
        <a:xfrm>
          <a:off x="0" y="0"/>
          <a:ext cx="0" cy="0"/>
          <a:chOff x="0" y="0"/>
          <a:chExt cx="0" cy="0"/>
        </a:xfrm>
      </p:grpSpPr>
      <p:sp>
        <p:nvSpPr>
          <p:cNvPr id="493" name="Google Shape;493;p67"/>
          <p:cNvSpPr txBox="1">
            <a:spLocks noGrp="1"/>
          </p:cNvSpPr>
          <p:nvPr>
            <p:ph type="title"/>
          </p:nvPr>
        </p:nvSpPr>
        <p:spPr>
          <a:xfrm>
            <a:off x="311700" y="237825"/>
            <a:ext cx="8520600" cy="623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The Evidence: Impact up the chain </a:t>
            </a:r>
            <a:endParaRPr/>
          </a:p>
        </p:txBody>
      </p:sp>
      <p:sp>
        <p:nvSpPr>
          <p:cNvPr id="494" name="Google Shape;494;p67"/>
          <p:cNvSpPr txBox="1"/>
          <p:nvPr/>
        </p:nvSpPr>
        <p:spPr>
          <a:xfrm>
            <a:off x="3541000" y="1556648"/>
            <a:ext cx="4948200" cy="3785621"/>
          </a:xfrm>
          <a:prstGeom prst="rect">
            <a:avLst/>
          </a:prstGeom>
          <a:noFill/>
          <a:ln>
            <a:noFill/>
          </a:ln>
        </p:spPr>
        <p:txBody>
          <a:bodyPr spcFirstLastPara="1" wrap="square" lIns="91425" tIns="91425" rIns="91425" bIns="91425" anchor="t" anchorCtr="0">
            <a:spAutoFit/>
          </a:bodyPr>
          <a:lstStyle/>
          <a:p>
            <a:pPr marL="457200" lvl="0" indent="-342900" algn="l" rtl="0">
              <a:spcBef>
                <a:spcPts val="0"/>
              </a:spcBef>
              <a:spcAft>
                <a:spcPts val="0"/>
              </a:spcAft>
              <a:buClr>
                <a:schemeClr val="accent6"/>
              </a:buClr>
              <a:buSzPts val="1800"/>
              <a:buFont typeface="Proxima Nova"/>
              <a:buChar char="●"/>
            </a:pPr>
            <a:r>
              <a:rPr lang="en" sz="1800">
                <a:solidFill>
                  <a:schemeClr val="accent6"/>
                </a:solidFill>
                <a:latin typeface="Proxima Nova"/>
                <a:ea typeface="Proxima Nova"/>
                <a:cs typeface="Proxima Nova"/>
                <a:sym typeface="Proxima Nova"/>
              </a:rPr>
              <a:t>A study looking at how the great toe affects the knee joint - Relationship between lower extremity alignment and hallux valgus in women</a:t>
            </a:r>
            <a:endParaRPr sz="1800">
              <a:solidFill>
                <a:schemeClr val="accent6"/>
              </a:solidFill>
              <a:latin typeface="Proxima Nova"/>
              <a:ea typeface="Proxima Nova"/>
              <a:cs typeface="Proxima Nova"/>
              <a:sym typeface="Proxima Nova"/>
            </a:endParaRPr>
          </a:p>
          <a:p>
            <a:pPr marL="914400" lvl="1" indent="-342900" algn="l" rtl="0">
              <a:spcBef>
                <a:spcPts val="0"/>
              </a:spcBef>
              <a:spcAft>
                <a:spcPts val="0"/>
              </a:spcAft>
              <a:buClr>
                <a:schemeClr val="accent6"/>
              </a:buClr>
              <a:buSzPts val="1800"/>
              <a:buFont typeface="Proxima Nova"/>
              <a:buChar char="○"/>
            </a:pPr>
            <a:r>
              <a:rPr lang="en" sz="1800">
                <a:solidFill>
                  <a:schemeClr val="accent6"/>
                </a:solidFill>
                <a:latin typeface="Proxima Nova"/>
                <a:ea typeface="Proxima Nova"/>
                <a:cs typeface="Proxima Nova"/>
                <a:sym typeface="Proxima Nova"/>
              </a:rPr>
              <a:t>Increased Q angle found in women who have hallux valgus.</a:t>
            </a:r>
            <a:endParaRPr sz="1800">
              <a:solidFill>
                <a:schemeClr val="accent6"/>
              </a:solidFill>
              <a:latin typeface="Proxima Nova"/>
              <a:ea typeface="Proxima Nova"/>
              <a:cs typeface="Proxima Nova"/>
              <a:sym typeface="Proxima Nova"/>
            </a:endParaRPr>
          </a:p>
          <a:p>
            <a:pPr marL="1371600" lvl="2" indent="-342900">
              <a:buClr>
                <a:schemeClr val="accent6"/>
              </a:buClr>
              <a:buSzPts val="1800"/>
              <a:buFont typeface="Proxima Nova"/>
              <a:buChar char="■"/>
            </a:pPr>
            <a:r>
              <a:rPr lang="en" sz="1800">
                <a:solidFill>
                  <a:schemeClr val="accent6"/>
                </a:solidFill>
                <a:latin typeface="Proxima Nova"/>
                <a:ea typeface="Proxima Nova"/>
                <a:cs typeface="Proxima Nova"/>
                <a:sym typeface="Proxima Nova"/>
              </a:rPr>
              <a:t>Why? </a:t>
            </a:r>
          </a:p>
          <a:p>
            <a:pPr marL="1028700" lvl="2">
              <a:buClr>
                <a:schemeClr val="accent6"/>
              </a:buClr>
              <a:buSzPts val="1800"/>
            </a:pPr>
            <a:endParaRPr lang="en" sz="1800">
              <a:solidFill>
                <a:schemeClr val="accent6"/>
              </a:solidFill>
              <a:latin typeface="Proxima Nova"/>
              <a:ea typeface="Proxima Nova"/>
              <a:cs typeface="Proxima Nova"/>
              <a:sym typeface="Proxima Nova"/>
            </a:endParaRPr>
          </a:p>
          <a:p>
            <a:pPr marL="342900" lvl="1" indent="-342900">
              <a:buFont typeface="Arial" panose="020B0604020202020204" pitchFamily="34" charset="0"/>
              <a:buChar char="•"/>
            </a:pPr>
            <a:r>
              <a:rPr lang="en-US" sz="1800">
                <a:latin typeface="Proxima Nova" panose="020B0604020202020204" charset="0"/>
              </a:rPr>
              <a:t>What if you correct the big toe?</a:t>
            </a:r>
          </a:p>
          <a:p>
            <a:pPr marL="800100" lvl="2" indent="-342900">
              <a:buFont typeface="Arial" panose="020B0604020202020204" pitchFamily="34" charset="0"/>
              <a:buChar char="•"/>
            </a:pPr>
            <a:r>
              <a:rPr lang="en-US" sz="1800">
                <a:latin typeface="Proxima Nova" panose="020B0604020202020204" charset="0"/>
              </a:rPr>
              <a:t>Improves knee alignment</a:t>
            </a:r>
          </a:p>
          <a:p>
            <a:pPr marL="1371600" indent="-342900">
              <a:buClr>
                <a:schemeClr val="accent6"/>
              </a:buClr>
              <a:buSzPts val="1800"/>
              <a:buFont typeface="Proxima Nova"/>
              <a:buChar char="■"/>
            </a:pPr>
            <a:endParaRPr lang="en" sz="1800">
              <a:solidFill>
                <a:schemeClr val="accent6"/>
              </a:solidFill>
              <a:latin typeface="Proxima Nova"/>
              <a:ea typeface="Proxima Nova"/>
              <a:cs typeface="Proxima Nova"/>
              <a:sym typeface="Proxima Nova"/>
            </a:endParaRPr>
          </a:p>
          <a:p>
            <a:pPr marL="1371600" indent="-342900">
              <a:buClr>
                <a:schemeClr val="accent6"/>
              </a:buClr>
              <a:buSzPts val="1800"/>
              <a:buFont typeface="Proxima Nova"/>
              <a:buChar char="■"/>
            </a:pPr>
            <a:endParaRPr sz="1800">
              <a:solidFill>
                <a:schemeClr val="accent6"/>
              </a:solidFill>
              <a:latin typeface="Proxima Nova"/>
              <a:ea typeface="Proxima Nova"/>
              <a:cs typeface="Proxima Nova"/>
              <a:sym typeface="Proxima Nova"/>
            </a:endParaRPr>
          </a:p>
          <a:p>
            <a:pPr marL="0" lvl="0" indent="0" algn="l" rtl="0">
              <a:spcBef>
                <a:spcPts val="0"/>
              </a:spcBef>
              <a:spcAft>
                <a:spcPts val="0"/>
              </a:spcAft>
              <a:buNone/>
            </a:pPr>
            <a:endParaRPr sz="1800">
              <a:solidFill>
                <a:schemeClr val="accent6"/>
              </a:solidFill>
              <a:latin typeface="Proxima Nova"/>
              <a:ea typeface="Proxima Nova"/>
              <a:cs typeface="Proxima Nova"/>
              <a:sym typeface="Proxima Nova"/>
            </a:endParaRPr>
          </a:p>
        </p:txBody>
      </p:sp>
      <p:sp>
        <p:nvSpPr>
          <p:cNvPr id="495" name="Google Shape;495;p67"/>
          <p:cNvSpPr txBox="1"/>
          <p:nvPr/>
        </p:nvSpPr>
        <p:spPr>
          <a:xfrm>
            <a:off x="-2633" y="4837946"/>
            <a:ext cx="7695600" cy="307746"/>
          </a:xfrm>
          <a:prstGeom prst="rect">
            <a:avLst/>
          </a:prstGeom>
          <a:noFill/>
          <a:ln>
            <a:noFill/>
          </a:ln>
        </p:spPr>
        <p:txBody>
          <a:bodyPr spcFirstLastPara="1" wrap="square" lIns="91425" tIns="91425" rIns="91425" bIns="91425" anchor="t" anchorCtr="0">
            <a:spAutoFit/>
          </a:bodyPr>
          <a:lstStyle/>
          <a:p>
            <a:r>
              <a:rPr lang="en" sz="800">
                <a:solidFill>
                  <a:schemeClr val="accent1"/>
                </a:solidFill>
                <a:latin typeface="Proxima Nova"/>
                <a:ea typeface="Proxima Nova"/>
                <a:cs typeface="Proxima Nova"/>
                <a:sym typeface="Proxima Nova"/>
              </a:rPr>
              <a:t>Steinberg N, Finestone A, Noff M, Zeev A, Dar G, 2013. </a:t>
            </a:r>
            <a:r>
              <a:rPr lang="en-US" sz="800">
                <a:solidFill>
                  <a:schemeClr val="accent1"/>
                </a:solidFill>
                <a:latin typeface="Proxima Nova"/>
                <a:ea typeface="Proxima Nova"/>
                <a:cs typeface="Proxima Nova"/>
                <a:sym typeface="Proxima Nova"/>
              </a:rPr>
              <a:t>Kim Y, 2023. </a:t>
            </a:r>
            <a:endParaRPr lang="en-US" sz="800">
              <a:solidFill>
                <a:schemeClr val="accent1"/>
              </a:solidFill>
              <a:latin typeface="Proxima Nova"/>
              <a:ea typeface="Proxima Nova"/>
              <a:cs typeface="Proxima Nova"/>
            </a:endParaRPr>
          </a:p>
        </p:txBody>
      </p:sp>
      <p:pic>
        <p:nvPicPr>
          <p:cNvPr id="496" name="Google Shape;496;p67"/>
          <p:cNvPicPr preferRelativeResize="0"/>
          <p:nvPr/>
        </p:nvPicPr>
        <p:blipFill>
          <a:blip r:embed="rId4">
            <a:alphaModFix/>
          </a:blip>
          <a:stretch>
            <a:fillRect/>
          </a:stretch>
        </p:blipFill>
        <p:spPr>
          <a:xfrm>
            <a:off x="793600" y="1404800"/>
            <a:ext cx="2713356" cy="3310300"/>
          </a:xfrm>
          <a:prstGeom prst="rect">
            <a:avLst/>
          </a:prstGeom>
          <a:noFill/>
          <a:ln>
            <a:noFill/>
          </a:ln>
        </p:spPr>
      </p:pic>
    </p:spTree>
  </p:cSld>
  <p:clrMapOvr>
    <a:masterClrMapping/>
  </p:clrMapOvr>
  <p:extLst>
    <p:ext uri="{6950BFC3-D8DA-4A85-94F7-54DA5524770B}">
      <p188:commentRel xmlns:p188="http://schemas.microsoft.com/office/powerpoint/2018/8/main" r:id="rId3"/>
    </p:ext>
  </p:extLs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500"/>
        <p:cNvGrpSpPr/>
        <p:nvPr/>
      </p:nvGrpSpPr>
      <p:grpSpPr>
        <a:xfrm>
          <a:off x="0" y="0"/>
          <a:ext cx="0" cy="0"/>
          <a:chOff x="0" y="0"/>
          <a:chExt cx="0" cy="0"/>
        </a:xfrm>
      </p:grpSpPr>
      <p:sp>
        <p:nvSpPr>
          <p:cNvPr id="501" name="Google Shape;501;p68"/>
          <p:cNvSpPr txBox="1">
            <a:spLocks noGrp="1"/>
          </p:cNvSpPr>
          <p:nvPr>
            <p:ph type="title"/>
          </p:nvPr>
        </p:nvSpPr>
        <p:spPr>
          <a:xfrm>
            <a:off x="248200" y="290925"/>
            <a:ext cx="8743500" cy="623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The Evidence: Fall Risk</a:t>
            </a:r>
            <a:endParaRPr/>
          </a:p>
        </p:txBody>
      </p:sp>
      <p:sp>
        <p:nvSpPr>
          <p:cNvPr id="502" name="Google Shape;502;p68"/>
          <p:cNvSpPr txBox="1"/>
          <p:nvPr/>
        </p:nvSpPr>
        <p:spPr>
          <a:xfrm>
            <a:off x="513025" y="1499625"/>
            <a:ext cx="5446200" cy="3231624"/>
          </a:xfrm>
          <a:prstGeom prst="rect">
            <a:avLst/>
          </a:prstGeom>
          <a:noFill/>
          <a:ln>
            <a:noFill/>
          </a:ln>
        </p:spPr>
        <p:txBody>
          <a:bodyPr spcFirstLastPara="1" wrap="square" lIns="91425" tIns="91425" rIns="91425" bIns="91425" anchor="t" anchorCtr="0">
            <a:spAutoFit/>
          </a:bodyPr>
          <a:lstStyle/>
          <a:p>
            <a:pPr marL="457200" lvl="0" indent="-342900" algn="l" rtl="0">
              <a:spcBef>
                <a:spcPts val="0"/>
              </a:spcBef>
              <a:spcAft>
                <a:spcPts val="0"/>
              </a:spcAft>
              <a:buClr>
                <a:schemeClr val="accent6"/>
              </a:buClr>
              <a:buSzPts val="1800"/>
              <a:buFont typeface="Proxima Nova"/>
              <a:buChar char="●"/>
            </a:pPr>
            <a:r>
              <a:rPr lang="en" sz="1800">
                <a:solidFill>
                  <a:schemeClr val="accent6"/>
                </a:solidFill>
                <a:latin typeface="Proxima Nova"/>
                <a:ea typeface="Proxima Nova"/>
                <a:cs typeface="Proxima Nova"/>
                <a:sym typeface="Proxima Nova"/>
              </a:rPr>
              <a:t>Study looking at functional foot and ankle characteristics associated with falls in older individuals </a:t>
            </a:r>
            <a:endParaRPr sz="1800">
              <a:solidFill>
                <a:schemeClr val="accent6"/>
              </a:solidFill>
              <a:latin typeface="Proxima Nova"/>
              <a:ea typeface="Proxima Nova"/>
              <a:cs typeface="Proxima Nova"/>
              <a:sym typeface="Proxima Nova"/>
            </a:endParaRPr>
          </a:p>
          <a:p>
            <a:pPr marL="914400" lvl="1" indent="-342900" algn="l" rtl="0">
              <a:spcBef>
                <a:spcPts val="0"/>
              </a:spcBef>
              <a:spcAft>
                <a:spcPts val="0"/>
              </a:spcAft>
              <a:buClr>
                <a:schemeClr val="accent6"/>
              </a:buClr>
              <a:buSzPts val="1800"/>
              <a:buFont typeface="Proxima Nova"/>
              <a:buChar char="○"/>
            </a:pPr>
            <a:r>
              <a:rPr lang="en" sz="1800">
                <a:solidFill>
                  <a:schemeClr val="accent6"/>
                </a:solidFill>
                <a:latin typeface="Proxima Nova"/>
                <a:ea typeface="Proxima Nova"/>
                <a:cs typeface="Proxima Nova"/>
                <a:sym typeface="Proxima Nova"/>
              </a:rPr>
              <a:t>Fallers had reduced ankle strength (sagittal and frontal plane), </a:t>
            </a:r>
            <a:r>
              <a:rPr lang="en" sz="1800" b="1">
                <a:solidFill>
                  <a:schemeClr val="accent6"/>
                </a:solidFill>
                <a:latin typeface="Proxima Nova"/>
                <a:ea typeface="Proxima Nova"/>
                <a:cs typeface="Proxima Nova"/>
                <a:sym typeface="Proxima Nova"/>
              </a:rPr>
              <a:t>reduced flexor hallucis strength</a:t>
            </a:r>
            <a:r>
              <a:rPr lang="en" sz="1800">
                <a:solidFill>
                  <a:schemeClr val="accent6"/>
                </a:solidFill>
                <a:latin typeface="Proxima Nova"/>
                <a:ea typeface="Proxima Nova"/>
                <a:cs typeface="Proxima Nova"/>
                <a:sym typeface="Proxima Nova"/>
              </a:rPr>
              <a:t>, decreased 1st MTP extension ROM, </a:t>
            </a:r>
            <a:r>
              <a:rPr lang="en" sz="1800" b="1">
                <a:solidFill>
                  <a:schemeClr val="accent6"/>
                </a:solidFill>
                <a:latin typeface="Proxima Nova"/>
                <a:ea typeface="Proxima Nova"/>
                <a:cs typeface="Proxima Nova"/>
                <a:sym typeface="Proxima Nova"/>
              </a:rPr>
              <a:t>greater loading through the medial aspect of the foot</a:t>
            </a:r>
            <a:r>
              <a:rPr lang="en" sz="1800">
                <a:solidFill>
                  <a:schemeClr val="accent6"/>
                </a:solidFill>
                <a:latin typeface="Proxima Nova"/>
                <a:ea typeface="Proxima Nova"/>
                <a:cs typeface="Proxima Nova"/>
                <a:sym typeface="Proxima Nova"/>
              </a:rPr>
              <a:t>, and decreased center of pressure excursion </a:t>
            </a:r>
          </a:p>
          <a:p>
            <a:pPr marL="914400" lvl="1" indent="-342900" algn="l" rtl="0">
              <a:spcBef>
                <a:spcPts val="0"/>
              </a:spcBef>
              <a:spcAft>
                <a:spcPts val="0"/>
              </a:spcAft>
              <a:buClr>
                <a:schemeClr val="accent6"/>
              </a:buClr>
              <a:buSzPts val="1800"/>
              <a:buFont typeface="Proxima Nova"/>
              <a:buChar char="○"/>
            </a:pPr>
            <a:r>
              <a:rPr lang="en" sz="1800">
                <a:solidFill>
                  <a:schemeClr val="accent6"/>
                </a:solidFill>
                <a:latin typeface="Proxima Nova"/>
                <a:ea typeface="Proxima Nova"/>
                <a:cs typeface="Proxima Nova"/>
                <a:sym typeface="Proxima Nova"/>
              </a:rPr>
              <a:t>Also see increased presence of </a:t>
            </a:r>
            <a:r>
              <a:rPr lang="en" sz="1800" b="1">
                <a:solidFill>
                  <a:schemeClr val="accent6"/>
                </a:solidFill>
                <a:latin typeface="Proxima Nova"/>
                <a:ea typeface="Proxima Nova"/>
                <a:cs typeface="Proxima Nova"/>
                <a:sym typeface="Proxima Nova"/>
              </a:rPr>
              <a:t>bunions</a:t>
            </a:r>
            <a:endParaRPr lang="en" sz="1800">
              <a:solidFill>
                <a:schemeClr val="accent6"/>
              </a:solidFill>
              <a:latin typeface="Proxima Nova"/>
              <a:ea typeface="Proxima Nova"/>
              <a:cs typeface="Proxima Nova"/>
              <a:sym typeface="Proxima Nova"/>
            </a:endParaRPr>
          </a:p>
          <a:p>
            <a:pPr marL="571500">
              <a:buClr>
                <a:schemeClr val="accent6"/>
              </a:buClr>
              <a:buSzPts val="1800"/>
            </a:pPr>
            <a:endParaRPr lang="en" sz="1800">
              <a:solidFill>
                <a:schemeClr val="accent6"/>
              </a:solidFill>
              <a:latin typeface="Proxima Nova"/>
              <a:ea typeface="Proxima Nova"/>
              <a:cs typeface="Proxima Nova"/>
              <a:sym typeface="Proxima Nova"/>
            </a:endParaRPr>
          </a:p>
        </p:txBody>
      </p:sp>
      <p:sp>
        <p:nvSpPr>
          <p:cNvPr id="503" name="Google Shape;503;p68"/>
          <p:cNvSpPr txBox="1"/>
          <p:nvPr/>
        </p:nvSpPr>
        <p:spPr>
          <a:xfrm>
            <a:off x="917" y="4930003"/>
            <a:ext cx="7696977" cy="430857"/>
          </a:xfrm>
          <a:prstGeom prst="rect">
            <a:avLst/>
          </a:prstGeom>
          <a:noFill/>
          <a:ln>
            <a:noFill/>
          </a:ln>
        </p:spPr>
        <p:txBody>
          <a:bodyPr spcFirstLastPara="1" wrap="square" lIns="91425" tIns="91425" rIns="91425" bIns="91425" anchor="t" anchorCtr="0">
            <a:spAutoFit/>
          </a:bodyPr>
          <a:lstStyle/>
          <a:p>
            <a:r>
              <a:rPr lang="en-US" sz="800">
                <a:solidFill>
                  <a:schemeClr val="accent1"/>
                </a:solidFill>
                <a:latin typeface="Proxima Nova"/>
                <a:ea typeface="Proxima Nova"/>
                <a:cs typeface="Proxima Nova"/>
                <a:sym typeface="Proxima Nova"/>
              </a:rPr>
              <a:t>Menz HB, </a:t>
            </a:r>
            <a:r>
              <a:rPr lang="en-US" sz="800" err="1">
                <a:solidFill>
                  <a:schemeClr val="accent1"/>
                </a:solidFill>
                <a:latin typeface="Proxima Nova"/>
                <a:ea typeface="Proxima Nova"/>
                <a:cs typeface="Proxima Nova"/>
                <a:sym typeface="Proxima Nova"/>
              </a:rPr>
              <a:t>Auhl</a:t>
            </a:r>
            <a:r>
              <a:rPr lang="en-US" sz="800">
                <a:solidFill>
                  <a:schemeClr val="accent1"/>
                </a:solidFill>
                <a:latin typeface="Proxima Nova"/>
                <a:ea typeface="Proxima Nova"/>
                <a:cs typeface="Proxima Nova"/>
                <a:sym typeface="Proxima Nova"/>
              </a:rPr>
              <a:t> M, Spink MJ, 2018. </a:t>
            </a:r>
            <a:r>
              <a:rPr lang="en" sz="800">
                <a:solidFill>
                  <a:schemeClr val="accent1"/>
                </a:solidFill>
                <a:latin typeface="Proxima Nova"/>
                <a:ea typeface="Proxima Nova"/>
                <a:cs typeface="Proxima Nova"/>
                <a:sym typeface="Proxima Nova"/>
              </a:rPr>
              <a:t>Pol F, </a:t>
            </a:r>
            <a:r>
              <a:rPr lang="en" sz="800" err="1">
                <a:solidFill>
                  <a:schemeClr val="accent1"/>
                </a:solidFill>
                <a:latin typeface="Proxima Nova"/>
                <a:ea typeface="Proxima Nova"/>
                <a:cs typeface="Proxima Nova"/>
                <a:sym typeface="Proxima Nova"/>
              </a:rPr>
              <a:t>Forghany</a:t>
            </a:r>
            <a:r>
              <a:rPr lang="en" sz="800">
                <a:solidFill>
                  <a:schemeClr val="accent1"/>
                </a:solidFill>
                <a:latin typeface="Proxima Nova"/>
                <a:ea typeface="Proxima Nova"/>
                <a:cs typeface="Proxima Nova"/>
                <a:sym typeface="Proxima Nova"/>
              </a:rPr>
              <a:t> S, Hosseini SM, Taheri A, Menz HB, 2021. </a:t>
            </a:r>
            <a:endParaRPr lang="en-US" sz="800">
              <a:solidFill>
                <a:schemeClr val="accent1"/>
              </a:solidFill>
              <a:latin typeface="Proxima Nova"/>
              <a:ea typeface="Proxima Nova"/>
              <a:cs typeface="Proxima Nova"/>
            </a:endParaRPr>
          </a:p>
          <a:p>
            <a:pPr marL="0" lvl="0" indent="0" algn="l" rtl="0">
              <a:spcBef>
                <a:spcPts val="0"/>
              </a:spcBef>
              <a:spcAft>
                <a:spcPts val="0"/>
              </a:spcAft>
              <a:buNone/>
            </a:pPr>
            <a:r>
              <a:rPr lang="en-US" sz="800">
                <a:solidFill>
                  <a:schemeClr val="accent1"/>
                </a:solidFill>
                <a:latin typeface="Proxima Nova"/>
                <a:ea typeface="Proxima Nova"/>
                <a:cs typeface="Proxima Nova"/>
                <a:sym typeface="Proxima Nova"/>
              </a:rPr>
              <a:t> </a:t>
            </a:r>
            <a:endParaRPr sz="800">
              <a:solidFill>
                <a:schemeClr val="accent1"/>
              </a:solidFill>
              <a:latin typeface="Proxima Nova"/>
              <a:ea typeface="Proxima Nova"/>
              <a:cs typeface="Proxima Nova"/>
              <a:sym typeface="Proxima Nova"/>
            </a:endParaRPr>
          </a:p>
        </p:txBody>
      </p:sp>
      <p:pic>
        <p:nvPicPr>
          <p:cNvPr id="504" name="Google Shape;504;p68"/>
          <p:cNvPicPr preferRelativeResize="0"/>
          <p:nvPr/>
        </p:nvPicPr>
        <p:blipFill>
          <a:blip r:embed="rId4">
            <a:alphaModFix/>
          </a:blip>
          <a:stretch>
            <a:fillRect/>
          </a:stretch>
        </p:blipFill>
        <p:spPr>
          <a:xfrm>
            <a:off x="6015300" y="1645200"/>
            <a:ext cx="2743400" cy="2352850"/>
          </a:xfrm>
          <a:prstGeom prst="rect">
            <a:avLst/>
          </a:prstGeom>
          <a:noFill/>
          <a:ln>
            <a:noFill/>
          </a:ln>
        </p:spPr>
      </p:pic>
      <p:sp>
        <p:nvSpPr>
          <p:cNvPr id="2" name="TextBox 1">
            <a:extLst>
              <a:ext uri="{FF2B5EF4-FFF2-40B4-BE49-F238E27FC236}">
                <a16:creationId xmlns:a16="http://schemas.microsoft.com/office/drawing/2014/main" id="{FE8A15CB-4F74-8FFA-D3B3-202E8C244BFF}"/>
              </a:ext>
            </a:extLst>
          </p:cNvPr>
          <p:cNvSpPr txBox="1"/>
          <p:nvPr/>
        </p:nvSpPr>
        <p:spPr>
          <a:xfrm>
            <a:off x="6078681" y="3931226"/>
            <a:ext cx="3314699"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a:latin typeface="Proxima Nova"/>
              </a:rPr>
              <a:t>ProHealthcare Products. (n.d.). </a:t>
            </a:r>
            <a:r>
              <a:rPr lang="en-US" sz="800" i="1">
                <a:latin typeface="Proxima Nova"/>
              </a:rPr>
              <a:t>What is the main cause of plantar fasciitis?</a:t>
            </a:r>
            <a:endParaRPr lang="en-US" sz="800">
              <a:latin typeface="Proxima Nova"/>
            </a:endParaRPr>
          </a:p>
        </p:txBody>
      </p:sp>
    </p:spTree>
  </p:cSld>
  <p:clrMapOvr>
    <a:masterClrMapping/>
  </p:clrMapOvr>
  <p:extLst>
    <p:ext uri="{6950BFC3-D8DA-4A85-94F7-54DA5524770B}">
      <p188:commentRel xmlns:p188="http://schemas.microsoft.com/office/powerpoint/2018/8/main" r:id="rId3"/>
    </p:ext>
  </p:extLs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508"/>
        <p:cNvGrpSpPr/>
        <p:nvPr/>
      </p:nvGrpSpPr>
      <p:grpSpPr>
        <a:xfrm>
          <a:off x="0" y="0"/>
          <a:ext cx="0" cy="0"/>
          <a:chOff x="0" y="0"/>
          <a:chExt cx="0" cy="0"/>
        </a:xfrm>
      </p:grpSpPr>
      <p:sp>
        <p:nvSpPr>
          <p:cNvPr id="509" name="Google Shape;509;p69"/>
          <p:cNvSpPr txBox="1">
            <a:spLocks noGrp="1"/>
          </p:cNvSpPr>
          <p:nvPr>
            <p:ph type="title"/>
          </p:nvPr>
        </p:nvSpPr>
        <p:spPr>
          <a:xfrm>
            <a:off x="248200" y="290925"/>
            <a:ext cx="8743500" cy="623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The Evidence: Fall Risk</a:t>
            </a:r>
            <a:endParaRPr/>
          </a:p>
        </p:txBody>
      </p:sp>
      <p:sp>
        <p:nvSpPr>
          <p:cNvPr id="510" name="Google Shape;510;p69"/>
          <p:cNvSpPr txBox="1"/>
          <p:nvPr/>
        </p:nvSpPr>
        <p:spPr>
          <a:xfrm>
            <a:off x="356125" y="1828475"/>
            <a:ext cx="4863900" cy="2123628"/>
          </a:xfrm>
          <a:prstGeom prst="rect">
            <a:avLst/>
          </a:prstGeom>
          <a:noFill/>
          <a:ln>
            <a:noFill/>
          </a:ln>
        </p:spPr>
        <p:txBody>
          <a:bodyPr spcFirstLastPara="1" wrap="square" lIns="91425" tIns="91425" rIns="91425" bIns="91425" anchor="t" anchorCtr="0">
            <a:spAutoFit/>
          </a:bodyPr>
          <a:lstStyle/>
          <a:p>
            <a:pPr marL="457200" indent="-342900">
              <a:buClr>
                <a:schemeClr val="accent6"/>
              </a:buClr>
              <a:buSzPts val="1800"/>
              <a:buFont typeface="Proxima Nova"/>
              <a:buChar char="●"/>
            </a:pPr>
            <a:r>
              <a:rPr lang="en" sz="1800">
                <a:solidFill>
                  <a:schemeClr val="accent6"/>
                </a:solidFill>
                <a:latin typeface="Proxima Nova"/>
                <a:ea typeface="Proxima Nova"/>
                <a:cs typeface="Proxima Nova"/>
                <a:sym typeface="Proxima Nova"/>
              </a:rPr>
              <a:t>Studies support great toe flexor strength as a significant independent factor in predicting balance and function in older people </a:t>
            </a:r>
            <a:endParaRPr lang="en-US" sz="1800">
              <a:solidFill>
                <a:schemeClr val="accent6"/>
              </a:solidFill>
              <a:latin typeface="Proxima Nova"/>
              <a:ea typeface="Proxima Nova"/>
              <a:cs typeface="Proxima Nova"/>
              <a:sym typeface="Proxima Nova"/>
            </a:endParaRPr>
          </a:p>
          <a:p>
            <a:pPr marL="914400" lvl="1" indent="-342900">
              <a:buClr>
                <a:schemeClr val="accent6"/>
              </a:buClr>
              <a:buSzPts val="1800"/>
              <a:buFont typeface="Proxima Nova"/>
              <a:buChar char="○"/>
            </a:pPr>
            <a:r>
              <a:rPr lang="en" sz="1800">
                <a:solidFill>
                  <a:schemeClr val="accent6"/>
                </a:solidFill>
                <a:latin typeface="Proxima Nova"/>
                <a:ea typeface="Proxima Nova"/>
                <a:cs typeface="Proxima Nova"/>
                <a:sym typeface="Proxima Nova"/>
              </a:rPr>
              <a:t>With a weak great toe flexor, older adults are more likely to fall and have functional deficits. </a:t>
            </a:r>
            <a:endParaRPr sz="1800">
              <a:solidFill>
                <a:schemeClr val="accent6"/>
              </a:solidFill>
              <a:latin typeface="Proxima Nova"/>
              <a:ea typeface="Proxima Nova"/>
              <a:cs typeface="Proxima Nova"/>
              <a:sym typeface="Proxima Nova"/>
            </a:endParaRPr>
          </a:p>
        </p:txBody>
      </p:sp>
      <p:sp>
        <p:nvSpPr>
          <p:cNvPr id="511" name="Google Shape;511;p69"/>
          <p:cNvSpPr txBox="1"/>
          <p:nvPr/>
        </p:nvSpPr>
        <p:spPr>
          <a:xfrm>
            <a:off x="0" y="4834076"/>
            <a:ext cx="7671000" cy="307746"/>
          </a:xfrm>
          <a:prstGeom prst="rect">
            <a:avLst/>
          </a:prstGeom>
          <a:noFill/>
          <a:ln>
            <a:noFill/>
          </a:ln>
        </p:spPr>
        <p:txBody>
          <a:bodyPr spcFirstLastPara="1" wrap="square" lIns="91425" tIns="91425" rIns="91425" bIns="91425" anchor="t" anchorCtr="0">
            <a:spAutoFit/>
          </a:bodyPr>
          <a:lstStyle/>
          <a:p>
            <a:r>
              <a:rPr lang="en-US" sz="800">
                <a:solidFill>
                  <a:schemeClr val="accent1"/>
                </a:solidFill>
                <a:latin typeface="Proxima Nova"/>
                <a:ea typeface="Proxima Nova"/>
                <a:cs typeface="Proxima Nova"/>
                <a:sym typeface="Proxima Nova"/>
              </a:rPr>
              <a:t>Menz HB, </a:t>
            </a:r>
            <a:r>
              <a:rPr lang="en-US" sz="800" err="1">
                <a:solidFill>
                  <a:schemeClr val="accent1"/>
                </a:solidFill>
                <a:latin typeface="Proxima Nova"/>
                <a:ea typeface="Proxima Nova"/>
                <a:cs typeface="Proxima Nova"/>
                <a:sym typeface="Proxima Nova"/>
              </a:rPr>
              <a:t>Auhl</a:t>
            </a:r>
            <a:r>
              <a:rPr lang="en-US" sz="800">
                <a:solidFill>
                  <a:schemeClr val="accent1"/>
                </a:solidFill>
                <a:latin typeface="Proxima Nova"/>
                <a:ea typeface="Proxima Nova"/>
                <a:cs typeface="Proxima Nova"/>
                <a:sym typeface="Proxima Nova"/>
              </a:rPr>
              <a:t> M, Spink MJ, 2018. Wei Z, Zeng Z, Liu M, Wang L, 2022. </a:t>
            </a:r>
            <a:endParaRPr lang="en-US" sz="800">
              <a:solidFill>
                <a:schemeClr val="accent1"/>
              </a:solidFill>
              <a:latin typeface="Proxima Nova"/>
              <a:ea typeface="Proxima Nova"/>
              <a:cs typeface="Proxima Nova"/>
            </a:endParaRPr>
          </a:p>
        </p:txBody>
      </p:sp>
      <p:pic>
        <p:nvPicPr>
          <p:cNvPr id="512" name="Google Shape;512;p69"/>
          <p:cNvPicPr preferRelativeResize="0"/>
          <p:nvPr/>
        </p:nvPicPr>
        <p:blipFill>
          <a:blip r:embed="rId4">
            <a:alphaModFix/>
          </a:blip>
          <a:stretch>
            <a:fillRect/>
          </a:stretch>
        </p:blipFill>
        <p:spPr>
          <a:xfrm>
            <a:off x="6852805" y="1810543"/>
            <a:ext cx="2143125" cy="2143125"/>
          </a:xfrm>
          <a:prstGeom prst="rect">
            <a:avLst/>
          </a:prstGeom>
          <a:noFill/>
          <a:ln>
            <a:noFill/>
          </a:ln>
        </p:spPr>
      </p:pic>
      <p:pic>
        <p:nvPicPr>
          <p:cNvPr id="513" name="Google Shape;513;p69"/>
          <p:cNvPicPr preferRelativeResize="0"/>
          <p:nvPr/>
        </p:nvPicPr>
        <p:blipFill>
          <a:blip r:embed="rId5">
            <a:alphaModFix/>
          </a:blip>
          <a:stretch>
            <a:fillRect/>
          </a:stretch>
        </p:blipFill>
        <p:spPr>
          <a:xfrm>
            <a:off x="5316012" y="2087160"/>
            <a:ext cx="1982875" cy="1982875"/>
          </a:xfrm>
          <a:prstGeom prst="rect">
            <a:avLst/>
          </a:prstGeom>
          <a:noFill/>
          <a:ln>
            <a:noFill/>
          </a:ln>
        </p:spPr>
      </p:pic>
      <p:sp>
        <p:nvSpPr>
          <p:cNvPr id="3" name="TextBox 2">
            <a:extLst>
              <a:ext uri="{FF2B5EF4-FFF2-40B4-BE49-F238E27FC236}">
                <a16:creationId xmlns:a16="http://schemas.microsoft.com/office/drawing/2014/main" id="{119F6D4F-3F98-9542-93B8-F4AC336D7172}"/>
              </a:ext>
            </a:extLst>
          </p:cNvPr>
          <p:cNvSpPr txBox="1"/>
          <p:nvPr/>
        </p:nvSpPr>
        <p:spPr>
          <a:xfrm>
            <a:off x="6580908" y="3952876"/>
            <a:ext cx="3591789"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a:latin typeface="Proxima Nova"/>
              </a:rPr>
              <a:t>Rehab My Patient. (n.d.). </a:t>
            </a:r>
            <a:r>
              <a:rPr lang="en-US" sz="800" i="1">
                <a:latin typeface="Proxima Nova"/>
              </a:rPr>
              <a:t>Toe</a:t>
            </a:r>
            <a:endParaRPr lang="en-US" sz="800">
              <a:latin typeface="Proxima Nova"/>
            </a:endParaRPr>
          </a:p>
        </p:txBody>
      </p:sp>
    </p:spTree>
  </p:cSld>
  <p:clrMapOvr>
    <a:masterClrMapping/>
  </p:clrMapOvr>
  <p:extLst>
    <p:ext uri="{6950BFC3-D8DA-4A85-94F7-54DA5524770B}">
      <p188:commentRel xmlns:p188="http://schemas.microsoft.com/office/powerpoint/2018/8/main" r:id="rId3"/>
    </p:ext>
  </p:extLs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sp>
        <p:nvSpPr>
          <p:cNvPr id="518" name="Google Shape;518;p70"/>
          <p:cNvSpPr txBox="1">
            <a:spLocks noGrp="1"/>
          </p:cNvSpPr>
          <p:nvPr>
            <p:ph type="title"/>
          </p:nvPr>
        </p:nvSpPr>
        <p:spPr>
          <a:xfrm>
            <a:off x="311700" y="217728"/>
            <a:ext cx="8520600" cy="623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Orthotics – Intro</a:t>
            </a:r>
            <a:endParaRPr/>
          </a:p>
        </p:txBody>
      </p:sp>
      <p:sp>
        <p:nvSpPr>
          <p:cNvPr id="519" name="Google Shape;519;p70"/>
          <p:cNvSpPr txBox="1"/>
          <p:nvPr/>
        </p:nvSpPr>
        <p:spPr>
          <a:xfrm>
            <a:off x="482675" y="1437088"/>
            <a:ext cx="7695600" cy="1847100"/>
          </a:xfrm>
          <a:prstGeom prst="rect">
            <a:avLst/>
          </a:prstGeom>
          <a:noFill/>
          <a:ln>
            <a:noFill/>
          </a:ln>
        </p:spPr>
        <p:txBody>
          <a:bodyPr spcFirstLastPara="1" wrap="square" lIns="91425" tIns="91425" rIns="91425" bIns="91425" anchor="t" anchorCtr="0">
            <a:spAutoFit/>
          </a:bodyPr>
          <a:lstStyle/>
          <a:p>
            <a:pPr marL="457200" lvl="0" indent="-342900" algn="l" rtl="0">
              <a:spcBef>
                <a:spcPts val="0"/>
              </a:spcBef>
              <a:spcAft>
                <a:spcPts val="0"/>
              </a:spcAft>
              <a:buClr>
                <a:schemeClr val="accent6"/>
              </a:buClr>
              <a:buSzPts val="1800"/>
              <a:buFont typeface="Proxima Nova"/>
              <a:buChar char="●"/>
            </a:pPr>
            <a:r>
              <a:rPr lang="en" sz="1800">
                <a:solidFill>
                  <a:schemeClr val="accent6"/>
                </a:solidFill>
                <a:latin typeface="Proxima Nova"/>
                <a:ea typeface="Proxima Nova"/>
                <a:cs typeface="Proxima Nova"/>
                <a:sym typeface="Proxima Nova"/>
              </a:rPr>
              <a:t>Orthotics are commonly used to address excessive pronation or flat feet</a:t>
            </a:r>
            <a:endParaRPr sz="1800">
              <a:solidFill>
                <a:schemeClr val="accent6"/>
              </a:solidFill>
              <a:latin typeface="Proxima Nova"/>
              <a:ea typeface="Proxima Nova"/>
              <a:cs typeface="Proxima Nova"/>
              <a:sym typeface="Proxima Nova"/>
            </a:endParaRPr>
          </a:p>
          <a:p>
            <a:pPr marL="914400" lvl="1" indent="-342900" algn="l" rtl="0">
              <a:spcBef>
                <a:spcPts val="0"/>
              </a:spcBef>
              <a:spcAft>
                <a:spcPts val="0"/>
              </a:spcAft>
              <a:buClr>
                <a:schemeClr val="accent6"/>
              </a:buClr>
              <a:buSzPts val="1800"/>
              <a:buFont typeface="Proxima Nova"/>
              <a:buChar char="○"/>
            </a:pPr>
            <a:r>
              <a:rPr lang="en" sz="1800">
                <a:solidFill>
                  <a:schemeClr val="accent6"/>
                </a:solidFill>
                <a:latin typeface="Proxima Nova"/>
                <a:ea typeface="Proxima Nova"/>
                <a:cs typeface="Proxima Nova"/>
                <a:sym typeface="Proxima Nova"/>
              </a:rPr>
              <a:t>Why? Is that the best approach?</a:t>
            </a:r>
            <a:endParaRPr sz="1800">
              <a:solidFill>
                <a:schemeClr val="accent6"/>
              </a:solidFill>
              <a:latin typeface="Proxima Nova"/>
              <a:ea typeface="Proxima Nova"/>
              <a:cs typeface="Proxima Nova"/>
              <a:sym typeface="Proxima Nova"/>
            </a:endParaRPr>
          </a:p>
          <a:p>
            <a:pPr marL="457200" lvl="0" indent="-342900" algn="l" rtl="0">
              <a:spcBef>
                <a:spcPts val="0"/>
              </a:spcBef>
              <a:spcAft>
                <a:spcPts val="0"/>
              </a:spcAft>
              <a:buClr>
                <a:schemeClr val="accent6"/>
              </a:buClr>
              <a:buSzPts val="1800"/>
              <a:buFont typeface="Proxima Nova"/>
              <a:buChar char="●"/>
            </a:pPr>
            <a:r>
              <a:rPr lang="en" sz="1800">
                <a:solidFill>
                  <a:schemeClr val="accent6"/>
                </a:solidFill>
                <a:latin typeface="Proxima Nova"/>
                <a:ea typeface="Proxima Nova"/>
                <a:cs typeface="Proxima Nova"/>
                <a:sym typeface="Proxima Nova"/>
              </a:rPr>
              <a:t>Treatment for certain foot dysfunction (e.g. plantar fasciitis) are commonly orthotics as they can reduce the load on the injured tissue </a:t>
            </a:r>
            <a:endParaRPr sz="1800">
              <a:solidFill>
                <a:schemeClr val="accent6"/>
              </a:solidFill>
              <a:latin typeface="Proxima Nova"/>
              <a:ea typeface="Proxima Nova"/>
              <a:cs typeface="Proxima Nova"/>
              <a:sym typeface="Proxima Nova"/>
            </a:endParaRPr>
          </a:p>
          <a:p>
            <a:pPr marL="0" lvl="0" indent="0" algn="l" rtl="0">
              <a:spcBef>
                <a:spcPts val="0"/>
              </a:spcBef>
              <a:spcAft>
                <a:spcPts val="0"/>
              </a:spcAft>
              <a:buNone/>
            </a:pPr>
            <a:endParaRPr sz="1800">
              <a:solidFill>
                <a:schemeClr val="accent6"/>
              </a:solidFill>
              <a:highlight>
                <a:schemeClr val="lt1"/>
              </a:highlight>
              <a:latin typeface="Proxima Nova"/>
              <a:ea typeface="Proxima Nova"/>
              <a:cs typeface="Proxima Nova"/>
              <a:sym typeface="Proxima Nova"/>
            </a:endParaRPr>
          </a:p>
        </p:txBody>
      </p:sp>
      <p:sp>
        <p:nvSpPr>
          <p:cNvPr id="520" name="Google Shape;520;p70"/>
          <p:cNvSpPr txBox="1"/>
          <p:nvPr/>
        </p:nvSpPr>
        <p:spPr>
          <a:xfrm>
            <a:off x="-472" y="4833145"/>
            <a:ext cx="7695600" cy="307746"/>
          </a:xfrm>
          <a:prstGeom prst="rect">
            <a:avLst/>
          </a:prstGeom>
          <a:noFill/>
          <a:ln>
            <a:noFill/>
          </a:ln>
        </p:spPr>
        <p:txBody>
          <a:bodyPr spcFirstLastPara="1" wrap="square" lIns="91425" tIns="91425" rIns="91425" bIns="91425" anchor="t" anchorCtr="0">
            <a:spAutoFit/>
          </a:bodyPr>
          <a:lstStyle/>
          <a:p>
            <a:pPr>
              <a:buClr>
                <a:schemeClr val="accent6"/>
              </a:buClr>
              <a:buSzPts val="1100"/>
            </a:pPr>
            <a:r>
              <a:rPr lang="en" sz="800">
                <a:solidFill>
                  <a:schemeClr val="accent1"/>
                </a:solidFill>
                <a:highlight>
                  <a:srgbClr val="FFFFFF"/>
                </a:highlight>
                <a:latin typeface="Proxima Nova"/>
                <a:ea typeface="Proxima Nova"/>
                <a:cs typeface="Proxima Nova"/>
                <a:sym typeface="Proxima Nova"/>
              </a:rPr>
              <a:t>Okamura K, Fukuda K, Oki S, Ono T, Tanaka S, Kanai S, 2020. </a:t>
            </a:r>
            <a:endParaRPr sz="800">
              <a:solidFill>
                <a:schemeClr val="accent1"/>
              </a:solidFill>
              <a:latin typeface="Proxima Nova"/>
              <a:ea typeface="Proxima Nova"/>
              <a:cs typeface="Proxima Nova"/>
              <a:sym typeface="Proxima Nova"/>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524"/>
        <p:cNvGrpSpPr/>
        <p:nvPr/>
      </p:nvGrpSpPr>
      <p:grpSpPr>
        <a:xfrm>
          <a:off x="0" y="0"/>
          <a:ext cx="0" cy="0"/>
          <a:chOff x="0" y="0"/>
          <a:chExt cx="0" cy="0"/>
        </a:xfrm>
      </p:grpSpPr>
      <p:sp>
        <p:nvSpPr>
          <p:cNvPr id="525" name="Google Shape;525;p71"/>
          <p:cNvSpPr txBox="1">
            <a:spLocks noGrp="1"/>
          </p:cNvSpPr>
          <p:nvPr>
            <p:ph type="title"/>
          </p:nvPr>
        </p:nvSpPr>
        <p:spPr>
          <a:xfrm>
            <a:off x="311700" y="45003"/>
            <a:ext cx="8520600" cy="623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Orthotics:</a:t>
            </a:r>
            <a:br>
              <a:rPr lang="en"/>
            </a:br>
            <a:r>
              <a:rPr lang="en"/>
              <a:t>Orthotics, Exercise, or Both?</a:t>
            </a:r>
            <a:endParaRPr/>
          </a:p>
        </p:txBody>
      </p:sp>
      <p:sp>
        <p:nvSpPr>
          <p:cNvPr id="526" name="Google Shape;526;p71"/>
          <p:cNvSpPr txBox="1"/>
          <p:nvPr/>
        </p:nvSpPr>
        <p:spPr>
          <a:xfrm>
            <a:off x="482675" y="1324013"/>
            <a:ext cx="7695600" cy="2954625"/>
          </a:xfrm>
          <a:prstGeom prst="rect">
            <a:avLst/>
          </a:prstGeom>
          <a:noFill/>
          <a:ln>
            <a:noFill/>
          </a:ln>
        </p:spPr>
        <p:txBody>
          <a:bodyPr spcFirstLastPara="1" wrap="square" lIns="91425" tIns="91425" rIns="91425" bIns="91425" anchor="t" anchorCtr="0">
            <a:spAutoFit/>
          </a:bodyPr>
          <a:lstStyle/>
          <a:p>
            <a:pPr marL="457200" lvl="0" indent="-342900" algn="l" rtl="0">
              <a:spcBef>
                <a:spcPts val="0"/>
              </a:spcBef>
              <a:spcAft>
                <a:spcPts val="0"/>
              </a:spcAft>
              <a:buClr>
                <a:schemeClr val="accent6"/>
              </a:buClr>
              <a:buSzPts val="1800"/>
              <a:buFont typeface="Proxima Nova"/>
              <a:buChar char="●"/>
            </a:pPr>
            <a:r>
              <a:rPr lang="en-US" sz="1800">
                <a:solidFill>
                  <a:schemeClr val="accent6"/>
                </a:solidFill>
                <a:latin typeface="Proxima Nova"/>
                <a:ea typeface="Proxima Nova"/>
                <a:cs typeface="Proxima Nova"/>
                <a:sym typeface="Proxima Nova"/>
              </a:rPr>
              <a:t>A randomized controlled trial looking at foot exercises and orthotics in treating symptomatic flatfoot </a:t>
            </a:r>
          </a:p>
          <a:p>
            <a:pPr marL="914400" lvl="1" indent="-342900" algn="l" rtl="0">
              <a:spcBef>
                <a:spcPts val="0"/>
              </a:spcBef>
              <a:spcAft>
                <a:spcPts val="0"/>
              </a:spcAft>
              <a:buClr>
                <a:schemeClr val="accent6"/>
              </a:buClr>
              <a:buSzPts val="1800"/>
              <a:buFont typeface="Proxima Nova"/>
              <a:buChar char="○"/>
            </a:pPr>
            <a:r>
              <a:rPr lang="en-US" sz="1800">
                <a:solidFill>
                  <a:schemeClr val="accent6"/>
                </a:solidFill>
                <a:latin typeface="Proxima Nova"/>
                <a:ea typeface="Proxima Nova"/>
                <a:cs typeface="Proxima Nova"/>
                <a:sym typeface="Proxima Nova"/>
              </a:rPr>
              <a:t>Short foot exercises + orthotics = better outcomes than orthotics alone to improve pain, function, and altered foot pressure</a:t>
            </a:r>
            <a:endParaRPr lang="en-US" sz="1800">
              <a:solidFill>
                <a:schemeClr val="accent6"/>
              </a:solidFill>
              <a:latin typeface="Proxima Nova"/>
              <a:ea typeface="Proxima Nova"/>
              <a:cs typeface="Proxima Nova"/>
            </a:endParaRPr>
          </a:p>
          <a:p>
            <a:pPr marL="457200" lvl="0" indent="-342900" algn="l" rtl="0">
              <a:spcBef>
                <a:spcPts val="0"/>
              </a:spcBef>
              <a:spcAft>
                <a:spcPts val="0"/>
              </a:spcAft>
              <a:buClr>
                <a:schemeClr val="accent6"/>
              </a:buClr>
              <a:buSzPts val="1800"/>
              <a:buFont typeface="Proxima Nova"/>
              <a:buChar char="●"/>
            </a:pPr>
            <a:r>
              <a:rPr lang="en" sz="1800">
                <a:solidFill>
                  <a:schemeClr val="accent6"/>
                </a:solidFill>
                <a:latin typeface="Proxima Nova"/>
                <a:ea typeface="Proxima Nova"/>
                <a:cs typeface="Proxima Nova"/>
                <a:sym typeface="Proxima Nova"/>
              </a:rPr>
              <a:t>A study looking at the effect of arch exercises on pes planus - </a:t>
            </a:r>
            <a:r>
              <a:rPr lang="en" sz="800">
                <a:solidFill>
                  <a:schemeClr val="accent1"/>
                </a:solidFill>
                <a:highlight>
                  <a:schemeClr val="lt1"/>
                </a:highlight>
                <a:latin typeface="Proxima Nova"/>
                <a:ea typeface="Proxima Nova"/>
                <a:cs typeface="Proxima Nova"/>
                <a:sym typeface="Proxima Nova"/>
              </a:rPr>
              <a:t> </a:t>
            </a:r>
            <a:r>
              <a:rPr lang="en" sz="1800">
                <a:solidFill>
                  <a:schemeClr val="accent6"/>
                </a:solidFill>
                <a:highlight>
                  <a:schemeClr val="lt1"/>
                </a:highlight>
                <a:latin typeface="Proxima Nova"/>
                <a:ea typeface="Proxima Nova"/>
                <a:cs typeface="Proxima Nova"/>
                <a:sym typeface="Proxima Nova"/>
              </a:rPr>
              <a:t>Effects of plantar intrinsic foot muscle strengthening exercise on static and dynamic foot kinematics: A pilot randomized controlled single-blind trial in individuals with pes planus</a:t>
            </a:r>
            <a:endParaRPr sz="1800">
              <a:solidFill>
                <a:schemeClr val="accent6"/>
              </a:solidFill>
              <a:highlight>
                <a:schemeClr val="lt1"/>
              </a:highlight>
              <a:latin typeface="Proxima Nova"/>
              <a:ea typeface="Proxima Nova"/>
              <a:cs typeface="Proxima Nova"/>
              <a:sym typeface="Proxima Nova"/>
            </a:endParaRPr>
          </a:p>
          <a:p>
            <a:pPr marL="914400" lvl="1" indent="-342900" algn="l" rtl="0">
              <a:spcBef>
                <a:spcPts val="0"/>
              </a:spcBef>
              <a:spcAft>
                <a:spcPts val="0"/>
              </a:spcAft>
              <a:buClr>
                <a:schemeClr val="accent6"/>
              </a:buClr>
              <a:buSzPts val="1800"/>
              <a:buFont typeface="Proxima Nova"/>
              <a:buChar char="○"/>
            </a:pPr>
            <a:r>
              <a:rPr lang="en" sz="1800">
                <a:solidFill>
                  <a:schemeClr val="accent6"/>
                </a:solidFill>
                <a:highlight>
                  <a:schemeClr val="lt1"/>
                </a:highlight>
                <a:latin typeface="Proxima Nova"/>
                <a:ea typeface="Proxima Nova"/>
                <a:cs typeface="Proxima Nova"/>
                <a:sym typeface="Proxima Nova"/>
              </a:rPr>
              <a:t>A decrease in the severity of pes planus was found in those who performed arch exercises.</a:t>
            </a:r>
            <a:endParaRPr sz="1800">
              <a:solidFill>
                <a:schemeClr val="accent6"/>
              </a:solidFill>
              <a:latin typeface="Proxima Nova"/>
              <a:ea typeface="Proxima Nova"/>
              <a:cs typeface="Proxima Nova"/>
              <a:sym typeface="Proxima Nova"/>
            </a:endParaRPr>
          </a:p>
        </p:txBody>
      </p:sp>
      <p:sp>
        <p:nvSpPr>
          <p:cNvPr id="527" name="Google Shape;527;p71"/>
          <p:cNvSpPr txBox="1"/>
          <p:nvPr/>
        </p:nvSpPr>
        <p:spPr>
          <a:xfrm>
            <a:off x="-190563" y="4838020"/>
            <a:ext cx="7861800" cy="307746"/>
          </a:xfrm>
          <a:prstGeom prst="rect">
            <a:avLst/>
          </a:prstGeom>
          <a:noFill/>
          <a:ln>
            <a:noFill/>
          </a:ln>
        </p:spPr>
        <p:txBody>
          <a:bodyPr spcFirstLastPara="1" wrap="square" lIns="91425" tIns="91425" rIns="91425" bIns="91425" anchor="t" anchorCtr="0">
            <a:spAutoFit/>
          </a:bodyPr>
          <a:lstStyle/>
          <a:p>
            <a:pPr marL="177800">
              <a:buClr>
                <a:schemeClr val="accent1"/>
              </a:buClr>
              <a:buSzPts val="800"/>
            </a:pPr>
            <a:r>
              <a:rPr lang="en-US" sz="800">
                <a:solidFill>
                  <a:schemeClr val="accent1"/>
                </a:solidFill>
                <a:highlight>
                  <a:schemeClr val="lt1"/>
                </a:highlight>
                <a:latin typeface="Proxima Nova"/>
                <a:ea typeface="Proxima Nova"/>
                <a:cs typeface="Proxima Nova"/>
                <a:sym typeface="Proxima Nova"/>
              </a:rPr>
              <a:t>Elsayed W, Alotaibi S, Shaheen A, Farouk M, Farrag A, 2023. </a:t>
            </a:r>
            <a:r>
              <a:rPr lang="en" sz="800">
                <a:solidFill>
                  <a:schemeClr val="accent1"/>
                </a:solidFill>
                <a:highlight>
                  <a:schemeClr val="lt1"/>
                </a:highlight>
                <a:latin typeface="Proxima Nova"/>
                <a:ea typeface="Proxima Nova"/>
                <a:cs typeface="Proxima Nova"/>
                <a:sym typeface="Proxima Nova"/>
              </a:rPr>
              <a:t>Pohl MB, Hamill J, Davis IS, 2009. </a:t>
            </a:r>
            <a:endParaRPr lang="en-US" sz="800">
              <a:solidFill>
                <a:schemeClr val="accent1"/>
              </a:solidFill>
              <a:highlight>
                <a:srgbClr val="FFFFFF"/>
              </a:highlight>
              <a:latin typeface="Proxima Nova"/>
              <a:ea typeface="Proxima Nova"/>
              <a:cs typeface="Proxima Nova"/>
            </a:endParaRPr>
          </a:p>
        </p:txBody>
      </p:sp>
    </p:spTree>
  </p:cSld>
  <p:clrMapOvr>
    <a:masterClrMapping/>
  </p:clrMapOvr>
  <p:extLst>
    <p:ext uri="{6950BFC3-D8DA-4A85-94F7-54DA5524770B}">
      <p188:commentRel xmlns:p188="http://schemas.microsoft.com/office/powerpoint/2018/8/main" r:id="rId3"/>
    </p:ext>
  </p:extLs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524">
          <a:extLst>
            <a:ext uri="{FF2B5EF4-FFF2-40B4-BE49-F238E27FC236}">
              <a16:creationId xmlns:a16="http://schemas.microsoft.com/office/drawing/2014/main" id="{E218CBD3-4ECA-A631-71C0-ADDB1BDA5EBE}"/>
            </a:ext>
          </a:extLst>
        </p:cNvPr>
        <p:cNvGrpSpPr/>
        <p:nvPr/>
      </p:nvGrpSpPr>
      <p:grpSpPr>
        <a:xfrm>
          <a:off x="0" y="0"/>
          <a:ext cx="0" cy="0"/>
          <a:chOff x="0" y="0"/>
          <a:chExt cx="0" cy="0"/>
        </a:xfrm>
      </p:grpSpPr>
      <p:sp>
        <p:nvSpPr>
          <p:cNvPr id="525" name="Google Shape;525;p71">
            <a:extLst>
              <a:ext uri="{FF2B5EF4-FFF2-40B4-BE49-F238E27FC236}">
                <a16:creationId xmlns:a16="http://schemas.microsoft.com/office/drawing/2014/main" id="{280BB245-44DA-B927-D801-3895CF1548E2}"/>
              </a:ext>
            </a:extLst>
          </p:cNvPr>
          <p:cNvSpPr txBox="1">
            <a:spLocks noGrp="1"/>
          </p:cNvSpPr>
          <p:nvPr>
            <p:ph type="title"/>
          </p:nvPr>
        </p:nvSpPr>
        <p:spPr>
          <a:xfrm>
            <a:off x="311700" y="237825"/>
            <a:ext cx="8520600" cy="623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Orthotics - Downsides</a:t>
            </a:r>
            <a:endParaRPr/>
          </a:p>
        </p:txBody>
      </p:sp>
      <p:sp>
        <p:nvSpPr>
          <p:cNvPr id="526" name="Google Shape;526;p71">
            <a:extLst>
              <a:ext uri="{FF2B5EF4-FFF2-40B4-BE49-F238E27FC236}">
                <a16:creationId xmlns:a16="http://schemas.microsoft.com/office/drawing/2014/main" id="{08866C54-4728-0F1A-A0C0-9D2ED952BCE1}"/>
              </a:ext>
            </a:extLst>
          </p:cNvPr>
          <p:cNvSpPr txBox="1"/>
          <p:nvPr/>
        </p:nvSpPr>
        <p:spPr>
          <a:xfrm>
            <a:off x="724200" y="1725068"/>
            <a:ext cx="7695600" cy="2031295"/>
          </a:xfrm>
          <a:prstGeom prst="rect">
            <a:avLst/>
          </a:prstGeom>
          <a:noFill/>
          <a:ln>
            <a:noFill/>
          </a:ln>
        </p:spPr>
        <p:txBody>
          <a:bodyPr spcFirstLastPara="1" wrap="square" lIns="91425" tIns="91425" rIns="91425" bIns="91425" anchor="t" anchorCtr="0">
            <a:spAutoFit/>
          </a:bodyPr>
          <a:lstStyle/>
          <a:p>
            <a:pPr marL="457200" lvl="0" indent="-342900" algn="l" rtl="0">
              <a:spcBef>
                <a:spcPts val="0"/>
              </a:spcBef>
              <a:spcAft>
                <a:spcPts val="0"/>
              </a:spcAft>
              <a:buClr>
                <a:schemeClr val="accent6"/>
              </a:buClr>
              <a:buSzPts val="1800"/>
              <a:buFont typeface="Proxima Nova"/>
              <a:buChar char="●"/>
            </a:pPr>
            <a:r>
              <a:rPr lang="en-US" sz="2000">
                <a:solidFill>
                  <a:schemeClr val="accent6"/>
                </a:solidFill>
                <a:latin typeface="Proxima Nova"/>
                <a:ea typeface="Proxima Nova"/>
                <a:cs typeface="Proxima Nova"/>
                <a:sym typeface="Proxima Nova"/>
              </a:rPr>
              <a:t>This study examined 15 adults with flatfoot deformity and modeled the force production of foot intrinsic muscles with and without orthotics in their shoes</a:t>
            </a:r>
          </a:p>
          <a:p>
            <a:pPr marL="914400" lvl="1" indent="-342900" algn="l" rtl="0">
              <a:spcBef>
                <a:spcPts val="0"/>
              </a:spcBef>
              <a:spcAft>
                <a:spcPts val="0"/>
              </a:spcAft>
              <a:buClr>
                <a:schemeClr val="accent6"/>
              </a:buClr>
              <a:buSzPts val="1800"/>
              <a:buFont typeface="Proxima Nova"/>
              <a:buChar char="○"/>
            </a:pPr>
            <a:r>
              <a:rPr lang="en-US" sz="2000">
                <a:solidFill>
                  <a:schemeClr val="accent6"/>
                </a:solidFill>
                <a:latin typeface="Proxima Nova"/>
                <a:ea typeface="Proxima Nova"/>
                <a:cs typeface="Proxima Nova"/>
                <a:sym typeface="Proxima Nova"/>
              </a:rPr>
              <a:t>They found that wearing the orthotic </a:t>
            </a:r>
            <a:r>
              <a:rPr lang="en-US" sz="2000" b="1">
                <a:solidFill>
                  <a:schemeClr val="accent6"/>
                </a:solidFill>
                <a:latin typeface="Proxima Nova"/>
                <a:ea typeface="Proxima Nova"/>
                <a:cs typeface="Proxima Nova"/>
                <a:sym typeface="Proxima Nova"/>
              </a:rPr>
              <a:t>decreased</a:t>
            </a:r>
            <a:r>
              <a:rPr lang="en-US" sz="2000">
                <a:solidFill>
                  <a:schemeClr val="accent6"/>
                </a:solidFill>
                <a:latin typeface="Proxima Nova"/>
                <a:ea typeface="Proxima Nova"/>
                <a:cs typeface="Proxima Nova"/>
                <a:sym typeface="Proxima Nova"/>
              </a:rPr>
              <a:t> both joint forces and the </a:t>
            </a:r>
            <a:r>
              <a:rPr lang="en-US" sz="2000" b="1">
                <a:solidFill>
                  <a:schemeClr val="accent6"/>
                </a:solidFill>
                <a:latin typeface="Proxima Nova"/>
                <a:ea typeface="Proxima Nova"/>
                <a:cs typeface="Proxima Nova"/>
                <a:sym typeface="Proxima Nova"/>
              </a:rPr>
              <a:t>muscle activity of flexor hallucis longus and flexor digitorum longus</a:t>
            </a:r>
          </a:p>
        </p:txBody>
      </p:sp>
      <p:sp>
        <p:nvSpPr>
          <p:cNvPr id="527" name="Google Shape;527;p71">
            <a:extLst>
              <a:ext uri="{FF2B5EF4-FFF2-40B4-BE49-F238E27FC236}">
                <a16:creationId xmlns:a16="http://schemas.microsoft.com/office/drawing/2014/main" id="{281FC2F8-9BC4-9BA2-F134-7D42E8005F88}"/>
              </a:ext>
            </a:extLst>
          </p:cNvPr>
          <p:cNvSpPr txBox="1"/>
          <p:nvPr/>
        </p:nvSpPr>
        <p:spPr>
          <a:xfrm>
            <a:off x="-142492" y="4833552"/>
            <a:ext cx="7861800" cy="307746"/>
          </a:xfrm>
          <a:prstGeom prst="rect">
            <a:avLst/>
          </a:prstGeom>
          <a:noFill/>
          <a:ln>
            <a:noFill/>
          </a:ln>
        </p:spPr>
        <p:txBody>
          <a:bodyPr spcFirstLastPara="1" wrap="square" lIns="91425" tIns="91425" rIns="91425" bIns="91425" anchor="t" anchorCtr="0">
            <a:spAutoFit/>
          </a:bodyPr>
          <a:lstStyle/>
          <a:p>
            <a:pPr marL="177800">
              <a:buClr>
                <a:schemeClr val="accent1"/>
              </a:buClr>
              <a:buSzPts val="800"/>
            </a:pPr>
            <a:r>
              <a:rPr lang="en-US" sz="800">
                <a:solidFill>
                  <a:schemeClr val="accent1"/>
                </a:solidFill>
                <a:highlight>
                  <a:schemeClr val="lt1"/>
                </a:highlight>
                <a:latin typeface="Proxima Nova"/>
                <a:ea typeface="Proxima Nova"/>
                <a:cs typeface="Proxima Nova"/>
                <a:sym typeface="Proxima Nova"/>
              </a:rPr>
              <a:t>Peng Y, Wang Y, Wong DWC, et al, 2021.</a:t>
            </a:r>
            <a:endParaRPr lang="en-US" sz="800">
              <a:solidFill>
                <a:schemeClr val="accent1"/>
              </a:solidFill>
              <a:highlight>
                <a:srgbClr val="FFFFFF"/>
              </a:highlight>
              <a:latin typeface="Proxima Nova"/>
              <a:ea typeface="Proxima Nova"/>
              <a:cs typeface="Proxima Nova"/>
            </a:endParaRPr>
          </a:p>
        </p:txBody>
      </p:sp>
    </p:spTree>
    <p:extLst>
      <p:ext uri="{BB962C8B-B14F-4D97-AF65-F5344CB8AC3E}">
        <p14:creationId xmlns:p14="http://schemas.microsoft.com/office/powerpoint/2010/main" val="2733062989"/>
      </p:ext>
    </p:extLst>
  </p:cSld>
  <p:clrMapOvr>
    <a:masterClrMapping/>
  </p:clrMapOvr>
  <p:extLst>
    <p:ext uri="{6950BFC3-D8DA-4A85-94F7-54DA5524770B}">
      <p188:commentRel xmlns:p188="http://schemas.microsoft.com/office/powerpoint/2018/8/main" r:id="rId3"/>
    </p:ext>
  </p:extLs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531"/>
        <p:cNvGrpSpPr/>
        <p:nvPr/>
      </p:nvGrpSpPr>
      <p:grpSpPr>
        <a:xfrm>
          <a:off x="0" y="0"/>
          <a:ext cx="0" cy="0"/>
          <a:chOff x="0" y="0"/>
          <a:chExt cx="0" cy="0"/>
        </a:xfrm>
      </p:grpSpPr>
      <p:sp>
        <p:nvSpPr>
          <p:cNvPr id="532" name="Google Shape;532;p72"/>
          <p:cNvSpPr txBox="1">
            <a:spLocks noGrp="1"/>
          </p:cNvSpPr>
          <p:nvPr>
            <p:ph type="title"/>
          </p:nvPr>
        </p:nvSpPr>
        <p:spPr>
          <a:xfrm>
            <a:off x="311700" y="237825"/>
            <a:ext cx="8520600" cy="623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Orthotics – So What?</a:t>
            </a:r>
            <a:endParaRPr/>
          </a:p>
        </p:txBody>
      </p:sp>
      <p:sp>
        <p:nvSpPr>
          <p:cNvPr id="533" name="Google Shape;533;p72"/>
          <p:cNvSpPr txBox="1"/>
          <p:nvPr/>
        </p:nvSpPr>
        <p:spPr>
          <a:xfrm>
            <a:off x="482675" y="1437088"/>
            <a:ext cx="7695600" cy="1847100"/>
          </a:xfrm>
          <a:prstGeom prst="rect">
            <a:avLst/>
          </a:prstGeom>
          <a:noFill/>
          <a:ln>
            <a:noFill/>
          </a:ln>
        </p:spPr>
        <p:txBody>
          <a:bodyPr spcFirstLastPara="1" wrap="square" lIns="91425" tIns="91425" rIns="91425" bIns="91425" anchor="t" anchorCtr="0">
            <a:spAutoFit/>
          </a:bodyPr>
          <a:lstStyle/>
          <a:p>
            <a:pPr marL="457200" lvl="0" indent="-342900" algn="l" rtl="0">
              <a:spcBef>
                <a:spcPts val="0"/>
              </a:spcBef>
              <a:spcAft>
                <a:spcPts val="0"/>
              </a:spcAft>
              <a:buClr>
                <a:schemeClr val="accent6"/>
              </a:buClr>
              <a:buSzPts val="1800"/>
              <a:buFont typeface="Proxima Nova"/>
              <a:buChar char="●"/>
            </a:pPr>
            <a:r>
              <a:rPr lang="en" sz="1800">
                <a:solidFill>
                  <a:schemeClr val="accent6"/>
                </a:solidFill>
                <a:latin typeface="Proxima Nova"/>
                <a:ea typeface="Proxima Nova"/>
                <a:cs typeface="Proxima Nova"/>
                <a:sym typeface="Proxima Nova"/>
              </a:rPr>
              <a:t>Not black and white </a:t>
            </a:r>
            <a:endParaRPr sz="1800">
              <a:solidFill>
                <a:schemeClr val="accent6"/>
              </a:solidFill>
              <a:latin typeface="Proxima Nova"/>
              <a:ea typeface="Proxima Nova"/>
              <a:cs typeface="Proxima Nova"/>
              <a:sym typeface="Proxima Nova"/>
            </a:endParaRPr>
          </a:p>
          <a:p>
            <a:pPr marL="457200" lvl="0" indent="-342900" algn="l" rtl="0">
              <a:spcBef>
                <a:spcPts val="0"/>
              </a:spcBef>
              <a:spcAft>
                <a:spcPts val="0"/>
              </a:spcAft>
              <a:buClr>
                <a:schemeClr val="accent6"/>
              </a:buClr>
              <a:buSzPts val="1800"/>
              <a:buFont typeface="Proxima Nova"/>
              <a:buChar char="●"/>
            </a:pPr>
            <a:r>
              <a:rPr lang="en" sz="1800">
                <a:solidFill>
                  <a:schemeClr val="accent6"/>
                </a:solidFill>
                <a:latin typeface="Proxima Nova"/>
                <a:ea typeface="Proxima Nova"/>
                <a:cs typeface="Proxima Nova"/>
                <a:sym typeface="Proxima Nova"/>
              </a:rPr>
              <a:t>Orthotics may need to be used early on when treating those with foot dysfunction to prevent orthopedic issues up the kinetic chain </a:t>
            </a:r>
            <a:endParaRPr sz="1800">
              <a:solidFill>
                <a:schemeClr val="accent6"/>
              </a:solidFill>
              <a:latin typeface="Proxima Nova"/>
              <a:ea typeface="Proxima Nova"/>
              <a:cs typeface="Proxima Nova"/>
              <a:sym typeface="Proxima Nova"/>
            </a:endParaRPr>
          </a:p>
          <a:p>
            <a:pPr marL="457200" lvl="0" indent="-342900" algn="l" rtl="0">
              <a:spcBef>
                <a:spcPts val="0"/>
              </a:spcBef>
              <a:spcAft>
                <a:spcPts val="0"/>
              </a:spcAft>
              <a:buClr>
                <a:schemeClr val="accent6"/>
              </a:buClr>
              <a:buSzPts val="1800"/>
              <a:buFont typeface="Proxima Nova"/>
              <a:buChar char="●"/>
            </a:pPr>
            <a:r>
              <a:rPr lang="en" sz="1800">
                <a:solidFill>
                  <a:schemeClr val="accent6"/>
                </a:solidFill>
                <a:latin typeface="Proxima Nova"/>
                <a:ea typeface="Proxima Nova"/>
                <a:cs typeface="Proxima Nova"/>
                <a:sym typeface="Proxima Nova"/>
              </a:rPr>
              <a:t>Orthotics should be avoided once natural foot biomechanics are restored</a:t>
            </a:r>
            <a:endParaRPr sz="1800">
              <a:solidFill>
                <a:schemeClr val="accent6"/>
              </a:solidFill>
              <a:latin typeface="Proxima Nova"/>
              <a:ea typeface="Proxima Nova"/>
              <a:cs typeface="Proxima Nova"/>
              <a:sym typeface="Proxima Nova"/>
            </a:endParaRPr>
          </a:p>
          <a:p>
            <a:pPr marL="0" lvl="0" indent="0" algn="l" rtl="0">
              <a:spcBef>
                <a:spcPts val="0"/>
              </a:spcBef>
              <a:spcAft>
                <a:spcPts val="0"/>
              </a:spcAft>
              <a:buNone/>
            </a:pPr>
            <a:endParaRPr sz="1800">
              <a:solidFill>
                <a:schemeClr val="accent6"/>
              </a:solidFill>
              <a:latin typeface="Proxima Nova"/>
              <a:ea typeface="Proxima Nova"/>
              <a:cs typeface="Proxima Nova"/>
              <a:sym typeface="Proxima Nova"/>
            </a:endParaRPr>
          </a:p>
        </p:txBody>
      </p:sp>
      <p:pic>
        <p:nvPicPr>
          <p:cNvPr id="535" name="Google Shape;535;p72"/>
          <p:cNvPicPr preferRelativeResize="0"/>
          <p:nvPr/>
        </p:nvPicPr>
        <p:blipFill>
          <a:blip r:embed="rId3">
            <a:alphaModFix/>
          </a:blip>
          <a:stretch>
            <a:fillRect/>
          </a:stretch>
        </p:blipFill>
        <p:spPr>
          <a:xfrm>
            <a:off x="3090850" y="3063100"/>
            <a:ext cx="2962275" cy="1543050"/>
          </a:xfrm>
          <a:prstGeom prst="rect">
            <a:avLst/>
          </a:prstGeom>
          <a:noFill/>
          <a:ln>
            <a:noFill/>
          </a:ln>
        </p:spPr>
      </p:pic>
      <p:sp>
        <p:nvSpPr>
          <p:cNvPr id="2" name="TextBox 1">
            <a:extLst>
              <a:ext uri="{FF2B5EF4-FFF2-40B4-BE49-F238E27FC236}">
                <a16:creationId xmlns:a16="http://schemas.microsoft.com/office/drawing/2014/main" id="{614700B3-9084-C3E3-FE8C-6F888D01B5BC}"/>
              </a:ext>
            </a:extLst>
          </p:cNvPr>
          <p:cNvSpPr txBox="1"/>
          <p:nvPr/>
        </p:nvSpPr>
        <p:spPr>
          <a:xfrm>
            <a:off x="3645477" y="4693228"/>
            <a:ext cx="3375312"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a:latin typeface="Proxima Nova"/>
              </a:rPr>
              <a:t>Podiapro. (n.d.). </a:t>
            </a:r>
            <a:r>
              <a:rPr lang="en-US" sz="800" i="1">
                <a:latin typeface="Proxima Nova"/>
              </a:rPr>
              <a:t>Flat foot</a:t>
            </a:r>
            <a:r>
              <a:rPr lang="en-US" sz="800">
                <a:latin typeface="Proxima Nova"/>
              </a:rPr>
              <a:t>.</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540" name="Google Shape;540;p73"/>
          <p:cNvSpPr txBox="1">
            <a:spLocks noGrp="1"/>
          </p:cNvSpPr>
          <p:nvPr>
            <p:ph type="ctrTitle"/>
          </p:nvPr>
        </p:nvSpPr>
        <p:spPr>
          <a:xfrm>
            <a:off x="311700" y="1040700"/>
            <a:ext cx="8520600" cy="12825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Conclusion</a:t>
            </a:r>
            <a:endParaRPr/>
          </a:p>
        </p:txBody>
      </p:sp>
      <p:cxnSp>
        <p:nvCxnSpPr>
          <p:cNvPr id="541" name="Google Shape;541;p73"/>
          <p:cNvCxnSpPr/>
          <p:nvPr/>
        </p:nvCxnSpPr>
        <p:spPr>
          <a:xfrm>
            <a:off x="311700" y="1999800"/>
            <a:ext cx="6774600" cy="13200"/>
          </a:xfrm>
          <a:prstGeom prst="straightConnector1">
            <a:avLst/>
          </a:prstGeom>
          <a:noFill/>
          <a:ln w="9525" cap="flat" cmpd="sng">
            <a:solidFill>
              <a:schemeClr val="dk2"/>
            </a:solidFill>
            <a:prstDash val="solid"/>
            <a:round/>
            <a:headEnd type="none" w="med" len="med"/>
            <a:tailEnd type="none" w="med" len="med"/>
          </a:ln>
        </p:spPr>
      </p:cxn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19"/>
          <p:cNvSpPr txBox="1">
            <a:spLocks noGrp="1"/>
          </p:cNvSpPr>
          <p:nvPr>
            <p:ph type="title"/>
          </p:nvPr>
        </p:nvSpPr>
        <p:spPr>
          <a:xfrm>
            <a:off x="311700" y="237825"/>
            <a:ext cx="8520600" cy="623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Proxima Nova"/>
                <a:ea typeface="Proxima Nova"/>
                <a:cs typeface="Proxima Nova"/>
                <a:sym typeface="Proxima Nova"/>
              </a:rPr>
              <a:t>Evolutionary Changes</a:t>
            </a:r>
            <a:endParaRPr>
              <a:latin typeface="Proxima Nova"/>
              <a:ea typeface="Proxima Nova"/>
              <a:cs typeface="Proxima Nova"/>
              <a:sym typeface="Proxima Nova"/>
            </a:endParaRPr>
          </a:p>
        </p:txBody>
      </p:sp>
      <p:sp>
        <p:nvSpPr>
          <p:cNvPr id="121" name="Google Shape;121;p19"/>
          <p:cNvSpPr txBox="1"/>
          <p:nvPr/>
        </p:nvSpPr>
        <p:spPr>
          <a:xfrm>
            <a:off x="1918475" y="1341775"/>
            <a:ext cx="4684500" cy="2339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a:latin typeface="Proxima Nova"/>
                <a:ea typeface="Proxima Nova"/>
                <a:cs typeface="Proxima Nova"/>
                <a:sym typeface="Proxima Nova"/>
              </a:rPr>
              <a:t>The foot of the first Hominins…</a:t>
            </a:r>
            <a:endParaRPr sz="2000">
              <a:latin typeface="Proxima Nova"/>
              <a:ea typeface="Proxima Nova"/>
              <a:cs typeface="Proxima Nova"/>
              <a:sym typeface="Proxima Nova"/>
            </a:endParaRPr>
          </a:p>
          <a:p>
            <a:pPr marL="0" lvl="0" indent="0" algn="l" rtl="0">
              <a:spcBef>
                <a:spcPts val="0"/>
              </a:spcBef>
              <a:spcAft>
                <a:spcPts val="0"/>
              </a:spcAft>
              <a:buNone/>
            </a:pPr>
            <a:endParaRPr sz="2000">
              <a:latin typeface="Proxima Nova"/>
              <a:ea typeface="Proxima Nova"/>
              <a:cs typeface="Proxima Nova"/>
              <a:sym typeface="Proxima Nova"/>
            </a:endParaRPr>
          </a:p>
          <a:p>
            <a:pPr marL="457200" lvl="0" indent="-355600" algn="l" rtl="0">
              <a:spcBef>
                <a:spcPts val="0"/>
              </a:spcBef>
              <a:spcAft>
                <a:spcPts val="0"/>
              </a:spcAft>
              <a:buClr>
                <a:srgbClr val="000000"/>
              </a:buClr>
              <a:buSzPts val="2000"/>
              <a:buFont typeface="Proxima Nova"/>
              <a:buChar char="●"/>
            </a:pPr>
            <a:r>
              <a:rPr lang="en" sz="2000">
                <a:latin typeface="Proxima Nova"/>
                <a:ea typeface="Proxima Nova"/>
                <a:cs typeface="Proxima Nova"/>
                <a:sym typeface="Proxima Nova"/>
              </a:rPr>
              <a:t>Arch began to form to aid in shock absorption</a:t>
            </a:r>
            <a:endParaRPr sz="2000">
              <a:latin typeface="Proxima Nova"/>
              <a:ea typeface="Proxima Nova"/>
              <a:cs typeface="Proxima Nova"/>
              <a:sym typeface="Proxima Nova"/>
            </a:endParaRPr>
          </a:p>
          <a:p>
            <a:pPr marL="457200" lvl="0" indent="-355600" algn="l" rtl="0">
              <a:spcBef>
                <a:spcPts val="0"/>
              </a:spcBef>
              <a:spcAft>
                <a:spcPts val="0"/>
              </a:spcAft>
              <a:buClr>
                <a:srgbClr val="000000"/>
              </a:buClr>
              <a:buSzPts val="2000"/>
              <a:buFont typeface="Proxima Nova"/>
              <a:buChar char="●"/>
            </a:pPr>
            <a:r>
              <a:rPr lang="en" sz="2000">
                <a:latin typeface="Proxima Nova"/>
                <a:ea typeface="Proxima Nova"/>
                <a:cs typeface="Proxima Nova"/>
                <a:sym typeface="Proxima Nova"/>
              </a:rPr>
              <a:t>Stiffer lateral column helped to convert a grasping foot into a propulsive lever </a:t>
            </a:r>
            <a:endParaRPr sz="2000">
              <a:latin typeface="Proxima Nova"/>
              <a:ea typeface="Proxima Nova"/>
              <a:cs typeface="Proxima Nova"/>
              <a:sym typeface="Proxima Nova"/>
            </a:endParaRPr>
          </a:p>
        </p:txBody>
      </p:sp>
      <p:pic>
        <p:nvPicPr>
          <p:cNvPr id="122" name="Google Shape;122;p19"/>
          <p:cNvPicPr preferRelativeResize="0"/>
          <p:nvPr/>
        </p:nvPicPr>
        <p:blipFill>
          <a:blip r:embed="rId4">
            <a:alphaModFix/>
          </a:blip>
          <a:stretch>
            <a:fillRect/>
          </a:stretch>
        </p:blipFill>
        <p:spPr>
          <a:xfrm>
            <a:off x="167009" y="1199833"/>
            <a:ext cx="1591549" cy="2739527"/>
          </a:xfrm>
          <a:prstGeom prst="rect">
            <a:avLst/>
          </a:prstGeom>
          <a:noFill/>
          <a:ln>
            <a:noFill/>
          </a:ln>
        </p:spPr>
      </p:pic>
      <p:pic>
        <p:nvPicPr>
          <p:cNvPr id="123" name="Google Shape;123;p19"/>
          <p:cNvPicPr preferRelativeResize="0"/>
          <p:nvPr/>
        </p:nvPicPr>
        <p:blipFill>
          <a:blip r:embed="rId5">
            <a:alphaModFix/>
          </a:blip>
          <a:stretch>
            <a:fillRect/>
          </a:stretch>
        </p:blipFill>
        <p:spPr>
          <a:xfrm>
            <a:off x="6599606" y="1534370"/>
            <a:ext cx="2143125" cy="2143125"/>
          </a:xfrm>
          <a:prstGeom prst="rect">
            <a:avLst/>
          </a:prstGeom>
          <a:noFill/>
          <a:ln>
            <a:noFill/>
          </a:ln>
        </p:spPr>
      </p:pic>
      <p:sp>
        <p:nvSpPr>
          <p:cNvPr id="2" name="Google Shape;106;p17">
            <a:extLst>
              <a:ext uri="{FF2B5EF4-FFF2-40B4-BE49-F238E27FC236}">
                <a16:creationId xmlns:a16="http://schemas.microsoft.com/office/drawing/2014/main" id="{6724E63C-626D-18BD-E7F9-5F553792C53C}"/>
              </a:ext>
            </a:extLst>
          </p:cNvPr>
          <p:cNvSpPr txBox="1"/>
          <p:nvPr/>
        </p:nvSpPr>
        <p:spPr>
          <a:xfrm>
            <a:off x="-166399" y="4833045"/>
            <a:ext cx="7685700" cy="307746"/>
          </a:xfrm>
          <a:prstGeom prst="rect">
            <a:avLst/>
          </a:prstGeom>
          <a:noFill/>
          <a:ln>
            <a:noFill/>
          </a:ln>
        </p:spPr>
        <p:txBody>
          <a:bodyPr spcFirstLastPara="1" wrap="square" lIns="91425" tIns="91425" rIns="91425" bIns="91425" anchor="t" anchorCtr="0">
            <a:spAutoFit/>
          </a:bodyPr>
          <a:lstStyle/>
          <a:p>
            <a:pPr marL="177800">
              <a:buClr>
                <a:schemeClr val="accent1"/>
              </a:buClr>
              <a:buSzPts val="800"/>
            </a:pPr>
            <a:r>
              <a:rPr lang="en-US" sz="800">
                <a:solidFill>
                  <a:schemeClr val="accent1"/>
                </a:solidFill>
                <a:latin typeface="Proxima Nova"/>
                <a:ea typeface="Proxima Nova"/>
                <a:cs typeface="Proxima Nova"/>
                <a:sym typeface="Proxima Nova"/>
              </a:rPr>
              <a:t>Hu D, Xiong CH, Sun R, 2021. </a:t>
            </a:r>
            <a:r>
              <a:rPr lang="en" sz="800">
                <a:solidFill>
                  <a:schemeClr val="accent1"/>
                </a:solidFill>
                <a:latin typeface="Proxima Nova"/>
                <a:ea typeface="Proxima Nova"/>
                <a:cs typeface="Proxima Nova"/>
                <a:sym typeface="Proxima Nova"/>
              </a:rPr>
              <a:t>Lovejoy CO, Latimer B, Suwa G, Asfaw B, White TD, 2009. McNutt EJ, Zipfel B, DeSilva JM, 2018. </a:t>
            </a:r>
            <a:endParaRPr lang="en-US" sz="800">
              <a:solidFill>
                <a:schemeClr val="accent1"/>
              </a:solidFill>
              <a:latin typeface="Proxima Nova"/>
              <a:ea typeface="Proxima Nova"/>
              <a:cs typeface="Proxima Nova"/>
            </a:endParaRPr>
          </a:p>
        </p:txBody>
      </p:sp>
      <p:sp>
        <p:nvSpPr>
          <p:cNvPr id="3" name="TextBox 2">
            <a:extLst>
              <a:ext uri="{FF2B5EF4-FFF2-40B4-BE49-F238E27FC236}">
                <a16:creationId xmlns:a16="http://schemas.microsoft.com/office/drawing/2014/main" id="{C8C79CBE-FFB4-E973-803B-DB7FDFD1351D}"/>
              </a:ext>
            </a:extLst>
          </p:cNvPr>
          <p:cNvSpPr txBox="1"/>
          <p:nvPr/>
        </p:nvSpPr>
        <p:spPr>
          <a:xfrm>
            <a:off x="139959" y="3942184"/>
            <a:ext cx="2148373"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a:t>Harrold, F., &amp; Abboud, R. J. (2020, September 15). </a:t>
            </a:r>
            <a:r>
              <a:rPr lang="en-US" sz="800" i="1"/>
              <a:t>Chapter 2 – Biomechanics of the foot and ankle</a:t>
            </a:r>
            <a:r>
              <a:rPr lang="en-US" sz="800"/>
              <a:t>. In </a:t>
            </a:r>
            <a:r>
              <a:rPr lang="en-US" sz="800" i="1"/>
              <a:t>Musculoskeletal Key</a:t>
            </a:r>
            <a:endParaRPr lang="en-US" sz="800"/>
          </a:p>
        </p:txBody>
      </p:sp>
      <p:sp>
        <p:nvSpPr>
          <p:cNvPr id="4" name="TextBox 3">
            <a:extLst>
              <a:ext uri="{FF2B5EF4-FFF2-40B4-BE49-F238E27FC236}">
                <a16:creationId xmlns:a16="http://schemas.microsoft.com/office/drawing/2014/main" id="{87F517C2-01E1-A9A1-AA8F-BB0268E1C38E}"/>
              </a:ext>
            </a:extLst>
          </p:cNvPr>
          <p:cNvSpPr txBox="1"/>
          <p:nvPr/>
        </p:nvSpPr>
        <p:spPr>
          <a:xfrm>
            <a:off x="6601407" y="3679759"/>
            <a:ext cx="2766529"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a:t>Smithsonian National Museum of Natural History. (n.d.). </a:t>
            </a:r>
            <a:r>
              <a:rPr lang="en-US" sz="800" i="1"/>
              <a:t>Footprints from Koobi Fora, Kenya</a:t>
            </a:r>
            <a:endParaRPr lang="en-US" sz="800"/>
          </a:p>
        </p:txBody>
      </p:sp>
    </p:spTree>
  </p:cSld>
  <p:clrMapOvr>
    <a:masterClrMapping/>
  </p:clrMapOvr>
  <p:extLst>
    <p:ext uri="{6950BFC3-D8DA-4A85-94F7-54DA5524770B}">
      <p188:commentRel xmlns:p188="http://schemas.microsoft.com/office/powerpoint/2018/8/main" r:id="rId3"/>
    </p:ext>
  </p:extLs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180252-C114-E514-D81E-5AF63E520A1B}"/>
              </a:ext>
            </a:extLst>
          </p:cNvPr>
          <p:cNvSpPr>
            <a:spLocks noGrp="1"/>
          </p:cNvSpPr>
          <p:nvPr>
            <p:ph type="title"/>
          </p:nvPr>
        </p:nvSpPr>
        <p:spPr/>
        <p:txBody>
          <a:bodyPr>
            <a:normAutofit fontScale="90000"/>
          </a:bodyPr>
          <a:lstStyle/>
          <a:p>
            <a:r>
              <a:rPr lang="en-US"/>
              <a:t>References</a:t>
            </a:r>
          </a:p>
        </p:txBody>
      </p:sp>
      <p:pic>
        <p:nvPicPr>
          <p:cNvPr id="3" name="Picture 2" descr="A screenshot of a document&#10;&#10;AI-generated content may be incorrect.">
            <a:extLst>
              <a:ext uri="{FF2B5EF4-FFF2-40B4-BE49-F238E27FC236}">
                <a16:creationId xmlns:a16="http://schemas.microsoft.com/office/drawing/2014/main" id="{2CA948D0-204A-069F-0FBB-17AF5146352D}"/>
              </a:ext>
            </a:extLst>
          </p:cNvPr>
          <p:cNvPicPr>
            <a:picLocks noChangeAspect="1"/>
          </p:cNvPicPr>
          <p:nvPr/>
        </p:nvPicPr>
        <p:blipFill>
          <a:blip r:embed="rId2"/>
          <a:stretch>
            <a:fillRect/>
          </a:stretch>
        </p:blipFill>
        <p:spPr>
          <a:xfrm>
            <a:off x="310602" y="1385888"/>
            <a:ext cx="2612533" cy="3605212"/>
          </a:xfrm>
          <a:prstGeom prst="rect">
            <a:avLst/>
          </a:prstGeom>
        </p:spPr>
      </p:pic>
      <p:pic>
        <p:nvPicPr>
          <p:cNvPr id="6" name="Picture 5" descr="A screenshot of a document&#10;&#10;AI-generated content may be incorrect.">
            <a:extLst>
              <a:ext uri="{FF2B5EF4-FFF2-40B4-BE49-F238E27FC236}">
                <a16:creationId xmlns:a16="http://schemas.microsoft.com/office/drawing/2014/main" id="{E686C77D-AFF3-B813-4B90-06F46051D533}"/>
              </a:ext>
            </a:extLst>
          </p:cNvPr>
          <p:cNvPicPr>
            <a:picLocks noChangeAspect="1"/>
          </p:cNvPicPr>
          <p:nvPr/>
        </p:nvPicPr>
        <p:blipFill>
          <a:blip r:embed="rId3"/>
          <a:stretch>
            <a:fillRect/>
          </a:stretch>
        </p:blipFill>
        <p:spPr>
          <a:xfrm>
            <a:off x="2985755" y="1384916"/>
            <a:ext cx="2648290" cy="3610655"/>
          </a:xfrm>
          <a:prstGeom prst="rect">
            <a:avLst/>
          </a:prstGeom>
        </p:spPr>
      </p:pic>
      <p:pic>
        <p:nvPicPr>
          <p:cNvPr id="4" name="Picture 3" descr="A close-up of a document&#10;&#10;AI-generated content may be incorrect.">
            <a:extLst>
              <a:ext uri="{FF2B5EF4-FFF2-40B4-BE49-F238E27FC236}">
                <a16:creationId xmlns:a16="http://schemas.microsoft.com/office/drawing/2014/main" id="{CDA62CE2-7834-C73E-7DB7-6570655D4365}"/>
              </a:ext>
            </a:extLst>
          </p:cNvPr>
          <p:cNvPicPr>
            <a:picLocks noChangeAspect="1"/>
          </p:cNvPicPr>
          <p:nvPr/>
        </p:nvPicPr>
        <p:blipFill>
          <a:blip r:embed="rId4"/>
          <a:stretch>
            <a:fillRect/>
          </a:stretch>
        </p:blipFill>
        <p:spPr>
          <a:xfrm>
            <a:off x="5629987" y="1388962"/>
            <a:ext cx="2622407" cy="3617089"/>
          </a:xfrm>
          <a:prstGeom prst="rect">
            <a:avLst/>
          </a:prstGeom>
        </p:spPr>
      </p:pic>
    </p:spTree>
    <p:extLst>
      <p:ext uri="{BB962C8B-B14F-4D97-AF65-F5344CB8AC3E}">
        <p14:creationId xmlns:p14="http://schemas.microsoft.com/office/powerpoint/2010/main" val="30267625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20"/>
          <p:cNvSpPr txBox="1">
            <a:spLocks noGrp="1"/>
          </p:cNvSpPr>
          <p:nvPr>
            <p:ph type="title"/>
          </p:nvPr>
        </p:nvSpPr>
        <p:spPr>
          <a:xfrm>
            <a:off x="311700" y="237825"/>
            <a:ext cx="8520600" cy="623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Proxima Nova"/>
                <a:ea typeface="Proxima Nova"/>
                <a:cs typeface="Proxima Nova"/>
                <a:sym typeface="Proxima Nova"/>
              </a:rPr>
              <a:t>Evolutionary Changes</a:t>
            </a:r>
            <a:endParaRPr>
              <a:latin typeface="Proxima Nova"/>
              <a:ea typeface="Proxima Nova"/>
              <a:cs typeface="Proxima Nova"/>
              <a:sym typeface="Proxima Nova"/>
            </a:endParaRPr>
          </a:p>
        </p:txBody>
      </p:sp>
      <p:sp>
        <p:nvSpPr>
          <p:cNvPr id="130" name="Google Shape;130;p20"/>
          <p:cNvSpPr txBox="1"/>
          <p:nvPr/>
        </p:nvSpPr>
        <p:spPr>
          <a:xfrm>
            <a:off x="311700" y="1466950"/>
            <a:ext cx="4453500" cy="326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solidFill>
                  <a:schemeClr val="accent6"/>
                </a:solidFill>
                <a:latin typeface="Proxima Nova"/>
                <a:ea typeface="Proxima Nova"/>
                <a:cs typeface="Proxima Nova"/>
                <a:sym typeface="Proxima Nova"/>
              </a:rPr>
              <a:t>Further changes to promote bipedal gait…</a:t>
            </a:r>
            <a:endParaRPr sz="1800">
              <a:solidFill>
                <a:schemeClr val="accent6"/>
              </a:solidFill>
              <a:latin typeface="Proxima Nova"/>
              <a:ea typeface="Proxima Nova"/>
              <a:cs typeface="Proxima Nova"/>
              <a:sym typeface="Proxima Nova"/>
            </a:endParaRPr>
          </a:p>
          <a:p>
            <a:pPr marL="0" lvl="0" indent="0" algn="l" rtl="0">
              <a:spcBef>
                <a:spcPts val="0"/>
              </a:spcBef>
              <a:spcAft>
                <a:spcPts val="0"/>
              </a:spcAft>
              <a:buNone/>
            </a:pPr>
            <a:endParaRPr sz="1800">
              <a:solidFill>
                <a:schemeClr val="accent6"/>
              </a:solidFill>
              <a:latin typeface="Proxima Nova"/>
              <a:ea typeface="Proxima Nova"/>
              <a:cs typeface="Proxima Nova"/>
              <a:sym typeface="Proxima Nova"/>
            </a:endParaRPr>
          </a:p>
          <a:p>
            <a:pPr marL="457200" lvl="0" indent="-342900" algn="l" rtl="0">
              <a:spcBef>
                <a:spcPts val="0"/>
              </a:spcBef>
              <a:spcAft>
                <a:spcPts val="0"/>
              </a:spcAft>
              <a:buClr>
                <a:schemeClr val="accent6"/>
              </a:buClr>
              <a:buSzPts val="1800"/>
              <a:buFont typeface="Proxima Nova"/>
              <a:buChar char="●"/>
            </a:pPr>
            <a:r>
              <a:rPr lang="en" sz="1800">
                <a:solidFill>
                  <a:schemeClr val="accent6"/>
                </a:solidFill>
                <a:latin typeface="Proxima Nova"/>
                <a:ea typeface="Proxima Nova"/>
                <a:cs typeface="Proxima Nova"/>
                <a:sym typeface="Proxima Nova"/>
              </a:rPr>
              <a:t>Thick plantar fascia and “spring” ligament</a:t>
            </a:r>
            <a:endParaRPr sz="1800">
              <a:solidFill>
                <a:schemeClr val="accent6"/>
              </a:solidFill>
              <a:latin typeface="Proxima Nova"/>
              <a:ea typeface="Proxima Nova"/>
              <a:cs typeface="Proxima Nova"/>
              <a:sym typeface="Proxima Nova"/>
            </a:endParaRPr>
          </a:p>
          <a:p>
            <a:pPr marL="914400" lvl="1" indent="-342900" algn="l" rtl="0">
              <a:spcBef>
                <a:spcPts val="0"/>
              </a:spcBef>
              <a:spcAft>
                <a:spcPts val="0"/>
              </a:spcAft>
              <a:buClr>
                <a:schemeClr val="accent6"/>
              </a:buClr>
              <a:buSzPts val="1800"/>
              <a:buFont typeface="Proxima Nova"/>
              <a:buChar char="○"/>
            </a:pPr>
            <a:r>
              <a:rPr lang="en" sz="1800">
                <a:solidFill>
                  <a:schemeClr val="accent6"/>
                </a:solidFill>
                <a:latin typeface="Proxima Nova"/>
                <a:ea typeface="Proxima Nova"/>
                <a:cs typeface="Proxima Nova"/>
                <a:sym typeface="Proxima Nova"/>
              </a:rPr>
              <a:t>Resist tensile forces at the foot</a:t>
            </a:r>
            <a:endParaRPr sz="1800">
              <a:solidFill>
                <a:schemeClr val="accent6"/>
              </a:solidFill>
              <a:latin typeface="Proxima Nova"/>
              <a:ea typeface="Proxima Nova"/>
              <a:cs typeface="Proxima Nova"/>
              <a:sym typeface="Proxima Nova"/>
            </a:endParaRPr>
          </a:p>
          <a:p>
            <a:pPr marL="914400" lvl="1" indent="-342900" algn="l" rtl="0">
              <a:spcBef>
                <a:spcPts val="0"/>
              </a:spcBef>
              <a:spcAft>
                <a:spcPts val="0"/>
              </a:spcAft>
              <a:buClr>
                <a:schemeClr val="accent6"/>
              </a:buClr>
              <a:buSzPts val="1800"/>
              <a:buFont typeface="Proxima Nova"/>
              <a:buChar char="○"/>
            </a:pPr>
            <a:r>
              <a:rPr lang="en" sz="1800">
                <a:solidFill>
                  <a:schemeClr val="accent6"/>
                </a:solidFill>
                <a:latin typeface="Proxima Nova"/>
                <a:ea typeface="Proxima Nova"/>
                <a:cs typeface="Proxima Nova"/>
                <a:sym typeface="Proxima Nova"/>
              </a:rPr>
              <a:t>Absorb load with gait </a:t>
            </a:r>
            <a:endParaRPr sz="1800">
              <a:solidFill>
                <a:schemeClr val="accent6"/>
              </a:solidFill>
              <a:latin typeface="Proxima Nova"/>
              <a:ea typeface="Proxima Nova"/>
              <a:cs typeface="Proxima Nova"/>
              <a:sym typeface="Proxima Nova"/>
            </a:endParaRPr>
          </a:p>
          <a:p>
            <a:pPr marL="914400" lvl="1" indent="-342900" algn="l" rtl="0">
              <a:spcBef>
                <a:spcPts val="0"/>
              </a:spcBef>
              <a:spcAft>
                <a:spcPts val="0"/>
              </a:spcAft>
              <a:buClr>
                <a:schemeClr val="accent6"/>
              </a:buClr>
              <a:buSzPts val="1800"/>
              <a:buFont typeface="Proxima Nova"/>
              <a:buChar char="○"/>
            </a:pPr>
            <a:r>
              <a:rPr lang="en" sz="1800">
                <a:solidFill>
                  <a:schemeClr val="accent6"/>
                </a:solidFill>
                <a:latin typeface="Proxima Nova"/>
                <a:ea typeface="Proxima Nova"/>
                <a:cs typeface="Proxima Nova"/>
                <a:sym typeface="Proxima Nova"/>
              </a:rPr>
              <a:t>Assist in toe off and plantar flexion</a:t>
            </a:r>
            <a:endParaRPr sz="1800">
              <a:solidFill>
                <a:schemeClr val="accent6"/>
              </a:solidFill>
              <a:latin typeface="Proxima Nova"/>
              <a:ea typeface="Proxima Nova"/>
              <a:cs typeface="Proxima Nova"/>
              <a:sym typeface="Proxima Nova"/>
            </a:endParaRPr>
          </a:p>
          <a:p>
            <a:pPr marL="914400" lvl="1" indent="-342900" algn="l" rtl="0">
              <a:spcBef>
                <a:spcPts val="0"/>
              </a:spcBef>
              <a:spcAft>
                <a:spcPts val="0"/>
              </a:spcAft>
              <a:buClr>
                <a:schemeClr val="accent6"/>
              </a:buClr>
              <a:buSzPts val="1800"/>
              <a:buFont typeface="Proxima Nova"/>
              <a:buChar char="○"/>
            </a:pPr>
            <a:r>
              <a:rPr lang="en" sz="1800">
                <a:solidFill>
                  <a:schemeClr val="accent6"/>
                </a:solidFill>
                <a:latin typeface="Proxima Nova"/>
                <a:ea typeface="Proxima Nova"/>
                <a:cs typeface="Proxima Nova"/>
                <a:sym typeface="Proxima Nova"/>
              </a:rPr>
              <a:t>Put metatarsals in external torsion</a:t>
            </a:r>
            <a:endParaRPr sz="1800">
              <a:solidFill>
                <a:schemeClr val="accent6"/>
              </a:solidFill>
              <a:latin typeface="Proxima Nova"/>
              <a:ea typeface="Proxima Nova"/>
              <a:cs typeface="Proxima Nova"/>
              <a:sym typeface="Proxima Nova"/>
            </a:endParaRPr>
          </a:p>
          <a:p>
            <a:pPr marL="0" lvl="0" indent="0" algn="l" rtl="0">
              <a:spcBef>
                <a:spcPts val="0"/>
              </a:spcBef>
              <a:spcAft>
                <a:spcPts val="0"/>
              </a:spcAft>
              <a:buNone/>
            </a:pPr>
            <a:endParaRPr sz="2000">
              <a:solidFill>
                <a:schemeClr val="accent6"/>
              </a:solidFill>
              <a:latin typeface="Proxima Nova"/>
              <a:ea typeface="Proxima Nova"/>
              <a:cs typeface="Proxima Nova"/>
              <a:sym typeface="Proxima Nova"/>
            </a:endParaRPr>
          </a:p>
        </p:txBody>
      </p:sp>
      <p:pic>
        <p:nvPicPr>
          <p:cNvPr id="131" name="Google Shape;131;p20"/>
          <p:cNvPicPr preferRelativeResize="0"/>
          <p:nvPr/>
        </p:nvPicPr>
        <p:blipFill>
          <a:blip r:embed="rId3">
            <a:alphaModFix/>
          </a:blip>
          <a:stretch>
            <a:fillRect/>
          </a:stretch>
        </p:blipFill>
        <p:spPr>
          <a:xfrm>
            <a:off x="7113942" y="3209316"/>
            <a:ext cx="1176220" cy="1175104"/>
          </a:xfrm>
          <a:prstGeom prst="rect">
            <a:avLst/>
          </a:prstGeom>
          <a:noFill/>
          <a:ln>
            <a:noFill/>
          </a:ln>
        </p:spPr>
      </p:pic>
      <p:sp>
        <p:nvSpPr>
          <p:cNvPr id="132" name="Google Shape;132;p20"/>
          <p:cNvSpPr txBox="1"/>
          <p:nvPr/>
        </p:nvSpPr>
        <p:spPr>
          <a:xfrm>
            <a:off x="8878" y="4837880"/>
            <a:ext cx="7685700" cy="307800"/>
          </a:xfrm>
          <a:prstGeom prst="rect">
            <a:avLst/>
          </a:prstGeom>
          <a:noFill/>
          <a:ln>
            <a:noFill/>
          </a:ln>
        </p:spPr>
        <p:txBody>
          <a:bodyPr spcFirstLastPara="1" wrap="square" lIns="91425" tIns="91425" rIns="91425" bIns="91425" anchor="t" anchorCtr="0">
            <a:spAutoFit/>
          </a:bodyPr>
          <a:lstStyle/>
          <a:p>
            <a:r>
              <a:rPr lang="en" sz="800">
                <a:solidFill>
                  <a:schemeClr val="accent1"/>
                </a:solidFill>
                <a:latin typeface="Proxima Nova"/>
                <a:ea typeface="Proxima Nova"/>
                <a:cs typeface="Proxima Nova"/>
                <a:sym typeface="Proxima Nova"/>
              </a:rPr>
              <a:t>McNutt EJ, Zipfel B, DeSilva JM, 2018.</a:t>
            </a:r>
            <a:endParaRPr lang="en-US" sz="800">
              <a:solidFill>
                <a:schemeClr val="accent1"/>
              </a:solidFill>
              <a:latin typeface="Proxima Nova"/>
              <a:ea typeface="Proxima Nova"/>
              <a:cs typeface="Proxima Nova"/>
              <a:sym typeface="Proxima Nova"/>
            </a:endParaRPr>
          </a:p>
        </p:txBody>
      </p:sp>
      <p:pic>
        <p:nvPicPr>
          <p:cNvPr id="133" name="Google Shape;133;p20"/>
          <p:cNvPicPr preferRelativeResize="0"/>
          <p:nvPr/>
        </p:nvPicPr>
        <p:blipFill>
          <a:blip r:embed="rId4">
            <a:alphaModFix/>
          </a:blip>
          <a:stretch>
            <a:fillRect/>
          </a:stretch>
        </p:blipFill>
        <p:spPr>
          <a:xfrm>
            <a:off x="4569815" y="1805877"/>
            <a:ext cx="2547733" cy="1696310"/>
          </a:xfrm>
          <a:prstGeom prst="rect">
            <a:avLst/>
          </a:prstGeom>
          <a:noFill/>
          <a:ln>
            <a:noFill/>
          </a:ln>
        </p:spPr>
      </p:pic>
      <p:pic>
        <p:nvPicPr>
          <p:cNvPr id="134" name="Google Shape;134;p20"/>
          <p:cNvPicPr preferRelativeResize="0"/>
          <p:nvPr/>
        </p:nvPicPr>
        <p:blipFill>
          <a:blip r:embed="rId5">
            <a:alphaModFix/>
          </a:blip>
          <a:stretch>
            <a:fillRect/>
          </a:stretch>
        </p:blipFill>
        <p:spPr>
          <a:xfrm>
            <a:off x="7045618" y="1054575"/>
            <a:ext cx="1488719" cy="1250651"/>
          </a:xfrm>
          <a:prstGeom prst="rect">
            <a:avLst/>
          </a:prstGeom>
          <a:noFill/>
          <a:ln>
            <a:noFill/>
          </a:ln>
        </p:spPr>
      </p:pic>
      <p:sp>
        <p:nvSpPr>
          <p:cNvPr id="4" name="TextBox 3">
            <a:extLst>
              <a:ext uri="{FF2B5EF4-FFF2-40B4-BE49-F238E27FC236}">
                <a16:creationId xmlns:a16="http://schemas.microsoft.com/office/drawing/2014/main" id="{BEFF9E90-3795-8611-1014-690AC49CF91C}"/>
              </a:ext>
            </a:extLst>
          </p:cNvPr>
          <p:cNvSpPr txBox="1"/>
          <p:nvPr/>
        </p:nvSpPr>
        <p:spPr>
          <a:xfrm>
            <a:off x="4854128" y="3505554"/>
            <a:ext cx="2743200"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a:t>Complete Anatomy 3D4medical</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21"/>
          <p:cNvSpPr txBox="1">
            <a:spLocks noGrp="1"/>
          </p:cNvSpPr>
          <p:nvPr>
            <p:ph type="title"/>
          </p:nvPr>
        </p:nvSpPr>
        <p:spPr>
          <a:xfrm>
            <a:off x="311700" y="237825"/>
            <a:ext cx="8520600" cy="623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Proxima Nova"/>
                <a:ea typeface="Proxima Nova"/>
                <a:cs typeface="Proxima Nova"/>
                <a:sym typeface="Proxima Nova"/>
              </a:rPr>
              <a:t>Evolutionary Changes</a:t>
            </a:r>
            <a:endParaRPr>
              <a:latin typeface="Proxima Nova"/>
              <a:ea typeface="Proxima Nova"/>
              <a:cs typeface="Proxima Nova"/>
              <a:sym typeface="Proxima Nova"/>
            </a:endParaRPr>
          </a:p>
        </p:txBody>
      </p:sp>
      <p:sp>
        <p:nvSpPr>
          <p:cNvPr id="140" name="Google Shape;140;p21"/>
          <p:cNvSpPr txBox="1"/>
          <p:nvPr/>
        </p:nvSpPr>
        <p:spPr>
          <a:xfrm>
            <a:off x="717975" y="1730300"/>
            <a:ext cx="4107600" cy="2432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solidFill>
                  <a:schemeClr val="accent6"/>
                </a:solidFill>
                <a:latin typeface="Proxima Nova"/>
                <a:ea typeface="Proxima Nova"/>
                <a:cs typeface="Proxima Nova"/>
                <a:sym typeface="Proxima Nova"/>
              </a:rPr>
              <a:t>Further changes to promote bipedal gait…</a:t>
            </a:r>
            <a:endParaRPr sz="1800">
              <a:solidFill>
                <a:schemeClr val="accent6"/>
              </a:solidFill>
              <a:latin typeface="Proxima Nova"/>
              <a:ea typeface="Proxima Nova"/>
              <a:cs typeface="Proxima Nova"/>
              <a:sym typeface="Proxima Nova"/>
            </a:endParaRPr>
          </a:p>
          <a:p>
            <a:pPr marL="0" lvl="0" indent="0" algn="l" rtl="0">
              <a:spcBef>
                <a:spcPts val="0"/>
              </a:spcBef>
              <a:spcAft>
                <a:spcPts val="0"/>
              </a:spcAft>
              <a:buNone/>
            </a:pPr>
            <a:endParaRPr sz="1800">
              <a:solidFill>
                <a:schemeClr val="accent6"/>
              </a:solidFill>
              <a:latin typeface="Proxima Nova"/>
              <a:ea typeface="Proxima Nova"/>
              <a:cs typeface="Proxima Nova"/>
              <a:sym typeface="Proxima Nova"/>
            </a:endParaRPr>
          </a:p>
          <a:p>
            <a:pPr marL="457200" lvl="0" indent="-342900" algn="l" rtl="0">
              <a:spcBef>
                <a:spcPts val="0"/>
              </a:spcBef>
              <a:spcAft>
                <a:spcPts val="0"/>
              </a:spcAft>
              <a:buClr>
                <a:schemeClr val="accent6"/>
              </a:buClr>
              <a:buSzPts val="1800"/>
              <a:buFont typeface="Proxima Nova"/>
              <a:buChar char="●"/>
            </a:pPr>
            <a:r>
              <a:rPr lang="en" sz="1800">
                <a:solidFill>
                  <a:schemeClr val="accent6"/>
                </a:solidFill>
                <a:latin typeface="Proxima Nova"/>
                <a:ea typeface="Proxima Nova"/>
                <a:cs typeface="Proxima Nova"/>
                <a:sym typeface="Proxima Nova"/>
              </a:rPr>
              <a:t>Highly developed gastrocnemius / soleus complex</a:t>
            </a:r>
            <a:endParaRPr sz="1800">
              <a:solidFill>
                <a:schemeClr val="accent6"/>
              </a:solidFill>
              <a:latin typeface="Proxima Nova"/>
              <a:ea typeface="Proxima Nova"/>
              <a:cs typeface="Proxima Nova"/>
              <a:sym typeface="Proxima Nova"/>
            </a:endParaRPr>
          </a:p>
          <a:p>
            <a:pPr marL="914400" lvl="1" indent="-342900" algn="l" rtl="0">
              <a:spcBef>
                <a:spcPts val="0"/>
              </a:spcBef>
              <a:spcAft>
                <a:spcPts val="0"/>
              </a:spcAft>
              <a:buClr>
                <a:schemeClr val="accent6"/>
              </a:buClr>
              <a:buSzPts val="1800"/>
              <a:buFont typeface="Proxima Nova"/>
              <a:buChar char="○"/>
            </a:pPr>
            <a:r>
              <a:rPr lang="en" sz="1800">
                <a:solidFill>
                  <a:schemeClr val="accent6"/>
                </a:solidFill>
                <a:latin typeface="Proxima Nova"/>
                <a:ea typeface="Proxima Nova"/>
                <a:cs typeface="Proxima Nova"/>
                <a:sym typeface="Proxima Nova"/>
              </a:rPr>
              <a:t>Dissipate ground reaction force eccentrically</a:t>
            </a:r>
            <a:endParaRPr sz="1800">
              <a:solidFill>
                <a:schemeClr val="accent6"/>
              </a:solidFill>
              <a:latin typeface="Proxima Nova"/>
              <a:ea typeface="Proxima Nova"/>
              <a:cs typeface="Proxima Nova"/>
              <a:sym typeface="Proxima Nova"/>
            </a:endParaRPr>
          </a:p>
          <a:p>
            <a:pPr marL="0" lvl="0" indent="0" algn="l" rtl="0">
              <a:spcBef>
                <a:spcPts val="0"/>
              </a:spcBef>
              <a:spcAft>
                <a:spcPts val="0"/>
              </a:spcAft>
              <a:buNone/>
            </a:pPr>
            <a:endParaRPr sz="2000">
              <a:solidFill>
                <a:schemeClr val="accent6"/>
              </a:solidFill>
              <a:latin typeface="Proxima Nova"/>
              <a:ea typeface="Proxima Nova"/>
              <a:cs typeface="Proxima Nova"/>
              <a:sym typeface="Proxima Nova"/>
            </a:endParaRPr>
          </a:p>
        </p:txBody>
      </p:sp>
      <p:pic>
        <p:nvPicPr>
          <p:cNvPr id="141" name="Google Shape;141;p21"/>
          <p:cNvPicPr preferRelativeResize="0"/>
          <p:nvPr/>
        </p:nvPicPr>
        <p:blipFill>
          <a:blip r:embed="rId3">
            <a:alphaModFix/>
          </a:blip>
          <a:stretch>
            <a:fillRect/>
          </a:stretch>
        </p:blipFill>
        <p:spPr>
          <a:xfrm>
            <a:off x="5745576" y="1590599"/>
            <a:ext cx="2658224" cy="2571799"/>
          </a:xfrm>
          <a:prstGeom prst="rect">
            <a:avLst/>
          </a:prstGeom>
          <a:noFill/>
          <a:ln>
            <a:noFill/>
          </a:ln>
        </p:spPr>
      </p:pic>
      <p:sp>
        <p:nvSpPr>
          <p:cNvPr id="142" name="Google Shape;142;p21"/>
          <p:cNvSpPr txBox="1"/>
          <p:nvPr/>
        </p:nvSpPr>
        <p:spPr>
          <a:xfrm>
            <a:off x="-1905" y="4837880"/>
            <a:ext cx="7685700" cy="307800"/>
          </a:xfrm>
          <a:prstGeom prst="rect">
            <a:avLst/>
          </a:prstGeom>
          <a:noFill/>
          <a:ln>
            <a:noFill/>
          </a:ln>
        </p:spPr>
        <p:txBody>
          <a:bodyPr spcFirstLastPara="1" wrap="square" lIns="91425" tIns="91425" rIns="91425" bIns="91425" anchor="t" anchorCtr="0">
            <a:spAutoFit/>
          </a:bodyPr>
          <a:lstStyle/>
          <a:p>
            <a:r>
              <a:rPr lang="en" sz="800">
                <a:solidFill>
                  <a:schemeClr val="accent1"/>
                </a:solidFill>
                <a:latin typeface="Proxima Nova"/>
                <a:ea typeface="Proxima Nova"/>
                <a:cs typeface="Proxima Nova"/>
                <a:sym typeface="Proxima Nova"/>
              </a:rPr>
              <a:t>McNutt EJ, Zipfel B, DeSilva JM, 2018;. </a:t>
            </a:r>
          </a:p>
        </p:txBody>
      </p:sp>
      <p:sp>
        <p:nvSpPr>
          <p:cNvPr id="2" name="TextBox 1">
            <a:extLst>
              <a:ext uri="{FF2B5EF4-FFF2-40B4-BE49-F238E27FC236}">
                <a16:creationId xmlns:a16="http://schemas.microsoft.com/office/drawing/2014/main" id="{F11B19E0-63BD-A470-2573-0393E4D45241}"/>
              </a:ext>
            </a:extLst>
          </p:cNvPr>
          <p:cNvSpPr txBox="1"/>
          <p:nvPr/>
        </p:nvSpPr>
        <p:spPr>
          <a:xfrm>
            <a:off x="5543028" y="4158239"/>
            <a:ext cx="3945320"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a:t>Elsevier. (n.d.). </a:t>
            </a:r>
            <a:r>
              <a:rPr lang="en-US" sz="800" i="1"/>
              <a:t>Plantaris muscle</a:t>
            </a:r>
            <a:r>
              <a:rPr lang="en-US" sz="800"/>
              <a:t>. In </a:t>
            </a:r>
            <a:r>
              <a:rPr lang="en-US" sz="800" i="1"/>
              <a:t>Complete Anatomy: Muscular System</a:t>
            </a:r>
            <a:endParaRPr lang="en-US" sz="800"/>
          </a:p>
        </p:txBody>
      </p:sp>
    </p:spTree>
  </p:cSld>
  <p:clrMapOvr>
    <a:masterClrMapping/>
  </p:clrMapOvr>
</p:sld>
</file>

<file path=ppt/theme/theme1.xml><?xml version="1.0" encoding="utf-8"?>
<a:theme xmlns:a="http://schemas.openxmlformats.org/drawingml/2006/main" name="Paradigm">
  <a:themeElements>
    <a:clrScheme name="Paradigm">
      <a:dk1>
        <a:srgbClr val="14A750"/>
      </a:dk1>
      <a:lt1>
        <a:srgbClr val="FFFFFF"/>
      </a:lt1>
      <a:dk2>
        <a:srgbClr val="666666"/>
      </a:dk2>
      <a:lt2>
        <a:srgbClr val="626B73"/>
      </a:lt2>
      <a:accent1>
        <a:srgbClr val="434343"/>
      </a:accent1>
      <a:accent2>
        <a:srgbClr val="B7B7B7"/>
      </a:accent2>
      <a:accent3>
        <a:srgbClr val="D9D9D9"/>
      </a:accent3>
      <a:accent4>
        <a:srgbClr val="EFEFEF"/>
      </a:accent4>
      <a:accent5>
        <a:srgbClr val="14A750"/>
      </a:accent5>
      <a:accent6>
        <a:srgbClr val="000000"/>
      </a:accent6>
      <a:hlink>
        <a:srgbClr val="009384"/>
      </a:hlink>
      <a:folHlink>
        <a:srgbClr val="00938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On-screen Show (16:9)</PresentationFormat>
  <Slides>70</Slides>
  <Notes>69</Notes>
  <HiddenSlides>0</HiddenSlides>
  <ScaleCrop>false</ScaleCrop>
  <HeadingPairs>
    <vt:vector size="4" baseType="variant">
      <vt:variant>
        <vt:lpstr>Theme</vt:lpstr>
      </vt:variant>
      <vt:variant>
        <vt:i4>1</vt:i4>
      </vt:variant>
      <vt:variant>
        <vt:lpstr>Slide Titles</vt:lpstr>
      </vt:variant>
      <vt:variant>
        <vt:i4>70</vt:i4>
      </vt:variant>
    </vt:vector>
  </HeadingPairs>
  <TitlesOfParts>
    <vt:vector size="71" baseType="lpstr">
      <vt:lpstr>Paradigm</vt:lpstr>
      <vt:lpstr>The Feet </vt:lpstr>
      <vt:lpstr>Evolution of the Foot</vt:lpstr>
      <vt:lpstr>Our Evolutionary Past </vt:lpstr>
      <vt:lpstr>Our Evolutionary Past </vt:lpstr>
      <vt:lpstr>Evolutionary Changes</vt:lpstr>
      <vt:lpstr>Evolutionary Changes</vt:lpstr>
      <vt:lpstr>Evolutionary Changes</vt:lpstr>
      <vt:lpstr>Evolutionary Changes</vt:lpstr>
      <vt:lpstr>Evolutionary Changes</vt:lpstr>
      <vt:lpstr>Evolutionary Changes</vt:lpstr>
      <vt:lpstr>Evolutionary Changes</vt:lpstr>
      <vt:lpstr>PowerPoint Presentation</vt:lpstr>
      <vt:lpstr>Functional Anatomy Review</vt:lpstr>
      <vt:lpstr>The Foot’s Natural Function</vt:lpstr>
      <vt:lpstr>Forces that act on our MSK System: Internal and External </vt:lpstr>
      <vt:lpstr>Plantar Fascia &amp; Spring Ligament Passively assists in maintaining arch</vt:lpstr>
      <vt:lpstr>Plantar Fascia &amp; Spring Ligament Passively assists in maintaining arch</vt:lpstr>
      <vt:lpstr>Flexor Hallucis Group Actively assist in stabilizing the arch </vt:lpstr>
      <vt:lpstr>Posterior Tibialis Supports arch when under load </vt:lpstr>
      <vt:lpstr>PowerPoint Presentation</vt:lpstr>
      <vt:lpstr>The Spectrum of Foot/Ankle  Malleability &amp; Rigidity</vt:lpstr>
      <vt:lpstr>Foot &amp; Ankle Rigidity/Supination</vt:lpstr>
      <vt:lpstr>Foot &amp; Ankle Malleability/Pronation</vt:lpstr>
      <vt:lpstr>What happens when one link fails?</vt:lpstr>
      <vt:lpstr>The Evolutionary Mismatch</vt:lpstr>
      <vt:lpstr>The Mismatch: Modern Footwear </vt:lpstr>
      <vt:lpstr>The Mismatch: Modern Footwear </vt:lpstr>
      <vt:lpstr>The Mismatch: Modern Footwear   </vt:lpstr>
      <vt:lpstr>The Mismatch: Modern Footwear </vt:lpstr>
      <vt:lpstr>The Evidence  Direct Effects Part I</vt:lpstr>
      <vt:lpstr>The Effect of Modern Footwear</vt:lpstr>
      <vt:lpstr>The Effect of Modern Footwear</vt:lpstr>
      <vt:lpstr>Effects of Minimalism Shoes</vt:lpstr>
      <vt:lpstr>Effects of Minimalism Shoes</vt:lpstr>
      <vt:lpstr>Consequences of Cushioned Shoes</vt:lpstr>
      <vt:lpstr>The Effect of Modern Footwear</vt:lpstr>
      <vt:lpstr>Consequences of Cushioned Shoes</vt:lpstr>
      <vt:lpstr>Compared to Cushioned Shoes, Habitual Barefoot Walkers Have… </vt:lpstr>
      <vt:lpstr>The Effect of Modern Footwear</vt:lpstr>
      <vt:lpstr>The Evidence: Hallux Valgus</vt:lpstr>
      <vt:lpstr>The Evidence: Hallux Valgus</vt:lpstr>
      <vt:lpstr>The Evidence: Hallux Valgus</vt:lpstr>
      <vt:lpstr>The Evidence: Hallux Valgus</vt:lpstr>
      <vt:lpstr>The Evidence: Indirect Effects Part I</vt:lpstr>
      <vt:lpstr>The Effect of Modern Footwear</vt:lpstr>
      <vt:lpstr>Combined Effort to Maintain the Arch</vt:lpstr>
      <vt:lpstr>The Evidence: Fallen Arch Consequence </vt:lpstr>
      <vt:lpstr>The Evidence: Importance of FHL </vt:lpstr>
      <vt:lpstr>The Evidence: Fallen Arch Consequence </vt:lpstr>
      <vt:lpstr>The Evidence Indirect Effects Part II </vt:lpstr>
      <vt:lpstr>The Effect of Modern Footwear</vt:lpstr>
      <vt:lpstr>Heel Strike vs. Midfoot Strike</vt:lpstr>
      <vt:lpstr>The Evidence: Stress Fracture</vt:lpstr>
      <vt:lpstr>The Evidence: Stress Fractures</vt:lpstr>
      <vt:lpstr>The Evidence: Plantar Fasciitis</vt:lpstr>
      <vt:lpstr>The Evidence: Plantar Fasciitis</vt:lpstr>
      <vt:lpstr>The Evidence   Indirect Effects Part III </vt:lpstr>
      <vt:lpstr>The Effect of Modern Footwear</vt:lpstr>
      <vt:lpstr>Consequences of Cushioned Shoes</vt:lpstr>
      <vt:lpstr>The Evidence: Impact up the chain </vt:lpstr>
      <vt:lpstr>The Evidence: Impact up the chain </vt:lpstr>
      <vt:lpstr>The Evidence: Impact up the chain </vt:lpstr>
      <vt:lpstr>The Evidence: Fall Risk</vt:lpstr>
      <vt:lpstr>The Evidence: Fall Risk</vt:lpstr>
      <vt:lpstr>Orthotics – Intro</vt:lpstr>
      <vt:lpstr>Orthotics: Orthotics, Exercise, or Both?</vt:lpstr>
      <vt:lpstr>Orthotics - Downsides</vt:lpstr>
      <vt:lpstr>Orthotics – So What?</vt:lpstr>
      <vt:lpstr>Conclusion</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Feet </dc:title>
  <cp:revision>2</cp:revision>
  <dcterms:modified xsi:type="dcterms:W3CDTF">2026-04-10T12:01:41Z</dcterms:modified>
</cp:coreProperties>
</file>