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11_0.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13_0.xml" ContentType="application/vnd.ms-powerpoint.comments+xml"/>
  <Override PartName="/ppt/notesSlides/notesSlide21.xml" ContentType="application/vnd.openxmlformats-officedocument.presentationml.notesSlide+xml"/>
  <Override PartName="/ppt/comments/modernComment_114_0.xml" ContentType="application/vnd.ms-powerpoint.comments+xml"/>
  <Override PartName="/ppt/notesSlides/notesSlide22.xml" ContentType="application/vnd.openxmlformats-officedocument.presentationml.notesSlide+xml"/>
  <Override PartName="/ppt/comments/modernComment_115_0.xml" ContentType="application/vnd.ms-powerpoint.comments+xml"/>
  <Override PartName="/ppt/notesSlides/notesSlide23.xml" ContentType="application/vnd.openxmlformats-officedocument.presentationml.notesSlide+xml"/>
  <Override PartName="/ppt/comments/modernComment_116_0.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18_0.xml" ContentType="application/vnd.ms-powerpoint.comments+xml"/>
  <Override PartName="/ppt/notesSlides/notesSlide26.xml" ContentType="application/vnd.openxmlformats-officedocument.presentationml.notesSlide+xml"/>
  <Override PartName="/ppt/comments/modernComment_119_0.xml" ContentType="application/vnd.ms-powerpoint.comments+xml"/>
  <Override PartName="/ppt/notesSlides/notesSlide27.xml" ContentType="application/vnd.openxmlformats-officedocument.presentationml.notesSlide+xml"/>
  <Override PartName="/ppt/comments/modernComment_11A_0.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1C_0.xml" ContentType="application/vnd.ms-powerpoint.comments+xml"/>
  <Override PartName="/ppt/notesSlides/notesSlide30.xml" ContentType="application/vnd.openxmlformats-officedocument.presentationml.notesSlide+xml"/>
  <Override PartName="/ppt/comments/modernComment_11D_0.xml" ContentType="application/vnd.ms-powerpoint.comments+xml"/>
  <Override PartName="/ppt/notesSlides/notesSlide31.xml" ContentType="application/vnd.openxmlformats-officedocument.presentationml.notesSlide+xml"/>
  <Override PartName="/ppt/comments/modernComment_11E_0.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21_0.xml" ContentType="application/vnd.ms-powerpoint.comments+xml"/>
  <Override PartName="/ppt/notesSlides/notesSlide35.xml" ContentType="application/vnd.openxmlformats-officedocument.presentationml.notesSlide+xml"/>
  <Override PartName="/ppt/comments/modernComment_122_0.xml" ContentType="application/vnd.ms-powerpoint.comments+xml"/>
  <Override PartName="/ppt/notesSlides/notesSlide36.xml" ContentType="application/vnd.openxmlformats-officedocument.presentationml.notesSlide+xml"/>
  <Override PartName="/ppt/comments/modernComment_123_0.xml" ContentType="application/vnd.ms-powerpoint.comments+xml"/>
  <Override PartName="/ppt/notesSlides/notesSlide37.xml" ContentType="application/vnd.openxmlformats-officedocument.presentationml.notesSlide+xml"/>
  <Override PartName="/ppt/comments/modernComment_124_0.xml" ContentType="application/vnd.ms-powerpoint.comments+xml"/>
  <Override PartName="/ppt/notesSlides/notesSlide38.xml" ContentType="application/vnd.openxmlformats-officedocument.presentationml.notesSlide+xml"/>
  <Override PartName="/ppt/comments/modernComment_125_0.xml" ContentType="application/vnd.ms-powerpoint.comments+xml"/>
  <Override PartName="/ppt/notesSlides/notesSlide39.xml" ContentType="application/vnd.openxmlformats-officedocument.presentationml.notesSlide+xml"/>
  <Override PartName="/ppt/comments/modernComment_126_0.xml" ContentType="application/vnd.ms-powerpoint.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modernComment_128_0.xml" ContentType="application/vnd.ms-powerpoint.comments+xml"/>
  <Override PartName="/ppt/notesSlides/notesSlide42.xml" ContentType="application/vnd.openxmlformats-officedocument.presentationml.notesSlide+xml"/>
  <Override PartName="/ppt/comments/modernComment_129_0.xml" ContentType="application/vnd.ms-powerpoint.comments+xml"/>
  <Override PartName="/ppt/notesSlides/notesSlide43.xml" ContentType="application/vnd.openxmlformats-officedocument.presentationml.notesSlide+xml"/>
  <Override PartName="/ppt/comments/modernComment_12A_0.xml" ContentType="application/vnd.ms-powerpoint.comments+xml"/>
  <Override PartName="/ppt/notesSlides/notesSlide44.xml" ContentType="application/vnd.openxmlformats-officedocument.presentationml.notesSlide+xml"/>
  <Override PartName="/ppt/comments/modernComment_12B_0.xml" ContentType="application/vnd.ms-powerpoint.comments+xml"/>
  <Override PartName="/ppt/notesSlides/notesSlide45.xml" ContentType="application/vnd.openxmlformats-officedocument.presentationml.notesSlide+xml"/>
  <Override PartName="/ppt/comments/modernComment_12C_0.xml" ContentType="application/vnd.ms-powerpoint.comments+xml"/>
  <Override PartName="/ppt/notesSlides/notesSlide46.xml" ContentType="application/vnd.openxmlformats-officedocument.presentationml.notesSlide+xml"/>
  <Override PartName="/ppt/comments/modernComment_12D_0.xml" ContentType="application/vnd.ms-powerpoint.comments+xml"/>
  <Override PartName="/ppt/notesSlides/notesSlide47.xml" ContentType="application/vnd.openxmlformats-officedocument.presentationml.notesSlide+xml"/>
  <Override PartName="/ppt/comments/modernComment_12E_0.xml" ContentType="application/vnd.ms-powerpoint.comments+xml"/>
  <Override PartName="/ppt/notesSlides/notesSlide48.xml" ContentType="application/vnd.openxmlformats-officedocument.presentationml.notesSlide+xml"/>
  <Override PartName="/ppt/comments/modernComment_12F_0.xml" ContentType="application/vnd.ms-powerpoint.comments+xml"/>
  <Override PartName="/ppt/notesSlides/notesSlide49.xml" ContentType="application/vnd.openxmlformats-officedocument.presentationml.notesSlide+xml"/>
  <Override PartName="/ppt/comments/modernComment_130_0.xml" ContentType="application/vnd.ms-powerpoint.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omments/modernComment_132_0.xml" ContentType="application/vnd.ms-powerpoint.comment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modernComment_137_0.xml" ContentType="application/vnd.ms-powerpoint.comments+xml"/>
  <Override PartName="/ppt/notesSlides/notesSlide57.xml" ContentType="application/vnd.openxmlformats-officedocument.presentationml.notesSlide+xml"/>
  <Override PartName="/ppt/comments/modernComment_138_0.xml" ContentType="application/vnd.ms-powerpoint.comments+xml"/>
  <Override PartName="/ppt/notesSlides/notesSlide58.xml" ContentType="application/vnd.openxmlformats-officedocument.presentationml.notesSlide+xml"/>
  <Override PartName="/ppt/comments/modernComment_139_0.xml" ContentType="application/vnd.ms-powerpoint.comments+xml"/>
  <Override PartName="/ppt/notesSlides/notesSlide59.xml" ContentType="application/vnd.openxmlformats-officedocument.presentationml.notesSlide+xml"/>
  <Override PartName="/ppt/comments/modernComment_13A_0.xml" ContentType="application/vnd.ms-powerpoint.comments+xml"/>
  <Override PartName="/ppt/notesSlides/notesSlide60.xml" ContentType="application/vnd.openxmlformats-officedocument.presentationml.notesSlide+xml"/>
  <Override PartName="/ppt/comments/modernComment_13B_0.xml" ContentType="application/vnd.ms-powerpoint.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omments/modernComment_140_0.xml" ContentType="application/vnd.ms-powerpoint.comments+xml"/>
  <Override PartName="/ppt/notesSlides/notesSlide66.xml" ContentType="application/vnd.openxmlformats-officedocument.presentationml.notesSlide+xml"/>
  <Override PartName="/ppt/comments/modernComment_141_0.xml" ContentType="application/vnd.ms-powerpoint.comments+xml"/>
  <Override PartName="/ppt/notesSlides/notesSlide67.xml" ContentType="application/vnd.openxmlformats-officedocument.presentationml.notesSlide+xml"/>
  <Override PartName="/ppt/comments/modernComment_142_0.xml" ContentType="application/vnd.ms-powerpoint.comments+xml"/>
  <Override PartName="/ppt/notesSlides/notesSlide68.xml" ContentType="application/vnd.openxmlformats-officedocument.presentationml.notesSlide+xml"/>
  <Override PartName="/ppt/comments/modernComment_143_0.xml" ContentType="application/vnd.ms-powerpoint.comments+xml"/>
  <Override PartName="/ppt/notesSlides/notesSlide69.xml" ContentType="application/vnd.openxmlformats-officedocument.presentationml.notesSlide+xml"/>
  <Override PartName="/ppt/comments/modernComment_144_0.xml" ContentType="application/vnd.ms-powerpoint.comment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8" r:id="rId73"/>
  </p:sldIdLst>
  <p:sldSz cx="9144000" cy="5143500" type="screen16x9"/>
  <p:notesSz cx="6858000" cy="9144000"/>
  <p:embeddedFontLst>
    <p:embeddedFont>
      <p:font typeface="Georgia" panose="02040502050405020303" pitchFamily="18" charset="0"/>
      <p:regular r:id="rId75"/>
      <p:bold r:id="rId76"/>
      <p:italic r:id="rId77"/>
      <p:boldItalic r:id="rId78"/>
    </p:embeddedFont>
    <p:embeddedFont>
      <p:font typeface="Proxima Nova" panose="020B0604020202020204" charset="0"/>
      <p:regular r:id="rId79"/>
      <p:bold r:id="rId80"/>
      <p:italic r:id="rId81"/>
      <p:boldItalic r:id="rId82"/>
    </p:embeddedFont>
    <p:embeddedFont>
      <p:font typeface="Proxima Nova Semibold" panose="020B0604020202020204" charset="0"/>
      <p:regular r:id="rId83"/>
      <p:bold r:id="rId84"/>
      <p:boldItalic r:id="rId85"/>
    </p:embeddedFont>
    <p:embeddedFont>
      <p:font typeface="Roboto" panose="02000000000000000000" pitchFamily="2" charset="0"/>
      <p:regular r:id="rId86"/>
      <p:bold r:id="rId87"/>
      <p:italic r:id="rId88"/>
      <p:boldItalic r:id="rId8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F6916E-9FC1-34AF-B83A-A631A602EE37}" name="katiemclaughlin03@gmail.com" initials="ka" userId="S::urn:spo:guest#katiemclaughlin03@gmail.com::"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031B69-D0E2-EBA5-6799-FEAE4C66710A}" v="2" dt="2026-01-27T20:14:46.1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font" Target="fonts/font11.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viewProps" Target="viewProps.xml"/><Relationship Id="rId9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3.fntdata"/><Relationship Id="rId61" Type="http://schemas.openxmlformats.org/officeDocument/2006/relationships/slide" Target="slides/slide60.xml"/><Relationship Id="rId82"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ila Strick" userId="S::kstrick@fcapotential.org::5a3d34a4-3611-4596-a9f9-c4988a203b8b" providerId="AD" clId="Web-{39031B69-D0E2-EBA5-6799-FEAE4C66710A}"/>
    <pc:docChg chg="addSld delSld">
      <pc:chgData name="Keila Strick" userId="S::kstrick@fcapotential.org::5a3d34a4-3611-4596-a9f9-c4988a203b8b" providerId="AD" clId="Web-{39031B69-D0E2-EBA5-6799-FEAE4C66710A}" dt="2026-01-27T20:14:46.170" v="1"/>
      <pc:docMkLst>
        <pc:docMk/>
      </pc:docMkLst>
      <pc:sldChg chg="new del">
        <pc:chgData name="Keila Strick" userId="S::kstrick@fcapotential.org::5a3d34a4-3611-4596-a9f9-c4988a203b8b" providerId="AD" clId="Web-{39031B69-D0E2-EBA5-6799-FEAE4C66710A}" dt="2026-01-27T20:14:46.170" v="1"/>
        <pc:sldMkLst>
          <pc:docMk/>
          <pc:sldMk cId="3554726119" sldId="329"/>
        </pc:sldMkLst>
      </pc:sldChg>
    </pc:docChg>
  </pc:docChgLst>
</pc:chgInfo>
</file>

<file path=ppt/comments/modernComment_111_0.xml><?xml version="1.0" encoding="utf-8"?>
<p188:cmLst xmlns:a="http://schemas.openxmlformats.org/drawingml/2006/main" xmlns:r="http://schemas.openxmlformats.org/officeDocument/2006/relationships" xmlns:p188="http://schemas.microsoft.com/office/powerpoint/2018/8/main">
  <p188:cm id="{AEB6426A-72A9-4F94-A305-AC3F8CC4A696}" authorId="{16F6916E-9FC1-34AF-B83A-A631A602EE37}" created="2025-10-22T13:03:54.565">
    <pc:sldMkLst xmlns:pc="http://schemas.microsoft.com/office/powerpoint/2013/main/command">
      <pc:docMk/>
      <pc:sldMk cId="0" sldId="273"/>
    </pc:sldMkLst>
    <p188:txBody>
      <a:bodyPr/>
      <a:lstStyle/>
      <a:p>
        <a:r>
          <a:rPr lang="en-US"/>
          <a:t>Physiopedia contributors. Scapulohumeral Rhythm. Physiopedia.​</a:t>
        </a:r>
      </a:p>
    </p188:txBody>
  </p188:cm>
</p188:cmLst>
</file>

<file path=ppt/comments/modernComment_113_0.xml><?xml version="1.0" encoding="utf-8"?>
<p188:cmLst xmlns:a="http://schemas.openxmlformats.org/drawingml/2006/main" xmlns:r="http://schemas.openxmlformats.org/officeDocument/2006/relationships" xmlns:p188="http://schemas.microsoft.com/office/powerpoint/2018/8/main">
  <p188:cm id="{0BF0CBF4-91E8-47E7-9ACE-9087F0585F20}" authorId="{16F6916E-9FC1-34AF-B83A-A631A602EE37}" created="2025-10-22T13:04:10.238">
    <ac:txMkLst xmlns:ac="http://schemas.microsoft.com/office/drawing/2013/main/command">
      <pc:docMk xmlns:pc="http://schemas.microsoft.com/office/powerpoint/2013/main/command"/>
      <pc:sldMk xmlns:pc="http://schemas.microsoft.com/office/powerpoint/2013/main/command" cId="0" sldId="275"/>
      <ac:spMk id="246" creationId="{00000000-0000-0000-0000-000000000000}"/>
      <ac:txMk cp="0" len="51">
        <ac:context len="52" hash="687941988"/>
      </ac:txMk>
    </ac:txMkLst>
    <p188:pos x="3927021" y="440871"/>
    <p188:txBody>
      <a:bodyPr/>
      <a:lstStyle/>
      <a:p>
        <a:r>
          <a:rPr lang="en-US"/>
          <a:t>Schuenke, M., Schulte, E., &amp; Schumacher, U. (2014). THIEME atlas of anatomy: General anatomy and musculoskeletal system (2nd ed.). New York: Thieme Medical Publishers.​</a:t>
        </a:r>
      </a:p>
    </p188:txBody>
  </p188:cm>
</p188:cmLst>
</file>

<file path=ppt/comments/modernComment_114_0.xml><?xml version="1.0" encoding="utf-8"?>
<p188:cmLst xmlns:a="http://schemas.openxmlformats.org/drawingml/2006/main" xmlns:r="http://schemas.openxmlformats.org/officeDocument/2006/relationships" xmlns:p188="http://schemas.microsoft.com/office/powerpoint/2018/8/main">
  <p188:cm id="{123C85DC-BB0B-4F47-A31A-82F7B348ECBA}" authorId="{16F6916E-9FC1-34AF-B83A-A631A602EE37}" created="2025-10-22T13:04:37.817">
    <pc:sldMkLst xmlns:pc="http://schemas.microsoft.com/office/powerpoint/2013/main/command">
      <pc:docMk/>
      <pc:sldMk cId="0" sldId="276"/>
    </pc:sldMkLst>
    <p188:txBody>
      <a:bodyPr/>
      <a:lstStyle/>
      <a:p>
        <a:r>
          <a:rPr lang="en-US"/>
          <a:t>same as slide 20</a:t>
        </a:r>
      </a:p>
    </p188:txBody>
  </p188:cm>
</p188:cmLst>
</file>

<file path=ppt/comments/modernComment_115_0.xml><?xml version="1.0" encoding="utf-8"?>
<p188:cmLst xmlns:a="http://schemas.openxmlformats.org/drawingml/2006/main" xmlns:r="http://schemas.openxmlformats.org/officeDocument/2006/relationships" xmlns:p188="http://schemas.microsoft.com/office/powerpoint/2018/8/main">
  <p188:cm id="{C849964A-A5C5-4BEC-9C30-03A7F791E782}" authorId="{16F6916E-9FC1-34AF-B83A-A631A602EE37}" created="2025-10-22T13:05:07.770">
    <ac:txMkLst xmlns:ac="http://schemas.microsoft.com/office/drawing/2013/main/command">
      <pc:docMk xmlns:pc="http://schemas.microsoft.com/office/powerpoint/2013/main/command"/>
      <pc:sldMk xmlns:pc="http://schemas.microsoft.com/office/powerpoint/2013/main/command" cId="0" sldId="277"/>
      <ac:spMk id="261" creationId="{00000000-0000-0000-0000-000000000000}"/>
      <ac:txMk cp="0" len="58">
        <ac:context len="59" hash="1416187249"/>
      </ac:txMk>
    </ac:txMkLst>
    <p188:pos x="726621" y="547007"/>
    <p188:txBody>
      <a:bodyPr/>
      <a:lstStyle/>
      <a:p>
        <a:r>
          <a:rPr lang="en-US"/>
          <a:t>Pozzi F, Plummer HA, Sanchez N, Lee Y, Michener LA. Electromyography activation of shoulder and trunk muscles is greater during closed chain compared to open chain exercises. J Electromyogr Kinesiol. 2019;62(May 2019):102306.​</a:t>
        </a:r>
      </a:p>
    </p188:txBody>
  </p188:cm>
</p188:cmLst>
</file>

<file path=ppt/comments/modernComment_116_0.xml><?xml version="1.0" encoding="utf-8"?>
<p188:cmLst xmlns:a="http://schemas.openxmlformats.org/drawingml/2006/main" xmlns:r="http://schemas.openxmlformats.org/officeDocument/2006/relationships" xmlns:p188="http://schemas.microsoft.com/office/powerpoint/2018/8/main">
  <p188:cm id="{4729A69B-47DC-4526-B6E9-FB29D50C6667}" authorId="{16F6916E-9FC1-34AF-B83A-A631A602EE37}" created="2025-10-22T13:05:44.302">
    <ac:txMkLst xmlns:ac="http://schemas.microsoft.com/office/drawing/2013/main/command">
      <pc:docMk xmlns:pc="http://schemas.microsoft.com/office/powerpoint/2013/main/command"/>
      <pc:sldMk xmlns:pc="http://schemas.microsoft.com/office/powerpoint/2013/main/command" cId="0" sldId="278"/>
      <ac:spMk id="270" creationId="{00000000-0000-0000-0000-000000000000}"/>
      <ac:txMk cp="0" len="63">
        <ac:context len="64" hash="2686624601"/>
      </ac:txMk>
    </ac:txMkLst>
    <p188:pos x="2253342" y="547007"/>
    <p188:txBody>
      <a:bodyPr/>
      <a:lstStyle/>
      <a:p>
        <a:r>
          <a:rPr lang="en-US"/>
          <a:t>Calatayud J, Borreani S, Colado JC, Martin F, Rogers ME. Muscle activity levels in upper-body push exercises with different loads and stability conditions. Phys Sportsmed. 2014;42(4):106-119. doi:10.3810/psm.2014.11.2097​</a:t>
        </a:r>
      </a:p>
    </p188:txBody>
  </p188:cm>
</p188:cmLst>
</file>

<file path=ppt/comments/modernComment_118_0.xml><?xml version="1.0" encoding="utf-8"?>
<p188:cmLst xmlns:a="http://schemas.openxmlformats.org/drawingml/2006/main" xmlns:r="http://schemas.openxmlformats.org/officeDocument/2006/relationships" xmlns:p188="http://schemas.microsoft.com/office/powerpoint/2018/8/main">
  <p188:cm id="{6ED7EB41-2B59-41B4-9486-45C72F238330}" authorId="{16F6916E-9FC1-34AF-B83A-A631A602EE37}" created="2025-10-22T13:07:06.412">
    <ac:txMkLst xmlns:ac="http://schemas.microsoft.com/office/drawing/2013/main/command">
      <pc:docMk xmlns:pc="http://schemas.microsoft.com/office/powerpoint/2013/main/command"/>
      <pc:sldMk xmlns:pc="http://schemas.microsoft.com/office/powerpoint/2013/main/command" cId="0" sldId="280"/>
      <ac:spMk id="286" creationId="{00000000-0000-0000-0000-000000000000}"/>
      <ac:txMk cp="50" len="34">
        <ac:context len="87" hash="2779594692"/>
      </ac:txMk>
    </ac:txMkLst>
    <p188:pos x="2106385" y="547007"/>
    <p188:txBody>
      <a:bodyPr/>
      <a:lstStyle/>
      <a:p>
        <a:r>
          <a:rPr lang="en-US"/>
          <a:t>slide 20 + Khandare S, Arce RA, Vidt ME. Muscle compensation strategies to maintain glenohumeral joint stability with increased rotator cuff tear severity: A simulation study. Journal of Electromyography and Kinesiology. 2022;62.​</a:t>
        </a:r>
      </a:p>
    </p188:txBody>
  </p188:cm>
</p188:cmLst>
</file>

<file path=ppt/comments/modernComment_119_0.xml><?xml version="1.0" encoding="utf-8"?>
<p188:cmLst xmlns:a="http://schemas.openxmlformats.org/drawingml/2006/main" xmlns:r="http://schemas.openxmlformats.org/officeDocument/2006/relationships" xmlns:p188="http://schemas.microsoft.com/office/powerpoint/2018/8/main">
  <p188:cm id="{D51DB91D-86FE-4AD5-B70A-A0A657F267D9}" authorId="{16F6916E-9FC1-34AF-B83A-A631A602EE37}" created="2025-10-22T13:08:41.275">
    <pc:sldMkLst xmlns:pc="http://schemas.microsoft.com/office/powerpoint/2013/main/command">
      <pc:docMk/>
      <pc:sldMk cId="0" sldId="281"/>
    </pc:sldMkLst>
    <p188:txBody>
      <a:bodyPr/>
      <a:lstStyle/>
      <a:p>
        <a:r>
          <a:rPr lang="en-US"/>
          <a:t>#2 on slide 25</a:t>
        </a:r>
      </a:p>
    </p188:txBody>
  </p188:cm>
</p188:cmLst>
</file>

<file path=ppt/comments/modernComment_11A_0.xml><?xml version="1.0" encoding="utf-8"?>
<p188:cmLst xmlns:a="http://schemas.openxmlformats.org/drawingml/2006/main" xmlns:r="http://schemas.openxmlformats.org/officeDocument/2006/relationships" xmlns:p188="http://schemas.microsoft.com/office/powerpoint/2018/8/main">
  <p188:cm id="{4FCCFBCF-80EE-4424-9FCC-4CACB4B5F7A6}" authorId="{16F6916E-9FC1-34AF-B83A-A631A602EE37}" created="2025-10-22T13:09:47.214">
    <pc:sldMkLst xmlns:pc="http://schemas.microsoft.com/office/powerpoint/2013/main/command">
      <pc:docMk/>
      <pc:sldMk cId="0" sldId="282"/>
    </pc:sldMkLst>
    <p188:txBody>
      <a:bodyPr/>
      <a:lstStyle/>
      <a:p>
        <a:r>
          <a:rPr lang="en-US"/>
          <a:t>slide 22 reference</a:t>
        </a:r>
      </a:p>
    </p188:txBody>
  </p188:cm>
</p188:cmLst>
</file>

<file path=ppt/comments/modernComment_11C_0.xml><?xml version="1.0" encoding="utf-8"?>
<p188:cmLst xmlns:a="http://schemas.openxmlformats.org/drawingml/2006/main" xmlns:r="http://schemas.openxmlformats.org/officeDocument/2006/relationships" xmlns:p188="http://schemas.microsoft.com/office/powerpoint/2018/8/main">
  <p188:cm id="{E30C74A8-82B8-404A-B51B-93862597D70E}" authorId="{16F6916E-9FC1-34AF-B83A-A631A602EE37}" created="2025-10-22T13:10:11.402">
    <ac:txMkLst xmlns:ac="http://schemas.microsoft.com/office/drawing/2013/main/command">
      <pc:docMk xmlns:pc="http://schemas.microsoft.com/office/powerpoint/2013/main/command"/>
      <pc:sldMk xmlns:pc="http://schemas.microsoft.com/office/powerpoint/2013/main/command" cId="0" sldId="284"/>
      <ac:spMk id="319" creationId="{00000000-0000-0000-0000-000000000000}"/>
      <ac:txMk cp="0" len="45">
        <ac:context len="46" hash="908618303"/>
      </ac:txMk>
    </ac:txMkLst>
    <p188:pos x="1477735" y="440871"/>
    <p188:txBody>
      <a:bodyPr/>
      <a:lstStyle/>
      <a:p>
        <a:r>
          <a:rPr lang="en-US"/>
          <a:t>Plate JF, Bates CM, Mannava S, et al. Age-related degenerative functional, radiographic, and histological changes of the shoulder in nonhuman primates. J Shoulder Elb Surg. 2013;22(8):1019-1029.​</a:t>
        </a:r>
      </a:p>
    </p188:txBody>
  </p188:cm>
</p188:cmLst>
</file>

<file path=ppt/comments/modernComment_11D_0.xml><?xml version="1.0" encoding="utf-8"?>
<p188:cmLst xmlns:a="http://schemas.openxmlformats.org/drawingml/2006/main" xmlns:r="http://schemas.openxmlformats.org/officeDocument/2006/relationships" xmlns:p188="http://schemas.microsoft.com/office/powerpoint/2018/8/main">
  <p188:cm id="{10894653-6789-4997-9AA7-01D9BB9BC6F0}" authorId="{16F6916E-9FC1-34AF-B83A-A631A602EE37}" created="2025-10-22T13:10:43.324">
    <ac:txMkLst xmlns:ac="http://schemas.microsoft.com/office/drawing/2013/main/command">
      <pc:docMk xmlns:pc="http://schemas.microsoft.com/office/powerpoint/2013/main/command"/>
      <pc:sldMk xmlns:pc="http://schemas.microsoft.com/office/powerpoint/2013/main/command" cId="0" sldId="285"/>
      <ac:spMk id="334" creationId="{00000000-0000-0000-0000-000000000000}"/>
      <ac:txMk cp="1" len="70">
        <ac:context len="74" hash="1377365482"/>
      </ac:txMk>
    </ac:txMkLst>
    <p188:pos x="2041071" y="547007"/>
    <p188:txBody>
      <a:bodyPr/>
      <a:lstStyle/>
      <a:p>
        <a:r>
          <a:rPr lang="en-US"/>
          <a:t>Santago AC, Plate JF, Shively CA, Register TC, Smith TL, Saul KR. Age-related structural changes in upper extremity muscle tissue in a nonhuman primate model. J Shoulder Elb Surg. 2015;24(10):1660-1668.​</a:t>
        </a:r>
      </a:p>
    </p188:txBody>
  </p188:cm>
</p188:cmLst>
</file>

<file path=ppt/comments/modernComment_11E_0.xml><?xml version="1.0" encoding="utf-8"?>
<p188:cmLst xmlns:a="http://schemas.openxmlformats.org/drawingml/2006/main" xmlns:r="http://schemas.openxmlformats.org/officeDocument/2006/relationships" xmlns:p188="http://schemas.microsoft.com/office/powerpoint/2018/8/main">
  <p188:cm id="{1EA7587F-526A-423F-999C-A13B1D40D82D}" authorId="{16F6916E-9FC1-34AF-B83A-A631A602EE37}" created="2025-10-22T13:11:17.356">
    <ac:txMkLst xmlns:ac="http://schemas.microsoft.com/office/drawing/2013/main/command">
      <pc:docMk xmlns:pc="http://schemas.microsoft.com/office/powerpoint/2013/main/command"/>
      <pc:sldMk xmlns:pc="http://schemas.microsoft.com/office/powerpoint/2013/main/command" cId="0" sldId="286"/>
      <ac:spMk id="343" creationId="{00000000-0000-0000-0000-000000000000}"/>
      <ac:txMk cp="0" len="11">
        <ac:context len="12" hash="1825539128"/>
      </ac:txMk>
    </ac:txMkLst>
    <p188:pos x="3453492" y="326571"/>
    <p188:txBody>
      <a:bodyPr/>
      <a:lstStyle/>
      <a:p>
        <a:r>
          <a:rPr lang="en-US"/>
          <a:t>Pengine W. Bench press: make it work for you. Sports Performance Bulletin.​</a:t>
        </a:r>
      </a:p>
    </p188:txBody>
  </p188:cm>
</p188:cmLst>
</file>

<file path=ppt/comments/modernComment_121_0.xml><?xml version="1.0" encoding="utf-8"?>
<p188:cmLst xmlns:a="http://schemas.openxmlformats.org/drawingml/2006/main" xmlns:r="http://schemas.openxmlformats.org/officeDocument/2006/relationships" xmlns:p188="http://schemas.microsoft.com/office/powerpoint/2018/8/main">
  <p188:cm id="{B16CD80F-34DD-41F7-8C01-07026524B54D}" authorId="{16F6916E-9FC1-34AF-B83A-A631A602EE37}" created="2025-10-22T13:11:35.528">
    <ac:txMkLst xmlns:ac="http://schemas.microsoft.com/office/drawing/2013/main/command">
      <pc:docMk xmlns:pc="http://schemas.microsoft.com/office/powerpoint/2013/main/command"/>
      <pc:sldMk xmlns:pc="http://schemas.microsoft.com/office/powerpoint/2013/main/command" cId="0" sldId="289"/>
      <ac:spMk id="367" creationId="{00000000-0000-0000-0000-000000000000}"/>
      <ac:txMk cp="0" len="53">
        <ac:context len="56" hash="2356201875"/>
      </ac:txMk>
    </ac:txMkLst>
    <p188:pos x="2375807" y="432707"/>
    <p188:txBody>
      <a:bodyPr/>
      <a:lstStyle/>
      <a:p>
        <a:r>
          <a:rPr lang="en-US"/>
          <a:t>Kolber MJ, Beekhuizen KS, Cheng MSS, Hellman MA. Shoulder Injuries Attributed to Resistance Training: A Brief Review. Journal of Strength and Conditioning Research. 2010;24(6):1696-1704. www.nsca-jscr.org​</a:t>
        </a:r>
      </a:p>
    </p188:txBody>
  </p188:cm>
</p188:cmLst>
</file>

<file path=ppt/comments/modernComment_122_0.xml><?xml version="1.0" encoding="utf-8"?>
<p188:cmLst xmlns:a="http://schemas.openxmlformats.org/drawingml/2006/main" xmlns:r="http://schemas.openxmlformats.org/officeDocument/2006/relationships" xmlns:p188="http://schemas.microsoft.com/office/powerpoint/2018/8/main">
  <p188:cm id="{DA61B4A6-876B-4C57-96F7-56479BD83674}" authorId="{16F6916E-9FC1-34AF-B83A-A631A602EE37}" created="2025-10-22T13:11:58.575">
    <ac:txMkLst xmlns:ac="http://schemas.microsoft.com/office/drawing/2013/main/command">
      <pc:docMk xmlns:pc="http://schemas.microsoft.com/office/powerpoint/2013/main/command"/>
      <pc:sldMk xmlns:pc="http://schemas.microsoft.com/office/powerpoint/2013/main/command" cId="0" sldId="290"/>
      <ac:spMk id="377" creationId="{00000000-0000-0000-0000-000000000000}"/>
      <ac:txMk cp="0" len="128">
        <ac:context len="129" hash="1254119780"/>
      </ac:txMk>
    </ac:txMkLst>
    <p188:pos x="6229350" y="440871"/>
    <p188:txBody>
      <a:bodyPr/>
      <a:lstStyle/>
      <a:p>
        <a:r>
          <a:rPr lang="en-US"/>
          <a:t>Yamaguchi, Ken MD, Ditsios, Konstantinos MD, Middleton, William D. MD, Hildebolt, Charles F. PhD, Galatz LMM, Teefey SAM. The Demographic and Morphological Features of Rotator Cuff Disease: A Comparison of Asymptomatic and Symptomatic Shoulders. Ovid. 2006;88(5):1699-1704.​</a:t>
        </a:r>
      </a:p>
    </p188:txBody>
  </p188:cm>
</p188:cmLst>
</file>

<file path=ppt/comments/modernComment_123_0.xml><?xml version="1.0" encoding="utf-8"?>
<p188:cmLst xmlns:a="http://schemas.openxmlformats.org/drawingml/2006/main" xmlns:r="http://schemas.openxmlformats.org/officeDocument/2006/relationships" xmlns:p188="http://schemas.microsoft.com/office/powerpoint/2018/8/main">
  <p188:cm id="{2819BA0A-E22A-4D15-BD58-B9387BF1A1A4}" authorId="{16F6916E-9FC1-34AF-B83A-A631A602EE37}" created="2025-10-22T13:13:32.518">
    <ac:txMkLst xmlns:ac="http://schemas.microsoft.com/office/drawing/2013/main/command">
      <pc:docMk xmlns:pc="http://schemas.microsoft.com/office/powerpoint/2013/main/command"/>
      <pc:sldMk xmlns:pc="http://schemas.microsoft.com/office/powerpoint/2013/main/command" cId="0" sldId="291"/>
      <ac:spMk id="386" creationId="{00000000-0000-0000-0000-000000000000}"/>
      <ac:txMk cp="0" len="45">
        <ac:context len="46" hash="908618303"/>
      </ac:txMk>
    </ac:txMkLst>
    <p188:pos x="2032907" y="440871"/>
    <p188:txBody>
      <a:bodyPr/>
      <a:lstStyle/>
      <a:p>
        <a:r>
          <a:rPr lang="en-US"/>
          <a:t>Plate JF, Bates CM, Mannava S, et al. Age-related degenerative functional, radiographic, and histological changes of the shoulder in nonhuman primates. J Shoulder Elbow Surg. 2013;22(8):1019-1029.​</a:t>
        </a:r>
      </a:p>
    </p188:txBody>
  </p188:cm>
</p188:cmLst>
</file>

<file path=ppt/comments/modernComment_124_0.xml><?xml version="1.0" encoding="utf-8"?>
<p188:cmLst xmlns:a="http://schemas.openxmlformats.org/drawingml/2006/main" xmlns:r="http://schemas.openxmlformats.org/officeDocument/2006/relationships" xmlns:p188="http://schemas.microsoft.com/office/powerpoint/2018/8/main">
  <p188:cm id="{9E9AE361-9CF9-49FB-9E44-AC10D689DA34}" authorId="{16F6916E-9FC1-34AF-B83A-A631A602EE37}" created="2025-10-22T17:10:47.990">
    <ac:txMkLst xmlns:ac="http://schemas.microsoft.com/office/drawing/2013/main/command">
      <pc:docMk xmlns:pc="http://schemas.microsoft.com/office/powerpoint/2013/main/command"/>
      <pc:sldMk xmlns:pc="http://schemas.microsoft.com/office/powerpoint/2013/main/command" cId="0" sldId="292"/>
      <ac:spMk id="394" creationId="{00000000-0000-0000-0000-000000000000}"/>
      <ac:txMk cp="0" len="66">
        <ac:context len="67" hash="1908046962"/>
      </ac:txMk>
    </ac:txMkLst>
    <p188:pos x="1593272" y="386772"/>
    <p188:txBody>
      <a:bodyPr/>
      <a:lstStyle/>
      <a:p>
        <a:r>
          <a:rPr lang="en-US"/>
          <a:t>Balke M, Schmidt C, Dedy N, Banerjee M, Bouillon B, Liem D. Correlation of acromial morphology with impingement syndrome and rotator cuff tears. Acta Orthopaedica. 2013;84(2):178-183.​</a:t>
        </a:r>
      </a:p>
    </p188:txBody>
  </p188:cm>
</p188:cmLst>
</file>

<file path=ppt/comments/modernComment_125_0.xml><?xml version="1.0" encoding="utf-8"?>
<p188:cmLst xmlns:a="http://schemas.openxmlformats.org/drawingml/2006/main" xmlns:r="http://schemas.openxmlformats.org/officeDocument/2006/relationships" xmlns:p188="http://schemas.microsoft.com/office/powerpoint/2018/8/main">
  <p188:cm id="{3BD9EA3B-2AC3-4B43-8470-3C3BE156D549}" authorId="{16F6916E-9FC1-34AF-B83A-A631A602EE37}" created="2025-10-22T17:11:10.945">
    <ac:txMkLst xmlns:ac="http://schemas.microsoft.com/office/drawing/2013/main/command">
      <pc:docMk xmlns:pc="http://schemas.microsoft.com/office/powerpoint/2013/main/command"/>
      <pc:sldMk xmlns:pc="http://schemas.microsoft.com/office/powerpoint/2013/main/command" cId="0" sldId="293"/>
      <ac:spMk id="406" creationId="{00000000-0000-0000-0000-000000000000}"/>
      <ac:txMk cp="0" len="36">
        <ac:context len="39" hash="3046998530"/>
      </ac:txMk>
    </ac:txMkLst>
    <p188:pos x="1021772" y="386772"/>
    <p188:txBody>
      <a:bodyPr/>
      <a:lstStyle/>
      <a:p>
        <a:r>
          <a:rPr lang="en-US"/>
          <a:t>Potau JM, Bardina X, Ciurana N. Subacromial space in African great apes and subacromial impingement syndrome in humans. International Journal of Primatology. 2007;28(4):865-880.​</a:t>
        </a:r>
      </a:p>
    </p188:txBody>
  </p188:cm>
</p188:cmLst>
</file>

<file path=ppt/comments/modernComment_126_0.xml><?xml version="1.0" encoding="utf-8"?>
<p188:cmLst xmlns:a="http://schemas.openxmlformats.org/drawingml/2006/main" xmlns:r="http://schemas.openxmlformats.org/officeDocument/2006/relationships" xmlns:p188="http://schemas.microsoft.com/office/powerpoint/2018/8/main">
  <p188:cm id="{E82EC755-98CC-40F6-9DE6-18F99FEFE647}" authorId="{16F6916E-9FC1-34AF-B83A-A631A602EE37}" created="2025-10-22T17:11:32.918">
    <ac:txMkLst xmlns:ac="http://schemas.microsoft.com/office/drawing/2013/main/command">
      <pc:docMk xmlns:pc="http://schemas.microsoft.com/office/powerpoint/2013/main/command"/>
      <pc:sldMk xmlns:pc="http://schemas.microsoft.com/office/powerpoint/2013/main/command" cId="0" sldId="294"/>
      <ac:spMk id="415" creationId="{00000000-0000-0000-0000-000000000000}"/>
      <ac:txMk cp="0" len="50">
        <ac:context len="51" hash="1128607505"/>
      </ac:txMk>
    </ac:txMkLst>
    <p188:pos x="5466772" y="259772"/>
    <p188:txBody>
      <a:bodyPr/>
      <a:lstStyle/>
      <a:p>
        <a:r>
          <a:rPr lang="en-US"/>
          <a:t>Craik JD, Mallina R, Ramasamy V, Little NJ. Human evolution and tears of the rotator cuff. Int Orthop. 2014;38(3):547-552. ​</a:t>
        </a:r>
      </a:p>
    </p188:txBody>
  </p188:cm>
</p188:cmLst>
</file>

<file path=ppt/comments/modernComment_128_0.xml><?xml version="1.0" encoding="utf-8"?>
<p188:cmLst xmlns:a="http://schemas.openxmlformats.org/drawingml/2006/main" xmlns:r="http://schemas.openxmlformats.org/officeDocument/2006/relationships" xmlns:p188="http://schemas.microsoft.com/office/powerpoint/2018/8/main">
  <p188:cm id="{762A9462-337D-4E3A-9724-89CB5F344030}" authorId="{16F6916E-9FC1-34AF-B83A-A631A602EE37}" created="2025-10-22T17:11:50.405">
    <ac:txMkLst xmlns:ac="http://schemas.microsoft.com/office/drawing/2013/main/command">
      <pc:docMk xmlns:pc="http://schemas.microsoft.com/office/powerpoint/2013/main/command"/>
      <pc:sldMk xmlns:pc="http://schemas.microsoft.com/office/powerpoint/2013/main/command" cId="0" sldId="296"/>
      <ac:spMk id="430" creationId="{00000000-0000-0000-0000-000000000000}"/>
      <ac:txMk cp="0" len="78">
        <ac:context len="81" hash="1951211427"/>
      </ac:txMk>
    </ac:txMkLst>
    <p188:pos x="2101272" y="386772"/>
    <p188:txBody>
      <a:bodyPr/>
      <a:lstStyle/>
      <a:p>
        <a:r>
          <a:rPr lang="en-US"/>
          <a:t>Lippitt SB, Vanderhooft JE, Harris SL, Sidles JA, Harryman DT, Matsen FA. Glenohumeral stability from concavity-compression: A quantitative analysis. Journal of Shoulder and Elbow Surgery. 1993;2(1):27-35.​</a:t>
        </a:r>
      </a:p>
    </p188:txBody>
  </p188:cm>
</p188:cmLst>
</file>

<file path=ppt/comments/modernComment_129_0.xml><?xml version="1.0" encoding="utf-8"?>
<p188:cmLst xmlns:a="http://schemas.openxmlformats.org/drawingml/2006/main" xmlns:r="http://schemas.openxmlformats.org/officeDocument/2006/relationships" xmlns:p188="http://schemas.microsoft.com/office/powerpoint/2018/8/main">
  <p188:cm id="{F5726FFB-13C1-4BF1-BF52-9FE76889CCA7}" authorId="{16F6916E-9FC1-34AF-B83A-A631A602EE37}" created="2025-10-22T17:12:18.565">
    <ac:txMkLst xmlns:ac="http://schemas.microsoft.com/office/drawing/2013/main/command">
      <pc:docMk xmlns:pc="http://schemas.microsoft.com/office/powerpoint/2013/main/command"/>
      <pc:sldMk xmlns:pc="http://schemas.microsoft.com/office/powerpoint/2013/main/command" cId="0" sldId="297"/>
      <ac:spMk id="439" creationId="{00000000-0000-0000-0000-000000000000}"/>
      <ac:txMk cp="0" len="56">
        <ac:context len="59" hash="2659342491"/>
      </ac:txMk>
    </ac:txMkLst>
    <p188:pos x="1200727" y="386772"/>
    <p188:txBody>
      <a:bodyPr/>
      <a:lstStyle/>
      <a:p>
        <a:r>
          <a:rPr lang="en-US"/>
          <a:t>Apreleva M, Parsons IM, Warner JJP, Fu FH, Woo SLY. Experimental investigation of reaction forces at the glenohumeral joint during active abduction. J Shoulder Elb Surg. 2000;9(5):409-417.​</a:t>
        </a:r>
      </a:p>
    </p188:txBody>
  </p188:cm>
</p188:cmLst>
</file>

<file path=ppt/comments/modernComment_12A_0.xml><?xml version="1.0" encoding="utf-8"?>
<p188:cmLst xmlns:a="http://schemas.openxmlformats.org/drawingml/2006/main" xmlns:r="http://schemas.openxmlformats.org/officeDocument/2006/relationships" xmlns:p188="http://schemas.microsoft.com/office/powerpoint/2018/8/main">
  <p188:cm id="{17FCA782-FCF4-4707-803A-90BE0B1301C2}" authorId="{16F6916E-9FC1-34AF-B83A-A631A602EE37}" created="2025-10-22T17:12:42.131">
    <ac:txMkLst xmlns:ac="http://schemas.microsoft.com/office/drawing/2013/main/command">
      <pc:docMk xmlns:pc="http://schemas.microsoft.com/office/powerpoint/2013/main/command"/>
      <pc:sldMk xmlns:pc="http://schemas.microsoft.com/office/powerpoint/2013/main/command" cId="0" sldId="298"/>
      <ac:spMk id="448" creationId="{00000000-0000-0000-0000-000000000000}"/>
      <ac:txMk cp="0" len="45">
        <ac:context len="48" hash="1233573295"/>
      </ac:txMk>
    </ac:txMkLst>
    <p188:pos x="1743363" y="386772"/>
    <p188:txBody>
      <a:bodyPr/>
      <a:lstStyle/>
      <a:p>
        <a:r>
          <a:rPr lang="en-US"/>
          <a:t>Dillman CJ, Murray TA, Hintermeister RA. Biomechanical Differences of Open and Closed Chain Exercises With Respect to the Shoulder. Case Studies Journal of Sport Rehabilitation. 1994;3:228-238.​</a:t>
        </a:r>
      </a:p>
    </p188:txBody>
  </p188:cm>
</p188:cmLst>
</file>

<file path=ppt/comments/modernComment_12B_0.xml><?xml version="1.0" encoding="utf-8"?>
<p188:cmLst xmlns:a="http://schemas.openxmlformats.org/drawingml/2006/main" xmlns:r="http://schemas.openxmlformats.org/officeDocument/2006/relationships" xmlns:p188="http://schemas.microsoft.com/office/powerpoint/2018/8/main">
  <p188:cm id="{0D430E7A-A5A4-4683-B30B-6D5D9CB21E9B}" authorId="{16F6916E-9FC1-34AF-B83A-A631A602EE37}" created="2025-10-22T17:13:14.432">
    <pc:sldMkLst xmlns:pc="http://schemas.microsoft.com/office/powerpoint/2013/main/command">
      <pc:docMk/>
      <pc:sldMk cId="0" sldId="299"/>
    </pc:sldMkLst>
    <p188:txBody>
      <a:bodyPr/>
      <a:lstStyle/>
      <a:p>
        <a:r>
          <a:rPr lang="en-US"/>
          <a:t>same as 43</a:t>
        </a:r>
      </a:p>
    </p188:txBody>
  </p188:cm>
</p188:cmLst>
</file>

<file path=ppt/comments/modernComment_12C_0.xml><?xml version="1.0" encoding="utf-8"?>
<p188:cmLst xmlns:a="http://schemas.openxmlformats.org/drawingml/2006/main" xmlns:r="http://schemas.openxmlformats.org/officeDocument/2006/relationships" xmlns:p188="http://schemas.microsoft.com/office/powerpoint/2018/8/main">
  <p188:cm id="{A23DDD5C-94DE-428F-866F-26882F08C612}" authorId="{16F6916E-9FC1-34AF-B83A-A631A602EE37}" created="2025-10-22T17:13:37.435">
    <ac:txMkLst xmlns:ac="http://schemas.microsoft.com/office/drawing/2013/main/command">
      <pc:docMk xmlns:pc="http://schemas.microsoft.com/office/powerpoint/2013/main/command"/>
      <pc:sldMk xmlns:pc="http://schemas.microsoft.com/office/powerpoint/2013/main/command" cId="0" sldId="300"/>
      <ac:spMk id="470" creationId="{00000000-0000-0000-0000-000000000000}"/>
      <ac:txMk cp="0" len="55">
        <ac:context len="59" hash="587272163"/>
      </ac:txMk>
    </ac:txMkLst>
    <p188:pos x="6119090" y="259772"/>
    <p188:txBody>
      <a:bodyPr/>
      <a:lstStyle/>
      <a:p>
        <a:r>
          <a:rPr lang="en-US"/>
          <a:t>Uhl TL, Carver TJ, Mattacola CG, Mair SD, Nitz AJ. Upper Extremity Weight-Bearing Exercise. J Orthop Sport Phys Ther. 2003;33:109-117.​</a:t>
        </a:r>
      </a:p>
    </p188:txBody>
  </p188:cm>
</p188:cmLst>
</file>

<file path=ppt/comments/modernComment_12D_0.xml><?xml version="1.0" encoding="utf-8"?>
<p188:cmLst xmlns:a="http://schemas.openxmlformats.org/drawingml/2006/main" xmlns:r="http://schemas.openxmlformats.org/officeDocument/2006/relationships" xmlns:p188="http://schemas.microsoft.com/office/powerpoint/2018/8/main">
  <p188:cm id="{FC96BDAD-5E36-4A5B-98D4-407920710CAB}" authorId="{16F6916E-9FC1-34AF-B83A-A631A602EE37}" created="2025-10-22T17:13:57.968">
    <ac:txMkLst xmlns:ac="http://schemas.microsoft.com/office/drawing/2013/main/command">
      <pc:docMk xmlns:pc="http://schemas.microsoft.com/office/powerpoint/2013/main/command"/>
      <pc:sldMk xmlns:pc="http://schemas.microsoft.com/office/powerpoint/2013/main/command" cId="0" sldId="301"/>
      <ac:spMk id="478" creationId="{00000000-0000-0000-0000-000000000000}"/>
      <ac:txMk cp="0" len="32">
        <ac:context len="35" hash="2456706736"/>
      </ac:txMk>
    </ac:txMkLst>
    <p188:pos x="7458363" y="259772"/>
    <p188:txBody>
      <a:bodyPr/>
      <a:lstStyle/>
      <a:p>
        <a:r>
          <a:rPr lang="en-US"/>
          <a:t>Doma K, Deakin GB, Ness KF. Kinematic and electromyographic comparisons between chin-ups and lat-pull down exercises. Sports Biomechanics. 2013;12(3):302-313.​</a:t>
        </a:r>
      </a:p>
    </p188:txBody>
  </p188:cm>
</p188:cmLst>
</file>

<file path=ppt/comments/modernComment_12E_0.xml><?xml version="1.0" encoding="utf-8"?>
<p188:cmLst xmlns:a="http://schemas.openxmlformats.org/drawingml/2006/main" xmlns:r="http://schemas.openxmlformats.org/officeDocument/2006/relationships" xmlns:p188="http://schemas.microsoft.com/office/powerpoint/2018/8/main">
  <p188:cm id="{37EEC959-32A5-4B45-B94E-41BEA3AA57E6}" authorId="{16F6916E-9FC1-34AF-B83A-A631A602EE37}" created="2025-10-22T17:14:32.081">
    <ac:txMkLst xmlns:ac="http://schemas.microsoft.com/office/drawing/2013/main/command">
      <pc:docMk xmlns:pc="http://schemas.microsoft.com/office/powerpoint/2013/main/command"/>
      <pc:sldMk xmlns:pc="http://schemas.microsoft.com/office/powerpoint/2013/main/command" cId="0" sldId="302"/>
      <ac:spMk id="490" creationId="{00000000-0000-0000-0000-000000000000}"/>
      <ac:txMk cp="0" len="38">
        <ac:context len="41" hash="800864019"/>
      </ac:txMk>
    </ac:txMkLst>
    <p188:pos x="2014681" y="386772"/>
    <p188:txBody>
      <a:bodyPr/>
      <a:lstStyle/>
      <a:p>
        <a:r>
          <a:rPr lang="en-US"/>
          <a:t>McGill SM, Cannon J, Andersen JT. Muscle activity and spine load during pulling exercises: Influence of stable and labile contact surfaces and technique coaching. J Electromyogr Kinesiol. 2014;24(5):652-665.​</a:t>
        </a:r>
      </a:p>
    </p188:txBody>
  </p188:cm>
</p188:cmLst>
</file>

<file path=ppt/comments/modernComment_12F_0.xml><?xml version="1.0" encoding="utf-8"?>
<p188:cmLst xmlns:a="http://schemas.openxmlformats.org/drawingml/2006/main" xmlns:r="http://schemas.openxmlformats.org/officeDocument/2006/relationships" xmlns:p188="http://schemas.microsoft.com/office/powerpoint/2018/8/main">
  <p188:cm id="{FA168CFF-9D00-4DF1-9294-35F8BE7438B7}" authorId="{16F6916E-9FC1-34AF-B83A-A631A602EE37}" created="2025-10-22T17:15:21.366">
    <ac:txMkLst xmlns:ac="http://schemas.microsoft.com/office/drawing/2013/main/command">
      <pc:docMk xmlns:pc="http://schemas.microsoft.com/office/powerpoint/2013/main/command"/>
      <pc:sldMk xmlns:pc="http://schemas.microsoft.com/office/powerpoint/2013/main/command" cId="0" sldId="303"/>
      <ac:spMk id="501" creationId="{00000000-0000-0000-0000-000000000000}"/>
      <ac:txMk cp="0" len="45">
        <ac:context len="48" hash="3462844851"/>
      </ac:txMk>
    </ac:txMkLst>
    <p188:pos x="2349500" y="386772"/>
    <p188:txBody>
      <a:bodyPr/>
      <a:lstStyle/>
      <a:p>
        <a:r>
          <a:rPr lang="en-US"/>
          <a:t>Vega Toro AS, Cools AMJ, de Oliveira AS. Instruction and feedback for conscious contraction of the abdominal muscles increases the scapular muscles activation during shoulder exercises. Manual Therapy. 2016;25:11-18.​</a:t>
        </a:r>
      </a:p>
    </p188:txBody>
  </p188:cm>
</p188:cmLst>
</file>

<file path=ppt/comments/modernComment_130_0.xml><?xml version="1.0" encoding="utf-8"?>
<p188:cmLst xmlns:a="http://schemas.openxmlformats.org/drawingml/2006/main" xmlns:r="http://schemas.openxmlformats.org/officeDocument/2006/relationships" xmlns:p188="http://schemas.microsoft.com/office/powerpoint/2018/8/main">
  <p188:cm id="{DA567A1C-E99D-40CE-A58A-1EB1C145624B}" authorId="{16F6916E-9FC1-34AF-B83A-A631A602EE37}" created="2025-10-22T17:15:40.508">
    <ac:txMkLst xmlns:ac="http://schemas.microsoft.com/office/drawing/2013/main/command">
      <pc:docMk xmlns:pc="http://schemas.microsoft.com/office/powerpoint/2013/main/command"/>
      <pc:sldMk xmlns:pc="http://schemas.microsoft.com/office/powerpoint/2013/main/command" cId="0" sldId="304"/>
      <ac:spMk id="509" creationId="{00000000-0000-0000-0000-000000000000}"/>
      <ac:txMk cp="0" len="53">
        <ac:context len="57" hash="3447870293"/>
      </ac:txMk>
    </ac:txMkLst>
    <p188:pos x="929409" y="386772"/>
    <p188:txBody>
      <a:bodyPr/>
      <a:lstStyle/>
      <a:p>
        <a:r>
          <a:rPr lang="en-US"/>
          <a:t>Tucker WS, Bruenger AJ, Doster CM, Hoffmeyer DR. Scapular muscle activity in overhead and nonoverhead athletes during closed chain exercises. Clin J Sport Med. 2011;21(5):405-410.​</a:t>
        </a:r>
      </a:p>
    </p188:txBody>
  </p188:cm>
</p188:cmLst>
</file>

<file path=ppt/comments/modernComment_132_0.xml><?xml version="1.0" encoding="utf-8"?>
<p188:cmLst xmlns:a="http://schemas.openxmlformats.org/drawingml/2006/main" xmlns:r="http://schemas.openxmlformats.org/officeDocument/2006/relationships" xmlns:p188="http://schemas.microsoft.com/office/powerpoint/2018/8/main">
  <p188:cm id="{A44F386F-B898-497F-BBDC-C062849ECFAA}" authorId="{16F6916E-9FC1-34AF-B83A-A631A602EE37}" created="2025-10-22T17:16:12.167">
    <ac:txMkLst xmlns:ac="http://schemas.microsoft.com/office/drawing/2013/main/command">
      <pc:docMk xmlns:pc="http://schemas.microsoft.com/office/powerpoint/2013/main/command"/>
      <pc:sldMk xmlns:pc="http://schemas.microsoft.com/office/powerpoint/2013/main/command" cId="0" sldId="306"/>
      <ac:spMk id="523" creationId="{00000000-0000-0000-0000-000000000000}"/>
      <ac:txMk cp="0" len="56">
        <ac:context len="59" hash="1416187249"/>
      </ac:txMk>
    </ac:txMkLst>
    <p188:pos x="3400136" y="386772"/>
    <p188:replyLst>
      <p188:reply id="{D4A235E7-9BCB-4DBE-9979-ABAF5691F497}" authorId="{16F6916E-9FC1-34AF-B83A-A631A602EE37}" created="2025-10-22T17:16:25.402">
        <p188:txBody>
          <a:bodyPr/>
          <a:lstStyle/>
          <a:p>
            <a:r>
              <a:rPr lang="en-US"/>
              <a:t>slide 51-55</a:t>
            </a:r>
          </a:p>
        </p188:txBody>
      </p188:reply>
    </p188:replyLst>
    <p188:txBody>
      <a:bodyPr/>
      <a:lstStyle/>
      <a:p>
        <a:r>
          <a:rPr lang="en-US"/>
          <a:t>Pozzi F, Plummer HA, Sanchez N, Lee Y, Michener LA. Electromyography activation of shoulder and trunk muscles is greater during closed chain compared to open chain exercises. J Electromyogr Kinesiol. 2019;62(May 2019):102306.​</a:t>
        </a:r>
      </a:p>
    </p188:txBody>
  </p188:cm>
</p188:cmLst>
</file>

<file path=ppt/comments/modernComment_137_0.xml><?xml version="1.0" encoding="utf-8"?>
<p188:cmLst xmlns:a="http://schemas.openxmlformats.org/drawingml/2006/main" xmlns:r="http://schemas.openxmlformats.org/officeDocument/2006/relationships" xmlns:p188="http://schemas.microsoft.com/office/powerpoint/2018/8/main">
  <p188:cm id="{39DA56BD-BF7C-49B9-BCEB-4401CCA7612C}" authorId="{16F6916E-9FC1-34AF-B83A-A631A602EE37}" created="2025-10-22T17:18:01.236">
    <ac:txMkLst xmlns:ac="http://schemas.microsoft.com/office/drawing/2013/main/command">
      <pc:docMk xmlns:pc="http://schemas.microsoft.com/office/powerpoint/2013/main/command"/>
      <pc:sldMk xmlns:pc="http://schemas.microsoft.com/office/powerpoint/2013/main/command" cId="0" sldId="311"/>
      <ac:spMk id="578" creationId="{00000000-0000-0000-0000-000000000000}"/>
      <ac:txMk cp="0" len="62">
        <ac:context len="64" hash="2686620377"/>
      </ac:txMk>
    </ac:txMkLst>
    <p188:pos x="2782454" y="386772"/>
    <p188:txBody>
      <a:bodyPr/>
      <a:lstStyle/>
      <a:p>
        <a:r>
          <a:rPr lang="en-US"/>
          <a:t>Calatayud J, Borreani S, Colado JC, Martin F, Rogers ME. Muscle activity levels in upper-body push exercises with different loads and stability conditions. Phys Sportsmed. 2014;42(4):106-119. doi:10.3810/psm.2014.11.2097​</a:t>
        </a:r>
      </a:p>
    </p188:txBody>
  </p188:cm>
</p188:cmLst>
</file>

<file path=ppt/comments/modernComment_138_0.xml><?xml version="1.0" encoding="utf-8"?>
<p188:cmLst xmlns:a="http://schemas.openxmlformats.org/drawingml/2006/main" xmlns:r="http://schemas.openxmlformats.org/officeDocument/2006/relationships" xmlns:p188="http://schemas.microsoft.com/office/powerpoint/2018/8/main">
  <p188:cm id="{5025BA1C-98B6-4ADC-8E60-FDD6AD7BE44B}" authorId="{16F6916E-9FC1-34AF-B83A-A631A602EE37}" created="2025-10-22T17:18:36.613">
    <ac:txMkLst xmlns:ac="http://schemas.microsoft.com/office/drawing/2013/main/command">
      <pc:docMk xmlns:pc="http://schemas.microsoft.com/office/powerpoint/2013/main/command"/>
      <pc:sldMk xmlns:pc="http://schemas.microsoft.com/office/powerpoint/2013/main/command" cId="0" sldId="312"/>
      <ac:spMk id="586" creationId="{00000000-0000-0000-0000-000000000000}"/>
      <ac:txMk cp="0" len="68">
        <ac:context len="69" hash="4284275390"/>
      </ac:txMk>
    </ac:txMkLst>
    <p188:pos x="1056409" y="386772"/>
    <p188:txBody>
      <a:bodyPr/>
      <a:lstStyle/>
      <a:p>
        <a:r>
          <a:rPr lang="en-US"/>
          <a:t>Calatayud J, Borreani S, Colado JC, Martin F, Tella V, Andersen LL. Bench press and push-ups at comparable levels of muscle activity results in similar strength gains. www.nsca.com​</a:t>
        </a:r>
      </a:p>
    </p188:txBody>
  </p188:cm>
</p188:cmLst>
</file>

<file path=ppt/comments/modernComment_139_0.xml><?xml version="1.0" encoding="utf-8"?>
<p188:cmLst xmlns:a="http://schemas.openxmlformats.org/drawingml/2006/main" xmlns:r="http://schemas.openxmlformats.org/officeDocument/2006/relationships" xmlns:p188="http://schemas.microsoft.com/office/powerpoint/2018/8/main">
  <p188:cm id="{6C3059CE-FC75-4503-815D-E63BE68816EB}" authorId="{16F6916E-9FC1-34AF-B83A-A631A602EE37}" created="2025-10-22T17:18:50.238">
    <ac:txMkLst xmlns:ac="http://schemas.microsoft.com/office/drawing/2013/main/command">
      <pc:docMk xmlns:pc="http://schemas.microsoft.com/office/powerpoint/2013/main/command"/>
      <pc:sldMk xmlns:pc="http://schemas.microsoft.com/office/powerpoint/2013/main/command" cId="0" sldId="313"/>
      <ac:spMk id="594" creationId="{00000000-0000-0000-0000-000000000000}"/>
      <ac:txMk cp="0" len="79">
        <ac:context len="82" hash="1051975227"/>
      </ac:txMk>
    </ac:txMkLst>
    <p188:pos x="3203863" y="386772"/>
    <p188:txBody>
      <a:bodyPr/>
      <a:lstStyle/>
      <a:p>
        <a:r>
          <a:rPr lang="en-US"/>
          <a:t>Prokopy MP, Ingersoll CD, Nordenschild E, Katch FI, Gaesser GA, Weltman A. Closed-kinetic chain upper-body training improves throwing performance of NCAA Division I softball players. J Strength Cond Res. 2008;22(6):1790-1798.​</a:t>
        </a:r>
      </a:p>
    </p188:txBody>
  </p188:cm>
</p188:cmLst>
</file>

<file path=ppt/comments/modernComment_13A_0.xml><?xml version="1.0" encoding="utf-8"?>
<p188:cmLst xmlns:a="http://schemas.openxmlformats.org/drawingml/2006/main" xmlns:r="http://schemas.openxmlformats.org/officeDocument/2006/relationships" xmlns:p188="http://schemas.microsoft.com/office/powerpoint/2018/8/main">
  <p188:cm id="{B630319C-F6B2-4263-A489-59785C106871}" authorId="{16F6916E-9FC1-34AF-B83A-A631A602EE37}" created="2025-10-22T17:19:25.834">
    <ac:txMkLst xmlns:ac="http://schemas.microsoft.com/office/drawing/2013/main/command">
      <pc:docMk xmlns:pc="http://schemas.microsoft.com/office/powerpoint/2013/main/command"/>
      <pc:sldMk xmlns:pc="http://schemas.microsoft.com/office/powerpoint/2013/main/command" cId="0" sldId="314"/>
      <ac:spMk id="601" creationId="{00000000-0000-0000-0000-000000000000}"/>
      <ac:txMk cp="0" len="40">
        <ac:context len="44" hash="3424764293"/>
      </ac:txMk>
    </ac:txMkLst>
    <p188:pos x="3925454" y="386772"/>
    <p188:txBody>
      <a:bodyPr/>
      <a:lstStyle/>
      <a:p>
        <a:r>
          <a:rPr lang="en-US"/>
          <a:t>Kozin S, Cretu M, Kozina Z, et al. Application of closed kinematic chain exercises with eccentric and strength exercises for the shoulder injuries prevention in student rock climbers: a randomized controlled trial. Acta Bioeng Biomech. 2021;23(2):159-168.​</a:t>
        </a:r>
      </a:p>
    </p188:txBody>
  </p188:cm>
</p188:cmLst>
</file>

<file path=ppt/comments/modernComment_13B_0.xml><?xml version="1.0" encoding="utf-8"?>
<p188:cmLst xmlns:a="http://schemas.openxmlformats.org/drawingml/2006/main" xmlns:r="http://schemas.openxmlformats.org/officeDocument/2006/relationships" xmlns:p188="http://schemas.microsoft.com/office/powerpoint/2018/8/main">
  <p188:cm id="{F00AA8ED-DA0A-4E92-95F1-2552F943A48A}" authorId="{16F6916E-9FC1-34AF-B83A-A631A602EE37}" created="2025-10-22T17:19:51.085">
    <ac:deMkLst xmlns:ac="http://schemas.microsoft.com/office/drawing/2013/main/command">
      <pc:docMk xmlns:pc="http://schemas.microsoft.com/office/powerpoint/2013/main/command"/>
      <pc:sldMk xmlns:pc="http://schemas.microsoft.com/office/powerpoint/2013/main/command" cId="0" sldId="315"/>
      <ac:spMk id="611" creationId="{00000000-0000-0000-0000-000000000000}"/>
    </ac:deMkLst>
    <p188:txBody>
      <a:bodyPr/>
      <a:lstStyle/>
      <a:p>
        <a:r>
          <a:rPr lang="en-US"/>
          <a:t>same as 59</a:t>
        </a:r>
      </a:p>
    </p188:txBody>
  </p188:cm>
</p188:cmLst>
</file>

<file path=ppt/comments/modernComment_140_0.xml><?xml version="1.0" encoding="utf-8"?>
<p188:cmLst xmlns:a="http://schemas.openxmlformats.org/drawingml/2006/main" xmlns:r="http://schemas.openxmlformats.org/officeDocument/2006/relationships" xmlns:p188="http://schemas.microsoft.com/office/powerpoint/2018/8/main">
  <p188:cm id="{9BF1CD92-3E66-49A5-990A-0A6DD0DD2E5E}" authorId="{16F6916E-9FC1-34AF-B83A-A631A602EE37}" created="2025-10-22T17:21:57.808">
    <ac:txMkLst xmlns:ac="http://schemas.microsoft.com/office/drawing/2013/main/command">
      <pc:docMk xmlns:pc="http://schemas.microsoft.com/office/powerpoint/2013/main/command"/>
      <pc:sldMk xmlns:pc="http://schemas.microsoft.com/office/powerpoint/2013/main/command" cId="0" sldId="320"/>
      <ac:spMk id="664" creationId="{00000000-0000-0000-0000-000000000000}"/>
      <ac:txMk cp="0" len="107">
        <ac:context len="110" hash="387145527"/>
      </ac:txMk>
    </ac:txMkLst>
    <p188:pos x="2430318" y="513772"/>
    <p188:txBody>
      <a:bodyPr/>
      <a:lstStyle/>
      <a:p>
        <a:r>
          <a:rPr lang="en-US"/>
          <a:t>Kluger R, Bock P, Mittlböck M, Krampla W, Engel A. Long-term survivorship of rotator cuff repairs using ultrasound and magnetic resonance imaging analysis. American Journal of Sports Medicine. 2011;39(10):2071-2081. Longo UG, Carnevale A, Piergentili I, et al. Retear rates after rotator cuff surgery: a systematic review and meta-analysis. BMC Musculoskeletal Disorders. 2021;22(1).</a:t>
        </a:r>
      </a:p>
    </p188:txBody>
  </p188:cm>
</p188:cmLst>
</file>

<file path=ppt/comments/modernComment_141_0.xml><?xml version="1.0" encoding="utf-8"?>
<p188:cmLst xmlns:a="http://schemas.openxmlformats.org/drawingml/2006/main" xmlns:r="http://schemas.openxmlformats.org/officeDocument/2006/relationships" xmlns:p188="http://schemas.microsoft.com/office/powerpoint/2018/8/main">
  <p188:cm id="{15725175-7A9E-4E00-A9DD-727FB5D4776D}" authorId="{16F6916E-9FC1-34AF-B83A-A631A602EE37}" created="2025-10-22T18:08:24.007">
    <ac:txMkLst xmlns:ac="http://schemas.microsoft.com/office/drawing/2013/main/command">
      <pc:docMk xmlns:pc="http://schemas.microsoft.com/office/powerpoint/2013/main/command"/>
      <pc:sldMk xmlns:pc="http://schemas.microsoft.com/office/powerpoint/2013/main/command" cId="0" sldId="321"/>
      <ac:spMk id="671" creationId="{00000000-0000-0000-0000-000000000000}"/>
      <ac:txMk cp="0" len="44">
        <ac:context len="45" hash="587216135"/>
      </ac:txMk>
    </ac:txMkLst>
    <p188:pos x="1828800" y="376237"/>
    <p188:txBody>
      <a:bodyPr/>
      <a:lstStyle/>
      <a:p>
        <a:r>
          <a:rPr lang="en-US"/>
          <a:t>Khatri C, Ahmed I, Parsons H, et al. The Natural History of Full-Thickness Rotator Cuff Tears in Randomized Controlled Trials: A Systematic Review and Meta-analysis. Am J Sports Med. 2019;47(7):1734-1743.​</a:t>
        </a:r>
      </a:p>
    </p188:txBody>
  </p188:cm>
</p188:cmLst>
</file>

<file path=ppt/comments/modernComment_142_0.xml><?xml version="1.0" encoding="utf-8"?>
<p188:cmLst xmlns:a="http://schemas.openxmlformats.org/drawingml/2006/main" xmlns:r="http://schemas.openxmlformats.org/officeDocument/2006/relationships" xmlns:p188="http://schemas.microsoft.com/office/powerpoint/2018/8/main">
  <p188:cm id="{B788B6DB-8789-4290-881C-F48D94184855}" authorId="{16F6916E-9FC1-34AF-B83A-A631A602EE37}" created="2025-10-22T18:09:07.696">
    <ac:txMkLst xmlns:ac="http://schemas.microsoft.com/office/drawing/2013/main/command">
      <pc:docMk xmlns:pc="http://schemas.microsoft.com/office/powerpoint/2013/main/command"/>
      <pc:sldMk xmlns:pc="http://schemas.microsoft.com/office/powerpoint/2013/main/command" cId="0" sldId="322"/>
      <ac:spMk id="683" creationId="{00000000-0000-0000-0000-000000000000}"/>
      <ac:txMk cp="0" len="36">
        <ac:context len="39" hash="1658467260"/>
      </ac:txMk>
    </ac:txMkLst>
    <p188:pos x="2990272" y="386772"/>
    <p188:txBody>
      <a:bodyPr/>
      <a:lstStyle/>
      <a:p>
        <a:r>
          <a:rPr lang="en-US"/>
          <a:t>Heron SR, Woby SR, Thompson DP. Comparison of three types of exercise in the treatment of rotator cuff tendinopathy/shoulder impingement syndrome: A randomized controlled trial. Physiother (United Kingdom). 2017;103(2):167-173. ​</a:t>
        </a:r>
      </a:p>
    </p188:txBody>
  </p188:cm>
</p188:cmLst>
</file>

<file path=ppt/comments/modernComment_143_0.xml><?xml version="1.0" encoding="utf-8"?>
<p188:cmLst xmlns:a="http://schemas.openxmlformats.org/drawingml/2006/main" xmlns:r="http://schemas.openxmlformats.org/officeDocument/2006/relationships" xmlns:p188="http://schemas.microsoft.com/office/powerpoint/2018/8/main">
  <p188:cm id="{90FB0D45-1405-43FB-8D0E-6F67CE6ABAE2}" authorId="{16F6916E-9FC1-34AF-B83A-A631A602EE37}" created="2025-10-22T18:09:25.338">
    <ac:txMkLst xmlns:ac="http://schemas.microsoft.com/office/drawing/2013/main/command">
      <pc:docMk xmlns:pc="http://schemas.microsoft.com/office/powerpoint/2013/main/command"/>
      <pc:sldMk xmlns:pc="http://schemas.microsoft.com/office/powerpoint/2013/main/command" cId="0" sldId="323"/>
      <ac:spMk id="699" creationId="{00000000-0000-0000-0000-000000000000}"/>
      <ac:txMk cp="0" len="23">
        <ac:context len="26" hash="1332997247"/>
      </ac:txMk>
    </ac:txMkLst>
    <p188:pos x="2291772" y="386772"/>
    <p188:txBody>
      <a:bodyPr/>
      <a:lstStyle/>
      <a:p>
        <a:r>
          <a:rPr lang="en-US"/>
          <a:t>The use of a modified connective tissue adaptation phase and closed chain PRE program in the treatment of a patient with a failed rotator cuff repair: A case report (Luedeka &amp; Michener, 2013).​</a:t>
        </a:r>
      </a:p>
    </p188:txBody>
  </p188:cm>
</p188:cmLst>
</file>

<file path=ppt/comments/modernComment_144_0.xml><?xml version="1.0" encoding="utf-8"?>
<p188:cmLst xmlns:a="http://schemas.openxmlformats.org/drawingml/2006/main" xmlns:r="http://schemas.openxmlformats.org/officeDocument/2006/relationships" xmlns:p188="http://schemas.microsoft.com/office/powerpoint/2018/8/main">
  <p188:cm id="{3B5817F3-8138-42A7-9719-28D671AE7D2D}" authorId="{16F6916E-9FC1-34AF-B83A-A631A602EE37}" created="2025-10-22T18:10:04.622">
    <ac:txMkLst xmlns:ac="http://schemas.microsoft.com/office/drawing/2013/main/command">
      <pc:docMk xmlns:pc="http://schemas.microsoft.com/office/powerpoint/2013/main/command"/>
      <pc:sldMk xmlns:pc="http://schemas.microsoft.com/office/powerpoint/2013/main/command" cId="0" sldId="324"/>
      <ac:spMk id="706" creationId="{00000000-0000-0000-0000-000000000000}"/>
      <ac:txMk cp="0" len="85">
        <ac:context len="86" hash="3373108550"/>
      </ac:txMk>
    </ac:txMkLst>
    <p188:pos x="635000" y="640772"/>
    <p188:txBody>
      <a:bodyPr/>
      <a:lstStyle/>
      <a:p>
        <a:r>
          <a:rPr lang="en-US"/>
          <a:t>Gibbons MC, Fisch KM, Pichika R, et al. Heterogeneous muscle gene expression patterns in patients with massive rotator cuff tears. PLoS ONE. 2018;13(1).​
Yi JW, Cho NS, Cho SH, Rhee YG. Arthroscopic Suture Bridge Repair Technique for Full Thickness Rotator Cuff Tear. Clin Orthop Surg 2010;2:105.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0d9a27e632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0d9a27e63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33712caf97_0_4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133712caf97_0_4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sz="1500">
                <a:solidFill>
                  <a:schemeClr val="dk1"/>
                </a:solidFill>
              </a:rPr>
              <a:t>Looking more closely at the primate shoulder joint, one of the biggest differences seen when compared to hominins, is the size and shape of the acromion. A chimpanzees acromion is more robust and primarily hooked shaped (known as a type 3 acromion). Why? According to wolff's law, bone growth occurs in response to increased biomechanical stress. Certainly quadrupedal ambulation increased the forces across the shoulder joint. Like the glenoid, the acromion responded by increasing its size.  </a:t>
            </a:r>
            <a:endParaRPr sz="1500">
              <a:solidFill>
                <a:schemeClr val="dk1"/>
              </a:solidFill>
            </a:endParaRPr>
          </a:p>
          <a:p>
            <a:pPr marL="0" lvl="0" indent="0" algn="l" rtl="0">
              <a:spcBef>
                <a:spcPts val="0"/>
              </a:spcBef>
              <a:spcAft>
                <a:spcPts val="0"/>
              </a:spcAft>
              <a:buSzPts val="1100"/>
              <a:buNone/>
            </a:pPr>
            <a:endParaRPr sz="1500">
              <a:solidFill>
                <a:schemeClr val="dk1"/>
              </a:solidFill>
            </a:endParaRPr>
          </a:p>
          <a:p>
            <a:pPr marL="0" lvl="0" indent="0" algn="l" rtl="0">
              <a:spcBef>
                <a:spcPts val="0"/>
              </a:spcBef>
              <a:spcAft>
                <a:spcPts val="0"/>
              </a:spcAft>
              <a:buSzPts val="1100"/>
              <a:buNone/>
            </a:pPr>
            <a:r>
              <a:rPr lang="en" sz="1500">
                <a:solidFill>
                  <a:schemeClr val="dk1"/>
                </a:solidFill>
              </a:rPr>
              <a:t>As bipedalism evolved in humans, the stresses across the shoulder joint decreased. In response to the decreased forces the size and shape of the acromion changed. It became smaller and flatter. The more common type 1 and type 2 acromion found in humans allows for improved overhead motion. However, keep in mind, this adaptation did not happen because natural selection sorted for it. The improved ability for humans to move there arms overhead is a result of the loss of bone structure when the compressive forces in the joint decreased as bipedalism became prominent.</a:t>
            </a:r>
            <a:endParaRPr sz="1500">
              <a:solidFill>
                <a:schemeClr val="dk1"/>
              </a:solidFill>
            </a:endParaRPr>
          </a:p>
          <a:p>
            <a:pPr marL="0" lvl="0" indent="0" algn="l" rtl="0">
              <a:spcBef>
                <a:spcPts val="0"/>
              </a:spcBef>
              <a:spcAft>
                <a:spcPts val="0"/>
              </a:spcAft>
              <a:buSzPts val="1100"/>
              <a:buNone/>
            </a:pP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chemeClr val="dk1"/>
              </a:solidFill>
            </a:endParaRPr>
          </a:p>
        </p:txBody>
      </p:sp>
      <p:sp>
        <p:nvSpPr>
          <p:cNvPr id="149" name="Google Shape;149;g133712caf97_0_4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10</a:t>
            </a:fld>
            <a:endParaRPr>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32e04a47da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132e04a47da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solidFill>
                  <a:schemeClr val="dk1"/>
                </a:solidFill>
                <a:highlight>
                  <a:srgbClr val="FFFFFF"/>
                </a:highlight>
              </a:rPr>
              <a:t>Another change that occurred to our shoulder structures was a distal migration of the deltoid tuberosity on the humerus. The deltoid tuberosity serves as an attachment point for the three deltoid muscles. This bony landmark is larger in chimpanzees as it has to support a more powerful deltoid muscles to accommodate arboreal and quadrupedal locomotion. </a:t>
            </a:r>
            <a:endParaRPr sz="1600">
              <a:solidFill>
                <a:schemeClr val="dk1"/>
              </a:solidFill>
              <a:highlight>
                <a:srgbClr val="FFFFFF"/>
              </a:highlight>
            </a:endParaRPr>
          </a:p>
          <a:p>
            <a:pPr marL="0" lvl="0" indent="0" algn="l" rtl="0">
              <a:spcBef>
                <a:spcPts val="0"/>
              </a:spcBef>
              <a:spcAft>
                <a:spcPts val="0"/>
              </a:spcAft>
              <a:buNone/>
            </a:pPr>
            <a:endParaRPr sz="1600">
              <a:solidFill>
                <a:schemeClr val="dk1"/>
              </a:solidFill>
              <a:highlight>
                <a:srgbClr val="FFFFFF"/>
              </a:highlight>
            </a:endParaRPr>
          </a:p>
          <a:p>
            <a:pPr marL="0" lvl="0" indent="0" algn="l" rtl="0">
              <a:spcBef>
                <a:spcPts val="0"/>
              </a:spcBef>
              <a:spcAft>
                <a:spcPts val="0"/>
              </a:spcAft>
              <a:buNone/>
            </a:pPr>
            <a:r>
              <a:rPr lang="en" sz="1600">
                <a:solidFill>
                  <a:schemeClr val="dk1"/>
                </a:solidFill>
                <a:highlight>
                  <a:srgbClr val="FFFFFF"/>
                </a:highlight>
              </a:rPr>
              <a:t>In humans, this muscles is not as powerful and the muscle attachment site is less robust, however, the distal migration of the tuberosity allowed for an improved mechanical advantage of the middle deltoid muscle. This is an important adaptation as this muscle reinforces the supraspinatus as serving as an additional glenohumeral joint stabilizer in modern humans. </a:t>
            </a:r>
            <a:endParaRPr sz="1600">
              <a:solidFill>
                <a:schemeClr val="dk1"/>
              </a:solidFill>
              <a:highlight>
                <a:srgbClr val="FFFFFF"/>
              </a:highlight>
            </a:endParaRPr>
          </a:p>
          <a:p>
            <a:pPr marL="0" lvl="0" indent="0" algn="l" rtl="0">
              <a:spcBef>
                <a:spcPts val="0"/>
              </a:spcBef>
              <a:spcAft>
                <a:spcPts val="0"/>
              </a:spcAft>
              <a:buNone/>
            </a:pPr>
            <a:endParaRPr sz="1600">
              <a:solidFill>
                <a:schemeClr val="dk1"/>
              </a:solidFill>
            </a:endParaRPr>
          </a:p>
        </p:txBody>
      </p:sp>
      <p:sp>
        <p:nvSpPr>
          <p:cNvPr id="165" name="Google Shape;165;g132e04a47da_0_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11</a:t>
            </a:fld>
            <a:endParaRPr>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33712caf97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133712caf97_0_4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t>After reviewing some of the a key changes that occurred in humans shoulder structures through evolution, it is time to talk about a significant commonality.</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One aspect of human shoulder structure that has remained unchanged is the rotator cuff. Both humans and primates have a fused rotator cuff tendon structure. While other quadrupeds usually have 4 distinct RC tendons, primates and humans have RC tendons that are fused. Why? Remember the complex engineering of the stability and mobility needs of the primates shoulder. Most other quadrupeds do not have the need for open chain joint stability. Primates need both joint congruency, but not too much, and mobility to allow for open chain motion. A more fused rotator cuff structure improves joint stability and is able to stabilize open chain motion.</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As in the prior slides think about this. If the shoulder joint was naturally selected to allow for greater motion and open chain function, would we see greater changes to the rotator cuff structure?</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p:txBody>
      </p:sp>
      <p:sp>
        <p:nvSpPr>
          <p:cNvPr id="176" name="Google Shape;176;g133712caf97_0_4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12</a:t>
            </a:fld>
            <a:endParaRPr>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33712caf97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33712caf9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This next chapter in the shoulder lecture series will focus on a functional anatomy review. This is not an ordinary overview of the shoulder anatomy. It will focus on the the closed chain function of the key shoulder and shoulder girdle musculature.  </a:t>
            </a:r>
            <a:endParaRPr sz="16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1990d35b5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Let's get started. First we have the glenohumeral joint. This joint is the most mobile joint in the body. Note the size of the humeral head in relation to the glenoid and the lack of joint congruency. Shoulder joint mobility comes with a cost: instability.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We have both passive and active structures that help to stabilize this joint during motion. Passively, the joint capsule, labrum and surrounding ligaments all contribute to the support the GHJ. The active stability is provided by the rotator cuff musculature. </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600">
                <a:solidFill>
                  <a:schemeClr val="dk1"/>
                </a:solidFill>
              </a:rPr>
              <a:t>Begin to think about how gravity and closed chain motion impacts the GHJ.</a:t>
            </a:r>
            <a:endParaRPr sz="1600">
              <a:solidFill>
                <a:schemeClr val="dk1"/>
              </a:solidFill>
            </a:endParaRPr>
          </a:p>
        </p:txBody>
      </p:sp>
      <p:sp>
        <p:nvSpPr>
          <p:cNvPr id="194" name="Google Shape;194;g11990d35b59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32e04a47da_0_3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32e04a47da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a:solidFill>
                  <a:schemeClr val="dk1"/>
                </a:solidFill>
              </a:rPr>
              <a:t>The glenoid labrum assists in providing passive stability for the GHJ. This cartilaginous tissue sits snug against the glenoid fossa and increases the joint contact between the humeral head and glenoid fossa.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3a37d6b191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3a37d6b19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Please review the joint capsule and the glenohumeral ligament which provide stability for the glenohumeral joint.</a:t>
            </a:r>
            <a:endParaRPr sz="16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1990d35b5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600">
                <a:solidFill>
                  <a:schemeClr val="dk1"/>
                </a:solidFill>
              </a:rPr>
              <a:t>We briefly just reviewed the passive structures that support the glenohumeral joint. We will now spend time discussing the active structures that support the shoulder. The primary active structures that support the stability of glenohumeral joint are a group of 4 muscles referred to collectively as the rotator cuff.  The RC is made up of the supraspinatus, infraspinatus, teres minor, and subscapularis.</a:t>
            </a:r>
            <a:endParaRPr sz="1600">
              <a:solidFill>
                <a:schemeClr val="dk1"/>
              </a:solidFill>
            </a:endParaRPr>
          </a:p>
          <a:p>
            <a:pPr marL="0" lvl="0" indent="0" algn="l" rtl="0">
              <a:spcBef>
                <a:spcPts val="0"/>
              </a:spcBef>
              <a:spcAft>
                <a:spcPts val="0"/>
              </a:spcAft>
              <a:buClr>
                <a:schemeClr val="dk1"/>
              </a:buClr>
              <a:buFont typeface="Arial"/>
              <a:buNone/>
            </a:pPr>
            <a:endParaRPr sz="1600">
              <a:solidFill>
                <a:schemeClr val="dk1"/>
              </a:solidFill>
            </a:endParaRPr>
          </a:p>
          <a:p>
            <a:pPr marL="0" lvl="0" indent="0" algn="l" rtl="0">
              <a:spcBef>
                <a:spcPts val="0"/>
              </a:spcBef>
              <a:spcAft>
                <a:spcPts val="0"/>
              </a:spcAft>
              <a:buClr>
                <a:schemeClr val="dk1"/>
              </a:buClr>
              <a:buFont typeface="Arial"/>
              <a:buNone/>
            </a:pPr>
            <a:r>
              <a:rPr lang="en" sz="1600">
                <a:solidFill>
                  <a:schemeClr val="dk1"/>
                </a:solidFill>
              </a:rPr>
              <a:t>While these muscle have individual open chain functions such as internal, external rotation, and shoulder abduction, the true function of the RC cuff is to provide dynamic stability to the GH joint throughout various motion patterns. These little muscles were not designed to be prime lifters.  </a:t>
            </a:r>
            <a:endParaRPr sz="1600">
              <a:solidFill>
                <a:schemeClr val="dk1"/>
              </a:solidFill>
            </a:endParaRPr>
          </a:p>
          <a:p>
            <a:pPr marL="0" lvl="0" indent="0" algn="l" rtl="0">
              <a:spcBef>
                <a:spcPts val="0"/>
              </a:spcBef>
              <a:spcAft>
                <a:spcPts val="0"/>
              </a:spcAft>
              <a:buClr>
                <a:schemeClr val="dk1"/>
              </a:buClr>
              <a:buFont typeface="Arial"/>
              <a:buNone/>
            </a:pPr>
            <a:endParaRPr sz="1600">
              <a:solidFill>
                <a:schemeClr val="dk1"/>
              </a:solidFill>
            </a:endParaRPr>
          </a:p>
          <a:p>
            <a:pPr marL="0" lvl="0" indent="0" algn="l" rtl="0">
              <a:spcBef>
                <a:spcPts val="0"/>
              </a:spcBef>
              <a:spcAft>
                <a:spcPts val="0"/>
              </a:spcAft>
              <a:buClr>
                <a:schemeClr val="dk1"/>
              </a:buClr>
              <a:buFont typeface="Arial"/>
              <a:buNone/>
            </a:pPr>
            <a:r>
              <a:rPr lang="en" sz="1600">
                <a:solidFill>
                  <a:schemeClr val="dk1"/>
                </a:solidFill>
              </a:rPr>
              <a:t>During open chain motion, the RC functions to pull the head of the humerus into the glenoid fossa to increase stability, which then allows the major muscles of the upper back, chest, and shoulder to function as the prime movers. </a:t>
            </a:r>
            <a:endParaRPr sz="1600">
              <a:solidFill>
                <a:schemeClr val="dk1"/>
              </a:solidFill>
            </a:endParaRPr>
          </a:p>
          <a:p>
            <a:pPr marL="0" lvl="0" indent="0" algn="l" rtl="0">
              <a:spcBef>
                <a:spcPts val="0"/>
              </a:spcBef>
              <a:spcAft>
                <a:spcPts val="0"/>
              </a:spcAft>
              <a:buClr>
                <a:schemeClr val="dk1"/>
              </a:buClr>
              <a:buFont typeface="Arial"/>
              <a:buNone/>
            </a:pPr>
            <a:endParaRPr sz="1600">
              <a:solidFill>
                <a:schemeClr val="dk1"/>
              </a:solidFill>
            </a:endParaRPr>
          </a:p>
          <a:p>
            <a:pPr marL="0" lvl="0" indent="0" algn="l" rtl="0">
              <a:spcBef>
                <a:spcPts val="0"/>
              </a:spcBef>
              <a:spcAft>
                <a:spcPts val="0"/>
              </a:spcAft>
              <a:buClr>
                <a:schemeClr val="dk1"/>
              </a:buClr>
              <a:buFont typeface="Arial"/>
              <a:buNone/>
            </a:pPr>
            <a:r>
              <a:rPr lang="en" sz="1600">
                <a:solidFill>
                  <a:schemeClr val="dk1"/>
                </a:solidFill>
              </a:rPr>
              <a:t>During closed chain shoulder joint motion the rotator cuff muscles continue to provide stability. However, the demand on the RC musculature is lessened due to either the intrinsic stability that occurs with ground reaction forces through the joint or the neurological stability created by the scapular stabilizing muscles when they are exposed to distractive forces. </a:t>
            </a:r>
            <a:endParaRPr sz="1600">
              <a:solidFill>
                <a:schemeClr val="dk1"/>
              </a:solidFill>
            </a:endParaRPr>
          </a:p>
          <a:p>
            <a:pPr marL="0" lvl="0" indent="0" algn="l" rtl="0">
              <a:spcBef>
                <a:spcPts val="0"/>
              </a:spcBef>
              <a:spcAft>
                <a:spcPts val="0"/>
              </a:spcAft>
              <a:buClr>
                <a:schemeClr val="dk1"/>
              </a:buClr>
              <a:buFont typeface="Arial"/>
              <a:buNone/>
            </a:pPr>
            <a:endParaRPr sz="1600">
              <a:solidFill>
                <a:schemeClr val="dk1"/>
              </a:solidFill>
            </a:endParaRPr>
          </a:p>
          <a:p>
            <a:pPr marL="0" lvl="0" indent="0" algn="l" rtl="0">
              <a:spcBef>
                <a:spcPts val="0"/>
              </a:spcBef>
              <a:spcAft>
                <a:spcPts val="0"/>
              </a:spcAft>
              <a:buClr>
                <a:schemeClr val="dk1"/>
              </a:buClr>
              <a:buFont typeface="Arial"/>
              <a:buNone/>
            </a:pPr>
            <a:r>
              <a:rPr lang="en" sz="1600">
                <a:solidFill>
                  <a:schemeClr val="dk1"/>
                </a:solidFill>
              </a:rPr>
              <a:t>Let's review some of the muscles that attach to the scapula in the next few slides</a:t>
            </a:r>
            <a:endParaRPr sz="1600">
              <a:solidFill>
                <a:schemeClr val="dk1"/>
              </a:solidFill>
            </a:endParaRPr>
          </a:p>
          <a:p>
            <a:pPr marL="0" lvl="0" indent="0" algn="l" rtl="0">
              <a:spcBef>
                <a:spcPts val="0"/>
              </a:spcBef>
              <a:spcAft>
                <a:spcPts val="0"/>
              </a:spcAft>
              <a:buClr>
                <a:schemeClr val="dk1"/>
              </a:buClr>
              <a:buFont typeface="Arial"/>
              <a:buNone/>
            </a:pPr>
            <a:endParaRPr sz="1600">
              <a:solidFill>
                <a:schemeClr val="dk1"/>
              </a:solidFill>
            </a:endParaRPr>
          </a:p>
          <a:p>
            <a:pPr marL="0" lvl="0" indent="0" algn="l" rtl="0">
              <a:spcBef>
                <a:spcPts val="0"/>
              </a:spcBef>
              <a:spcAft>
                <a:spcPts val="0"/>
              </a:spcAft>
              <a:buClr>
                <a:schemeClr val="dk1"/>
              </a:buClr>
              <a:buFont typeface="Arial"/>
              <a:buNone/>
            </a:pPr>
            <a:endParaRPr sz="1600">
              <a:solidFill>
                <a:schemeClr val="dk1"/>
              </a:solidFill>
            </a:endParaRPr>
          </a:p>
          <a:p>
            <a:pPr marL="0" lvl="0" indent="0" algn="l" rtl="0">
              <a:spcBef>
                <a:spcPts val="0"/>
              </a:spcBef>
              <a:spcAft>
                <a:spcPts val="0"/>
              </a:spcAft>
              <a:buNone/>
            </a:pPr>
            <a:endParaRPr sz="1500"/>
          </a:p>
        </p:txBody>
      </p:sp>
      <p:sp>
        <p:nvSpPr>
          <p:cNvPr id="216" name="Google Shape;216;g11990d35b5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3a37d6b19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13a37d6b19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Before we begin to discuss the muscles that are attached to the shoulder blades it is important to understand scapulohumeral rhythm. The scapula is the base of the glenohumeral joint. Its position as it relates to the humerus is important to understand. Generally for every 2 degrees of GHJ motion there is 1 degree of scapula motion to maintain GHJ relationship.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The following muscles help move and stabilize the shoulder blade during upper extremity motion.</a:t>
            </a:r>
            <a:endParaRPr sz="15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32e04a47da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Please review the relevant anatomical facts of the rhomboid muscle. </a:t>
            </a:r>
            <a:endParaRPr sz="1500"/>
          </a:p>
          <a:p>
            <a:pPr marL="0" lvl="0" indent="0" algn="l" rtl="0">
              <a:spcBef>
                <a:spcPts val="0"/>
              </a:spcBef>
              <a:spcAft>
                <a:spcPts val="0"/>
              </a:spcAft>
              <a:buNone/>
            </a:pPr>
            <a:endParaRPr sz="1500"/>
          </a:p>
          <a:p>
            <a:pPr marL="0" lvl="0" indent="0" algn="l" rtl="0">
              <a:lnSpc>
                <a:spcPct val="115000"/>
              </a:lnSpc>
              <a:spcBef>
                <a:spcPts val="0"/>
              </a:spcBef>
              <a:spcAft>
                <a:spcPts val="0"/>
              </a:spcAft>
              <a:buClr>
                <a:schemeClr val="dk1"/>
              </a:buClr>
              <a:buSzPts val="1100"/>
              <a:buFont typeface="Arial"/>
              <a:buNone/>
            </a:pPr>
            <a:r>
              <a:rPr lang="en" sz="1500">
                <a:solidFill>
                  <a:schemeClr val="dk1"/>
                </a:solidFill>
                <a:highlight>
                  <a:schemeClr val="lt1"/>
                </a:highlight>
              </a:rPr>
              <a:t>Similar to the spine lecture, we don’t want to spend a lot of time reviewing open chain anatomy as you can find this in any textbook, but we will discuss the actions of the following muscles from both an evolutionary and closed chain anatomy standpoint.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Closed chain shoulder joint motion in the upper extremity doesn't just happen when you are on all fours. It occurs when the distal segment of your upper extremity is fixed and your center of mass is suspended in a hanging position. The pull up exercise is an example of a closed chain motion of the upper extremity that does not happen on all fours.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The closed chain function of the rhomboid muscles is to stabilize the scapula drawing it toward the spine against the distractive forces associated with hanging closed chain shoulder function. </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
        <p:nvSpPr>
          <p:cNvPr id="233" name="Google Shape;233;g132e04a47da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33712caf97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33712caf9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t>In this first chapter we will review the evolutionary changes of the shoulder. </a:t>
            </a:r>
            <a:endParaRPr sz="1500"/>
          </a:p>
          <a:p>
            <a:pPr marL="0" lvl="0" indent="0" algn="l" rtl="0">
              <a:spcBef>
                <a:spcPts val="0"/>
              </a:spcBef>
              <a:spcAft>
                <a:spcPts val="0"/>
              </a:spcAft>
              <a:buClr>
                <a:schemeClr val="dk1"/>
              </a:buClr>
              <a:buSzPts val="1100"/>
              <a:buFont typeface="Arial"/>
              <a:buNone/>
            </a:pPr>
            <a:endParaRPr sz="1500"/>
          </a:p>
          <a:p>
            <a:pPr marL="0" lvl="0" indent="0" algn="l" rtl="0">
              <a:spcBef>
                <a:spcPts val="0"/>
              </a:spcBef>
              <a:spcAft>
                <a:spcPts val="0"/>
              </a:spcAft>
              <a:buClr>
                <a:schemeClr val="dk1"/>
              </a:buClr>
              <a:buSzPts val="1100"/>
              <a:buFont typeface="Arial"/>
              <a:buNone/>
            </a:pPr>
            <a:r>
              <a:rPr lang="en" sz="1500"/>
              <a:t>The first step in understanding why this treatment approach worked, is to begin the process of reviewing our anatomy, both past and present. Let’s get started. </a:t>
            </a:r>
            <a:endParaRPr sz="15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1fd448a78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1fd448a78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a:solidFill>
                  <a:schemeClr val="dk1"/>
                </a:solidFill>
                <a:highlight>
                  <a:schemeClr val="lt1"/>
                </a:highlight>
              </a:rPr>
              <a:t>In an open chain, t</a:t>
            </a:r>
            <a:r>
              <a:rPr lang="en" sz="1500">
                <a:solidFill>
                  <a:schemeClr val="dk1"/>
                </a:solidFill>
                <a:highlight>
                  <a:srgbClr val="FFFFFF"/>
                </a:highlight>
              </a:rPr>
              <a:t>he trapezius muscles is said to be a scapular rotator, elevator and depressor. In closed chain motion, it assists in scapular stability regardless of the scapular position. So, for example if the scapula is rotated upward, there are trapezius fibers resisting the upward motion and pulling the scapula downward. This force coupling helps the scapula to retain its anatomical position on the rib cage. </a:t>
            </a:r>
            <a:endParaRPr sz="150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highlight>
                <a:srgbClr val="FFFFFF"/>
              </a:highlight>
            </a:endParaRPr>
          </a:p>
          <a:p>
            <a:pPr marL="0" lvl="0" indent="0" algn="l" rtl="0">
              <a:spcBef>
                <a:spcPts val="0"/>
              </a:spcBef>
              <a:spcAft>
                <a:spcPts val="0"/>
              </a:spcAft>
              <a:buNone/>
            </a:pPr>
            <a:endParaRPr sz="15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1fd448a78d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11fd448a78d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In an open chain it is taught that the latissimus dorsi is a humeral depressor, extensor,  adductor and internal rotator.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The closed chain function of the latissimus dorsi is to raise the torso towards the arms as in the pull up motion. It also counters the distractive forces at the glenohumeral joint when in a hanging position. </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1fd448a7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1fd448a78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a:solidFill>
                  <a:schemeClr val="dk1"/>
                </a:solidFill>
                <a:highlight>
                  <a:srgbClr val="FFFFFF"/>
                </a:highlight>
              </a:rPr>
              <a:t>In open chain motion, the serratus anterior protracts, upwardly rotates the scapula, and stabilizes the medial border of the scapula against the thoracic wall. </a:t>
            </a:r>
            <a:endParaRPr sz="150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500">
                <a:solidFill>
                  <a:schemeClr val="dk1"/>
                </a:solidFill>
                <a:highlight>
                  <a:srgbClr val="FFFFFF"/>
                </a:highlight>
              </a:rPr>
              <a:t>Similarly, in a closed chain, the serratus anterior also functions to </a:t>
            </a:r>
            <a:r>
              <a:rPr lang="en" sz="1500">
                <a:solidFill>
                  <a:schemeClr val="dk1"/>
                </a:solidFill>
                <a:highlight>
                  <a:schemeClr val="lt1"/>
                </a:highlight>
              </a:rPr>
              <a:t>stabilize the medial border of the scapula against the rib cage. However, the level of muscle activation is much higher in a closed chain motion when compared to an open chain motion.  For example, the SA is much more engaged during push-ups compared to the bench press due to the distraction forces caused at the shoulder blade when GRF are transferred through the GHJ.</a:t>
            </a:r>
            <a:endParaRPr sz="1500">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highlight>
                <a:srgbClr val="FFFFFF"/>
              </a:highlight>
            </a:endParaRPr>
          </a:p>
          <a:p>
            <a:pPr marL="0" lvl="0" indent="0" algn="l" rtl="0">
              <a:spcBef>
                <a:spcPts val="0"/>
              </a:spcBef>
              <a:spcAft>
                <a:spcPts val="0"/>
              </a:spcAft>
              <a:buNone/>
            </a:pPr>
            <a:endParaRPr sz="15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32e04a47da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In an open chain it is taught that the pec major will function to adduct and internally rotate the humerus. </a:t>
            </a:r>
            <a:endParaRPr sz="1500">
              <a:solidFill>
                <a:srgbClr val="2E2E2E"/>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None/>
            </a:pPr>
            <a:r>
              <a:rPr lang="en" sz="1500">
                <a:solidFill>
                  <a:schemeClr val="dk1"/>
                </a:solidFill>
              </a:rPr>
              <a:t>The closed chain function of the Pectoralis major is to prevent the humerus from abducting away from the torso. Its job is to pull the humerus towards the side of the torso.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solidFill>
                  <a:schemeClr val="dk1"/>
                </a:solidFill>
              </a:rPr>
              <a:t>Additionally, this muscle </a:t>
            </a:r>
            <a:r>
              <a:rPr lang="en" sz="1500">
                <a:solidFill>
                  <a:schemeClr val="dk1"/>
                </a:solidFill>
                <a:highlight>
                  <a:schemeClr val="lt1"/>
                </a:highlight>
              </a:rPr>
              <a:t>reinforces glenohumeral joint stability, acting to support the rotator cuff when the function of these muscles is less than optimal. </a:t>
            </a:r>
            <a:endParaRPr sz="1500"/>
          </a:p>
        </p:txBody>
      </p:sp>
      <p:sp>
        <p:nvSpPr>
          <p:cNvPr id="266" name="Google Shape;266;g132e04a47da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353f7e7ba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353f7e7b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rPr>
              <a:t>In an open chain, the pec minor can depress and downwardly rotate the scapula. </a:t>
            </a: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 sz="1500">
                <a:solidFill>
                  <a:schemeClr val="dk1"/>
                </a:solidFill>
              </a:rPr>
              <a:t>The closed chain function of the Pec minor is stabilize the scapula against the thoracic wall.  When the scapula is subjected to distractive forces, such as in a push up, it contracts to keep the lateral border of the scapula against the rib cage.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1fd448a78d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1fd448a78d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highlight>
                  <a:srgbClr val="FFFFFF"/>
                </a:highlight>
              </a:rPr>
              <a:t>The deltoids have the the classically taught function of open chain shoulder abduction, flexion and extension. </a:t>
            </a:r>
            <a:endParaRPr sz="1500">
              <a:solidFill>
                <a:schemeClr val="dk1"/>
              </a:solidFill>
              <a:highlight>
                <a:srgbClr val="FFFFFF"/>
              </a:highlight>
            </a:endParaRPr>
          </a:p>
          <a:p>
            <a:pPr marL="0" lvl="0" indent="0" algn="l" rtl="0">
              <a:lnSpc>
                <a:spcPct val="115000"/>
              </a:lnSpc>
              <a:spcBef>
                <a:spcPts val="0"/>
              </a:spcBef>
              <a:spcAft>
                <a:spcPts val="0"/>
              </a:spcAft>
              <a:buNone/>
            </a:pPr>
            <a:endParaRPr sz="1500">
              <a:solidFill>
                <a:schemeClr val="dk1"/>
              </a:solidFill>
              <a:highlight>
                <a:srgbClr val="FFFFFF"/>
              </a:highlight>
            </a:endParaRPr>
          </a:p>
          <a:p>
            <a:pPr marL="0" lvl="0" indent="0" algn="l" rtl="0">
              <a:lnSpc>
                <a:spcPct val="115000"/>
              </a:lnSpc>
              <a:spcBef>
                <a:spcPts val="0"/>
              </a:spcBef>
              <a:spcAft>
                <a:spcPts val="0"/>
              </a:spcAft>
              <a:buNone/>
            </a:pPr>
            <a:r>
              <a:rPr lang="en" sz="1500">
                <a:solidFill>
                  <a:schemeClr val="dk1"/>
                </a:solidFill>
                <a:highlight>
                  <a:srgbClr val="FFFFFF"/>
                </a:highlight>
              </a:rPr>
              <a:t>Another important function of the deltoid, and similar to some other major muscles we just reviewed, is that the deltoid reinforces the rotator cuff in stabilizing the humeral head on the glenoid joint surface. </a:t>
            </a:r>
            <a:endParaRPr sz="1500">
              <a:solidFill>
                <a:schemeClr val="dk1"/>
              </a:solidFill>
              <a:highlight>
                <a:srgbClr val="FFFFFF"/>
              </a:highlight>
            </a:endParaRPr>
          </a:p>
          <a:p>
            <a:pPr marL="0" lvl="0" indent="0" algn="l" rtl="0">
              <a:lnSpc>
                <a:spcPct val="115000"/>
              </a:lnSpc>
              <a:spcBef>
                <a:spcPts val="0"/>
              </a:spcBef>
              <a:spcAft>
                <a:spcPts val="0"/>
              </a:spcAft>
              <a:buNone/>
            </a:pPr>
            <a:endParaRPr sz="1500">
              <a:solidFill>
                <a:schemeClr val="dk1"/>
              </a:solidFill>
              <a:highlight>
                <a:srgbClr val="FFFFFF"/>
              </a:highlight>
            </a:endParaRPr>
          </a:p>
          <a:p>
            <a:pPr marL="0" lvl="0" indent="0" algn="l" rtl="0">
              <a:lnSpc>
                <a:spcPct val="115000"/>
              </a:lnSpc>
              <a:spcBef>
                <a:spcPts val="0"/>
              </a:spcBef>
              <a:spcAft>
                <a:spcPts val="0"/>
              </a:spcAft>
              <a:buNone/>
            </a:pPr>
            <a:r>
              <a:rPr lang="en" sz="1500">
                <a:solidFill>
                  <a:schemeClr val="dk1"/>
                </a:solidFill>
                <a:highlight>
                  <a:srgbClr val="FFFFFF"/>
                </a:highlight>
              </a:rPr>
              <a:t>The middle deltoid is able to provide GHJ stability when the supraspinatus muscle is impaired. There is research to back this up and we will review it in the next slide. </a:t>
            </a:r>
            <a:endParaRPr sz="1500">
              <a:solidFill>
                <a:srgbClr val="2E2E2E"/>
              </a:solidFill>
              <a:latin typeface="Georgia"/>
              <a:ea typeface="Georgia"/>
              <a:cs typeface="Georgia"/>
              <a:sym typeface="Georgi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32e04a47da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g132e04a47da_0_2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 sz="1500">
                <a:solidFill>
                  <a:schemeClr val="dk1"/>
                </a:solidFill>
                <a:highlight>
                  <a:schemeClr val="lt1"/>
                </a:highlight>
              </a:rPr>
              <a:t>This study did a simulation of muscle activity that occurs around the shoulder girdle in various degrees of rotator cuff injury. When the cuff was unable to perform at 100% strength, various surrounding muscles would co-activate to effectively stabilize the GHJ. </a:t>
            </a:r>
            <a:endParaRPr sz="1500">
              <a:solidFill>
                <a:schemeClr val="dk1"/>
              </a:solidFill>
              <a:highlight>
                <a:schemeClr val="lt1"/>
              </a:highlight>
            </a:endParaRPr>
          </a:p>
          <a:p>
            <a:pPr marL="0" lvl="0" indent="0" algn="l" rtl="0">
              <a:lnSpc>
                <a:spcPct val="115000"/>
              </a:lnSpc>
              <a:spcBef>
                <a:spcPts val="0"/>
              </a:spcBef>
              <a:spcAft>
                <a:spcPts val="0"/>
              </a:spcAft>
              <a:buSzPts val="1100"/>
              <a:buNone/>
            </a:pPr>
            <a:endParaRPr sz="15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500">
                <a:solidFill>
                  <a:schemeClr val="dk1"/>
                </a:solidFill>
              </a:rPr>
              <a:t>According to this simulation, regardless of injury severity, the joint contact force vector remained relatively constant and the body was able to preserve the concavity compression of the GHJ through the activation and compensation of the muscles around the shoulder. </a:t>
            </a:r>
            <a:endParaRPr sz="1550">
              <a:solidFill>
                <a:schemeClr val="dk1"/>
              </a:solidFill>
              <a:latin typeface="Georgia"/>
              <a:ea typeface="Georgia"/>
              <a:cs typeface="Georgia"/>
              <a:sym typeface="Georgia"/>
            </a:endParaRPr>
          </a:p>
          <a:p>
            <a:pPr marL="0" lvl="0" indent="0" algn="l" rtl="0">
              <a:lnSpc>
                <a:spcPct val="115000"/>
              </a:lnSpc>
              <a:spcBef>
                <a:spcPts val="0"/>
              </a:spcBef>
              <a:spcAft>
                <a:spcPts val="1200"/>
              </a:spcAft>
              <a:buNone/>
            </a:pPr>
            <a:endParaRPr/>
          </a:p>
        </p:txBody>
      </p:sp>
      <p:sp>
        <p:nvSpPr>
          <p:cNvPr id="291" name="Google Shape;291;g132e04a47da_0_2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27</a:t>
            </a:fld>
            <a:endParaRPr>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353f7e7ba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353f7e7ba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a:solidFill>
                  <a:schemeClr val="dk1"/>
                </a:solidFill>
              </a:rPr>
              <a:t>The previous slide just demonstrated how smart our bodies can be in terms of the compensatory mechanisms that occur to create a stable environment allowing for safe and efficient movement patterns. </a:t>
            </a:r>
            <a:endParaRPr sz="15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500">
                <a:solidFill>
                  <a:schemeClr val="dk1"/>
                </a:solidFill>
              </a:rPr>
              <a:t>Through OKC movement patterns, however, these compensatory techniques at the shoulder are not sustainable, and overtime, the arthrokinematics can be damaged. The unstable fulcrum makes it very difficult to strengthen the muscle around the joint without resulting in pain and further joint and tendon damage. </a:t>
            </a:r>
            <a:endParaRPr sz="15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500">
                <a:solidFill>
                  <a:schemeClr val="dk1"/>
                </a:solidFill>
              </a:rPr>
              <a:t>Closed chain movement at the GHJ provides stability independent of the rotator cuff. As such, the rotator cuff is not overworked trying to provide stability. This stability allows us to strengthen the major muscles around the joint, thus further developing the strength of the synergistic mechanism resulting in improved pain levels and functional capacity.</a:t>
            </a:r>
            <a:endParaRPr sz="1600">
              <a:solidFill>
                <a:schemeClr val="dk1"/>
              </a:solidFill>
              <a:highlight>
                <a:schemeClr val="accent4"/>
              </a:highlight>
            </a:endParaRPr>
          </a:p>
          <a:p>
            <a:pPr marL="0" lvl="0" indent="0" algn="l" rtl="0">
              <a:spcBef>
                <a:spcPts val="1200"/>
              </a:spcBef>
              <a:spcAft>
                <a:spcPts val="0"/>
              </a:spcAft>
              <a:buClr>
                <a:schemeClr val="dk1"/>
              </a:buClr>
              <a:buFont typeface="Arial"/>
              <a:buNone/>
            </a:pPr>
            <a:endParaRPr sz="1500">
              <a:solidFill>
                <a:schemeClr val="dk1"/>
              </a:solidFill>
            </a:endParaRPr>
          </a:p>
          <a:p>
            <a:pPr marL="0" lvl="0" indent="0" algn="l" rtl="0">
              <a:spcBef>
                <a:spcPts val="0"/>
              </a:spcBef>
              <a:spcAft>
                <a:spcPts val="0"/>
              </a:spcAft>
              <a:buClr>
                <a:schemeClr val="dk1"/>
              </a:buClr>
              <a:buFont typeface="Arial"/>
              <a:buNone/>
            </a:pPr>
            <a:endParaRPr sz="1500">
              <a:solidFill>
                <a:schemeClr val="dk1"/>
              </a:solidFill>
            </a:endParaRPr>
          </a:p>
          <a:p>
            <a:pPr marL="0" lvl="0" indent="0" algn="l" rtl="0">
              <a:spcBef>
                <a:spcPts val="0"/>
              </a:spcBef>
              <a:spcAft>
                <a:spcPts val="0"/>
              </a:spcAft>
              <a:buClr>
                <a:schemeClr val="dk1"/>
              </a:buClr>
              <a:buFont typeface="Arial"/>
              <a:buNone/>
            </a:pPr>
            <a:endParaRPr sz="1350">
              <a:solidFill>
                <a:srgbClr val="2E2E2E"/>
              </a:solidFill>
              <a:latin typeface="Georgia"/>
              <a:ea typeface="Georgia"/>
              <a:cs typeface="Georgia"/>
              <a:sym typeface="Georgia"/>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33712caf97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33712caf97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1100"/>
              <a:buFont typeface="Arial"/>
              <a:buNone/>
            </a:pPr>
            <a:r>
              <a:rPr lang="en" sz="1600">
                <a:solidFill>
                  <a:schemeClr val="dk1"/>
                </a:solidFill>
              </a:rPr>
              <a:t>In this next chapter we will introduce the evolutionary mismatch associated with the shoulder. For the shoulder, these mismatches are cultural evolutionary mismatches as opposed to biological evolutionary mismatches. </a:t>
            </a:r>
            <a:endParaRPr sz="16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33712caf97_0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We talked in an earlier slide about the complex need in the primate shoulder design to dissipate ground reaction force and have a mechanism for open chain stabilization. Some of the structure of the primate shoulder including a larger glenoid and slightly increased joint congruency, was adapted to dissipate ground reaction force, However, primates needed other mechanisms to improve stability and allow for the mobility of open chain motion.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Evolutions answer was the more robust and fused RC structure. Now, begin to contemplate how hominids use their shoulder joint vs how chimps use their shoulder joint.</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chemeClr val="dk1"/>
              </a:solidFill>
            </a:endParaRPr>
          </a:p>
        </p:txBody>
      </p:sp>
      <p:sp>
        <p:nvSpPr>
          <p:cNvPr id="315" name="Google Shape;315;g133712caf97_0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33712caf97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g133712caf97_0_5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t>Our primate ancestors have upper extremities that are adapted for quadrupedal ambulation and to climb trees. Quadrupedal gait and the need to climb shaped the primate shoulder in unique ways from a musculoskeletal and neurological standpoint. Think about it, you need a shoulder joint that can withstand ground reaction forces and yet retain significant amounts of mobility to allow for climbing. The need for stability and mobility in the same structure is a complex thing to engineer.</a:t>
            </a:r>
            <a:endParaRPr sz="1600"/>
          </a:p>
        </p:txBody>
      </p:sp>
      <p:sp>
        <p:nvSpPr>
          <p:cNvPr id="81" name="Google Shape;81;g133712caf97_0_5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a:t>
            </a:fld>
            <a:endParaRPr>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32e04a47da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132e04a47da_0_2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t>When our primate ancestors produce significant amounts of force with their upper extremities, it usually happens within the biomechanical parameters of closed chain motion. Modern humans, on the other hand, use their shoulders primarily in an open chain when producing significant amounts of upper extremity force.</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What stability mechanisms do we lose when we load the shoulder in an open chain? Recall the primates rotator cuff, which is very similar to ours, evolved to have the assistance of closed chain stabilizing mechanisms when producing significant amounts of force. When we load the shoulder in an open chain without the assistance of closed chain stability, the rotator cuff is the lone stabilizing mechanism.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This structure was never designed to work alone. </a:t>
            </a:r>
            <a:endParaRPr sz="1500"/>
          </a:p>
        </p:txBody>
      </p:sp>
      <p:sp>
        <p:nvSpPr>
          <p:cNvPr id="327" name="Google Shape;327;g132e04a47da_0_2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31</a:t>
            </a:fld>
            <a:endParaRPr>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1990d35b59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g11990d35b59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solidFill>
                  <a:schemeClr val="dk1"/>
                </a:solidFill>
              </a:rPr>
              <a:t>We have learned that the rotator cuff structure is not designed to stabilize heavy loads in an open chain. Its role is to help stabilize the head of t  he humerus on the glenoid during upper extremity motion, thus providing a stable fulcrum for the muscles around the shoulder joint to work effectively. It evolved to have the assistance of closed chain forces when stabilizing heavy loads.</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In modern culture, we perform progressive resistance exercises in an open chain, with heavy loads and in patterns that produce significant amounts of torque at the shoulder joint.</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Lets review an exercise that takes place in an open chain and with heavy loads. The bench press.</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What happens to our shoulder structure during the bench press? A flat bench restricts movement of the scapula.  Recall the importance of maintaining scapulohumeral rhythm. When the scapula is not contributing to the movement, more motion is required at the GHJ. Excessive motion occurring at the ball and socket joint, demands more of the rotator cuff to stabilize. Over time, the rotator cuff tendons breakdown leading to shoulder pain and dysfunction.</a:t>
            </a:r>
            <a:endParaRPr sz="1500">
              <a:solidFill>
                <a:schemeClr val="dk1"/>
              </a:solidFill>
              <a:highlight>
                <a:srgbClr val="FFFFFF"/>
              </a:highlight>
            </a:endParaRPr>
          </a:p>
          <a:p>
            <a:pPr marL="0" lvl="0" indent="0" algn="l" rtl="0">
              <a:spcBef>
                <a:spcPts val="0"/>
              </a:spcBef>
              <a:spcAft>
                <a:spcPts val="0"/>
              </a:spcAft>
              <a:buNone/>
            </a:pPr>
            <a:endParaRPr sz="150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highlight>
                <a:srgbClr val="FFFFFF"/>
              </a:highlight>
            </a:endParaRPr>
          </a:p>
        </p:txBody>
      </p:sp>
      <p:sp>
        <p:nvSpPr>
          <p:cNvPr id="338" name="Google Shape;338;g11990d35b59_0_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32</a:t>
            </a:fld>
            <a:endParaRPr>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3a37d6b191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13a37d6b191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t>Are we demanding too much from this vulnerable tissue? While we can’t change the fact that we function primarily in an open chain, we can change the way we resistance train the upper extremity.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The rotator cuff was designed to stabilize the GHJ with the assistance of closed chain forces. It is advantageous to exercise the upper extremity in multi joint patterns with closed chain forces to reduce the stress on the RC and preserve its health for the times it is needed to stabilize lighter loads in an open chain.</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Let's review some of the evidence that supports this cultural mismatch in the next section of the shoulder series.</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
        <p:nvSpPr>
          <p:cNvPr id="347" name="Google Shape;347;g13a37d6b191_0_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33</a:t>
            </a:fld>
            <a:endParaRPr>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32e04a47da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32e04a47da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600"/>
              <a:t>Lets review the evidence that supports the RC evolutionary mismatch theory.</a:t>
            </a:r>
            <a:endParaRPr sz="16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3a37d6b191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g13a37d6b191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solidFill>
                  <a:schemeClr val="dk1"/>
                </a:solidFill>
                <a:highlight>
                  <a:srgbClr val="FFFFFF"/>
                </a:highlight>
              </a:rPr>
              <a:t>Recall limiting motion at the scapula with cause excessive motion at the GHJ. Another position associated with instability is 90 degrees of shoulder abduction and ER. </a:t>
            </a:r>
            <a:r>
              <a:rPr lang="en" sz="1500">
                <a:solidFill>
                  <a:schemeClr val="dk1"/>
                </a:solidFill>
                <a:highlight>
                  <a:schemeClr val="lt1"/>
                </a:highlight>
              </a:rPr>
              <a:t>Based on these vulnerable position we just described, we shouldn’t be surprised that the bench press and open chain shoulder press were a causative factor for shoulder injury. </a:t>
            </a:r>
            <a:r>
              <a:rPr lang="en" sz="1500">
                <a:solidFill>
                  <a:schemeClr val="dk1"/>
                </a:solidFill>
                <a:highlight>
                  <a:srgbClr val="FFFFFF"/>
                </a:highlight>
              </a:rPr>
              <a:t>With increased mobility and instability at the glenohumeral joint, the rotator cuff is likely overworked. </a:t>
            </a:r>
            <a:endParaRPr sz="150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highlight>
                <a:srgbClr val="FFFFFF"/>
              </a:highlight>
            </a:endParaRPr>
          </a:p>
        </p:txBody>
      </p:sp>
      <p:sp>
        <p:nvSpPr>
          <p:cNvPr id="363" name="Google Shape;363;g13a37d6b191_0_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35</a:t>
            </a:fld>
            <a:endParaRPr>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32e04a47d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132e04a47da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t>In the human population, shoulder injuries are the second most common musculoskeletal disorder in which individuals will seek medical attention. Of these patients, the majority have rotator cuff dysfunction. </a:t>
            </a:r>
            <a:r>
              <a:rPr lang="en" sz="1500">
                <a:solidFill>
                  <a:schemeClr val="dk1"/>
                </a:solidFill>
              </a:rPr>
              <a:t> The incidence of shoulder pathology increases as you age. </a:t>
            </a:r>
            <a:endParaRPr sz="1500">
              <a:solidFill>
                <a:schemeClr val="dk1"/>
              </a:solidFill>
            </a:endParaRPr>
          </a:p>
          <a:p>
            <a:pPr marL="0" lvl="0" indent="0" algn="l" rtl="0">
              <a:spcBef>
                <a:spcPts val="0"/>
              </a:spcBef>
              <a:spcAft>
                <a:spcPts val="0"/>
              </a:spcAft>
              <a:buNone/>
            </a:pPr>
            <a:endParaRPr sz="1500"/>
          </a:p>
          <a:p>
            <a:pPr marL="0" lvl="0" indent="0" algn="l" rtl="0">
              <a:spcBef>
                <a:spcPts val="0"/>
              </a:spcBef>
              <a:spcAft>
                <a:spcPts val="0"/>
              </a:spcAft>
              <a:buNone/>
            </a:pPr>
            <a:r>
              <a:rPr lang="en" sz="1500"/>
              <a:t>Compared to our last common ancestor, despite having similar shoulder structures, </a:t>
            </a:r>
            <a:r>
              <a:rPr lang="en" sz="1500">
                <a:solidFill>
                  <a:schemeClr val="dk1"/>
                </a:solidFill>
              </a:rPr>
              <a:t>Homo sapiens are unique when it comes to the alarming incidence of rotator cuff pathology. </a:t>
            </a:r>
            <a:endParaRPr sz="1500" b="1"/>
          </a:p>
        </p:txBody>
      </p:sp>
      <p:sp>
        <p:nvSpPr>
          <p:cNvPr id="373" name="Google Shape;373;g132e04a47da_0_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36</a:t>
            </a:fld>
            <a:endParaRPr>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1990d35b59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11990d35b59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t>Let’s compare modern hominids to our primate ancestors. In the studied primate population, rotator cuff tears are nearly non-existent. In the study of 11 monkeys of varying ages none had partial or full thickness RC tears.</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It was found, however, that their rates of joint arthritis were nearly 70%. Why is that? Chimps wear out their shoulder joints through the repeated dissipation of ground reaction forces. Joint OA is less common in human shoulders, as we primarily use the upper extremity in an open chain. When cases of human shoulder joint OA do occur it is frequently caused by RC dysfunction. When the RC is dysfunctional it fails to properly stabilize the humeral head on the glenoid with upper extremity motion, the joint is scoured, and the cartilage wears out.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BTW, humans have a similar incidence of joint OA in our lower extremity joints as chimps do in their upper extremity joints.</a:t>
            </a:r>
            <a:endParaRPr sz="1500"/>
          </a:p>
        </p:txBody>
      </p:sp>
      <p:sp>
        <p:nvSpPr>
          <p:cNvPr id="382" name="Google Shape;382;g11990d35b59_0_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37</a:t>
            </a:fld>
            <a:endParaRPr>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32e04a47da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132e04a47da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So why are humans so prone to RC disease? This study looked at 50 patients with documented full-thickness supraspinatus tears, 50 patients with subacromial impingement syndrome with an intact rotator cuff, and 50 controls without symptoms related to impingement and a strong intact cuff.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 sz="1500">
                <a:solidFill>
                  <a:schemeClr val="dk1"/>
                </a:solidFill>
              </a:rPr>
              <a:t>Within the control group, only 2% of individuals had a type III acromion. This percentage is similar to the incidence we’d expect to see across the general population. That said, a type III acromion is quite rare. However, a type III acromion is not nearly as rare when we observe just the symptomatic groups. 20% of the impingement and RC tear groups had a hooked shaped acromion. Compare that to 2%. The increased percentage in the symptomatic patients indicates a predisposition to RC related injury associated with acromion type.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A hooked acromion is just one of the many studied anatomical features in humans that is commonly associated with risk of RC injury.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So then it must be the humans joint structure that is causing so much RC disease.</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3a37d6b191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3a37d6b191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rPr>
              <a:t>As mentioned in the prior slide, humans with a type III acromion are more likely to suffer from shoulder impingement and rotator cuff disease. However, the hooked shape acromion is the least common type of acromion found in humans. It is present in less than 10% of individuals. RC disease is much more prevalent than that.</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As we learned earlier chimps generally do not get RC disease. Based on the current evidence of rotator cuff tears seen in non-human primate species, we might expect to find that type 3 acromions are not prevalent in the chimp population. However, that is not the case.  This “high risk” feature is present in 60-70% of primates. Yet they don’t suffer from the same level of RC dysfunction as humans. Do chimps use their shoulders the same way?</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Are there other structural differences in the scapula that cause RC disease?</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p>
          <a:p>
            <a:pPr marL="0" lvl="0" indent="0" algn="l" rtl="0">
              <a:spcBef>
                <a:spcPts val="0"/>
              </a:spcBef>
              <a:spcAft>
                <a:spcPts val="0"/>
              </a:spcAft>
              <a:buClr>
                <a:schemeClr val="dk1"/>
              </a:buClr>
              <a:buSzPts val="1100"/>
              <a:buFont typeface="Arial"/>
              <a:buNone/>
            </a:pPr>
            <a:endParaRPr sz="15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32e04a47da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132e04a47da_0_2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t>In the prior slide we mentioned that a type 3 acromion increased the likelihood of rotator cuff disease in humans. However, that same bony morphology does not impact the rotator cuff disease rates in the chimp population. </a:t>
            </a:r>
            <a:endParaRPr sz="1500"/>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Here is another study demonstrating the lack of RC tears in the primate population.</a:t>
            </a:r>
            <a:r>
              <a:rPr lang="en" sz="1500"/>
              <a:t> In this study, other structural features on the scapula that are associated with rotator cuff tears in humans were studied across primate species. Of these 10 anatomical features associated with rotator cuff tears in humans, none were shown to be significantly different in chimp populations that don’t experience this common orthopedic dysfunction.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So, the bony anatomy of the scapula and the RC structure are similar when comparing chimps to humans. However, humans are more prone to RC dysfunction. Why do we have such varied rates of injury?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We theorize it is do to the RC evolutionary mismatch.</a:t>
            </a:r>
            <a:endParaRPr sz="1500"/>
          </a:p>
        </p:txBody>
      </p:sp>
      <p:sp>
        <p:nvSpPr>
          <p:cNvPr id="411" name="Google Shape;411;g132e04a47da_0_2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40</a:t>
            </a:fld>
            <a:endParaRPr>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33712caf97_0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g133712caf97_0_5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t>As hominins evolved from our last common ancestor natural selection did adapt the shoulder structure, but the changes were not as dramatic when compared to the lower extremity and  spine. Why?  The adaptations to the lower extremity and spine were more important for the reproductive success of hominins. Recall, most of the evolutionary adaptations were facilitated by the need to eat. The lower extremity changes were much more important in allowing for the expansion of hominins foraging range.</a:t>
            </a:r>
            <a:endParaRPr sz="1600"/>
          </a:p>
        </p:txBody>
      </p:sp>
      <p:sp>
        <p:nvSpPr>
          <p:cNvPr id="93" name="Google Shape;93;g133712caf97_0_5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4</a:t>
            </a:fld>
            <a:endParaRPr>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3a8c361522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13a8c36152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600"/>
              <a:t>With the evidence we’ve shared up until this point, it should be clear that humans have a propensity towards rotator cuff tears and shoulder impingement injuries. This is the case, despite having very similar shoulder structures as our last common ancestor who does not suffer from this shoulder dysfunction. </a:t>
            </a:r>
            <a:endParaRPr sz="1600"/>
          </a:p>
          <a:p>
            <a:pPr marL="0" lvl="0" indent="0" algn="l" rtl="0">
              <a:spcBef>
                <a:spcPts val="0"/>
              </a:spcBef>
              <a:spcAft>
                <a:spcPts val="0"/>
              </a:spcAft>
              <a:buClr>
                <a:schemeClr val="dk1"/>
              </a:buClr>
              <a:buFont typeface="Arial"/>
              <a:buNone/>
            </a:pPr>
            <a:endParaRPr sz="1600"/>
          </a:p>
          <a:p>
            <a:pPr marL="0" lvl="0" indent="0" algn="l" rtl="0">
              <a:spcBef>
                <a:spcPts val="0"/>
              </a:spcBef>
              <a:spcAft>
                <a:spcPts val="0"/>
              </a:spcAft>
              <a:buClr>
                <a:schemeClr val="dk1"/>
              </a:buClr>
              <a:buFont typeface="Arial"/>
              <a:buNone/>
            </a:pPr>
            <a:r>
              <a:rPr lang="en" sz="1600"/>
              <a:t>We’ve theorized that this discrepancy in injury rates is due to the differences in how we use our shoulder structures. Modern humans function in ways that place a lot of stress on the rotator cuff. If the role of the cuff is to help stabilize the GHJ, then positions that are more inherently stable would reduce the demands on this stabilizing structure and therefore lesson the injury risk. Let’s review some of these positions. </a:t>
            </a:r>
            <a:endParaRPr sz="16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1990d35b59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11990d35b59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solidFill>
                  <a:schemeClr val="dk1"/>
                </a:solidFill>
              </a:rPr>
              <a:t>Ground reaction forces through a joint increase its stability.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In this study, 10 cadaveric specimens were used to determine the degree to which compression of the humeral head in the glenoid fossa stabilizes it against translating forces. Compressive loads of 50N and 100N were applied to the humeral head perpendicular to the the glenoid surface. Translational forces were then applied to the humeral head until the humeral head dislocated over the glenoid lip. More translational forces were needed to dislocate the shoulder when the greater perpendicular force was applied - 100 vs 50N.</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 sz="1500">
                <a:solidFill>
                  <a:schemeClr val="dk1"/>
                </a:solidFill>
              </a:rPr>
              <a:t>The study concludes that the concavity-compression of the humeral head into the glenoid is a most efficient stabilizing mechanism.</a:t>
            </a: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 sz="1500">
                <a:solidFill>
                  <a:schemeClr val="dk1"/>
                </a:solidFill>
              </a:rPr>
              <a:t>What is happening at the shoulder when the arm is supporting the body’s weight? Think about the push-up position.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p>
        </p:txBody>
      </p:sp>
      <p:sp>
        <p:nvSpPr>
          <p:cNvPr id="426" name="Google Shape;426;g11990d35b59_0_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42</a:t>
            </a:fld>
            <a:endParaRPr>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11990d35b59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g11990d35b59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solidFill>
                  <a:schemeClr val="dk1"/>
                </a:solidFill>
                <a:highlight>
                  <a:srgbClr val="FFFFFF"/>
                </a:highlight>
              </a:rPr>
              <a:t>It's not just about compression in the joint, the position of the humerus in the glenoid also contributes to stability. As the shoulder joint moves, reaction forces of the RC and Deltoid counterbalance the mass moment of the upper extremity. At 90 degrees abduction, the muscles around the shoulder joint have the best mechanical advantage to provide glenohumeral joint stability. </a:t>
            </a:r>
            <a:r>
              <a:rPr lang="en" sz="1500">
                <a:solidFill>
                  <a:schemeClr val="dk1"/>
                </a:solidFill>
                <a:highlight>
                  <a:schemeClr val="lt1"/>
                </a:highlight>
              </a:rPr>
              <a:t>Stability of the glenohumeral joint depends on seating of the humeral head into the glenoid. Seating occurs not only through gravitational compressive forces, but also through our muscles’ ability to contract thus pulling the humeral head closer to the joint surface. </a:t>
            </a:r>
            <a:endParaRPr sz="1500">
              <a:solidFill>
                <a:schemeClr val="dk1"/>
              </a:solidFill>
              <a:highlight>
                <a:schemeClr val="lt1"/>
              </a:highlight>
            </a:endParaRPr>
          </a:p>
          <a:p>
            <a:pPr marL="0" lvl="0" indent="0" algn="l" rtl="0">
              <a:spcBef>
                <a:spcPts val="0"/>
              </a:spcBef>
              <a:spcAft>
                <a:spcPts val="0"/>
              </a:spcAft>
              <a:buNone/>
            </a:pPr>
            <a:endParaRPr sz="1500">
              <a:solidFill>
                <a:schemeClr val="dk1"/>
              </a:solidFill>
              <a:highlight>
                <a:schemeClr val="lt1"/>
              </a:highlight>
            </a:endParaRPr>
          </a:p>
          <a:p>
            <a:pPr marL="0" lvl="0" indent="0" algn="l" rtl="0">
              <a:spcBef>
                <a:spcPts val="0"/>
              </a:spcBef>
              <a:spcAft>
                <a:spcPts val="0"/>
              </a:spcAft>
              <a:buNone/>
            </a:pPr>
            <a:r>
              <a:rPr lang="en" sz="1500">
                <a:solidFill>
                  <a:schemeClr val="dk1"/>
                </a:solidFill>
                <a:highlight>
                  <a:schemeClr val="lt1"/>
                </a:highlight>
              </a:rPr>
              <a:t>Why is this 90 degree angle the most stable? Because millions of years of evolution say so. What position is your upper extremity in when you are on all fours?</a:t>
            </a:r>
            <a:endParaRPr sz="1500">
              <a:solidFill>
                <a:schemeClr val="dk1"/>
              </a:solidFill>
              <a:highlight>
                <a:schemeClr val="lt1"/>
              </a:highlight>
            </a:endParaRPr>
          </a:p>
        </p:txBody>
      </p:sp>
      <p:sp>
        <p:nvSpPr>
          <p:cNvPr id="435" name="Google Shape;435;g11990d35b59_0_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43</a:t>
            </a:fld>
            <a:endParaRPr>
              <a:solidFill>
                <a:srgbClr val="000000"/>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1990d35b59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11990d35b59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solidFill>
                  <a:schemeClr val="dk1"/>
                </a:solidFill>
              </a:rPr>
              <a:t>What happens if we do not utilize ground reaction forces, caused by gravity, when resistance training our upper extremities?</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This study compared OKC and CKC equivalent exercises. This graph demonstrates the EMG activity of shoulder muscles during a bench press and a push-up. Notice how active the supraspinatus is during the bench press (on the right) when compared to the push-up (on the left).</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When the supraspinatus is less active, we can assume it does not have to work as hard to create joint stability. For the push-up in particular, we maximize GHJ congruence through not just the position of our arms relative to our body, but also with the coupling effect of gravity pushing downwards and ground reaction force equal and opposite pushing upwards at the joint. As you can see, a closed chain environment allows for other external factors to help create stability at this joint and we no longer have to rely on the small rotator cuff to be our sole mechanism of providing stability.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We have known this for a long time, and yet we still force open chain motion on the most commonly injured RC tendon.</a:t>
            </a:r>
            <a:endParaRPr sz="1500">
              <a:solidFill>
                <a:schemeClr val="dk1"/>
              </a:solidFill>
            </a:endParaRPr>
          </a:p>
          <a:p>
            <a:pPr marL="0" lvl="0" indent="0" algn="l" rtl="0">
              <a:spcBef>
                <a:spcPts val="0"/>
              </a:spcBef>
              <a:spcAft>
                <a:spcPts val="0"/>
              </a:spcAft>
              <a:buNone/>
            </a:pPr>
            <a:endParaRPr sz="1500"/>
          </a:p>
        </p:txBody>
      </p:sp>
      <p:sp>
        <p:nvSpPr>
          <p:cNvPr id="444" name="Google Shape;444;g11990d35b59_0_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44</a:t>
            </a:fld>
            <a:endParaRPr>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3a37d6b191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13a37d6b191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solidFill>
                  <a:schemeClr val="dk1"/>
                </a:solidFill>
              </a:rPr>
              <a:t>Not all push ups are alike when it comes to stabilizing the shoulder joint.</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In this example comparing the wall push up to a lighter load bench press, the supraspinatus activity is almost equal. Why is the supraspinatus so much more active during the wall push-up? Are gravity and ground reaction forces able to stabilize the GHJ in this position?</a:t>
            </a:r>
            <a:endParaRPr sz="1500">
              <a:solidFill>
                <a:schemeClr val="dk1"/>
              </a:solidFill>
            </a:endParaRPr>
          </a:p>
          <a:p>
            <a:pPr marL="0" lvl="0" indent="0" algn="l" rtl="0">
              <a:spcBef>
                <a:spcPts val="0"/>
              </a:spcBef>
              <a:spcAft>
                <a:spcPts val="0"/>
              </a:spcAft>
              <a:buNone/>
            </a:pPr>
            <a:endParaRPr sz="1500"/>
          </a:p>
        </p:txBody>
      </p:sp>
      <p:sp>
        <p:nvSpPr>
          <p:cNvPr id="455" name="Google Shape;455;g13a37d6b191_0_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45</a:t>
            </a:fld>
            <a:endParaRPr>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1990d35b59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g11990d35b59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t>So if the supraspinatus is less active during the military style push up where is the muscular stability coming from? This study suggests that it is coming from the posterior musculature of the shoulder and the infraspinatus was particularly active during weight bearing exercises and co-contracts with the posterior deltoids.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While the posterior cuff including the infraspinatus and teres minor are still 2 of the main musculature components of the rotator cuff structure, they are far more robust than the supraspinatus and can handle a greater load. Injury to this tissue frequently occurs secondary to an injured supraspinatus.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When we take this one step further and consider why the infraspinatus is more engaged with increased weight bearing, it is functioning more so to</a:t>
            </a:r>
            <a:r>
              <a:rPr lang="en" sz="1500">
                <a:solidFill>
                  <a:schemeClr val="dk1"/>
                </a:solidFill>
              </a:rPr>
              <a:t> block the posterior shear forces at the GHJ when it is under the influence of gravitational forces, rather than working aggressively to stabilize a long unstable lever.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t>Since the supraspinatus is the most vulnerable of the RC structure it is most likely a good idea to shift the burden away from it. </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
        <p:nvSpPr>
          <p:cNvPr id="466" name="Google Shape;466;g11990d35b59_0_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46</a:t>
            </a:fld>
            <a:endParaRPr>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132e04a47da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132e04a47da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rPr>
              <a:t>Now we have learned that we can create intrinsic stability in the shoulder joint through optimal positioning and compression forces. Can we also elicit a stabilizing response at the core if we exercise in a manner where the core is not supported? These next studies suggest we can.</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Here is a study that looks at the EMG activity of certain muscles during comparable pulling type exercises: the pull-up and the lat pull-down. These exercises target similar muscles. However, the lat pull-down is an open chain movement with a stable core while the pull-up is a closed chain movement with an unstable core. The chin-up exercise demonstrates greater shoulder joint range of motion.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In the chin up, the unfixed segment (core) and the greater shoulder joint ROM increases instability and thus increased emg activity was found in the erector spinae and biceps musculature when compared to the lat pulldown. This study is the first step in understanding the increased emg activity in exercises that take place in a hanging position.</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p>
        </p:txBody>
      </p:sp>
      <p:sp>
        <p:nvSpPr>
          <p:cNvPr id="475" name="Google Shape;475;g132e04a47da_0_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47</a:t>
            </a:fld>
            <a:endParaRPr>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11990d35b5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11990d35b59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solidFill>
                  <a:schemeClr val="dk1"/>
                </a:solidFill>
              </a:rPr>
              <a:t>This study supports the idea that there is an increased need for stability with hanging pulling exercises. While this study does not evaluate the scapulo spinal stabilizers, it does look at the primary superficial core stabilizers. One of its comparisons is the emg activity between the chin up/pull up exercise and the reverse trx fly. The chin/pull up demonstrated significantly higher amounts of emg activity in all the core musculature studied.</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So it is not just the erector spinae, the major core muscles are all more engaged when performing pulling movements from a hanging position.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 sz="1500">
                <a:solidFill>
                  <a:schemeClr val="dk1"/>
                </a:solidFill>
              </a:rPr>
              <a:t>However, no emg activity was studied on musculature that directly attached the shoulder blade to the spine. Does dealing with this instability cause increased scapulothoracic stability? Being the base of the rotator does it reduce RC stress?</a:t>
            </a:r>
            <a:endParaRPr sz="1500">
              <a:solidFill>
                <a:schemeClr val="dk1"/>
              </a:solidFill>
            </a:endParaRPr>
          </a:p>
          <a:p>
            <a:pPr marL="0" lvl="0" indent="0" algn="l" rtl="0">
              <a:spcBef>
                <a:spcPts val="0"/>
              </a:spcBef>
              <a:spcAft>
                <a:spcPts val="0"/>
              </a:spcAft>
              <a:buNone/>
            </a:pPr>
            <a:endParaRPr sz="1500">
              <a:solidFill>
                <a:schemeClr val="dk1"/>
              </a:solidFill>
            </a:endParaRPr>
          </a:p>
        </p:txBody>
      </p:sp>
      <p:sp>
        <p:nvSpPr>
          <p:cNvPr id="486" name="Google Shape;486;g11990d35b59_0_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48</a:t>
            </a:fld>
            <a:endParaRPr>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13a8c36152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13a8c36152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Does the stability in the core transfer to the scapula stabilizers?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This study looked at emg activation of the traps and serratus anterior while performing closed chain shoulder exercises. It was found that EMG activation of these targeted muscles improved when the participants were cued and instructed to engage their abdominal muscles. So, core activation can improve scapular muscle activation.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The exercises used in this study caused compressive, rather than distractive, forces at the shoulder joint. As such, they cannot be used to directly correlate to hanging closed chain movements and emg activity. However, the study does support a facilitatory effect and the notion that proximal stability leads to greater muscle fiber recruitment at the joints distal to it. So, more core stability, results in more scapular stability. </a:t>
            </a:r>
            <a:endParaRPr sz="15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1990d35b59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11990d35b59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solidFill>
                  <a:schemeClr val="dk1"/>
                </a:solidFill>
              </a:rPr>
              <a:t>And finally, this study shows the high muscle activity that occurs in the scapular stabilizers during closed chain suspensory exercises. It can be theorized that the increase in activity in stabilizing muscles can thought of as a neurological protective response that occurs when the joints of the body are subjected to a strong traction force. When the weight of the body is suspending through the upper extremities, the surrounding muscles subconsciously increase their activation to protect against dislocation.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This neurological muscular response may also offer protection against going into a passive impingement position of the shoulder. During open chain motion, such as a lat pull-down, we are targeting muscles more so in isolation as opposed to synergistically in a closed chain. Without the co-contraction of the proximal muscles that offer joint stability at the spine, scapulothoracic, and GHJ, our shoulders are susceptible to passive impingement.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So we now have evidence supporting the other side of closed chain exercise. The side without ground reaction compression. Is it Evolutionary?</a:t>
            </a:r>
            <a:endParaRPr sz="1500"/>
          </a:p>
        </p:txBody>
      </p:sp>
      <p:sp>
        <p:nvSpPr>
          <p:cNvPr id="505" name="Google Shape;505;g11990d35b59_0_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50</a:t>
            </a:fld>
            <a:endParaRPr>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34554022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34554022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The shoulder structure of our primates ancestors includes: a large glenoid surface to allow for dissipation of ground reaction forces, more of a sagittal plane orientation of the shoulder blade due to triangularly shaped ribs,  a more proximal deltoid attachment, a hooked acromion to help improve joint congruency and fused rotator cuff tendons ( unique to primates).</a:t>
            </a:r>
            <a:endParaRPr sz="16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32e04a47da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132e04a47da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600">
                <a:solidFill>
                  <a:schemeClr val="dk1"/>
                </a:solidFill>
                <a:highlight>
                  <a:srgbClr val="FFFFFF"/>
                </a:highlight>
              </a:rPr>
              <a:t>Closed chain exercises are advantageous because they help create a more stable and safe environment for the rotator cuff to function. In this chapter let’s review more evidence that supports the use of closed chain exercise in our resistance training protocol and rehab approach. </a:t>
            </a:r>
            <a:endParaRPr sz="16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13a37d6b19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Let’s start with this study which compared open and closed chain exercises targeting the upper extremity musculature.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The following slides will compare the closed and open chain equivalent at equal intensity - 5 rep max.</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In this graph, you can see that in the closed chain push up, there is lower activation of the deltoid and upper trapezius, but greater for the serratus anterior, middle and lower trapezius, core musculature, and infraspinatus compared to the horizontal press. </a:t>
            </a:r>
            <a:endParaRPr sz="1500">
              <a:solidFill>
                <a:schemeClr val="dk1"/>
              </a:solidFill>
            </a:endParaRPr>
          </a:p>
          <a:p>
            <a:pPr marL="0" lvl="0" indent="0" algn="l" rtl="0">
              <a:spcBef>
                <a:spcPts val="0"/>
              </a:spcBef>
              <a:spcAft>
                <a:spcPts val="0"/>
              </a:spcAft>
              <a:buNone/>
            </a:pPr>
            <a:endParaRPr/>
          </a:p>
        </p:txBody>
      </p:sp>
      <p:sp>
        <p:nvSpPr>
          <p:cNvPr id="519" name="Google Shape;519;g13a37d6b19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13a37d6b191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In this graph, the closed chain chin-up demonstrated greater muscular activity for all muscles analyzed compared to the lat pull-down.  </a:t>
            </a:r>
            <a:endParaRPr sz="1500">
              <a:solidFill>
                <a:schemeClr val="dk1"/>
              </a:solidFill>
            </a:endParaRPr>
          </a:p>
          <a:p>
            <a:pPr marL="0" lvl="0" indent="0" algn="l" rtl="0">
              <a:spcBef>
                <a:spcPts val="0"/>
              </a:spcBef>
              <a:spcAft>
                <a:spcPts val="0"/>
              </a:spcAft>
              <a:buNone/>
            </a:pPr>
            <a:endParaRPr sz="1500"/>
          </a:p>
        </p:txBody>
      </p:sp>
      <p:sp>
        <p:nvSpPr>
          <p:cNvPr id="530" name="Google Shape;530;g13a37d6b191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13a37d6b191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The next exercise in this study compared closed chain inverted rows to horizontal rows. Again, the activation of the infraspinatus, serratus anterior, and middle and lower trapezius was greater compared to the open chain row. The deltoid was the only variable muscle but still favored closed chain exercise. </a:t>
            </a:r>
            <a:endParaRPr sz="1500">
              <a:solidFill>
                <a:schemeClr val="dk1"/>
              </a:solidFill>
            </a:endParaRPr>
          </a:p>
          <a:p>
            <a:pPr marL="0" lvl="0" indent="0" algn="l" rtl="0">
              <a:spcBef>
                <a:spcPts val="0"/>
              </a:spcBef>
              <a:spcAft>
                <a:spcPts val="0"/>
              </a:spcAft>
              <a:buNone/>
            </a:pPr>
            <a:endParaRPr sz="1500"/>
          </a:p>
        </p:txBody>
      </p:sp>
      <p:sp>
        <p:nvSpPr>
          <p:cNvPr id="541" name="Google Shape;541;g13a37d6b191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13a37d6b191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What happens when we compare the tricep dip to the tricep press down? Again, muscular contraction favored the closed chain performance. I think at this point we are noticing a trend! </a:t>
            </a:r>
            <a:endParaRPr sz="1500">
              <a:solidFill>
                <a:schemeClr val="dk1"/>
              </a:solidFill>
            </a:endParaRPr>
          </a:p>
          <a:p>
            <a:pPr marL="0" lvl="0" indent="0" algn="l" rtl="0">
              <a:spcBef>
                <a:spcPts val="0"/>
              </a:spcBef>
              <a:spcAft>
                <a:spcPts val="0"/>
              </a:spcAft>
              <a:buNone/>
            </a:pPr>
            <a:endParaRPr/>
          </a:p>
        </p:txBody>
      </p:sp>
      <p:sp>
        <p:nvSpPr>
          <p:cNvPr id="552" name="Google Shape;552;g13a37d6b191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3a37d6b19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Still not convinced? Again, greater muscular activation in closed chain shoulder depression compared to open chain shoulder depression.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Throughout the previous slides, it is clear that when evaluating emg activity between exercises that target specific muscles either in a closed chain or open chain that the closed chain exercises engages the spinal and scapulothoracic stabilizers to a much greater extent. This stability controls the scapular position and maintains the correct biomechanical alignment for the vulnerable RC tissue.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Why train the upper extremity any other way? Let's continue with the evidence supporting closed chain upper extremity PRE. </a:t>
            </a:r>
            <a:endParaRPr sz="1500">
              <a:solidFill>
                <a:schemeClr val="dk1"/>
              </a:solidFill>
            </a:endParaRPr>
          </a:p>
          <a:p>
            <a:pPr marL="0" lvl="0" indent="0" algn="l" rtl="0">
              <a:spcBef>
                <a:spcPts val="0"/>
              </a:spcBef>
              <a:spcAft>
                <a:spcPts val="0"/>
              </a:spcAft>
              <a:buNone/>
            </a:pPr>
            <a:endParaRPr/>
          </a:p>
        </p:txBody>
      </p:sp>
      <p:sp>
        <p:nvSpPr>
          <p:cNvPr id="563" name="Google Shape;563;g13a37d6b191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132e04a47da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132e04a47da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I am often asked if closed chain exercise can improve muscular performance to the same extent as open chain exercise when targeting similar muscles.</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This study compared EMG muscle activity during a bench press and push-up exercise. Here we are comparing two biomechanically similar exercises at the same relative load and intensity. Does the body understand the difference? Both produce similar strength adaptations. It's all about the load and volume! Not the exercise you are doing. Why not choose the safer alternative? </a:t>
            </a:r>
            <a:endParaRPr sz="15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32e04a47da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132e04a47da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highlight>
                  <a:srgbClr val="FFFFFF"/>
                </a:highlight>
              </a:rPr>
              <a:t>Here is the data from the previous study for your review. As you can see, with a six repetition maximum bench press and 6RM elastic band push-up, both groups improved their 1RM and 6RM tests significantly with similar gains. The control group remained unchanged.</a:t>
            </a:r>
            <a:endParaRPr sz="1500">
              <a:solidFill>
                <a:schemeClr val="dk1"/>
              </a:solidFill>
              <a:highlight>
                <a:srgbClr val="FFFFFF"/>
              </a:highlight>
            </a:endParaRPr>
          </a:p>
          <a:p>
            <a:pPr marL="0" lvl="0" indent="0" algn="l" rtl="0">
              <a:spcBef>
                <a:spcPts val="0"/>
              </a:spcBef>
              <a:spcAft>
                <a:spcPts val="0"/>
              </a:spcAft>
              <a:buNone/>
            </a:pPr>
            <a:endParaRPr sz="1500">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32e04a47da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32e04a47da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800"/>
              </a:spcAft>
              <a:buNone/>
            </a:pPr>
            <a:r>
              <a:rPr lang="en" sz="1500">
                <a:solidFill>
                  <a:schemeClr val="dk1"/>
                </a:solidFill>
                <a:highlight>
                  <a:srgbClr val="FFFFFF"/>
                </a:highlight>
              </a:rPr>
              <a:t>This study compared a comprehensive upper body closed chain resistance program to an open chain program, and looked at how adaptations impacted performance outcomes in 14 D1 collegiate softball players. The program was implemented 3x/week for 12 weeks and by the end of it, the closed chain group had better performance outcomes relating to speed, power, and torque as you can see listed here. </a:t>
            </a:r>
            <a:endParaRPr sz="1500">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132e04a47d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132e04a47d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highlight>
                  <a:srgbClr val="FFFFFF"/>
                </a:highlight>
              </a:rPr>
              <a:t>This study is a RCT that looks at injury prevention programs for 18-19 year climbers. A group of individuals particularly prone to shoulder injury. A group of 84 male rock climbers were randomized into 2 groups: an intervention group which performed specific closed chain exercises and instructed in proper climbing technique and a control group who only received the same instruction without closed chain exercise. </a:t>
            </a:r>
            <a:endParaRPr sz="1500">
              <a:solidFill>
                <a:schemeClr val="dk1"/>
              </a:solidFill>
              <a:highlight>
                <a:srgbClr val="FFFFFF"/>
              </a:highlight>
            </a:endParaRPr>
          </a:p>
          <a:p>
            <a:pPr marL="0" lvl="0" indent="0" algn="l" rtl="0">
              <a:lnSpc>
                <a:spcPct val="115000"/>
              </a:lnSpc>
              <a:spcBef>
                <a:spcPts val="0"/>
              </a:spcBef>
              <a:spcAft>
                <a:spcPts val="0"/>
              </a:spcAft>
              <a:buNone/>
            </a:pPr>
            <a:endParaRPr sz="1500">
              <a:solidFill>
                <a:schemeClr val="dk1"/>
              </a:solidFill>
              <a:highlight>
                <a:srgbClr val="FFFFFF"/>
              </a:highlight>
            </a:endParaRPr>
          </a:p>
          <a:p>
            <a:pPr marL="0" lvl="0" indent="0" algn="l" rtl="0">
              <a:lnSpc>
                <a:spcPct val="115000"/>
              </a:lnSpc>
              <a:spcBef>
                <a:spcPts val="0"/>
              </a:spcBef>
              <a:spcAft>
                <a:spcPts val="0"/>
              </a:spcAft>
              <a:buNone/>
            </a:pPr>
            <a:r>
              <a:rPr lang="en" sz="1500">
                <a:solidFill>
                  <a:schemeClr val="dk1"/>
                </a:solidFill>
                <a:highlight>
                  <a:srgbClr val="FFFFFF"/>
                </a:highlight>
              </a:rPr>
              <a:t>Each group went through a 1 year training program with 3-4 training sessions / week (150 total) for each group. Injuries were recording as minor (heals in &lt;1 month), moderate (heals in 2-3 months) or severe (6-12 months). The injury rates during and after the 1 year of intervention were as follows: </a:t>
            </a:r>
            <a:endParaRPr sz="1500">
              <a:solidFill>
                <a:schemeClr val="dk1"/>
              </a:solidFill>
              <a:highlight>
                <a:srgbClr val="FFFFFF"/>
              </a:highlight>
            </a:endParaRPr>
          </a:p>
          <a:p>
            <a:pPr marL="0" lvl="0" indent="0" algn="l" rtl="0">
              <a:lnSpc>
                <a:spcPct val="115000"/>
              </a:lnSpc>
              <a:spcBef>
                <a:spcPts val="0"/>
              </a:spcBef>
              <a:spcAft>
                <a:spcPts val="0"/>
              </a:spcAft>
              <a:buNone/>
            </a:pPr>
            <a:r>
              <a:rPr lang="en" sz="1500">
                <a:solidFill>
                  <a:schemeClr val="dk1"/>
                </a:solidFill>
                <a:highlight>
                  <a:srgbClr val="FFFFFF"/>
                </a:highlight>
              </a:rPr>
              <a:t>The control  had 8 mild, 7 moderate, 6 severe. The intervention group only had 2 mild, 1 moderate, and no severe injuries.</a:t>
            </a:r>
            <a:endParaRPr sz="1500">
              <a:solidFill>
                <a:schemeClr val="dk1"/>
              </a:solidFill>
              <a:highlight>
                <a:srgbClr val="FFFFFF"/>
              </a:highlight>
            </a:endParaRPr>
          </a:p>
          <a:p>
            <a:pPr marL="0" lvl="0" indent="0" algn="l" rtl="0">
              <a:lnSpc>
                <a:spcPct val="115000"/>
              </a:lnSpc>
              <a:spcBef>
                <a:spcPts val="0"/>
              </a:spcBef>
              <a:spcAft>
                <a:spcPts val="0"/>
              </a:spcAft>
              <a:buNone/>
            </a:pPr>
            <a:endParaRPr sz="1500">
              <a:solidFill>
                <a:schemeClr val="dk1"/>
              </a:solidFill>
              <a:highlight>
                <a:srgbClr val="FFFFFF"/>
              </a:highlight>
            </a:endParaRPr>
          </a:p>
          <a:p>
            <a:pPr marL="0" lvl="0" indent="0" algn="l" rtl="0">
              <a:lnSpc>
                <a:spcPct val="115000"/>
              </a:lnSpc>
              <a:spcBef>
                <a:spcPts val="0"/>
              </a:spcBef>
              <a:spcAft>
                <a:spcPts val="0"/>
              </a:spcAft>
              <a:buNone/>
            </a:pPr>
            <a:r>
              <a:rPr lang="en" sz="1500">
                <a:solidFill>
                  <a:schemeClr val="dk1"/>
                </a:solidFill>
                <a:highlight>
                  <a:srgbClr val="FFFFFF"/>
                </a:highlight>
              </a:rPr>
              <a:t>That’s  21/44 or 47% in the group who did not perform CKC exercises and only 3/40 or 7.5% in those who did. And none of these were severe in intervention group. </a:t>
            </a:r>
            <a:endParaRPr sz="1500">
              <a:solidFill>
                <a:schemeClr val="dk1"/>
              </a:solidFill>
              <a:highlight>
                <a:srgbClr val="FFFFFF"/>
              </a:highlight>
            </a:endParaRPr>
          </a:p>
          <a:p>
            <a:pPr marL="0" lvl="0" indent="0" algn="l" rtl="0">
              <a:lnSpc>
                <a:spcPct val="115000"/>
              </a:lnSpc>
              <a:spcBef>
                <a:spcPts val="0"/>
              </a:spcBef>
              <a:spcAft>
                <a:spcPts val="0"/>
              </a:spcAft>
              <a:buNone/>
            </a:pPr>
            <a:endParaRPr sz="150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highlight>
                <a:srgbClr val="FFFFFF"/>
              </a:highlight>
            </a:endParaRPr>
          </a:p>
          <a:p>
            <a:pPr marL="0" lvl="0" indent="0" algn="l" rtl="0">
              <a:spcBef>
                <a:spcPts val="0"/>
              </a:spcBef>
              <a:spcAft>
                <a:spcPts val="0"/>
              </a:spcAft>
              <a:buNone/>
            </a:pPr>
            <a:endParaRPr sz="15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32e04a47d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g132e04a47da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600">
                <a:solidFill>
                  <a:schemeClr val="dk1"/>
                </a:solidFill>
              </a:rPr>
              <a:t>While it is important to understand that evolutionary changes to the hominin shoulder were not as significant as the changes to the lower extremities and the spine, there are adaptations that occurred as we became bipedal. The rib cage expanded causing the shoulder blade to be repositioned, the moment arm for the deltoid muscle increased, the glenoid decreased in size, the humeral head increased in size, the acromion decreased in size, and importantly we retained fused rotator cuff tendons.</a:t>
            </a:r>
            <a:endParaRPr sz="1500"/>
          </a:p>
        </p:txBody>
      </p:sp>
      <p:sp>
        <p:nvSpPr>
          <p:cNvPr id="112" name="Google Shape;112;g132e04a47da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6</a:t>
            </a:fld>
            <a:endParaRPr>
              <a:solidFill>
                <a:srgbClr val="000000"/>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32e04a47da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32e04a47da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highlight>
                  <a:srgbClr val="FFFFFF"/>
                </a:highlight>
              </a:rPr>
              <a:t>Is there an evolutionary link to the way we should strength train our upper extremities? The research seems to say yes. </a:t>
            </a:r>
            <a:endParaRPr sz="1500">
              <a:solidFill>
                <a:schemeClr val="dk1"/>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133712caf97_0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133712caf9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600"/>
              <a:t>In this final chapter we will talk about the pitfalls of the current approach to the treatment of those with rotator cuff dysfunction. All of the prominent clinical practice guidelines used for the treatment of those with rotator cuff disease are based on an open chain, range of motion focused protocol.  </a:t>
            </a:r>
            <a:endParaRPr sz="1600"/>
          </a:p>
          <a:p>
            <a:pPr marL="0" lvl="0" indent="0" algn="l" rtl="0">
              <a:spcBef>
                <a:spcPts val="0"/>
              </a:spcBef>
              <a:spcAft>
                <a:spcPts val="0"/>
              </a:spcAft>
              <a:buClr>
                <a:schemeClr val="dk1"/>
              </a:buClr>
              <a:buFont typeface="Arial"/>
              <a:buNone/>
            </a:pPr>
            <a:endParaRPr sz="1600"/>
          </a:p>
          <a:p>
            <a:pPr marL="0" lvl="0" indent="0" algn="l" rtl="0">
              <a:spcBef>
                <a:spcPts val="0"/>
              </a:spcBef>
              <a:spcAft>
                <a:spcPts val="0"/>
              </a:spcAft>
              <a:buClr>
                <a:schemeClr val="dk1"/>
              </a:buClr>
              <a:buFont typeface="Arial"/>
              <a:buNone/>
            </a:pPr>
            <a:r>
              <a:rPr lang="en" sz="1600"/>
              <a:t>In this chapter, we hope to give you new insight into the treatment of those with rotator cuff pathology. Specifically, as it relates to rest, tendon adaptation, and the early introduction of closed chain exercise. </a:t>
            </a:r>
            <a:endParaRPr sz="16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11990d35b5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When someone experiences a rotator cuff injury, conservative therapeutic measures are usually the first step in the recovery process. The most typical conservative therapeutic care of rotator cuff dysfunction consists of open chain light exercise and passive stretching and joint mobilizations.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 </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
        <p:nvSpPr>
          <p:cNvPr id="626" name="Google Shape;626;g11990d35b59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3b7fcb1d6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3b7fcb1d6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With this patient presentation it is logical to design a treatment plan that is ROM focused? Maybe not. Ask yourself why is the shoulder tightening down? Why does it hurt when the arm moves?</a:t>
            </a:r>
            <a:endParaRPr sz="15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13b7fcb1d62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13b7fcb1d6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The body is constantly attempting to heal itself. The shoulder will tighten as a way to increase stability and allow the rotator cuff time to heal. If motion is limited does the cuff have to work hard to stabilize the joint?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 sz="1500">
                <a:solidFill>
                  <a:schemeClr val="dk1"/>
                </a:solidFill>
              </a:rPr>
              <a:t>When we force motion on a tight/painful shoulder, are we helping the healing process? I don't think so. We are attempting to improve motion that will in fact place more stress on the vulnerable RC tissue. My advise. Let it rest and tighten. </a:t>
            </a: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 sz="1500">
                <a:solidFill>
                  <a:schemeClr val="dk1"/>
                </a:solidFill>
              </a:rPr>
              <a:t>In addition when we prescribe exercises in an open chain we are putting undue stress on the damaged rotator cuff tissue. Remember tendons take time to heal and adapt with forces that are specific to the tendon. Time under tension, below pain threshold, is the key to adapting tendons.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13a37d6b191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So what happens when conservative care fails?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Many will seek out surgical intervention. However, this invasive and expensive approach does not demonstrate optimal outcomes either. A significant percentage of these patients end up retearing this vulnerable tissue.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Is it a surgical issue? Or is it the ROM focused approach to the rehab process?</a:t>
            </a:r>
            <a:endParaRPr sz="1500"/>
          </a:p>
        </p:txBody>
      </p:sp>
      <p:sp>
        <p:nvSpPr>
          <p:cNvPr id="659" name="Google Shape;659;g13a37d6b191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32e04a47da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500"/>
              <a:t>Here is some data that may surprise you. This systematic review analyzed the long-term functional outcomes of patients with full-thickness rotator cuff tears comparing surgical and conservative management. Regardless of the treatment approach, all patients showed improvements with no clear benefit to surgery. </a:t>
            </a:r>
            <a:endParaRPr sz="1500"/>
          </a:p>
          <a:p>
            <a:pPr marL="0" lvl="0" indent="0" algn="l" rtl="0">
              <a:spcBef>
                <a:spcPts val="0"/>
              </a:spcBef>
              <a:spcAft>
                <a:spcPts val="0"/>
              </a:spcAft>
              <a:buClr>
                <a:schemeClr val="dk1"/>
              </a:buClr>
              <a:buFont typeface="Arial"/>
              <a:buNone/>
            </a:pPr>
            <a:endParaRPr sz="1500"/>
          </a:p>
          <a:p>
            <a:pPr marL="0" lvl="0" indent="0" algn="l" rtl="0">
              <a:spcBef>
                <a:spcPts val="0"/>
              </a:spcBef>
              <a:spcAft>
                <a:spcPts val="0"/>
              </a:spcAft>
              <a:buClr>
                <a:schemeClr val="dk1"/>
              </a:buClr>
              <a:buFont typeface="Arial"/>
              <a:buNone/>
            </a:pPr>
            <a:endParaRPr sz="1500"/>
          </a:p>
        </p:txBody>
      </p:sp>
      <p:sp>
        <p:nvSpPr>
          <p:cNvPr id="667" name="Google Shape;667;g132e04a47da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11990d35b59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g11990d35b59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t>This study shows that when comparing different intervention programs for individuals with rotator cuff dysfunction, all individuals improved significantly on their functional outcomes over the course of the treatment period. The group participating in the closed chain program, however, had the highest dropout rate. When those who dropped out of the program were not included in the analysis, the closed chain exercise group showed the most meaningful improvement in terms of function and pain levels.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Why such the high dropout rate? It is likely due to the fact that CC exercises are more difficult to perform. Throughout the lab content, you will see how we can combat these challenges through the use of assistance loop bands. </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
        <p:nvSpPr>
          <p:cNvPr id="679" name="Google Shape;679;g11990d35b59_0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68</a:t>
            </a:fld>
            <a:endParaRPr>
              <a:solidFill>
                <a:srgbClr val="000000"/>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11990d35b59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g11990d35b59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500"/>
              <a:t>This case study was special. This subject underwent 2 operations to repair a full thickness RC tear through the supraspinatus and partially through the infraspinatus. Both surgical interventions failed. The orthopedic surgeons did not have any more answers except for a reverse total shoulder arthroplasty.</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A rehab program was initiated that focused initially on tendon strength and then on a multi joint, closed chain, progressive resistance exercise program. ROM was not the focus of the treatment protocol. The western ontario rotator cuff index was used to evaluate the functional outcome. Why choose this outcome measure. It has a section that looks at higher functional upper extremity activities. Sport specific activities to be exact.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The case study showed that with the use of progressive resistive closed chain exercise program the subject was able to return to higher levels of functional activity. It was not just self care, rom and pain that improved.</a:t>
            </a:r>
            <a:endParaRPr sz="1500"/>
          </a:p>
        </p:txBody>
      </p:sp>
      <p:sp>
        <p:nvSpPr>
          <p:cNvPr id="694" name="Google Shape;694;g11990d35b59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69</a:t>
            </a:fld>
            <a:endParaRPr>
              <a:solidFill>
                <a:srgbClr val="000000"/>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11990d35b59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This slide demonstrates the importance of maintaining muscle function in the upper extremity and the remaining rotator cuff tissue. If the RC disease process is left unchecked it will progress and the muscle tissue will be replaced with fat.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Appropriate closed chain exercise and tendon care to the remaining structure can prevent this from occurring.</a:t>
            </a:r>
            <a:endParaRPr sz="1500"/>
          </a:p>
          <a:p>
            <a:pPr marL="0" lvl="0" indent="0" algn="l" rtl="0">
              <a:spcBef>
                <a:spcPts val="0"/>
              </a:spcBef>
              <a:spcAft>
                <a:spcPts val="0"/>
              </a:spcAft>
              <a:buNone/>
            </a:pPr>
            <a:endParaRPr sz="1500"/>
          </a:p>
        </p:txBody>
      </p:sp>
      <p:sp>
        <p:nvSpPr>
          <p:cNvPr id="702" name="Google Shape;702;g11990d35b59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33712caf97_0_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g133712caf97_0_5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solidFill>
                  <a:schemeClr val="dk1"/>
                </a:solidFill>
              </a:rPr>
              <a:t>The need for food increased humans foraging range and </a:t>
            </a:r>
            <a:r>
              <a:rPr lang="en" sz="1500">
                <a:solidFill>
                  <a:schemeClr val="dk1"/>
                </a:solidFill>
                <a:highlight>
                  <a:schemeClr val="lt1"/>
                </a:highlight>
              </a:rPr>
              <a:t>our hominid ancestors had to walked/jog up to 9 miles a day to meet their metabolic needs. </a:t>
            </a:r>
            <a:r>
              <a:rPr lang="en" sz="1500">
                <a:solidFill>
                  <a:schemeClr val="dk1"/>
                </a:solidFill>
                <a:highlight>
                  <a:srgbClr val="FFFFFF"/>
                </a:highlight>
              </a:rPr>
              <a:t>Because of the greater musculoskeletal demands on the cardiorespiratory system, more lung capacity was needed to supply the oxygen. The rib structure grew in size to accommodate this increased lung capacity. </a:t>
            </a:r>
            <a:endParaRPr sz="1500">
              <a:solidFill>
                <a:schemeClr val="dk1"/>
              </a:solidFill>
            </a:endParaRPr>
          </a:p>
          <a:p>
            <a:pPr marL="0" lvl="0" indent="0" algn="l" rtl="0">
              <a:spcBef>
                <a:spcPts val="0"/>
              </a:spcBef>
              <a:spcAft>
                <a:spcPts val="0"/>
              </a:spcAft>
              <a:buClr>
                <a:schemeClr val="dk1"/>
              </a:buClr>
              <a:buFont typeface="Arial"/>
              <a:buNone/>
            </a:pPr>
            <a:endParaRPr sz="1500">
              <a:solidFill>
                <a:schemeClr val="dk1"/>
              </a:solidFill>
              <a:highlight>
                <a:srgbClr val="FFFFFF"/>
              </a:highlight>
            </a:endParaRPr>
          </a:p>
          <a:p>
            <a:pPr marL="0" lvl="0" indent="0" algn="l" rtl="0">
              <a:spcBef>
                <a:spcPts val="0"/>
              </a:spcBef>
              <a:spcAft>
                <a:spcPts val="0"/>
              </a:spcAft>
              <a:buNone/>
            </a:pPr>
            <a:endParaRPr sz="1500">
              <a:solidFill>
                <a:schemeClr val="dk1"/>
              </a:solidFill>
              <a:highlight>
                <a:srgbClr val="FFFFFF"/>
              </a:highlight>
            </a:endParaRPr>
          </a:p>
          <a:p>
            <a:pPr marL="0" lvl="0" indent="0" algn="l" rtl="0">
              <a:spcBef>
                <a:spcPts val="0"/>
              </a:spcBef>
              <a:spcAft>
                <a:spcPts val="0"/>
              </a:spcAft>
              <a:buNone/>
            </a:pPr>
            <a:r>
              <a:rPr lang="en" sz="1200">
                <a:solidFill>
                  <a:schemeClr val="dk1"/>
                </a:solidFill>
                <a:latin typeface="Times New Roman"/>
                <a:ea typeface="Times New Roman"/>
                <a:cs typeface="Times New Roman"/>
                <a:sym typeface="Times New Roman"/>
              </a:rPr>
              <a:t>Sanchis-Gimeno JA, Lois-Zlolniski S, María González-Ruiz J, et al. Association between ribs shape and pulmonary function in patients with Osteogenesis Imperfecta. </a:t>
            </a:r>
            <a:r>
              <a:rPr lang="en" sz="1200" i="1">
                <a:solidFill>
                  <a:schemeClr val="dk1"/>
                </a:solidFill>
                <a:latin typeface="Times New Roman"/>
                <a:ea typeface="Times New Roman"/>
                <a:cs typeface="Times New Roman"/>
                <a:sym typeface="Times New Roman"/>
              </a:rPr>
              <a:t>Journal of Advanced Research</a:t>
            </a:r>
            <a:r>
              <a:rPr lang="en" sz="1200">
                <a:solidFill>
                  <a:schemeClr val="dk1"/>
                </a:solidFill>
                <a:latin typeface="Times New Roman"/>
                <a:ea typeface="Times New Roman"/>
                <a:cs typeface="Times New Roman"/>
                <a:sym typeface="Times New Roman"/>
              </a:rPr>
              <a:t>. 2020;21:177-185. doi:10.1016/j.jare.2019.10.007 - </a:t>
            </a:r>
            <a:r>
              <a:rPr lang="en">
                <a:solidFill>
                  <a:schemeClr val="dk1"/>
                </a:solidFill>
              </a:rPr>
              <a:t> this study supports the relationship between rib cage and lung capacity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500">
              <a:solidFill>
                <a:schemeClr val="dk1"/>
              </a:solidFill>
              <a:highlight>
                <a:srgbClr val="FFFFFF"/>
              </a:highlight>
            </a:endParaRPr>
          </a:p>
          <a:p>
            <a:pPr marL="0" lvl="0" indent="0" algn="l" rtl="0">
              <a:spcBef>
                <a:spcPts val="0"/>
              </a:spcBef>
              <a:spcAft>
                <a:spcPts val="0"/>
              </a:spcAft>
              <a:buNone/>
            </a:pPr>
            <a:endParaRPr sz="1500"/>
          </a:p>
        </p:txBody>
      </p:sp>
      <p:sp>
        <p:nvSpPr>
          <p:cNvPr id="121" name="Google Shape;121;g133712caf97_0_5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7</a:t>
            </a:fld>
            <a:endParaRPr>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990d35b5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We are not maximizing patient outcomes with the traditional approach to rotator cuff rehab.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So what should we do differently? A new approach is being used, which is producing superior outcomes, to treat those with RC tears and dysfunction.</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The approach is not ROM focused. It includes a rest period, a tendon adaptation period and closed chain exercise is primarily used to restore upper extremity muscle strength.</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We will teach you more about this new approach in the lab content of this course.</a:t>
            </a:r>
            <a:endParaRPr sz="1500"/>
          </a:p>
        </p:txBody>
      </p:sp>
      <p:sp>
        <p:nvSpPr>
          <p:cNvPr id="711" name="Google Shape;711;g11990d35b59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367740fc54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1367740fc5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rPr>
              <a:t>This concludes CKC systems lecture on the Shoulder and the rotator cuff evolutionary mismatch. I hope this course gives you a new perspective on the treatment of RC dysfunction. </a:t>
            </a: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 sz="1500">
                <a:solidFill>
                  <a:schemeClr val="dk1"/>
                </a:solidFill>
              </a:rPr>
              <a:t>I know for me it was a good day when I no longer felt the pressure to have to stretch a tight painful shoulder and worry about patient retention. This approach offers a new, less painful, way to treat RC disease. It has proven to create superior outcomes when compared to the traditional approach. </a:t>
            </a:r>
            <a:endParaRPr sz="1500">
              <a:solidFill>
                <a:schemeClr val="dk1"/>
              </a:solidFill>
            </a:endParaRPr>
          </a:p>
          <a:p>
            <a:pPr marL="0" lvl="0" indent="0" algn="l" rtl="0">
              <a:spcBef>
                <a:spcPts val="0"/>
              </a:spcBef>
              <a:spcAft>
                <a:spcPts val="0"/>
              </a:spcAft>
              <a:buClr>
                <a:schemeClr val="dk1"/>
              </a:buClr>
              <a:buSzPts val="1100"/>
              <a:buFont typeface="Arial"/>
              <a:buNone/>
            </a:pPr>
            <a:endParaRPr sz="1500">
              <a:solidFill>
                <a:schemeClr val="dk1"/>
              </a:solidFill>
            </a:endParaRPr>
          </a:p>
          <a:p>
            <a:pPr marL="0" lvl="0" indent="0" algn="l" rtl="0">
              <a:spcBef>
                <a:spcPts val="0"/>
              </a:spcBef>
              <a:spcAft>
                <a:spcPts val="0"/>
              </a:spcAft>
              <a:buClr>
                <a:schemeClr val="dk1"/>
              </a:buClr>
              <a:buSzPts val="1100"/>
              <a:buFont typeface="Arial"/>
              <a:buNone/>
            </a:pPr>
            <a:r>
              <a:rPr lang="en" sz="1500">
                <a:solidFill>
                  <a:schemeClr val="dk1"/>
                </a:solidFill>
              </a:rPr>
              <a:t>Let this be the start of your why journey. Thank you</a:t>
            </a:r>
            <a:endParaRPr sz="1600">
              <a:solidFill>
                <a:schemeClr val="dk1"/>
              </a:solidFill>
              <a:highlight>
                <a:srgbClr val="FFFFFF"/>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32e04a47d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132e04a47da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solidFill>
                  <a:schemeClr val="dk1"/>
                </a:solidFill>
              </a:rPr>
              <a:t>Humans shoulder blades are positioned in a frontal plane when compared to our primate ancestors whose shoulder blades are positioned more in a sagittal plane. As such, humans glenoids are more laterally directed. Why is this theorized to have occurred?</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r>
              <a:rPr lang="en" sz="1500">
                <a:solidFill>
                  <a:schemeClr val="dk1"/>
                </a:solidFill>
              </a:rPr>
              <a:t>Rib cage adaptations facilitated the positional change of the shoulder blade. A barrel shaped rib cage pushed our scapulae from a sagittal plane into an oblique frontal plane. Primates’ sagittal plane shoulder blade position, as a result of a more triangularly shaped rib cage, is advantageous for allowing the dissipation of ground reaction forces through the shoulder complex during the gait cycle.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It is important to understand that</a:t>
            </a:r>
            <a:r>
              <a:rPr lang="en" sz="1500"/>
              <a:t> this shoulder blade adaptation was less influenced by a specific functional need of the shoulder but rather as a way to accommodate greater lung capacity. The evolutionary question asking if we evolved to throw or if throwing was easier because of the shoulder blade position may have its answers in the changes to the rib cage structure.</a:t>
            </a:r>
            <a:endParaRPr sz="1500"/>
          </a:p>
          <a:p>
            <a:pPr marL="0" lvl="0" indent="0" algn="l" rtl="0">
              <a:spcBef>
                <a:spcPts val="0"/>
              </a:spcBef>
              <a:spcAft>
                <a:spcPts val="0"/>
              </a:spcAft>
              <a:buNone/>
            </a:pPr>
            <a:endParaRPr sz="1500"/>
          </a:p>
          <a:p>
            <a:pPr marL="0" lvl="0" indent="0" algn="l" rtl="0">
              <a:spcBef>
                <a:spcPts val="0"/>
              </a:spcBef>
              <a:spcAft>
                <a:spcPts val="0"/>
              </a:spcAft>
              <a:buClr>
                <a:schemeClr val="dk1"/>
              </a:buClr>
              <a:buFont typeface="Arial"/>
              <a:buNone/>
            </a:pP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
        <p:nvSpPr>
          <p:cNvPr id="131" name="Google Shape;131;g132e04a47da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8</a:t>
            </a:fld>
            <a:endParaRPr>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345540220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345540220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As we became bipedal, the need to </a:t>
            </a:r>
            <a:r>
              <a:rPr lang="en" sz="1500">
                <a:solidFill>
                  <a:schemeClr val="dk1"/>
                </a:solidFill>
              </a:rPr>
              <a:t>dissipate ground reaction forces through the shoulder joint decreased. The glenoid responded to this decreased stress by reducing in size.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Remember, the bone structure of the primate shoulder was adapted over millions of years in response to the weight bearing forces placed upon it. As such, primates shoulders have larger glenoids and greater joint congruence to tolerate the greater forces transferred across the joint.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When hominids became bipedal, the shoulder joints were no longer subjected to these closed chain stresses resulting ultimately in bone loss. It can therefore be concluded, that increased shoulder joint mobility is likely a byproduct  of a smaller glenoid and a decrease in joint congruency, rather than a necessity to our survival.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lnSpc>
                <a:spcPct val="68261"/>
              </a:lnSpc>
              <a:spcBef>
                <a:spcPts val="0"/>
              </a:spcBef>
              <a:spcAft>
                <a:spcPts val="0"/>
              </a:spcAft>
              <a:buClr>
                <a:schemeClr val="dk1"/>
              </a:buClr>
              <a:buSzPts val="1100"/>
              <a:buFont typeface="Arial"/>
              <a:buNone/>
            </a:pPr>
            <a:endParaRPr sz="1500">
              <a:solidFill>
                <a:schemeClr val="dk1"/>
              </a:solidFill>
              <a:highlight>
                <a:srgbClr val="FFFFFF"/>
              </a:highlight>
            </a:endParaRPr>
          </a:p>
          <a:p>
            <a:pPr marL="0" lvl="0" indent="0" algn="l" rtl="0">
              <a:spcBef>
                <a:spcPts val="0"/>
              </a:spcBef>
              <a:spcAft>
                <a:spcPts val="0"/>
              </a:spcAft>
              <a:buNone/>
            </a:pPr>
            <a:endParaRPr sz="15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Font typeface="Proxima Nova"/>
              <a:buNone/>
              <a:defRPr sz="4500" b="1">
                <a:latin typeface="Proxima Nova"/>
                <a:ea typeface="Proxima Nova"/>
                <a:cs typeface="Proxima Nova"/>
                <a:sym typeface="Proxima Nova"/>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Google Shape;12;p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rmAutofit/>
          </a:bodyPr>
          <a:lstStyle>
            <a:lvl1pPr lvl="0">
              <a:lnSpc>
                <a:spcPct val="80000"/>
              </a:lnSpc>
              <a:spcBef>
                <a:spcPts val="0"/>
              </a:spcBef>
              <a:spcAft>
                <a:spcPts val="0"/>
              </a:spcAft>
              <a:buClr>
                <a:schemeClr val="lt2"/>
              </a:buClr>
              <a:buSzPts val="1600"/>
              <a:buFont typeface="Proxima Nova"/>
              <a:buNone/>
              <a:defRPr sz="1779">
                <a:solidFill>
                  <a:schemeClr val="lt2"/>
                </a:solidFill>
                <a:latin typeface="Proxima Nova"/>
                <a:ea typeface="Proxima Nova"/>
                <a:cs typeface="Proxima Nova"/>
                <a:sym typeface="Proxima Nova"/>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14" name="Google Shape;14;p2"/>
          <p:cNvPicPr preferRelativeResize="0"/>
          <p:nvPr/>
        </p:nvPicPr>
        <p:blipFill>
          <a:blip r:embed="rId2">
            <a:alphaModFix/>
          </a:blip>
          <a:stretch>
            <a:fillRect/>
          </a:stretch>
        </p:blipFill>
        <p:spPr>
          <a:xfrm>
            <a:off x="6858025" y="4141745"/>
            <a:ext cx="2214974" cy="9150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61" name="Google Shape;61;p11"/>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0"/>
              </a:spcBef>
              <a:spcAft>
                <a:spcPts val="0"/>
              </a:spcAft>
              <a:buClr>
                <a:schemeClr val="accent2"/>
              </a:buClr>
              <a:buSzPts val="1100"/>
              <a:buChar char="○"/>
              <a:defRPr>
                <a:solidFill>
                  <a:schemeClr val="accent2"/>
                </a:solidFill>
              </a:defRPr>
            </a:lvl2pPr>
            <a:lvl3pPr marL="1371600" lvl="2" indent="-298450">
              <a:spcBef>
                <a:spcPts val="0"/>
              </a:spcBef>
              <a:spcAft>
                <a:spcPts val="0"/>
              </a:spcAft>
              <a:buClr>
                <a:schemeClr val="accent2"/>
              </a:buClr>
              <a:buSzPts val="1100"/>
              <a:buChar char="■"/>
              <a:defRPr>
                <a:solidFill>
                  <a:schemeClr val="accent2"/>
                </a:solidFill>
              </a:defRPr>
            </a:lvl3pPr>
            <a:lvl4pPr marL="1828800" lvl="3" indent="-298450">
              <a:spcBef>
                <a:spcPts val="0"/>
              </a:spcBef>
              <a:spcAft>
                <a:spcPts val="0"/>
              </a:spcAft>
              <a:buClr>
                <a:schemeClr val="accent2"/>
              </a:buClr>
              <a:buSzPts val="1100"/>
              <a:buChar char="●"/>
              <a:defRPr>
                <a:solidFill>
                  <a:schemeClr val="accent2"/>
                </a:solidFill>
              </a:defRPr>
            </a:lvl4pPr>
            <a:lvl5pPr marL="2286000" lvl="4" indent="-298450">
              <a:spcBef>
                <a:spcPts val="0"/>
              </a:spcBef>
              <a:spcAft>
                <a:spcPts val="0"/>
              </a:spcAft>
              <a:buClr>
                <a:schemeClr val="accent2"/>
              </a:buClr>
              <a:buSzPts val="1100"/>
              <a:buChar char="○"/>
              <a:defRPr>
                <a:solidFill>
                  <a:schemeClr val="accent2"/>
                </a:solidFill>
              </a:defRPr>
            </a:lvl5pPr>
            <a:lvl6pPr marL="2743200" lvl="5" indent="-298450">
              <a:spcBef>
                <a:spcPts val="0"/>
              </a:spcBef>
              <a:spcAft>
                <a:spcPts val="0"/>
              </a:spcAft>
              <a:buClr>
                <a:schemeClr val="accent2"/>
              </a:buClr>
              <a:buSzPts val="1100"/>
              <a:buChar char="■"/>
              <a:defRPr>
                <a:solidFill>
                  <a:schemeClr val="accent2"/>
                </a:solidFill>
              </a:defRPr>
            </a:lvl6pPr>
            <a:lvl7pPr marL="3200400" lvl="6" indent="-298450">
              <a:spcBef>
                <a:spcPts val="0"/>
              </a:spcBef>
              <a:spcAft>
                <a:spcPts val="0"/>
              </a:spcAft>
              <a:buClr>
                <a:schemeClr val="accent2"/>
              </a:buClr>
              <a:buSzPts val="1100"/>
              <a:buChar char="●"/>
              <a:defRPr>
                <a:solidFill>
                  <a:schemeClr val="accent2"/>
                </a:solidFill>
              </a:defRPr>
            </a:lvl7pPr>
            <a:lvl8pPr marL="3657600" lvl="7" indent="-298450">
              <a:spcBef>
                <a:spcPts val="0"/>
              </a:spcBef>
              <a:spcAft>
                <a:spcPts val="0"/>
              </a:spcAft>
              <a:buClr>
                <a:schemeClr val="accent2"/>
              </a:buClr>
              <a:buSzPts val="1100"/>
              <a:buChar char="○"/>
              <a:defRPr>
                <a:solidFill>
                  <a:schemeClr val="accent2"/>
                </a:solidFill>
              </a:defRPr>
            </a:lvl8pPr>
            <a:lvl9pPr marL="4114800" lvl="8" indent="-298450">
              <a:spcBef>
                <a:spcPts val="0"/>
              </a:spcBef>
              <a:spcAft>
                <a:spcPts val="0"/>
              </a:spcAft>
              <a:buClr>
                <a:schemeClr val="accent2"/>
              </a:buClr>
              <a:buSzPts val="1100"/>
              <a:buChar char="■"/>
              <a:defRPr>
                <a:solidFill>
                  <a:schemeClr val="accent2"/>
                </a:solidFill>
              </a:defRPr>
            </a:lvl9pPr>
          </a:lstStyle>
          <a:p>
            <a:endParaRPr/>
          </a:p>
        </p:txBody>
      </p:sp>
      <p:sp>
        <p:nvSpPr>
          <p:cNvPr id="62" name="Google Shape;6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5"/>
        <p:cNvGrpSpPr/>
        <p:nvPr/>
      </p:nvGrpSpPr>
      <p:grpSpPr>
        <a:xfrm>
          <a:off x="0" y="0"/>
          <a:ext cx="0" cy="0"/>
          <a:chOff x="0" y="0"/>
          <a:chExt cx="0" cy="0"/>
        </a:xfrm>
      </p:grpSpPr>
      <p:sp>
        <p:nvSpPr>
          <p:cNvPr id="16" name="Google Shape;16;p3"/>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7" name="Google Shape;17;p3"/>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8" name="Google Shape;18;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3" name="Google Shape;23;p4"/>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24" name="Google Shape;24;p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5" name="Google Shape;25;p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6" name="Google Shape;2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0" name="Google Shape;30;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1" name="Google Shape;31;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2" name="Google Shape;3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a:bodyPr>
          <a:lstStyle>
            <a:lvl1pPr lvl="0" algn="ctr">
              <a:spcBef>
                <a:spcPts val="0"/>
              </a:spcBef>
              <a:spcAft>
                <a:spcPts val="0"/>
              </a:spcAft>
              <a:buClr>
                <a:schemeClr val="lt1"/>
              </a:buClr>
              <a:buSzPts val="2500"/>
              <a:buFont typeface="Proxima Nova"/>
              <a:buNone/>
              <a:defRPr sz="3500" b="1">
                <a:solidFill>
                  <a:schemeClr val="lt1"/>
                </a:solidFill>
                <a:latin typeface="Proxima Nova"/>
                <a:ea typeface="Proxima Nova"/>
                <a:cs typeface="Proxima Nova"/>
                <a:sym typeface="Proxima Nova"/>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6" name="Google Shape;3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7" name="Google Shape;37;p6"/>
          <p:cNvPicPr preferRelativeResize="0"/>
          <p:nvPr/>
        </p:nvPicPr>
        <p:blipFill>
          <a:blip r:embed="rId2">
            <a:alphaModFix/>
          </a:blip>
          <a:stretch>
            <a:fillRect/>
          </a:stretch>
        </p:blipFill>
        <p:spPr>
          <a:xfrm>
            <a:off x="7591500" y="4474282"/>
            <a:ext cx="1509707" cy="623700"/>
          </a:xfrm>
          <a:prstGeom prst="rect">
            <a:avLst/>
          </a:prstGeom>
          <a:noFill/>
          <a:ln>
            <a:noFill/>
          </a:ln>
        </p:spPr>
      </p:pic>
      <p:sp>
        <p:nvSpPr>
          <p:cNvPr id="38" name="Google Shape;38;p6"/>
          <p:cNvSpPr txBox="1"/>
          <p:nvPr/>
        </p:nvSpPr>
        <p:spPr>
          <a:xfrm>
            <a:off x="608700" y="1623200"/>
            <a:ext cx="7750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sp>
        <p:nvSpPr>
          <p:cNvPr id="39" name="Google Shape;39;p6"/>
          <p:cNvSpPr txBox="1"/>
          <p:nvPr/>
        </p:nvSpPr>
        <p:spPr>
          <a:xfrm>
            <a:off x="223200" y="4818850"/>
            <a:ext cx="4372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accent1"/>
              </a:solidFill>
              <a:latin typeface="Proxima Nova"/>
              <a:ea typeface="Proxima Nova"/>
              <a:cs typeface="Proxima Nova"/>
              <a:sym typeface="Proxima Nov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sp>
        <p:nvSpPr>
          <p:cNvPr id="41" name="Google Shape;41;p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400"/>
              <a:buFont typeface="Proxima Nova"/>
              <a:buNone/>
              <a:defRPr sz="3400" b="1">
                <a:solidFill>
                  <a:schemeClr val="lt1"/>
                </a:solidFill>
                <a:latin typeface="Proxima Nova"/>
                <a:ea typeface="Proxima Nova"/>
                <a:cs typeface="Proxima Nova"/>
                <a:sym typeface="Proxima Nova"/>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3" name="Google Shape;43;p7"/>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normAutofit/>
          </a:bodyPr>
          <a:lstStyle>
            <a:lvl1pPr marL="457200" lvl="0" indent="-355600">
              <a:spcBef>
                <a:spcPts val="0"/>
              </a:spcBef>
              <a:spcAft>
                <a:spcPts val="0"/>
              </a:spcAft>
              <a:buClr>
                <a:schemeClr val="accent4"/>
              </a:buClr>
              <a:buSzPts val="2000"/>
              <a:buFont typeface="Proxima Nova"/>
              <a:buChar char="●"/>
              <a:defRPr sz="2000">
                <a:solidFill>
                  <a:schemeClr val="accent4"/>
                </a:solidFill>
                <a:latin typeface="Proxima Nova"/>
                <a:ea typeface="Proxima Nova"/>
                <a:cs typeface="Proxima Nova"/>
                <a:sym typeface="Proxima Nova"/>
              </a:defRPr>
            </a:lvl1pPr>
            <a:lvl2pPr marL="914400" lvl="1" indent="-355600">
              <a:spcBef>
                <a:spcPts val="0"/>
              </a:spcBef>
              <a:spcAft>
                <a:spcPts val="0"/>
              </a:spcAft>
              <a:buClr>
                <a:schemeClr val="accent4"/>
              </a:buClr>
              <a:buSzPts val="2000"/>
              <a:buFont typeface="Proxima Nova"/>
              <a:buChar char="○"/>
              <a:defRPr sz="2000">
                <a:solidFill>
                  <a:schemeClr val="accent4"/>
                </a:solidFill>
                <a:latin typeface="Proxima Nova"/>
                <a:ea typeface="Proxima Nova"/>
                <a:cs typeface="Proxima Nova"/>
                <a:sym typeface="Proxima Nova"/>
              </a:defRPr>
            </a:lvl2pPr>
            <a:lvl3pPr marL="1371600" lvl="2" indent="-355600">
              <a:spcBef>
                <a:spcPts val="0"/>
              </a:spcBef>
              <a:spcAft>
                <a:spcPts val="0"/>
              </a:spcAft>
              <a:buClr>
                <a:schemeClr val="accent4"/>
              </a:buClr>
              <a:buSzPts val="2000"/>
              <a:buFont typeface="Proxima Nova"/>
              <a:buChar char="■"/>
              <a:defRPr sz="2000">
                <a:solidFill>
                  <a:schemeClr val="accent4"/>
                </a:solidFill>
                <a:latin typeface="Proxima Nova"/>
                <a:ea typeface="Proxima Nova"/>
                <a:cs typeface="Proxima Nova"/>
                <a:sym typeface="Proxima Nova"/>
              </a:defRPr>
            </a:lvl3pPr>
            <a:lvl4pPr marL="1828800" lvl="3" indent="-355600">
              <a:spcBef>
                <a:spcPts val="0"/>
              </a:spcBef>
              <a:spcAft>
                <a:spcPts val="0"/>
              </a:spcAft>
              <a:buClr>
                <a:schemeClr val="accent4"/>
              </a:buClr>
              <a:buSzPts val="2000"/>
              <a:buFont typeface="Proxima Nova"/>
              <a:buChar char="●"/>
              <a:defRPr sz="2000">
                <a:solidFill>
                  <a:schemeClr val="accent4"/>
                </a:solidFill>
                <a:latin typeface="Proxima Nova"/>
                <a:ea typeface="Proxima Nova"/>
                <a:cs typeface="Proxima Nova"/>
                <a:sym typeface="Proxima Nova"/>
              </a:defRPr>
            </a:lvl4pPr>
            <a:lvl5pPr marL="2286000" lvl="4" indent="-355600">
              <a:spcBef>
                <a:spcPts val="0"/>
              </a:spcBef>
              <a:spcAft>
                <a:spcPts val="0"/>
              </a:spcAft>
              <a:buClr>
                <a:schemeClr val="accent4"/>
              </a:buClr>
              <a:buSzPts val="2000"/>
              <a:buFont typeface="Proxima Nova"/>
              <a:buChar char="○"/>
              <a:defRPr sz="2000">
                <a:solidFill>
                  <a:schemeClr val="accent4"/>
                </a:solidFill>
                <a:latin typeface="Proxima Nova"/>
                <a:ea typeface="Proxima Nova"/>
                <a:cs typeface="Proxima Nova"/>
                <a:sym typeface="Proxima Nova"/>
              </a:defRPr>
            </a:lvl5pPr>
            <a:lvl6pPr marL="2743200" lvl="5" indent="-355600">
              <a:spcBef>
                <a:spcPts val="0"/>
              </a:spcBef>
              <a:spcAft>
                <a:spcPts val="0"/>
              </a:spcAft>
              <a:buClr>
                <a:schemeClr val="accent4"/>
              </a:buClr>
              <a:buSzPts val="2000"/>
              <a:buFont typeface="Proxima Nova"/>
              <a:buChar char="■"/>
              <a:defRPr sz="2000">
                <a:solidFill>
                  <a:schemeClr val="accent4"/>
                </a:solidFill>
                <a:latin typeface="Proxima Nova"/>
                <a:ea typeface="Proxima Nova"/>
                <a:cs typeface="Proxima Nova"/>
                <a:sym typeface="Proxima Nova"/>
              </a:defRPr>
            </a:lvl6pPr>
            <a:lvl7pPr marL="3200400" lvl="6" indent="-355600">
              <a:spcBef>
                <a:spcPts val="0"/>
              </a:spcBef>
              <a:spcAft>
                <a:spcPts val="0"/>
              </a:spcAft>
              <a:buClr>
                <a:schemeClr val="accent4"/>
              </a:buClr>
              <a:buSzPts val="2000"/>
              <a:buFont typeface="Proxima Nova"/>
              <a:buChar char="●"/>
              <a:defRPr sz="2000">
                <a:solidFill>
                  <a:schemeClr val="accent4"/>
                </a:solidFill>
                <a:latin typeface="Proxima Nova"/>
                <a:ea typeface="Proxima Nova"/>
                <a:cs typeface="Proxima Nova"/>
                <a:sym typeface="Proxima Nova"/>
              </a:defRPr>
            </a:lvl7pPr>
            <a:lvl8pPr marL="3657600" lvl="7" indent="-355600">
              <a:spcBef>
                <a:spcPts val="0"/>
              </a:spcBef>
              <a:spcAft>
                <a:spcPts val="0"/>
              </a:spcAft>
              <a:buClr>
                <a:schemeClr val="accent4"/>
              </a:buClr>
              <a:buSzPts val="2000"/>
              <a:buFont typeface="Proxima Nova"/>
              <a:buChar char="○"/>
              <a:defRPr sz="2000">
                <a:solidFill>
                  <a:schemeClr val="accent4"/>
                </a:solidFill>
                <a:latin typeface="Proxima Nova"/>
                <a:ea typeface="Proxima Nova"/>
                <a:cs typeface="Proxima Nova"/>
                <a:sym typeface="Proxima Nova"/>
              </a:defRPr>
            </a:lvl8pPr>
            <a:lvl9pPr marL="4114800" lvl="8" indent="-355600">
              <a:spcBef>
                <a:spcPts val="0"/>
              </a:spcBef>
              <a:spcAft>
                <a:spcPts val="0"/>
              </a:spcAft>
              <a:buClr>
                <a:schemeClr val="accent4"/>
              </a:buClr>
              <a:buSzPts val="2000"/>
              <a:buFont typeface="Proxima Nova"/>
              <a:buChar char="■"/>
              <a:defRPr sz="2000">
                <a:solidFill>
                  <a:schemeClr val="accent4"/>
                </a:solidFill>
                <a:latin typeface="Proxima Nova"/>
                <a:ea typeface="Proxima Nova"/>
                <a:cs typeface="Proxima Nova"/>
                <a:sym typeface="Proxima Nova"/>
              </a:defRPr>
            </a:lvl9pPr>
          </a:lstStyle>
          <a:p>
            <a:endParaRPr/>
          </a:p>
        </p:txBody>
      </p:sp>
      <p:sp>
        <p:nvSpPr>
          <p:cNvPr id="44" name="Google Shape;4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5" name="Google Shape;45;p7"/>
          <p:cNvPicPr preferRelativeResize="0"/>
          <p:nvPr/>
        </p:nvPicPr>
        <p:blipFill>
          <a:blip r:embed="rId2">
            <a:alphaModFix/>
          </a:blip>
          <a:stretch>
            <a:fillRect/>
          </a:stretch>
        </p:blipFill>
        <p:spPr>
          <a:xfrm>
            <a:off x="8007276" y="4636025"/>
            <a:ext cx="1084401" cy="44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8" name="Google Shape;4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9"/>
        <p:cNvGrpSpPr/>
        <p:nvPr/>
      </p:nvGrpSpPr>
      <p:grpSpPr>
        <a:xfrm>
          <a:off x="0" y="0"/>
          <a:ext cx="0" cy="0"/>
          <a:chOff x="0" y="0"/>
          <a:chExt cx="0" cy="0"/>
        </a:xfrm>
      </p:grpSpPr>
      <p:sp>
        <p:nvSpPr>
          <p:cNvPr id="50" name="Google Shape;50;p9"/>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9"/>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52" name="Google Shape;52;p9"/>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53" name="Google Shape;53;p9"/>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sp>
        <p:nvSpPr>
          <p:cNvPr id="56" name="Google Shape;56;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0"/>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8" name="Google Shape;5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0"/>
              </a:spcBef>
              <a:spcAft>
                <a:spcPts val="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11_0.xm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13_0.xm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114_0.xm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15_0.xml"/><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microsoft.com/office/2018/10/relationships/comments" Target="../comments/modernComment_116_0.xml"/><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microsoft.com/office/2018/10/relationships/comments" Target="../comments/modernComment_118_0.xm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microsoft.com/office/2018/10/relationships/comments" Target="../comments/modernComment_119_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1A_0.xm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1C_0.xm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microsoft.com/office/2018/10/relationships/comments" Target="../comments/modernComment_11D_0.xm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11E_0.xml"/><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121_0.xml"/><Relationship Id="rId2" Type="http://schemas.openxmlformats.org/officeDocument/2006/relationships/notesSlide" Target="../notesSlides/notesSlide34.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microsoft.com/office/2018/10/relationships/comments" Target="../comments/modernComment_122_0.xm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microsoft.com/office/2018/10/relationships/comments" Target="../comments/modernComment_123_0.xm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microsoft.com/office/2018/10/relationships/comments" Target="../comments/modernComment_124_0.xml"/><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microsoft.com/office/2018/10/relationships/comments" Target="../comments/modernComment_125_0.xml"/><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microsoft.com/office/2018/10/relationships/comments" Target="../comments/modernComment_126_0.xml"/><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microsoft.com/office/2018/10/relationships/comments" Target="../comments/modernComment_128_0.xml"/><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microsoft.com/office/2018/10/relationships/comments" Target="../comments/modernComment_129_0.xml"/><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microsoft.com/office/2018/10/relationships/comments" Target="../comments/modernComment_12A_0.xml"/><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microsoft.com/office/2018/10/relationships/comments" Target="../comments/modernComment_12B_0.xml"/><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microsoft.com/office/2018/10/relationships/comments" Target="../comments/modernComment_12C_0.xml"/><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microsoft.com/office/2018/10/relationships/comments" Target="../comments/modernComment_12D_0.xml"/><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microsoft.com/office/2018/10/relationships/comments" Target="../comments/modernComment_12E_0.xml"/><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microsoft.com/office/2018/10/relationships/comments" Target="../comments/modernComment_12F_0.xml"/><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microsoft.com/office/2018/10/relationships/comments" Target="../comments/modernComment_130_0.xml"/><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microsoft.com/office/2018/10/relationships/comments" Target="../comments/modernComment_132_0.xml"/><Relationship Id="rId7"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microsoft.com/office/2018/10/relationships/comments" Target="../comments/modernComment_137_0.xml"/><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microsoft.com/office/2018/10/relationships/comments" Target="../comments/modernComment_138_0.xml"/><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microsoft.com/office/2018/10/relationships/comments" Target="../comments/modernComment_139_0.xml"/><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59.xml.rels><?xml version="1.0" encoding="UTF-8" standalone="yes"?>
<Relationships xmlns="http://schemas.openxmlformats.org/package/2006/relationships"><Relationship Id="rId3" Type="http://schemas.microsoft.com/office/2018/10/relationships/comments" Target="../comments/modernComment_13A_0.xml"/><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microsoft.com/office/2018/10/relationships/comments" Target="../comments/modernComment_13B_0.xml"/><Relationship Id="rId7"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2.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89.png"/></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3" Type="http://schemas.microsoft.com/office/2018/10/relationships/comments" Target="../comments/modernComment_140_0.xml"/><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66.xml.rels><?xml version="1.0" encoding="UTF-8" standalone="yes"?>
<Relationships xmlns="http://schemas.openxmlformats.org/package/2006/relationships"><Relationship Id="rId3" Type="http://schemas.microsoft.com/office/2018/10/relationships/comments" Target="../comments/modernComment_141_0.xml"/><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microsoft.com/office/2018/10/relationships/comments" Target="../comments/modernComment_142_0.xml"/><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microsoft.com/office/2018/10/relationships/comments" Target="../comments/modernComment_143_0.xml"/><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97.jpeg"/></Relationships>
</file>

<file path=ppt/slides/_rels/slide69.xml.rels><?xml version="1.0" encoding="UTF-8" standalone="yes"?>
<Relationships xmlns="http://schemas.openxmlformats.org/package/2006/relationships"><Relationship Id="rId3" Type="http://schemas.microsoft.com/office/2018/10/relationships/comments" Target="../comments/modernComment_144_0.xml"/><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3"/>
          <p:cNvSpPr txBox="1">
            <a:spLocks noGrp="1"/>
          </p:cNvSpPr>
          <p:nvPr>
            <p:ph type="ctrTitle"/>
          </p:nvPr>
        </p:nvSpPr>
        <p:spPr>
          <a:xfrm>
            <a:off x="311700" y="6419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Shoulder	</a:t>
            </a:r>
            <a:endParaRPr/>
          </a:p>
        </p:txBody>
      </p:sp>
      <p:cxnSp>
        <p:nvCxnSpPr>
          <p:cNvPr id="71" name="Google Shape;71;p13"/>
          <p:cNvCxnSpPr/>
          <p:nvPr/>
        </p:nvCxnSpPr>
        <p:spPr>
          <a:xfrm rot="10800000" flipH="1">
            <a:off x="311700" y="1532750"/>
            <a:ext cx="7664100" cy="22800"/>
          </a:xfrm>
          <a:prstGeom prst="straightConnector1">
            <a:avLst/>
          </a:prstGeom>
          <a:noFill/>
          <a:ln w="9525" cap="flat" cmpd="sng">
            <a:solidFill>
              <a:schemeClr val="dk2"/>
            </a:solidFill>
            <a:prstDash val="solid"/>
            <a:round/>
            <a:headEnd type="none" w="med" len="med"/>
            <a:tailEnd type="none" w="med" len="med"/>
          </a:ln>
        </p:spPr>
      </p:cxnSp>
      <p:sp>
        <p:nvSpPr>
          <p:cNvPr id="2" name="Google Shape;72;p13">
            <a:extLst>
              <a:ext uri="{FF2B5EF4-FFF2-40B4-BE49-F238E27FC236}">
                <a16:creationId xmlns:a16="http://schemas.microsoft.com/office/drawing/2014/main" id="{1CB6992B-B460-6891-799B-7DC2FDDDA92B}"/>
              </a:ext>
            </a:extLst>
          </p:cNvPr>
          <p:cNvSpPr txBox="1"/>
          <p:nvPr/>
        </p:nvSpPr>
        <p:spPr>
          <a:xfrm>
            <a:off x="311700" y="1878545"/>
            <a:ext cx="4242600" cy="1075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spcAft>
                <a:spcPts val="115"/>
              </a:spcAft>
              <a:buSzPts val="1018"/>
            </a:pPr>
            <a:r>
              <a:rPr lang="en-US">
                <a:solidFill>
                  <a:schemeClr val="accent6"/>
                </a:solidFill>
              </a:rPr>
              <a:t>David </a:t>
            </a:r>
            <a:r>
              <a:rPr lang="en-US" err="1">
                <a:solidFill>
                  <a:schemeClr val="accent6"/>
                </a:solidFill>
              </a:rPr>
              <a:t>Luedeka</a:t>
            </a:r>
            <a:r>
              <a:rPr lang="en-US">
                <a:solidFill>
                  <a:schemeClr val="accent6"/>
                </a:solidFill>
              </a:rPr>
              <a:t> PT, DPT, MS, CSCS  </a:t>
            </a:r>
          </a:p>
          <a:p>
            <a:pPr lvl="0">
              <a:spcAft>
                <a:spcPts val="115"/>
              </a:spcAft>
              <a:buSzPts val="1018"/>
            </a:pPr>
            <a:r>
              <a:rPr lang="en-US">
                <a:solidFill>
                  <a:schemeClr val="accent6"/>
                </a:solidFill>
              </a:rPr>
              <a:t>Keila Strick PT, DPT, CSCS</a:t>
            </a:r>
          </a:p>
          <a:p>
            <a:pPr lvl="0">
              <a:spcAft>
                <a:spcPts val="115"/>
              </a:spcAft>
              <a:buSzPts val="1018"/>
            </a:pPr>
            <a:r>
              <a:rPr lang="en-US">
                <a:solidFill>
                  <a:schemeClr val="accent6"/>
                </a:solidFill>
              </a:rPr>
              <a:t>Caroline Williams, PT, DPT, MS, GCS</a:t>
            </a:r>
          </a:p>
          <a:p>
            <a:pPr lvl="0">
              <a:spcAft>
                <a:spcPts val="115"/>
              </a:spcAft>
              <a:buSzPts val="1018"/>
            </a:pPr>
            <a:r>
              <a:rPr lang="en-US">
                <a:solidFill>
                  <a:schemeClr val="accent6"/>
                </a:solidFill>
              </a:rPr>
              <a:t>Nick Roche, PT, DPT, CSCS</a:t>
            </a:r>
          </a:p>
          <a:p>
            <a:pPr marL="0" lvl="0" indent="0" algn="l" rtl="0">
              <a:lnSpc>
                <a:spcPct val="80000"/>
              </a:lnSpc>
              <a:spcBef>
                <a:spcPts val="0"/>
              </a:spcBef>
              <a:spcAft>
                <a:spcPts val="0"/>
              </a:spcAft>
              <a:buNone/>
            </a:pPr>
            <a:endParaRPr sz="1380">
              <a:solidFill>
                <a:schemeClr val="accent1"/>
              </a:solidFill>
              <a:latin typeface="Proxima Nova"/>
              <a:ea typeface="Proxima Nova"/>
              <a:cs typeface="Proxima Nova"/>
              <a:sym typeface="Proxima Nova"/>
            </a:endParaRPr>
          </a:p>
          <a:p>
            <a:pPr marL="0" lvl="0" indent="0" algn="l" rtl="0">
              <a:lnSpc>
                <a:spcPct val="80000"/>
              </a:lnSpc>
              <a:spcBef>
                <a:spcPts val="0"/>
              </a:spcBef>
              <a:spcAft>
                <a:spcPts val="0"/>
              </a:spcAft>
              <a:buNone/>
            </a:pPr>
            <a:endParaRPr sz="1380">
              <a:solidFill>
                <a:schemeClr val="accent1"/>
              </a:solidFill>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txBox="1"/>
          <p:nvPr/>
        </p:nvSpPr>
        <p:spPr>
          <a:xfrm>
            <a:off x="250925" y="1431227"/>
            <a:ext cx="8229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accent1"/>
              </a:solidFill>
              <a:latin typeface="Proxima Nova"/>
              <a:ea typeface="Proxima Nova"/>
              <a:cs typeface="Proxima Nova"/>
              <a:sym typeface="Proxima Nova"/>
            </a:endParaRPr>
          </a:p>
        </p:txBody>
      </p:sp>
      <p:sp>
        <p:nvSpPr>
          <p:cNvPr id="152" name="Google Shape;152;p22"/>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1100"/>
              <a:buFont typeface="Arial"/>
              <a:buNone/>
            </a:pPr>
            <a:r>
              <a:rPr lang="en" sz="3800"/>
              <a:t>Shoulder Evolutionary Changes</a:t>
            </a:r>
            <a:endParaRPr sz="3800"/>
          </a:p>
          <a:p>
            <a:pPr marL="0" lvl="0" indent="0" algn="ctr" rtl="0">
              <a:spcBef>
                <a:spcPts val="0"/>
              </a:spcBef>
              <a:spcAft>
                <a:spcPts val="0"/>
              </a:spcAft>
              <a:buNone/>
            </a:pPr>
            <a:endParaRPr sz="3600"/>
          </a:p>
        </p:txBody>
      </p:sp>
      <p:sp>
        <p:nvSpPr>
          <p:cNvPr id="153" name="Google Shape;153;p22"/>
          <p:cNvSpPr txBox="1"/>
          <p:nvPr/>
        </p:nvSpPr>
        <p:spPr>
          <a:xfrm>
            <a:off x="2554675" y="1431225"/>
            <a:ext cx="4199400" cy="226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a:solidFill>
                  <a:schemeClr val="accent6"/>
                </a:solidFill>
                <a:latin typeface="Proxima Nova Semibold"/>
                <a:ea typeface="Proxima Nova Semibold"/>
                <a:cs typeface="Proxima Nova Semibold"/>
                <a:sym typeface="Proxima Nova Semibold"/>
              </a:rPr>
              <a:t>Past</a:t>
            </a:r>
            <a:endParaRPr sz="2000">
              <a:solidFill>
                <a:schemeClr val="accent6"/>
              </a:solidFill>
              <a:latin typeface="Proxima Nova Semibold"/>
              <a:ea typeface="Proxima Nova Semibold"/>
              <a:cs typeface="Proxima Nova Semibold"/>
              <a:sym typeface="Proxima Nova Semibold"/>
            </a:endParaRPr>
          </a:p>
          <a:p>
            <a:pPr marL="45720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More joint congruent acromion (Type III - hooked)</a:t>
            </a:r>
            <a:endParaRPr sz="2000">
              <a:solidFill>
                <a:schemeClr val="accent6"/>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2000">
                <a:solidFill>
                  <a:schemeClr val="accent6"/>
                </a:solidFill>
                <a:latin typeface="Proxima Nova Semibold"/>
                <a:ea typeface="Proxima Nova Semibold"/>
                <a:cs typeface="Proxima Nova Semibold"/>
                <a:sym typeface="Proxima Nova Semibold"/>
              </a:rPr>
              <a:t>Present</a:t>
            </a:r>
            <a:endParaRPr sz="2000">
              <a:solidFill>
                <a:schemeClr val="accent6"/>
              </a:solidFill>
              <a:latin typeface="Proxima Nova Semibold"/>
              <a:ea typeface="Proxima Nova Semibold"/>
              <a:cs typeface="Proxima Nova Semibold"/>
              <a:sym typeface="Proxima Nova Semibold"/>
            </a:endParaRPr>
          </a:p>
          <a:p>
            <a:pPr marL="45720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Less robust acromion (Type I and II )</a:t>
            </a:r>
            <a:endParaRPr sz="1200">
              <a:solidFill>
                <a:schemeClr val="accent6"/>
              </a:solidFill>
              <a:latin typeface="Proxima Nova Semibold"/>
              <a:ea typeface="Proxima Nova Semibold"/>
              <a:cs typeface="Proxima Nova Semibold"/>
              <a:sym typeface="Proxima Nova Semibold"/>
            </a:endParaRPr>
          </a:p>
        </p:txBody>
      </p:sp>
      <p:pic>
        <p:nvPicPr>
          <p:cNvPr id="154" name="Google Shape;154;p22"/>
          <p:cNvPicPr preferRelativeResize="0"/>
          <p:nvPr/>
        </p:nvPicPr>
        <p:blipFill rotWithShape="1">
          <a:blip r:embed="rId3">
            <a:alphaModFix/>
          </a:blip>
          <a:srcRect l="59079" t="14906" r="10224" b="63915"/>
          <a:stretch/>
        </p:blipFill>
        <p:spPr>
          <a:xfrm>
            <a:off x="7375125" y="1404225"/>
            <a:ext cx="1555342" cy="1430702"/>
          </a:xfrm>
          <a:prstGeom prst="rect">
            <a:avLst/>
          </a:prstGeom>
          <a:noFill/>
          <a:ln>
            <a:noFill/>
          </a:ln>
          <a:effectLst>
            <a:outerShdw blurRad="57150" dist="19050" dir="5400000" algn="bl" rotWithShape="0">
              <a:srgbClr val="000000">
                <a:alpha val="50000"/>
              </a:srgbClr>
            </a:outerShdw>
          </a:effectLst>
        </p:spPr>
      </p:pic>
      <p:pic>
        <p:nvPicPr>
          <p:cNvPr id="155" name="Google Shape;155;p22"/>
          <p:cNvPicPr preferRelativeResize="0"/>
          <p:nvPr/>
        </p:nvPicPr>
        <p:blipFill rotWithShape="1">
          <a:blip r:embed="rId3">
            <a:alphaModFix/>
          </a:blip>
          <a:srcRect l="5055" t="10570" r="60295" b="63915"/>
          <a:stretch/>
        </p:blipFill>
        <p:spPr>
          <a:xfrm>
            <a:off x="283925" y="1359063"/>
            <a:ext cx="1457176" cy="1430702"/>
          </a:xfrm>
          <a:prstGeom prst="rect">
            <a:avLst/>
          </a:prstGeom>
          <a:noFill/>
          <a:ln>
            <a:noFill/>
          </a:ln>
          <a:effectLst>
            <a:outerShdw blurRad="57150" dist="19050" dir="5400000" algn="bl" rotWithShape="0">
              <a:srgbClr val="000000">
                <a:alpha val="50000"/>
              </a:srgbClr>
            </a:outerShdw>
          </a:effectLst>
        </p:spPr>
      </p:pic>
      <p:pic>
        <p:nvPicPr>
          <p:cNvPr id="156" name="Google Shape;156;p22"/>
          <p:cNvPicPr preferRelativeResize="0"/>
          <p:nvPr/>
        </p:nvPicPr>
        <p:blipFill rotWithShape="1">
          <a:blip r:embed="rId4">
            <a:alphaModFix/>
          </a:blip>
          <a:srcRect l="72988" t="28794" r="789" b="26178"/>
          <a:stretch/>
        </p:blipFill>
        <p:spPr>
          <a:xfrm>
            <a:off x="961450" y="2666149"/>
            <a:ext cx="1304576" cy="1864901"/>
          </a:xfrm>
          <a:prstGeom prst="rect">
            <a:avLst/>
          </a:prstGeom>
          <a:noFill/>
          <a:ln>
            <a:noFill/>
          </a:ln>
          <a:effectLst>
            <a:outerShdw blurRad="57150" dist="19050" dir="5400000" algn="bl" rotWithShape="0">
              <a:srgbClr val="000000">
                <a:alpha val="50000"/>
              </a:srgbClr>
            </a:outerShdw>
          </a:effectLst>
        </p:spPr>
      </p:pic>
      <p:pic>
        <p:nvPicPr>
          <p:cNvPr id="157" name="Google Shape;157;p22"/>
          <p:cNvPicPr preferRelativeResize="0"/>
          <p:nvPr/>
        </p:nvPicPr>
        <p:blipFill rotWithShape="1">
          <a:blip r:embed="rId4">
            <a:alphaModFix/>
          </a:blip>
          <a:srcRect l="3296" t="28795" r="72987" b="27275"/>
          <a:stretch/>
        </p:blipFill>
        <p:spPr>
          <a:xfrm>
            <a:off x="6924746" y="2571775"/>
            <a:ext cx="1209405" cy="1864901"/>
          </a:xfrm>
          <a:prstGeom prst="rect">
            <a:avLst/>
          </a:prstGeom>
          <a:noFill/>
          <a:ln>
            <a:noFill/>
          </a:ln>
          <a:effectLst>
            <a:outerShdw blurRad="57150" dist="19050" dir="5400000" algn="bl" rotWithShape="0">
              <a:srgbClr val="000000">
                <a:alpha val="50000"/>
              </a:srgbClr>
            </a:outerShdw>
          </a:effectLst>
        </p:spPr>
      </p:pic>
      <p:sp>
        <p:nvSpPr>
          <p:cNvPr id="158" name="Google Shape;158;p22"/>
          <p:cNvSpPr txBox="1"/>
          <p:nvPr/>
        </p:nvSpPr>
        <p:spPr>
          <a:xfrm>
            <a:off x="1575" y="4829300"/>
            <a:ext cx="7723200" cy="430857"/>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Potau JM, Bardina X, Ciurana N. 2007. Swartz SM, 1989. </a:t>
            </a:r>
            <a:endParaRPr lang="en-US" sz="800">
              <a:solidFill>
                <a:schemeClr val="accent1"/>
              </a:solidFill>
              <a:latin typeface="Proxima Nova"/>
              <a:ea typeface="Proxima Nova"/>
              <a:cs typeface="Proxima Nova"/>
            </a:endParaRPr>
          </a:p>
          <a:p>
            <a:pPr marL="0" lvl="0" indent="0" algn="l" rtl="0">
              <a:spcBef>
                <a:spcPts val="0"/>
              </a:spcBef>
              <a:spcAft>
                <a:spcPts val="0"/>
              </a:spcAft>
              <a:buNone/>
            </a:pPr>
            <a:endParaRPr sz="800">
              <a:solidFill>
                <a:schemeClr val="accent1"/>
              </a:solidFill>
              <a:latin typeface="Proxima Nova"/>
              <a:ea typeface="Proxima Nova"/>
              <a:cs typeface="Proxima Nova"/>
              <a:sym typeface="Proxima Nova"/>
            </a:endParaRPr>
          </a:p>
        </p:txBody>
      </p:sp>
      <p:sp>
        <p:nvSpPr>
          <p:cNvPr id="159" name="Google Shape;159;p22"/>
          <p:cNvSpPr txBox="1"/>
          <p:nvPr/>
        </p:nvSpPr>
        <p:spPr>
          <a:xfrm>
            <a:off x="3154363" y="3693825"/>
            <a:ext cx="3000000" cy="1006500"/>
          </a:xfrm>
          <a:prstGeom prst="rect">
            <a:avLst/>
          </a:pr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200">
                <a:solidFill>
                  <a:schemeClr val="accent6"/>
                </a:solidFill>
                <a:latin typeface="Proxima Nova Semibold"/>
                <a:ea typeface="Proxima Nova Semibold"/>
                <a:cs typeface="Proxima Nova Semibold"/>
                <a:sym typeface="Proxima Nova Semibold"/>
              </a:rPr>
              <a:t>Chimpanzee (left), Modern human (right). Modern human lateral  Outline of human scapula is superimposed on the chimpanzee’s scapula in lateral view. </a:t>
            </a:r>
            <a:endParaRPr/>
          </a:p>
        </p:txBody>
      </p:sp>
      <p:cxnSp>
        <p:nvCxnSpPr>
          <p:cNvPr id="160" name="Google Shape;160;p22"/>
          <p:cNvCxnSpPr/>
          <p:nvPr/>
        </p:nvCxnSpPr>
        <p:spPr>
          <a:xfrm rot="10800000" flipH="1">
            <a:off x="6154363" y="3776663"/>
            <a:ext cx="513000" cy="561000"/>
          </a:xfrm>
          <a:prstGeom prst="straightConnector1">
            <a:avLst/>
          </a:prstGeom>
          <a:noFill/>
          <a:ln w="38100" cap="flat" cmpd="sng">
            <a:solidFill>
              <a:schemeClr val="dk1"/>
            </a:solidFill>
            <a:prstDash val="solid"/>
            <a:round/>
            <a:headEnd type="none" w="med" len="med"/>
            <a:tailEnd type="triangle" w="med" len="med"/>
          </a:ln>
        </p:spPr>
      </p:cxnSp>
      <p:cxnSp>
        <p:nvCxnSpPr>
          <p:cNvPr id="161" name="Google Shape;161;p22"/>
          <p:cNvCxnSpPr/>
          <p:nvPr/>
        </p:nvCxnSpPr>
        <p:spPr>
          <a:xfrm rot="10800000">
            <a:off x="2554663" y="3839075"/>
            <a:ext cx="586200" cy="436200"/>
          </a:xfrm>
          <a:prstGeom prst="straightConnector1">
            <a:avLst/>
          </a:prstGeom>
          <a:noFill/>
          <a:ln w="38100" cap="flat" cmpd="sng">
            <a:solidFill>
              <a:schemeClr val="dk1"/>
            </a:solidFill>
            <a:prstDash val="solid"/>
            <a:round/>
            <a:headEnd type="none" w="med" len="med"/>
            <a:tailEnd type="triangl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3"/>
          <p:cNvSpPr txBox="1"/>
          <p:nvPr/>
        </p:nvSpPr>
        <p:spPr>
          <a:xfrm>
            <a:off x="250925" y="1431227"/>
            <a:ext cx="8229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accent1"/>
              </a:solidFill>
              <a:latin typeface="Proxima Nova"/>
              <a:ea typeface="Proxima Nova"/>
              <a:cs typeface="Proxima Nova"/>
              <a:sym typeface="Proxima Nova"/>
            </a:endParaRPr>
          </a:p>
        </p:txBody>
      </p:sp>
      <p:sp>
        <p:nvSpPr>
          <p:cNvPr id="168" name="Google Shape;168;p23"/>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1100"/>
              <a:buFont typeface="Arial"/>
              <a:buNone/>
            </a:pPr>
            <a:r>
              <a:rPr lang="en" sz="3800"/>
              <a:t>Shoulder Evolutionary Changes</a:t>
            </a:r>
            <a:endParaRPr sz="3800"/>
          </a:p>
          <a:p>
            <a:pPr marL="0" lvl="0" indent="0" algn="ctr" rtl="0">
              <a:spcBef>
                <a:spcPts val="0"/>
              </a:spcBef>
              <a:spcAft>
                <a:spcPts val="0"/>
              </a:spcAft>
              <a:buNone/>
            </a:pPr>
            <a:endParaRPr sz="3600"/>
          </a:p>
        </p:txBody>
      </p:sp>
      <p:sp>
        <p:nvSpPr>
          <p:cNvPr id="169" name="Google Shape;169;p23"/>
          <p:cNvSpPr txBox="1"/>
          <p:nvPr/>
        </p:nvSpPr>
        <p:spPr>
          <a:xfrm>
            <a:off x="250925" y="1431225"/>
            <a:ext cx="4624800" cy="29706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accent6"/>
              </a:buClr>
              <a:buSzPts val="2000"/>
              <a:buFont typeface="Proxima Nova Semibold"/>
              <a:buChar char="●"/>
            </a:pPr>
            <a:r>
              <a:rPr lang="en" sz="2000">
                <a:solidFill>
                  <a:schemeClr val="accent6"/>
                </a:solidFill>
                <a:latin typeface="Proxima Nova Semibold"/>
                <a:ea typeface="Proxima Nova Semibold"/>
                <a:cs typeface="Proxima Nova Semibold"/>
                <a:sym typeface="Proxima Nova Semibold"/>
              </a:rPr>
              <a:t>Past</a:t>
            </a:r>
            <a:endParaRPr sz="2000">
              <a:solidFill>
                <a:schemeClr val="accent6"/>
              </a:solidFill>
              <a:latin typeface="Proxima Nova Semibold"/>
              <a:ea typeface="Proxima Nova Semibold"/>
              <a:cs typeface="Proxima Nova Semibold"/>
              <a:sym typeface="Proxima Nova Semibold"/>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Decreased leverage</a:t>
            </a:r>
            <a:endParaRPr sz="2000">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Proximal deltoid tubercle</a:t>
            </a:r>
            <a:endParaRPr sz="2000">
              <a:solidFill>
                <a:schemeClr val="accent6"/>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6"/>
              </a:buClr>
              <a:buSzPts val="2000"/>
              <a:buFont typeface="Proxima Nova Semibold"/>
              <a:buChar char="●"/>
            </a:pPr>
            <a:r>
              <a:rPr lang="en" sz="2000">
                <a:solidFill>
                  <a:schemeClr val="accent6"/>
                </a:solidFill>
                <a:latin typeface="Proxima Nova Semibold"/>
                <a:ea typeface="Proxima Nova Semibold"/>
                <a:cs typeface="Proxima Nova Semibold"/>
                <a:sym typeface="Proxima Nova Semibold"/>
              </a:rPr>
              <a:t>Present</a:t>
            </a:r>
            <a:endParaRPr sz="2000">
              <a:solidFill>
                <a:schemeClr val="accent6"/>
              </a:solidFill>
              <a:latin typeface="Proxima Nova Semibold"/>
              <a:ea typeface="Proxima Nova Semibold"/>
              <a:cs typeface="Proxima Nova Semibold"/>
              <a:sym typeface="Proxima Nova Semibold"/>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Increased leverage of deltoids </a:t>
            </a:r>
            <a:endParaRPr sz="2000">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Distal migration of deltoid tubercle</a:t>
            </a:r>
            <a:endParaRPr sz="2000">
              <a:solidFill>
                <a:schemeClr val="accent6"/>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2000">
              <a:solidFill>
                <a:schemeClr val="accent6"/>
              </a:solidFill>
              <a:latin typeface="Proxima Nova"/>
              <a:ea typeface="Proxima Nova"/>
              <a:cs typeface="Proxima Nova"/>
              <a:sym typeface="Proxima Nova"/>
            </a:endParaRPr>
          </a:p>
        </p:txBody>
      </p:sp>
      <p:sp>
        <p:nvSpPr>
          <p:cNvPr id="170" name="Google Shape;170;p23"/>
          <p:cNvSpPr txBox="1"/>
          <p:nvPr/>
        </p:nvSpPr>
        <p:spPr>
          <a:xfrm>
            <a:off x="0" y="4833050"/>
            <a:ext cx="71499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ea typeface="Proxima Nova"/>
                <a:cs typeface="Proxima Nova"/>
                <a:sym typeface="Proxima Nova"/>
              </a:rPr>
              <a:t>Gómez M, Casado A, De Diego M, Arias-Martorell J, Pastor JF, Potau JM, 2020. </a:t>
            </a:r>
            <a:endParaRPr sz="800">
              <a:solidFill>
                <a:schemeClr val="accent1"/>
              </a:solidFill>
              <a:latin typeface="Proxima Nova"/>
              <a:ea typeface="Proxima Nova"/>
              <a:cs typeface="Proxima Nova"/>
              <a:sym typeface="Proxima Nova"/>
            </a:endParaRPr>
          </a:p>
        </p:txBody>
      </p:sp>
      <p:pic>
        <p:nvPicPr>
          <p:cNvPr id="171" name="Google Shape;171;p23"/>
          <p:cNvPicPr preferRelativeResize="0"/>
          <p:nvPr/>
        </p:nvPicPr>
        <p:blipFill>
          <a:blip r:embed="rId3">
            <a:alphaModFix/>
          </a:blip>
          <a:stretch>
            <a:fillRect/>
          </a:stretch>
        </p:blipFill>
        <p:spPr>
          <a:xfrm>
            <a:off x="4778033" y="1284689"/>
            <a:ext cx="2143125" cy="2143125"/>
          </a:xfrm>
          <a:prstGeom prst="rect">
            <a:avLst/>
          </a:prstGeom>
          <a:noFill/>
          <a:ln>
            <a:noFill/>
          </a:ln>
          <a:effectLst>
            <a:outerShdw blurRad="57150" dist="19050" dir="5400000" algn="bl" rotWithShape="0">
              <a:srgbClr val="000000">
                <a:alpha val="50000"/>
              </a:srgbClr>
            </a:outerShdw>
          </a:effectLst>
        </p:spPr>
      </p:pic>
      <p:pic>
        <p:nvPicPr>
          <p:cNvPr id="172" name="Google Shape;172;p23"/>
          <p:cNvPicPr preferRelativeResize="0"/>
          <p:nvPr/>
        </p:nvPicPr>
        <p:blipFill>
          <a:blip r:embed="rId4">
            <a:alphaModFix/>
          </a:blip>
          <a:stretch>
            <a:fillRect/>
          </a:stretch>
        </p:blipFill>
        <p:spPr>
          <a:xfrm>
            <a:off x="6856717" y="2518020"/>
            <a:ext cx="2285317" cy="1830075"/>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CCA13FB2-95BB-9AE5-E6B3-599F72122970}"/>
              </a:ext>
            </a:extLst>
          </p:cNvPr>
          <p:cNvSpPr txBox="1"/>
          <p:nvPr/>
        </p:nvSpPr>
        <p:spPr>
          <a:xfrm>
            <a:off x="4484077" y="3360616"/>
            <a:ext cx="273342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Proxima Nova"/>
              </a:rPr>
              <a:t>Kenhub</a:t>
            </a:r>
            <a:r>
              <a:rPr lang="en-US" sz="800">
                <a:latin typeface="Proxima Nova"/>
              </a:rPr>
              <a:t> GmbH. (n.d.). </a:t>
            </a:r>
            <a:r>
              <a:rPr lang="en-US" sz="800" i="1">
                <a:latin typeface="Proxima Nova"/>
              </a:rPr>
              <a:t>Greater tubercle of humerus: location, muscle attachments</a:t>
            </a:r>
            <a:endParaRPr lang="en-US" sz="800">
              <a:latin typeface="Proxima Nova"/>
            </a:endParaRPr>
          </a:p>
        </p:txBody>
      </p:sp>
      <p:sp>
        <p:nvSpPr>
          <p:cNvPr id="3" name="TextBox 2">
            <a:extLst>
              <a:ext uri="{FF2B5EF4-FFF2-40B4-BE49-F238E27FC236}">
                <a16:creationId xmlns:a16="http://schemas.microsoft.com/office/drawing/2014/main" id="{9307A35D-57D7-AAE8-9666-7833EB068BEE}"/>
              </a:ext>
            </a:extLst>
          </p:cNvPr>
          <p:cNvSpPr txBox="1"/>
          <p:nvPr/>
        </p:nvSpPr>
        <p:spPr>
          <a:xfrm>
            <a:off x="7019192" y="4249616"/>
            <a:ext cx="39741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Proxima Nova"/>
              </a:rPr>
              <a:t>Kenhub</a:t>
            </a:r>
            <a:r>
              <a:rPr lang="en-US" sz="800">
                <a:latin typeface="Proxima Nova"/>
              </a:rPr>
              <a:t> GmbH. (n.d.). </a:t>
            </a:r>
            <a:r>
              <a:rPr lang="en-US" sz="800" i="1">
                <a:latin typeface="Proxima Nova"/>
              </a:rPr>
              <a:t>Deltoid muscle</a:t>
            </a:r>
            <a:r>
              <a:rPr lang="en-US"/>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4"/>
          <p:cNvSpPr txBox="1"/>
          <p:nvPr/>
        </p:nvSpPr>
        <p:spPr>
          <a:xfrm>
            <a:off x="250925" y="1431227"/>
            <a:ext cx="8229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accent1"/>
              </a:solidFill>
              <a:latin typeface="Proxima Nova"/>
              <a:ea typeface="Proxima Nova"/>
              <a:cs typeface="Proxima Nova"/>
              <a:sym typeface="Proxima Nova"/>
            </a:endParaRPr>
          </a:p>
        </p:txBody>
      </p:sp>
      <p:sp>
        <p:nvSpPr>
          <p:cNvPr id="179" name="Google Shape;179;p24"/>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1100"/>
              <a:buFont typeface="Arial"/>
              <a:buNone/>
            </a:pPr>
            <a:r>
              <a:rPr lang="en" sz="3800"/>
              <a:t>Evolutionary Similarities</a:t>
            </a:r>
            <a:endParaRPr sz="3800"/>
          </a:p>
          <a:p>
            <a:pPr marL="0" lvl="0" indent="0" algn="ctr" rtl="0">
              <a:spcBef>
                <a:spcPts val="0"/>
              </a:spcBef>
              <a:spcAft>
                <a:spcPts val="0"/>
              </a:spcAft>
              <a:buNone/>
            </a:pPr>
            <a:endParaRPr sz="3600"/>
          </a:p>
        </p:txBody>
      </p:sp>
      <p:sp>
        <p:nvSpPr>
          <p:cNvPr id="180" name="Google Shape;180;p24"/>
          <p:cNvSpPr txBox="1"/>
          <p:nvPr/>
        </p:nvSpPr>
        <p:spPr>
          <a:xfrm>
            <a:off x="1379850" y="1431225"/>
            <a:ext cx="6384300" cy="492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a:solidFill>
                  <a:schemeClr val="accent6"/>
                </a:solidFill>
                <a:latin typeface="Proxima Nova Semibold"/>
                <a:ea typeface="Proxima Nova Semibold"/>
                <a:cs typeface="Proxima Nova Semibold"/>
                <a:sym typeface="Proxima Nova Semibold"/>
              </a:rPr>
              <a:t>Past &amp; Present: </a:t>
            </a:r>
            <a:r>
              <a:rPr lang="en" sz="2000">
                <a:solidFill>
                  <a:schemeClr val="accent6"/>
                </a:solidFill>
                <a:latin typeface="Proxima Nova"/>
                <a:ea typeface="Proxima Nova"/>
                <a:cs typeface="Proxima Nova"/>
                <a:sym typeface="Proxima Nova"/>
              </a:rPr>
              <a:t>Fused tendons of rotator cuff structure </a:t>
            </a:r>
            <a:endParaRPr sz="2000">
              <a:solidFill>
                <a:schemeClr val="accent6"/>
              </a:solidFill>
              <a:latin typeface="Proxima Nova"/>
              <a:ea typeface="Proxima Nova"/>
              <a:cs typeface="Proxima Nova"/>
              <a:sym typeface="Proxima Nova"/>
            </a:endParaRPr>
          </a:p>
        </p:txBody>
      </p:sp>
      <p:pic>
        <p:nvPicPr>
          <p:cNvPr id="181" name="Google Shape;181;p24"/>
          <p:cNvPicPr preferRelativeResize="0"/>
          <p:nvPr/>
        </p:nvPicPr>
        <p:blipFill>
          <a:blip r:embed="rId3">
            <a:alphaModFix/>
          </a:blip>
          <a:stretch>
            <a:fillRect/>
          </a:stretch>
        </p:blipFill>
        <p:spPr>
          <a:xfrm>
            <a:off x="91212" y="1925403"/>
            <a:ext cx="2533750" cy="2170950"/>
          </a:xfrm>
          <a:prstGeom prst="rect">
            <a:avLst/>
          </a:prstGeom>
          <a:noFill/>
          <a:ln>
            <a:noFill/>
          </a:ln>
          <a:effectLst>
            <a:outerShdw blurRad="57150" dist="19050" dir="5400000" algn="bl" rotWithShape="0">
              <a:srgbClr val="000000">
                <a:alpha val="50000"/>
              </a:srgbClr>
            </a:outerShdw>
          </a:effectLst>
        </p:spPr>
      </p:pic>
      <p:pic>
        <p:nvPicPr>
          <p:cNvPr id="182" name="Google Shape;182;p24"/>
          <p:cNvPicPr preferRelativeResize="0"/>
          <p:nvPr/>
        </p:nvPicPr>
        <p:blipFill rotWithShape="1">
          <a:blip r:embed="rId4">
            <a:alphaModFix/>
          </a:blip>
          <a:srcRect b="5428"/>
          <a:stretch/>
        </p:blipFill>
        <p:spPr>
          <a:xfrm>
            <a:off x="6795505" y="2098279"/>
            <a:ext cx="1943976" cy="1903349"/>
          </a:xfrm>
          <a:prstGeom prst="rect">
            <a:avLst/>
          </a:prstGeom>
          <a:noFill/>
          <a:ln>
            <a:noFill/>
          </a:ln>
          <a:effectLst>
            <a:outerShdw blurRad="57150" dist="19050" dir="5400000" algn="bl" rotWithShape="0">
              <a:srgbClr val="000000">
                <a:alpha val="50000"/>
              </a:srgbClr>
            </a:outerShdw>
          </a:effectLst>
        </p:spPr>
      </p:pic>
      <p:pic>
        <p:nvPicPr>
          <p:cNvPr id="183" name="Google Shape;183;p24"/>
          <p:cNvPicPr preferRelativeResize="0"/>
          <p:nvPr/>
        </p:nvPicPr>
        <p:blipFill>
          <a:blip r:embed="rId5">
            <a:alphaModFix/>
          </a:blip>
          <a:stretch>
            <a:fillRect/>
          </a:stretch>
        </p:blipFill>
        <p:spPr>
          <a:xfrm>
            <a:off x="2803775" y="2085652"/>
            <a:ext cx="1569850" cy="1850450"/>
          </a:xfrm>
          <a:prstGeom prst="rect">
            <a:avLst/>
          </a:prstGeom>
          <a:noFill/>
          <a:ln>
            <a:noFill/>
          </a:ln>
          <a:effectLst>
            <a:outerShdw blurRad="57150" dist="19050" dir="5400000" algn="bl" rotWithShape="0">
              <a:srgbClr val="000000">
                <a:alpha val="50000"/>
              </a:srgbClr>
            </a:outerShdw>
          </a:effectLst>
        </p:spPr>
      </p:pic>
      <p:cxnSp>
        <p:nvCxnSpPr>
          <p:cNvPr id="184" name="Google Shape;184;p24"/>
          <p:cNvCxnSpPr/>
          <p:nvPr/>
        </p:nvCxnSpPr>
        <p:spPr>
          <a:xfrm rot="10800000" flipH="1">
            <a:off x="4756625" y="3339600"/>
            <a:ext cx="1969500" cy="26400"/>
          </a:xfrm>
          <a:prstGeom prst="straightConnector1">
            <a:avLst/>
          </a:prstGeom>
          <a:noFill/>
          <a:ln w="114300" cap="flat" cmpd="sng">
            <a:solidFill>
              <a:schemeClr val="dk1"/>
            </a:solidFill>
            <a:prstDash val="solid"/>
            <a:round/>
            <a:headEnd type="none" w="med" len="med"/>
            <a:tailEnd type="triangle" w="med" len="med"/>
          </a:ln>
        </p:spPr>
      </p:cxnSp>
      <p:sp>
        <p:nvSpPr>
          <p:cNvPr id="185" name="Google Shape;185;p24"/>
          <p:cNvSpPr txBox="1"/>
          <p:nvPr/>
        </p:nvSpPr>
        <p:spPr>
          <a:xfrm>
            <a:off x="0" y="4833050"/>
            <a:ext cx="75912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Plate JF, Bates CM, Mannava S, et al., 2013. </a:t>
            </a:r>
            <a:endParaRPr sz="800">
              <a:solidFill>
                <a:schemeClr val="accent1"/>
              </a:solidFill>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E0FADCFB-139D-4CB7-3C1C-F08B7C2EA6A7}"/>
              </a:ext>
            </a:extLst>
          </p:cNvPr>
          <p:cNvSpPr txBox="1"/>
          <p:nvPr/>
        </p:nvSpPr>
        <p:spPr>
          <a:xfrm>
            <a:off x="0" y="4095748"/>
            <a:ext cx="26455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Mathewson, M. A., Kwan, A., Eng, C. M., Lieber, R. L., &amp; Ward, S. R. (2014). </a:t>
            </a:r>
            <a:r>
              <a:rPr lang="en-US" sz="800" i="1">
                <a:latin typeface="Proxima Nova"/>
              </a:rPr>
              <a:t>Comparison of rotator cuff muscle architecture between humans and other selected vertebrate species</a:t>
            </a:r>
            <a:r>
              <a:rPr lang="en-US" sz="800">
                <a:latin typeface="Proxima Nova"/>
              </a:rPr>
              <a:t>. </a:t>
            </a:r>
            <a:r>
              <a:rPr lang="en-US" sz="800" i="1">
                <a:latin typeface="Proxima Nova"/>
              </a:rPr>
              <a:t>Journal of Experimental Biology, 217</a:t>
            </a:r>
            <a:r>
              <a:rPr lang="en-US" sz="800">
                <a:latin typeface="Proxima Nova"/>
              </a:rPr>
              <a:t>(2), 261–273.</a:t>
            </a:r>
          </a:p>
        </p:txBody>
      </p:sp>
      <p:sp>
        <p:nvSpPr>
          <p:cNvPr id="3" name="TextBox 2">
            <a:extLst>
              <a:ext uri="{FF2B5EF4-FFF2-40B4-BE49-F238E27FC236}">
                <a16:creationId xmlns:a16="http://schemas.microsoft.com/office/drawing/2014/main" id="{56F3F477-3B87-B685-E62D-235A71DA4E62}"/>
              </a:ext>
            </a:extLst>
          </p:cNvPr>
          <p:cNvSpPr txBox="1"/>
          <p:nvPr/>
        </p:nvSpPr>
        <p:spPr>
          <a:xfrm>
            <a:off x="2806211" y="3936999"/>
            <a:ext cx="274319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Bello-</a:t>
            </a:r>
            <a:r>
              <a:rPr lang="en-US" sz="800" err="1">
                <a:latin typeface="Proxima Nova"/>
              </a:rPr>
              <a:t>Hellegouarch</a:t>
            </a:r>
            <a:r>
              <a:rPr lang="en-US" sz="800">
                <a:latin typeface="Proxima Nova"/>
              </a:rPr>
              <a:t>, G., </a:t>
            </a:r>
            <a:r>
              <a:rPr lang="en-US" sz="800" err="1">
                <a:latin typeface="Proxima Nova"/>
              </a:rPr>
              <a:t>Potau</a:t>
            </a:r>
            <a:r>
              <a:rPr lang="en-US" sz="800">
                <a:latin typeface="Proxima Nova"/>
              </a:rPr>
              <a:t>, J. M., Arias-Martorell, J., &amp; Pérez-Pérez, A. (2012). </a:t>
            </a:r>
            <a:r>
              <a:rPr lang="en-US" sz="800" i="1">
                <a:latin typeface="Proxima Nova"/>
              </a:rPr>
              <a:t>Anterior view of the dissection of Pan troglodytes showing the anterior side of the rotator cuff muscles and some other muscles of the shoulder and arm</a:t>
            </a:r>
            <a:r>
              <a:rPr lang="en-US" sz="800">
                <a:latin typeface="Proxima Nova"/>
              </a:rPr>
              <a:t> [Figure 3]. In </a:t>
            </a:r>
            <a:r>
              <a:rPr lang="en-US" sz="800" i="1">
                <a:latin typeface="Proxima Nova"/>
              </a:rPr>
              <a:t>The rotator cuff muscles in </a:t>
            </a:r>
            <a:r>
              <a:rPr lang="en-US" sz="800" i="1" err="1">
                <a:latin typeface="Proxima Nova"/>
              </a:rPr>
              <a:t>Hominoidea</a:t>
            </a:r>
            <a:r>
              <a:rPr lang="en-US" sz="800" i="1">
                <a:latin typeface="Proxima Nova"/>
              </a:rPr>
              <a:t>: Evolution and adaptations to different types of locomotion</a:t>
            </a:r>
            <a:r>
              <a:rPr lang="en-US" sz="800">
                <a:latin typeface="Proxima Nova"/>
              </a:rPr>
              <a:t>.</a:t>
            </a:r>
          </a:p>
        </p:txBody>
      </p:sp>
      <p:sp>
        <p:nvSpPr>
          <p:cNvPr id="4" name="TextBox 3">
            <a:extLst>
              <a:ext uri="{FF2B5EF4-FFF2-40B4-BE49-F238E27FC236}">
                <a16:creationId xmlns:a16="http://schemas.microsoft.com/office/drawing/2014/main" id="{800CBFE1-2276-01FE-0B21-E2E20B9D9D36}"/>
              </a:ext>
            </a:extLst>
          </p:cNvPr>
          <p:cNvSpPr txBox="1"/>
          <p:nvPr/>
        </p:nvSpPr>
        <p:spPr>
          <a:xfrm>
            <a:off x="6369538" y="4000498"/>
            <a:ext cx="27725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Proxima Nova"/>
              </a:rPr>
              <a:t>Brusalis</a:t>
            </a:r>
            <a:r>
              <a:rPr lang="en-US" sz="800">
                <a:latin typeface="Proxima Nova"/>
              </a:rPr>
              <a:t>, C. M., Chan, J. J., Jackson, G. R., Khan, Z. A., Kaplan, D. J., </a:t>
            </a:r>
            <a:r>
              <a:rPr lang="en-US" sz="800" err="1">
                <a:latin typeface="Proxima Nova"/>
              </a:rPr>
              <a:t>Allahabadi</a:t>
            </a:r>
            <a:r>
              <a:rPr lang="en-US" sz="800">
                <a:latin typeface="Proxima Nova"/>
              </a:rPr>
              <a:t>, S., &amp; Verma, N. N. (2023). </a:t>
            </a:r>
            <a:r>
              <a:rPr lang="en-US" sz="800" i="1">
                <a:latin typeface="Proxima Nova"/>
              </a:rPr>
              <a:t>Advanced subscapularis repair techniques</a:t>
            </a:r>
            <a:r>
              <a:rPr lang="en-US" sz="800">
                <a:latin typeface="Proxima Nova"/>
              </a:rPr>
              <a:t>. </a:t>
            </a:r>
            <a:r>
              <a:rPr lang="en-US" sz="800" i="1">
                <a:latin typeface="Proxima Nova"/>
              </a:rPr>
              <a:t>Operative Techniques in Sports Medicine, 31</a:t>
            </a:r>
            <a:r>
              <a:rPr lang="en-US" sz="800">
                <a:latin typeface="Proxima Nova"/>
              </a:rPr>
              <a:t>(1), Article 150981.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5"/>
          <p:cNvSpPr txBox="1">
            <a:spLocks noGrp="1"/>
          </p:cNvSpPr>
          <p:nvPr>
            <p:ph type="ctrTitle"/>
          </p:nvPr>
        </p:nvSpPr>
        <p:spPr>
          <a:xfrm>
            <a:off x="264300" y="999150"/>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4200">
                <a:latin typeface="Proxima Nova"/>
                <a:ea typeface="Proxima Nova"/>
                <a:cs typeface="Proxima Nova"/>
                <a:sym typeface="Proxima Nova"/>
              </a:rPr>
              <a:t>Functional Anatomy Review</a:t>
            </a:r>
            <a:endParaRPr sz="4200">
              <a:latin typeface="Proxima Nova"/>
              <a:ea typeface="Proxima Nova"/>
              <a:cs typeface="Proxima Nova"/>
              <a:sym typeface="Proxima Nova"/>
            </a:endParaRPr>
          </a:p>
        </p:txBody>
      </p:sp>
      <p:cxnSp>
        <p:nvCxnSpPr>
          <p:cNvPr id="191" name="Google Shape;191;p25"/>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6"/>
          <p:cNvSpPr txBox="1"/>
          <p:nvPr/>
        </p:nvSpPr>
        <p:spPr>
          <a:xfrm>
            <a:off x="261100" y="401850"/>
            <a:ext cx="3414300" cy="4339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700" b="1">
                <a:solidFill>
                  <a:schemeClr val="lt1"/>
                </a:solidFill>
                <a:latin typeface="Proxima Nova"/>
                <a:ea typeface="Proxima Nova"/>
                <a:cs typeface="Proxima Nova"/>
                <a:sym typeface="Proxima Nova"/>
              </a:rPr>
              <a:t>Glenohumeral Joint</a:t>
            </a:r>
            <a:endParaRPr sz="3700" b="1">
              <a:solidFill>
                <a:schemeClr val="lt1"/>
              </a:solidFill>
              <a:latin typeface="Proxima Nova"/>
              <a:ea typeface="Proxima Nova"/>
              <a:cs typeface="Proxima Nova"/>
              <a:sym typeface="Proxima Nova"/>
            </a:endParaRPr>
          </a:p>
          <a:p>
            <a:pPr marL="457200" lvl="0" indent="-355600" algn="l" rtl="0">
              <a:spcBef>
                <a:spcPts val="0"/>
              </a:spcBef>
              <a:spcAft>
                <a:spcPts val="0"/>
              </a:spcAft>
              <a:buClr>
                <a:schemeClr val="lt1"/>
              </a:buClr>
              <a:buSzPts val="2000"/>
              <a:buFont typeface="Proxima Nova"/>
              <a:buChar char="●"/>
            </a:pPr>
            <a:r>
              <a:rPr lang="en" sz="2000">
                <a:solidFill>
                  <a:schemeClr val="lt1"/>
                </a:solidFill>
                <a:latin typeface="Proxima Nova"/>
                <a:ea typeface="Proxima Nova"/>
                <a:cs typeface="Proxima Nova"/>
                <a:sym typeface="Proxima Nova"/>
              </a:rPr>
              <a:t>Large humeral head</a:t>
            </a:r>
            <a:endParaRPr sz="2000">
              <a:solidFill>
                <a:schemeClr val="lt1"/>
              </a:solidFill>
              <a:latin typeface="Proxima Nova"/>
              <a:ea typeface="Proxima Nova"/>
              <a:cs typeface="Proxima Nova"/>
              <a:sym typeface="Proxima Nova"/>
            </a:endParaRPr>
          </a:p>
          <a:p>
            <a:pPr marL="457200" lvl="0" indent="-355600" algn="l" rtl="0">
              <a:spcBef>
                <a:spcPts val="0"/>
              </a:spcBef>
              <a:spcAft>
                <a:spcPts val="0"/>
              </a:spcAft>
              <a:buClr>
                <a:schemeClr val="lt1"/>
              </a:buClr>
              <a:buSzPts val="2000"/>
              <a:buFont typeface="Proxima Nova"/>
              <a:buChar char="●"/>
            </a:pPr>
            <a:r>
              <a:rPr lang="en" sz="2000">
                <a:solidFill>
                  <a:schemeClr val="lt1"/>
                </a:solidFill>
                <a:latin typeface="Proxima Nova"/>
                <a:ea typeface="Proxima Nova"/>
                <a:cs typeface="Proxima Nova"/>
                <a:sym typeface="Proxima Nova"/>
              </a:rPr>
              <a:t>Small glenoid</a:t>
            </a:r>
            <a:endParaRPr sz="2000">
              <a:solidFill>
                <a:schemeClr val="lt1"/>
              </a:solidFill>
              <a:latin typeface="Proxima Nova"/>
              <a:ea typeface="Proxima Nova"/>
              <a:cs typeface="Proxima Nova"/>
              <a:sym typeface="Proxima Nova"/>
            </a:endParaRPr>
          </a:p>
          <a:p>
            <a:pPr marL="457200" marR="0" lvl="0" indent="-355600" algn="l" rtl="0">
              <a:spcBef>
                <a:spcPts val="0"/>
              </a:spcBef>
              <a:spcAft>
                <a:spcPts val="0"/>
              </a:spcAft>
              <a:buClr>
                <a:schemeClr val="lt1"/>
              </a:buClr>
              <a:buSzPts val="2000"/>
              <a:buFont typeface="Proxima Nova"/>
              <a:buChar char="●"/>
            </a:pPr>
            <a:r>
              <a:rPr lang="en" sz="2000">
                <a:solidFill>
                  <a:schemeClr val="lt1"/>
                </a:solidFill>
                <a:latin typeface="Proxima Nova"/>
                <a:ea typeface="Proxima Nova"/>
                <a:cs typeface="Proxima Nova"/>
                <a:sym typeface="Proxima Nova"/>
              </a:rPr>
              <a:t>Ball and socket</a:t>
            </a:r>
            <a:endParaRPr sz="2000">
              <a:solidFill>
                <a:schemeClr val="lt1"/>
              </a:solidFill>
              <a:latin typeface="Proxima Nova"/>
              <a:ea typeface="Proxima Nova"/>
              <a:cs typeface="Proxima Nova"/>
              <a:sym typeface="Proxima Nova"/>
            </a:endParaRPr>
          </a:p>
          <a:p>
            <a:pPr marL="914400" marR="0" lvl="1" indent="-355600" algn="l" rtl="0">
              <a:spcBef>
                <a:spcPts val="0"/>
              </a:spcBef>
              <a:spcAft>
                <a:spcPts val="0"/>
              </a:spcAft>
              <a:buClr>
                <a:schemeClr val="lt1"/>
              </a:buClr>
              <a:buSzPts val="2000"/>
              <a:buFont typeface="Proxima Nova"/>
              <a:buChar char="○"/>
            </a:pPr>
            <a:r>
              <a:rPr lang="en" sz="2000">
                <a:solidFill>
                  <a:schemeClr val="lt1"/>
                </a:solidFill>
                <a:latin typeface="Proxima Nova"/>
                <a:ea typeface="Proxima Nova"/>
                <a:cs typeface="Proxima Nova"/>
                <a:sym typeface="Proxima Nova"/>
              </a:rPr>
              <a:t>Very mobile</a:t>
            </a:r>
            <a:endParaRPr sz="2000">
              <a:solidFill>
                <a:schemeClr val="lt1"/>
              </a:solidFill>
              <a:latin typeface="Proxima Nova"/>
              <a:ea typeface="Proxima Nova"/>
              <a:cs typeface="Proxima Nova"/>
              <a:sym typeface="Proxima Nova"/>
            </a:endParaRPr>
          </a:p>
          <a:p>
            <a:pPr marL="457200" marR="0" lvl="0" indent="-355600" algn="l" rtl="0">
              <a:spcBef>
                <a:spcPts val="0"/>
              </a:spcBef>
              <a:spcAft>
                <a:spcPts val="0"/>
              </a:spcAft>
              <a:buClr>
                <a:schemeClr val="lt1"/>
              </a:buClr>
              <a:buSzPts val="2000"/>
              <a:buFont typeface="Proxima Nova"/>
              <a:buChar char="●"/>
            </a:pPr>
            <a:r>
              <a:rPr lang="en" sz="2000">
                <a:solidFill>
                  <a:schemeClr val="lt1"/>
                </a:solidFill>
                <a:latin typeface="Proxima Nova"/>
                <a:ea typeface="Proxima Nova"/>
                <a:cs typeface="Proxima Nova"/>
                <a:sym typeface="Proxima Nova"/>
              </a:rPr>
              <a:t>Mobility at the cost of stability</a:t>
            </a:r>
            <a:endParaRPr sz="2000">
              <a:solidFill>
                <a:schemeClr val="lt1"/>
              </a:solidFill>
              <a:latin typeface="Proxima Nova"/>
              <a:ea typeface="Proxima Nova"/>
              <a:cs typeface="Proxima Nova"/>
              <a:sym typeface="Proxima Nova"/>
            </a:endParaRPr>
          </a:p>
          <a:p>
            <a:pPr marL="914400" marR="0" lvl="1" indent="-355600" algn="l" rtl="0">
              <a:spcBef>
                <a:spcPts val="0"/>
              </a:spcBef>
              <a:spcAft>
                <a:spcPts val="0"/>
              </a:spcAft>
              <a:buClr>
                <a:schemeClr val="lt1"/>
              </a:buClr>
              <a:buSzPts val="2000"/>
              <a:buFont typeface="Proxima Nova"/>
              <a:buChar char="○"/>
            </a:pPr>
            <a:r>
              <a:rPr lang="en" sz="2000">
                <a:solidFill>
                  <a:schemeClr val="lt1"/>
                </a:solidFill>
                <a:latin typeface="Proxima Nova"/>
                <a:ea typeface="Proxima Nova"/>
                <a:cs typeface="Proxima Nova"/>
                <a:sym typeface="Proxima Nova"/>
              </a:rPr>
              <a:t>Passive stabilizers</a:t>
            </a:r>
            <a:endParaRPr sz="2000">
              <a:solidFill>
                <a:schemeClr val="lt1"/>
              </a:solidFill>
              <a:latin typeface="Proxima Nova"/>
              <a:ea typeface="Proxima Nova"/>
              <a:cs typeface="Proxima Nova"/>
              <a:sym typeface="Proxima Nova"/>
            </a:endParaRPr>
          </a:p>
          <a:p>
            <a:pPr marL="914400" marR="0" lvl="1" indent="-355600" algn="l" rtl="0">
              <a:spcBef>
                <a:spcPts val="0"/>
              </a:spcBef>
              <a:spcAft>
                <a:spcPts val="0"/>
              </a:spcAft>
              <a:buClr>
                <a:schemeClr val="lt1"/>
              </a:buClr>
              <a:buSzPts val="2000"/>
              <a:buFont typeface="Proxima Nova"/>
              <a:buChar char="○"/>
            </a:pPr>
            <a:r>
              <a:rPr lang="en" sz="2000">
                <a:solidFill>
                  <a:schemeClr val="lt1"/>
                </a:solidFill>
                <a:latin typeface="Proxima Nova"/>
                <a:ea typeface="Proxima Nova"/>
                <a:cs typeface="Proxima Nova"/>
                <a:sym typeface="Proxima Nova"/>
              </a:rPr>
              <a:t>Active Stabilizers</a:t>
            </a:r>
            <a:endParaRPr sz="2000">
              <a:solidFill>
                <a:schemeClr val="lt1"/>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lt1"/>
              </a:solidFill>
              <a:latin typeface="Proxima Nova"/>
              <a:ea typeface="Proxima Nova"/>
              <a:cs typeface="Proxima Nova"/>
              <a:sym typeface="Proxima Nova"/>
            </a:endParaRPr>
          </a:p>
        </p:txBody>
      </p:sp>
      <p:sp>
        <p:nvSpPr>
          <p:cNvPr id="197" name="Google Shape;197;p26"/>
          <p:cNvSpPr/>
          <p:nvPr/>
        </p:nvSpPr>
        <p:spPr>
          <a:xfrm>
            <a:off x="3821750" y="4874962"/>
            <a:ext cx="3137400" cy="20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a:solidFill>
                  <a:srgbClr val="000000"/>
                </a:solidFill>
                <a:latin typeface="Proxima Nova"/>
                <a:ea typeface="Proxima Nova"/>
                <a:cs typeface="Proxima Nova"/>
                <a:sym typeface="Proxima Nova"/>
              </a:rPr>
              <a:t>© 2005–2019 Elsevier. All Rights Reserved</a:t>
            </a:r>
            <a:endParaRPr sz="900">
              <a:solidFill>
                <a:srgbClr val="000000"/>
              </a:solidFill>
              <a:latin typeface="Proxima Nova"/>
              <a:ea typeface="Proxima Nova"/>
              <a:cs typeface="Proxima Nova"/>
              <a:sym typeface="Proxima Nova"/>
            </a:endParaRPr>
          </a:p>
        </p:txBody>
      </p:sp>
      <p:pic>
        <p:nvPicPr>
          <p:cNvPr id="198" name="Google Shape;198;p26"/>
          <p:cNvPicPr preferRelativeResize="0"/>
          <p:nvPr/>
        </p:nvPicPr>
        <p:blipFill>
          <a:blip r:embed="rId3">
            <a:alphaModFix/>
          </a:blip>
          <a:stretch>
            <a:fillRect/>
          </a:stretch>
        </p:blipFill>
        <p:spPr>
          <a:xfrm>
            <a:off x="5245025" y="2429238"/>
            <a:ext cx="3714750" cy="2085975"/>
          </a:xfrm>
          <a:prstGeom prst="rect">
            <a:avLst/>
          </a:prstGeom>
          <a:noFill/>
          <a:ln>
            <a:noFill/>
          </a:ln>
        </p:spPr>
      </p:pic>
      <p:pic>
        <p:nvPicPr>
          <p:cNvPr id="199" name="Google Shape;199;p26"/>
          <p:cNvPicPr preferRelativeResize="0"/>
          <p:nvPr/>
        </p:nvPicPr>
        <p:blipFill>
          <a:blip r:embed="rId4">
            <a:alphaModFix/>
          </a:blip>
          <a:stretch>
            <a:fillRect/>
          </a:stretch>
        </p:blipFill>
        <p:spPr>
          <a:xfrm>
            <a:off x="3885238" y="295000"/>
            <a:ext cx="3010425" cy="25896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7"/>
          <p:cNvSpPr txBox="1">
            <a:spLocks noGrp="1"/>
          </p:cNvSpPr>
          <p:nvPr>
            <p:ph type="title"/>
          </p:nvPr>
        </p:nvSpPr>
        <p:spPr>
          <a:xfrm>
            <a:off x="217050" y="343150"/>
            <a:ext cx="3348600" cy="182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6"/>
              </a:buClr>
              <a:buSzPts val="1100"/>
              <a:buFont typeface="Arial"/>
              <a:buNone/>
            </a:pPr>
            <a:r>
              <a:rPr lang="en"/>
              <a:t>Glenoid Labrum</a:t>
            </a:r>
            <a:endParaRPr/>
          </a:p>
          <a:p>
            <a:pPr marL="0" lvl="0" indent="0" algn="l" rtl="0">
              <a:spcBef>
                <a:spcPts val="0"/>
              </a:spcBef>
              <a:spcAft>
                <a:spcPts val="0"/>
              </a:spcAft>
              <a:buClr>
                <a:schemeClr val="accent6"/>
              </a:buClr>
              <a:buSzPts val="1100"/>
              <a:buFont typeface="Arial"/>
              <a:buNone/>
            </a:pPr>
            <a:endParaRPr sz="2000"/>
          </a:p>
          <a:p>
            <a:pPr marL="457200" lvl="0" indent="-374650" algn="l" rtl="0">
              <a:spcBef>
                <a:spcPts val="0"/>
              </a:spcBef>
              <a:spcAft>
                <a:spcPts val="0"/>
              </a:spcAft>
              <a:buSzPts val="2300"/>
              <a:buChar char="●"/>
            </a:pPr>
            <a:r>
              <a:rPr lang="en" sz="2300" b="0"/>
              <a:t>Fibrocartilaginous ring attached to the outer rim of the glenoid</a:t>
            </a:r>
            <a:endParaRPr sz="2300" b="0"/>
          </a:p>
          <a:p>
            <a:pPr marL="457200" lvl="0" indent="-374650" algn="l" rtl="0">
              <a:spcBef>
                <a:spcPts val="0"/>
              </a:spcBef>
              <a:spcAft>
                <a:spcPts val="0"/>
              </a:spcAft>
              <a:buSzPts val="2300"/>
              <a:buChar char="●"/>
            </a:pPr>
            <a:r>
              <a:rPr lang="en" sz="2300" b="0"/>
              <a:t>Provides some additional depth and stability.</a:t>
            </a:r>
            <a:endParaRPr sz="2300" b="0"/>
          </a:p>
          <a:p>
            <a:pPr marL="457200" lvl="0" indent="-355600" algn="l" rtl="0">
              <a:spcBef>
                <a:spcPts val="0"/>
              </a:spcBef>
              <a:spcAft>
                <a:spcPts val="0"/>
              </a:spcAft>
              <a:buSzPts val="2000"/>
              <a:buChar char="●"/>
            </a:pPr>
            <a:r>
              <a:rPr lang="en" sz="2300" b="0"/>
              <a:t>Functions as a static stabilizer</a:t>
            </a:r>
            <a:r>
              <a:rPr lang="en" sz="2000" b="0"/>
              <a:t> </a:t>
            </a:r>
            <a:endParaRPr sz="2000" b="0"/>
          </a:p>
        </p:txBody>
      </p:sp>
      <p:pic>
        <p:nvPicPr>
          <p:cNvPr id="205" name="Google Shape;205;p27"/>
          <p:cNvPicPr preferRelativeResize="0"/>
          <p:nvPr/>
        </p:nvPicPr>
        <p:blipFill>
          <a:blip r:embed="rId3">
            <a:alphaModFix/>
          </a:blip>
          <a:stretch>
            <a:fillRect/>
          </a:stretch>
        </p:blipFill>
        <p:spPr>
          <a:xfrm>
            <a:off x="4620325" y="150799"/>
            <a:ext cx="3937030" cy="2362200"/>
          </a:xfrm>
          <a:prstGeom prst="rect">
            <a:avLst/>
          </a:prstGeom>
          <a:noFill/>
          <a:ln>
            <a:noFill/>
          </a:ln>
          <a:effectLst>
            <a:outerShdw blurRad="57150" dist="19050" dir="5400000" algn="bl" rotWithShape="0">
              <a:srgbClr val="000000">
                <a:alpha val="50000"/>
              </a:srgbClr>
            </a:outerShdw>
          </a:effectLst>
        </p:spPr>
      </p:pic>
      <p:pic>
        <p:nvPicPr>
          <p:cNvPr id="206" name="Google Shape;206;p27"/>
          <p:cNvPicPr preferRelativeResize="0"/>
          <p:nvPr/>
        </p:nvPicPr>
        <p:blipFill>
          <a:blip r:embed="rId4">
            <a:alphaModFix/>
          </a:blip>
          <a:stretch>
            <a:fillRect/>
          </a:stretch>
        </p:blipFill>
        <p:spPr>
          <a:xfrm>
            <a:off x="5622050" y="2347550"/>
            <a:ext cx="1933575" cy="2362200"/>
          </a:xfrm>
          <a:prstGeom prst="rect">
            <a:avLst/>
          </a:prstGeom>
          <a:noFill/>
          <a:ln>
            <a:noFill/>
          </a:ln>
          <a:effectLst>
            <a:outerShdw blurRad="57150" dist="19050" dir="5400000" algn="bl" rotWithShape="0">
              <a:srgbClr val="000000">
                <a:alpha val="50000"/>
              </a:srgbClr>
            </a:outerShdw>
          </a:effectLst>
        </p:spPr>
      </p:pic>
      <p:sp>
        <p:nvSpPr>
          <p:cNvPr id="207" name="Google Shape;207;p27"/>
          <p:cNvSpPr txBox="1"/>
          <p:nvPr/>
        </p:nvSpPr>
        <p:spPr>
          <a:xfrm>
            <a:off x="3786625" y="4835700"/>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accent1"/>
                </a:solidFill>
                <a:highlight>
                  <a:srgbClr val="FFFFFF"/>
                </a:highlight>
                <a:latin typeface="Proxima Nova"/>
                <a:ea typeface="Proxima Nova"/>
                <a:cs typeface="Proxima Nova"/>
                <a:sym typeface="Proxima Nova"/>
              </a:rPr>
              <a:t>© 2022 UpToDate, Inc. and/or its affiliates. All Rights Reserved.</a:t>
            </a:r>
            <a:endParaRPr sz="800">
              <a:solidFill>
                <a:schemeClr val="accent1"/>
              </a:solidFill>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8"/>
          <p:cNvSpPr txBox="1">
            <a:spLocks noGrp="1"/>
          </p:cNvSpPr>
          <p:nvPr>
            <p:ph type="title"/>
          </p:nvPr>
        </p:nvSpPr>
        <p:spPr>
          <a:xfrm>
            <a:off x="311725" y="500925"/>
            <a:ext cx="3127500" cy="4380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Joint capsule and ligaments</a:t>
            </a:r>
            <a:endParaRPr/>
          </a:p>
          <a:p>
            <a:pPr marL="0" lvl="0" indent="0" algn="l" rtl="0">
              <a:spcBef>
                <a:spcPts val="0"/>
              </a:spcBef>
              <a:spcAft>
                <a:spcPts val="0"/>
              </a:spcAft>
              <a:buNone/>
            </a:pPr>
            <a:endParaRPr/>
          </a:p>
          <a:p>
            <a:pPr marL="457200" lvl="0" indent="-355600" algn="l" rtl="0">
              <a:spcBef>
                <a:spcPts val="0"/>
              </a:spcBef>
              <a:spcAft>
                <a:spcPts val="0"/>
              </a:spcAft>
              <a:buSzPts val="2000"/>
              <a:buChar char="●"/>
            </a:pPr>
            <a:r>
              <a:rPr lang="en" sz="2000" b="0"/>
              <a:t>Glenohumeral ligaments</a:t>
            </a:r>
            <a:endParaRPr sz="2000" b="0"/>
          </a:p>
          <a:p>
            <a:pPr marL="457200" lvl="0" indent="-355600" algn="l" rtl="0">
              <a:spcBef>
                <a:spcPts val="0"/>
              </a:spcBef>
              <a:spcAft>
                <a:spcPts val="0"/>
              </a:spcAft>
              <a:buSzPts val="2000"/>
              <a:buChar char="●"/>
            </a:pPr>
            <a:r>
              <a:rPr lang="en" sz="2000" b="0"/>
              <a:t>Coracohumeral ligaments</a:t>
            </a:r>
            <a:endParaRPr sz="2000" b="0"/>
          </a:p>
          <a:p>
            <a:pPr marL="457200" lvl="0" indent="-355600" algn="l" rtl="0">
              <a:spcBef>
                <a:spcPts val="0"/>
              </a:spcBef>
              <a:spcAft>
                <a:spcPts val="0"/>
              </a:spcAft>
              <a:buSzPts val="2000"/>
              <a:buChar char="●"/>
            </a:pPr>
            <a:r>
              <a:rPr lang="en" sz="2000" b="0"/>
              <a:t>Joint Capsule</a:t>
            </a:r>
            <a:endParaRPr sz="2000" b="0"/>
          </a:p>
          <a:p>
            <a:pPr marL="0" lvl="0" indent="0" algn="l" rtl="0">
              <a:spcBef>
                <a:spcPts val="0"/>
              </a:spcBef>
              <a:spcAft>
                <a:spcPts val="0"/>
              </a:spcAft>
              <a:buNone/>
            </a:pPr>
            <a:endParaRPr/>
          </a:p>
        </p:txBody>
      </p:sp>
      <p:pic>
        <p:nvPicPr>
          <p:cNvPr id="213" name="Google Shape;213;p28"/>
          <p:cNvPicPr preferRelativeResize="0"/>
          <p:nvPr/>
        </p:nvPicPr>
        <p:blipFill>
          <a:blip r:embed="rId3">
            <a:alphaModFix/>
          </a:blip>
          <a:stretch>
            <a:fillRect/>
          </a:stretch>
        </p:blipFill>
        <p:spPr>
          <a:xfrm>
            <a:off x="4303050" y="299350"/>
            <a:ext cx="4347900" cy="38232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9"/>
          <p:cNvSpPr txBox="1"/>
          <p:nvPr/>
        </p:nvSpPr>
        <p:spPr>
          <a:xfrm>
            <a:off x="457200" y="914400"/>
            <a:ext cx="1371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 name="Google Shape;219;p29"/>
          <p:cNvSpPr txBox="1">
            <a:spLocks noGrp="1"/>
          </p:cNvSpPr>
          <p:nvPr>
            <p:ph type="title"/>
          </p:nvPr>
        </p:nvSpPr>
        <p:spPr>
          <a:xfrm>
            <a:off x="171300" y="358950"/>
            <a:ext cx="3127500" cy="68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759"/>
              <a:t>Rotator Cuff</a:t>
            </a:r>
            <a:endParaRPr sz="3759"/>
          </a:p>
        </p:txBody>
      </p:sp>
      <p:sp>
        <p:nvSpPr>
          <p:cNvPr id="220" name="Google Shape;220;p29"/>
          <p:cNvSpPr txBox="1">
            <a:spLocks noGrp="1"/>
          </p:cNvSpPr>
          <p:nvPr>
            <p:ph type="body" idx="1"/>
          </p:nvPr>
        </p:nvSpPr>
        <p:spPr>
          <a:xfrm>
            <a:off x="171300" y="1191375"/>
            <a:ext cx="3376800" cy="32505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chemeClr val="lt1"/>
              </a:buClr>
              <a:buSzPts val="1800"/>
              <a:buChar char="●"/>
            </a:pPr>
            <a:r>
              <a:rPr lang="en" sz="1800">
                <a:solidFill>
                  <a:schemeClr val="lt1"/>
                </a:solidFill>
              </a:rPr>
              <a:t>Supraspinatus</a:t>
            </a:r>
            <a:endParaRPr sz="1800">
              <a:solidFill>
                <a:schemeClr val="lt1"/>
              </a:solidFill>
            </a:endParaRPr>
          </a:p>
          <a:p>
            <a:pPr marL="457200" lvl="0" indent="-342900" algn="l" rtl="0">
              <a:lnSpc>
                <a:spcPct val="100000"/>
              </a:lnSpc>
              <a:spcBef>
                <a:spcPts val="0"/>
              </a:spcBef>
              <a:spcAft>
                <a:spcPts val="0"/>
              </a:spcAft>
              <a:buClr>
                <a:schemeClr val="lt1"/>
              </a:buClr>
              <a:buSzPts val="1800"/>
              <a:buFont typeface="Proxima Nova"/>
              <a:buChar char="●"/>
            </a:pPr>
            <a:r>
              <a:rPr lang="en" sz="1800">
                <a:solidFill>
                  <a:schemeClr val="lt1"/>
                </a:solidFill>
              </a:rPr>
              <a:t>Infraspinatus</a:t>
            </a:r>
            <a:endParaRPr sz="1800">
              <a:solidFill>
                <a:schemeClr val="lt1"/>
              </a:solidFill>
            </a:endParaRPr>
          </a:p>
          <a:p>
            <a:pPr marL="457200" lvl="0" indent="-342900" algn="l" rtl="0">
              <a:lnSpc>
                <a:spcPct val="100000"/>
              </a:lnSpc>
              <a:spcBef>
                <a:spcPts val="0"/>
              </a:spcBef>
              <a:spcAft>
                <a:spcPts val="0"/>
              </a:spcAft>
              <a:buClr>
                <a:schemeClr val="lt1"/>
              </a:buClr>
              <a:buSzPts val="1800"/>
              <a:buFont typeface="Proxima Nova"/>
              <a:buChar char="●"/>
            </a:pPr>
            <a:r>
              <a:rPr lang="en" sz="1800">
                <a:solidFill>
                  <a:schemeClr val="lt1"/>
                </a:solidFill>
              </a:rPr>
              <a:t>Teres Minor</a:t>
            </a:r>
            <a:endParaRPr sz="1800">
              <a:solidFill>
                <a:schemeClr val="lt1"/>
              </a:solidFill>
            </a:endParaRPr>
          </a:p>
          <a:p>
            <a:pPr marL="457200" lvl="0" indent="-342900" algn="l" rtl="0">
              <a:lnSpc>
                <a:spcPct val="100000"/>
              </a:lnSpc>
              <a:spcBef>
                <a:spcPts val="0"/>
              </a:spcBef>
              <a:spcAft>
                <a:spcPts val="0"/>
              </a:spcAft>
              <a:buClr>
                <a:schemeClr val="lt1"/>
              </a:buClr>
              <a:buSzPts val="1800"/>
              <a:buFont typeface="Proxima Nova"/>
              <a:buChar char="●"/>
            </a:pPr>
            <a:r>
              <a:rPr lang="en" sz="1800">
                <a:solidFill>
                  <a:schemeClr val="lt1"/>
                </a:solidFill>
              </a:rPr>
              <a:t>Subscapularis</a:t>
            </a:r>
            <a:endParaRPr sz="1800">
              <a:solidFill>
                <a:schemeClr val="lt1"/>
              </a:solidFill>
            </a:endParaRPr>
          </a:p>
          <a:p>
            <a:pPr marL="0" lvl="0" indent="0" algn="l" rtl="0">
              <a:lnSpc>
                <a:spcPct val="100000"/>
              </a:lnSpc>
              <a:spcBef>
                <a:spcPts val="0"/>
              </a:spcBef>
              <a:spcAft>
                <a:spcPts val="0"/>
              </a:spcAft>
              <a:buNone/>
            </a:pPr>
            <a:r>
              <a:rPr lang="en" sz="1800" b="1">
                <a:solidFill>
                  <a:schemeClr val="lt1"/>
                </a:solidFill>
              </a:rPr>
              <a:t>Insert:</a:t>
            </a:r>
            <a:r>
              <a:rPr lang="en" sz="1800">
                <a:solidFill>
                  <a:schemeClr val="lt1"/>
                </a:solidFill>
              </a:rPr>
              <a:t> Lesser tuberosity of humerus (supra and sup scap); greater tuberosity (infra and teres minor) </a:t>
            </a:r>
            <a:endParaRPr sz="1800">
              <a:solidFill>
                <a:schemeClr val="lt1"/>
              </a:solidFill>
            </a:endParaRPr>
          </a:p>
          <a:p>
            <a:pPr marL="0" lvl="0" indent="0" algn="l" rtl="0">
              <a:lnSpc>
                <a:spcPct val="100000"/>
              </a:lnSpc>
              <a:spcBef>
                <a:spcPts val="0"/>
              </a:spcBef>
              <a:spcAft>
                <a:spcPts val="0"/>
              </a:spcAft>
              <a:buNone/>
            </a:pPr>
            <a:r>
              <a:rPr lang="en" sz="1800" b="1">
                <a:solidFill>
                  <a:schemeClr val="lt1"/>
                </a:solidFill>
              </a:rPr>
              <a:t>Innervation:</a:t>
            </a:r>
            <a:r>
              <a:rPr lang="en" sz="1800">
                <a:solidFill>
                  <a:schemeClr val="lt1"/>
                </a:solidFill>
              </a:rPr>
              <a:t> Subscapular nerve</a:t>
            </a:r>
            <a:endParaRPr sz="1800">
              <a:solidFill>
                <a:schemeClr val="lt1"/>
              </a:solidFill>
            </a:endParaRPr>
          </a:p>
          <a:p>
            <a:pPr marL="0" lvl="0" indent="0" algn="l" rtl="0">
              <a:lnSpc>
                <a:spcPct val="100000"/>
              </a:lnSpc>
              <a:spcBef>
                <a:spcPts val="0"/>
              </a:spcBef>
              <a:spcAft>
                <a:spcPts val="0"/>
              </a:spcAft>
              <a:buNone/>
            </a:pPr>
            <a:r>
              <a:rPr lang="en" sz="1800" b="1">
                <a:solidFill>
                  <a:schemeClr val="lt1"/>
                </a:solidFill>
              </a:rPr>
              <a:t>Action:</a:t>
            </a:r>
            <a:r>
              <a:rPr lang="en" sz="1800">
                <a:solidFill>
                  <a:schemeClr val="lt1"/>
                </a:solidFill>
              </a:rPr>
              <a:t> dynamically stabilize the humerus in the glenoid fossa</a:t>
            </a:r>
            <a:endParaRPr sz="1800">
              <a:solidFill>
                <a:schemeClr val="lt1"/>
              </a:solidFill>
            </a:endParaRPr>
          </a:p>
          <a:p>
            <a:pPr marL="0" lvl="0" indent="0" algn="l" rtl="0">
              <a:lnSpc>
                <a:spcPct val="100000"/>
              </a:lnSpc>
              <a:spcBef>
                <a:spcPts val="0"/>
              </a:spcBef>
              <a:spcAft>
                <a:spcPts val="0"/>
              </a:spcAft>
              <a:buClr>
                <a:schemeClr val="accent6"/>
              </a:buClr>
              <a:buSzPts val="1100"/>
              <a:buFont typeface="Arial"/>
              <a:buNone/>
            </a:pPr>
            <a:endParaRPr sz="1800">
              <a:solidFill>
                <a:schemeClr val="lt1"/>
              </a:solidFill>
              <a:latin typeface="Proxima Nova Semibold"/>
              <a:ea typeface="Proxima Nova Semibold"/>
              <a:cs typeface="Proxima Nova Semibold"/>
              <a:sym typeface="Proxima Nova Semibold"/>
            </a:endParaRPr>
          </a:p>
          <a:p>
            <a:pPr marL="0" lvl="0" indent="0" algn="l" rtl="0">
              <a:spcBef>
                <a:spcPts val="0"/>
              </a:spcBef>
              <a:spcAft>
                <a:spcPts val="1200"/>
              </a:spcAft>
              <a:buNone/>
            </a:pPr>
            <a:endParaRPr sz="1800">
              <a:solidFill>
                <a:schemeClr val="lt1"/>
              </a:solidFill>
            </a:endParaRPr>
          </a:p>
        </p:txBody>
      </p:sp>
      <p:sp>
        <p:nvSpPr>
          <p:cNvPr id="221" name="Google Shape;221;p29"/>
          <p:cNvSpPr txBox="1"/>
          <p:nvPr/>
        </p:nvSpPr>
        <p:spPr>
          <a:xfrm>
            <a:off x="3722161" y="4835700"/>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accent1"/>
                </a:solidFill>
                <a:highlight>
                  <a:srgbClr val="FFFFFF"/>
                </a:highlight>
                <a:latin typeface="Proxima Nova"/>
                <a:ea typeface="Proxima Nova"/>
                <a:cs typeface="Proxima Nova"/>
                <a:sym typeface="Proxima Nova"/>
              </a:rPr>
              <a:t>© 2022 UpToDate, Inc. and/or its affiliates. All Rights Reserved.</a:t>
            </a:r>
            <a:endParaRPr sz="800">
              <a:solidFill>
                <a:schemeClr val="accent1"/>
              </a:solidFill>
              <a:latin typeface="Proxima Nova"/>
              <a:ea typeface="Proxima Nova"/>
              <a:cs typeface="Proxima Nova"/>
              <a:sym typeface="Proxima Nova"/>
            </a:endParaRPr>
          </a:p>
        </p:txBody>
      </p:sp>
      <p:pic>
        <p:nvPicPr>
          <p:cNvPr id="222" name="Google Shape;222;p29"/>
          <p:cNvPicPr preferRelativeResize="0"/>
          <p:nvPr/>
        </p:nvPicPr>
        <p:blipFill>
          <a:blip r:embed="rId3">
            <a:alphaModFix/>
          </a:blip>
          <a:stretch>
            <a:fillRect/>
          </a:stretch>
        </p:blipFill>
        <p:spPr>
          <a:xfrm>
            <a:off x="4502550" y="206325"/>
            <a:ext cx="3541099" cy="45309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0"/>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Scapulohumeral Rhythm</a:t>
            </a:r>
            <a:endParaRPr/>
          </a:p>
        </p:txBody>
      </p:sp>
      <p:sp>
        <p:nvSpPr>
          <p:cNvPr id="228" name="Google Shape;228;p30"/>
          <p:cNvSpPr txBox="1"/>
          <p:nvPr/>
        </p:nvSpPr>
        <p:spPr>
          <a:xfrm>
            <a:off x="190200" y="1421325"/>
            <a:ext cx="5730000" cy="2955300"/>
          </a:xfrm>
          <a:prstGeom prst="rect">
            <a:avLst/>
          </a:prstGeom>
          <a:noFill/>
          <a:ln>
            <a:noFill/>
          </a:ln>
        </p:spPr>
        <p:txBody>
          <a:bodyPr spcFirstLastPara="1" wrap="square" lIns="91425" tIns="91425" rIns="91425" bIns="91425" anchor="t" anchorCtr="0">
            <a:spAutoFit/>
          </a:bodyPr>
          <a:lstStyle/>
          <a:p>
            <a:pPr marL="457200" lvl="0" indent="-355600" algn="l" rtl="0">
              <a:lnSpc>
                <a:spcPct val="100000"/>
              </a:lnSpc>
              <a:spcBef>
                <a:spcPts val="0"/>
              </a:spcBef>
              <a:spcAft>
                <a:spcPts val="0"/>
              </a:spcAft>
              <a:buClr>
                <a:schemeClr val="accent6"/>
              </a:buClr>
              <a:buSzPts val="2000"/>
              <a:buFont typeface="Proxima Nova"/>
              <a:buChar char="●"/>
            </a:pPr>
            <a:r>
              <a:rPr lang="en" sz="2000">
                <a:solidFill>
                  <a:schemeClr val="accent6"/>
                </a:solidFill>
                <a:highlight>
                  <a:srgbClr val="FFFFFF"/>
                </a:highlight>
                <a:latin typeface="Proxima Nova"/>
                <a:ea typeface="Proxima Nova"/>
                <a:cs typeface="Proxima Nova"/>
                <a:sym typeface="Proxima Nova"/>
              </a:rPr>
              <a:t>Coordinated movement of the scapula and the humerus</a:t>
            </a:r>
            <a:endParaRPr sz="2000">
              <a:solidFill>
                <a:schemeClr val="accent6"/>
              </a:solidFill>
              <a:highlight>
                <a:srgbClr val="FFFFFF"/>
              </a:highlight>
              <a:latin typeface="Proxima Nova"/>
              <a:ea typeface="Proxima Nova"/>
              <a:cs typeface="Proxima Nova"/>
              <a:sym typeface="Proxima Nova"/>
            </a:endParaRPr>
          </a:p>
          <a:p>
            <a:pPr marL="914400" lvl="1" indent="-355600" algn="l" rtl="0">
              <a:lnSpc>
                <a:spcPct val="100000"/>
              </a:lnSpc>
              <a:spcBef>
                <a:spcPts val="0"/>
              </a:spcBef>
              <a:spcAft>
                <a:spcPts val="0"/>
              </a:spcAft>
              <a:buClr>
                <a:schemeClr val="accent6"/>
              </a:buClr>
              <a:buSzPts val="2000"/>
              <a:buFont typeface="Proxima Nova"/>
              <a:buChar char="○"/>
            </a:pPr>
            <a:r>
              <a:rPr lang="en" sz="2000">
                <a:solidFill>
                  <a:schemeClr val="accent6"/>
                </a:solidFill>
                <a:highlight>
                  <a:srgbClr val="FFFFFF"/>
                </a:highlight>
                <a:latin typeface="Proxima Nova"/>
                <a:ea typeface="Proxima Nova"/>
                <a:cs typeface="Proxima Nova"/>
                <a:sym typeface="Proxima Nova"/>
              </a:rPr>
              <a:t>2:1 ratio - glenohumeral elevation and scapulothoracic upward rotation (ratio is nonlinear) </a:t>
            </a:r>
            <a:endParaRPr sz="2000">
              <a:solidFill>
                <a:schemeClr val="accent6"/>
              </a:solidFill>
              <a:highlight>
                <a:srgbClr val="FFFFFF"/>
              </a:highlight>
              <a:latin typeface="Proxima Nova"/>
              <a:ea typeface="Proxima Nova"/>
              <a:cs typeface="Proxima Nova"/>
              <a:sym typeface="Proxima Nova"/>
            </a:endParaRPr>
          </a:p>
          <a:p>
            <a:pPr marL="457200" lvl="0" indent="-355600" algn="l" rtl="0">
              <a:lnSpc>
                <a:spcPct val="100000"/>
              </a:lnSpc>
              <a:spcBef>
                <a:spcPts val="0"/>
              </a:spcBef>
              <a:spcAft>
                <a:spcPts val="0"/>
              </a:spcAft>
              <a:buClr>
                <a:schemeClr val="accent6"/>
              </a:buClr>
              <a:buSzPts val="2000"/>
              <a:buFont typeface="Proxima Nova"/>
              <a:buChar char="●"/>
            </a:pPr>
            <a:r>
              <a:rPr lang="en" sz="2000">
                <a:solidFill>
                  <a:schemeClr val="accent6"/>
                </a:solidFill>
                <a:highlight>
                  <a:srgbClr val="FFFFFF"/>
                </a:highlight>
                <a:latin typeface="Proxima Nova"/>
                <a:ea typeface="Proxima Nova"/>
                <a:cs typeface="Proxima Nova"/>
                <a:sym typeface="Proxima Nova"/>
              </a:rPr>
              <a:t>Preserves the length-tension relationships of the glenohumeral muscles</a:t>
            </a:r>
            <a:endParaRPr sz="2000">
              <a:solidFill>
                <a:schemeClr val="accent6"/>
              </a:solidFill>
              <a:highlight>
                <a:srgbClr val="FFFFFF"/>
              </a:highlight>
              <a:latin typeface="Proxima Nova"/>
              <a:ea typeface="Proxima Nova"/>
              <a:cs typeface="Proxima Nova"/>
              <a:sym typeface="Proxima Nova"/>
            </a:endParaRPr>
          </a:p>
          <a:p>
            <a:pPr marL="457200" lvl="0" indent="-355600" algn="l" rtl="0">
              <a:lnSpc>
                <a:spcPct val="100000"/>
              </a:lnSpc>
              <a:spcBef>
                <a:spcPts val="0"/>
              </a:spcBef>
              <a:spcAft>
                <a:spcPts val="0"/>
              </a:spcAft>
              <a:buClr>
                <a:schemeClr val="accent6"/>
              </a:buClr>
              <a:buSzPts val="2000"/>
              <a:buFont typeface="Proxima Nova"/>
              <a:buChar char="●"/>
            </a:pPr>
            <a:r>
              <a:rPr lang="en" sz="2000">
                <a:solidFill>
                  <a:schemeClr val="accent6"/>
                </a:solidFill>
                <a:highlight>
                  <a:srgbClr val="FFFFFF"/>
                </a:highlight>
                <a:latin typeface="Proxima Nova"/>
                <a:ea typeface="Proxima Nova"/>
                <a:cs typeface="Proxima Nova"/>
                <a:sym typeface="Proxima Nova"/>
              </a:rPr>
              <a:t>Limits relative arthrokinematic movement between the two bones</a:t>
            </a:r>
            <a:endParaRPr sz="2000">
              <a:solidFill>
                <a:schemeClr val="accent6"/>
              </a:solidFill>
              <a:highlight>
                <a:srgbClr val="FFFFFF"/>
              </a:highlight>
              <a:latin typeface="Proxima Nova"/>
              <a:ea typeface="Proxima Nova"/>
              <a:cs typeface="Proxima Nova"/>
              <a:sym typeface="Proxima Nova"/>
            </a:endParaRPr>
          </a:p>
        </p:txBody>
      </p:sp>
      <p:sp>
        <p:nvSpPr>
          <p:cNvPr id="229" name="Google Shape;229;p30"/>
          <p:cNvSpPr txBox="1"/>
          <p:nvPr/>
        </p:nvSpPr>
        <p:spPr>
          <a:xfrm>
            <a:off x="-32657" y="4834864"/>
            <a:ext cx="57009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ea typeface="Proxima Nova"/>
                <a:cs typeface="Proxima Nova"/>
                <a:sym typeface="Proxima Nova"/>
              </a:rPr>
              <a:t>Inman B, Saunders J, Abbott L, 2004. </a:t>
            </a:r>
            <a:endParaRPr lang="en" sz="800">
              <a:solidFill>
                <a:schemeClr val="accent1"/>
              </a:solidFill>
              <a:latin typeface="Proxima Nova"/>
              <a:ea typeface="Proxima Nova"/>
              <a:cs typeface="Proxima Nova"/>
            </a:endParaRPr>
          </a:p>
        </p:txBody>
      </p:sp>
      <p:pic>
        <p:nvPicPr>
          <p:cNvPr id="230" name="Google Shape;230;p30"/>
          <p:cNvPicPr preferRelativeResize="0"/>
          <p:nvPr/>
        </p:nvPicPr>
        <p:blipFill rotWithShape="1">
          <a:blip r:embed="rId4">
            <a:alphaModFix/>
          </a:blip>
          <a:srcRect b="27813"/>
          <a:stretch/>
        </p:blipFill>
        <p:spPr>
          <a:xfrm>
            <a:off x="5920200" y="1478875"/>
            <a:ext cx="3044300" cy="2840200"/>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EF38AE4B-059C-2D6E-EB53-732D9D102DEB}"/>
              </a:ext>
            </a:extLst>
          </p:cNvPr>
          <p:cNvSpPr txBox="1"/>
          <p:nvPr/>
        </p:nvSpPr>
        <p:spPr>
          <a:xfrm>
            <a:off x="5666153" y="4318000"/>
            <a:ext cx="3876429"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Proxima Nova"/>
              </a:rPr>
              <a:t>Pagare</a:t>
            </a:r>
            <a:r>
              <a:rPr lang="en-US" sz="800">
                <a:latin typeface="Proxima Nova"/>
              </a:rPr>
              <a:t>, V. (Ed.). (n.d.). </a:t>
            </a:r>
            <a:r>
              <a:rPr lang="en-US" sz="800" i="1">
                <a:latin typeface="Proxima Nova"/>
              </a:rPr>
              <a:t>Scapulohumeral rhythm</a:t>
            </a:r>
            <a:r>
              <a:rPr lang="en-US" sz="800">
                <a:latin typeface="Proxima Nova"/>
              </a:rPr>
              <a:t>. </a:t>
            </a:r>
            <a:r>
              <a:rPr lang="en-US" sz="800" err="1">
                <a:latin typeface="Proxima Nova"/>
              </a:rPr>
              <a:t>Physiopedia</a:t>
            </a:r>
            <a:r>
              <a:rPr lang="en-US" sz="800">
                <a:latin typeface="Proxima Nova"/>
              </a:rPr>
              <a:t>. </a:t>
            </a:r>
          </a:p>
        </p:txBody>
      </p:sp>
    </p:spTree>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1"/>
          <p:cNvSpPr txBox="1"/>
          <p:nvPr/>
        </p:nvSpPr>
        <p:spPr>
          <a:xfrm>
            <a:off x="457200" y="914400"/>
            <a:ext cx="1371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 name="Google Shape;236;p31"/>
          <p:cNvSpPr txBox="1"/>
          <p:nvPr/>
        </p:nvSpPr>
        <p:spPr>
          <a:xfrm>
            <a:off x="173550" y="282375"/>
            <a:ext cx="3471300" cy="391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b="1">
                <a:solidFill>
                  <a:srgbClr val="FFFFFF"/>
                </a:solidFill>
                <a:latin typeface="Proxima Nova"/>
                <a:ea typeface="Proxima Nova"/>
                <a:cs typeface="Proxima Nova"/>
                <a:sym typeface="Proxima Nova"/>
              </a:rPr>
              <a:t>Rhomboid Major and Minor</a:t>
            </a:r>
            <a:endParaRPr sz="3100" b="1">
              <a:solidFill>
                <a:srgbClr val="FFFFFF"/>
              </a:solidFill>
              <a:latin typeface="Proxima Nova"/>
              <a:ea typeface="Proxima Nova"/>
              <a:cs typeface="Proxima Nova"/>
              <a:sym typeface="Proxima Nova"/>
            </a:endParaRPr>
          </a:p>
          <a:p>
            <a:pPr marL="0" lvl="0" indent="0" algn="l" rtl="0">
              <a:spcBef>
                <a:spcPts val="0"/>
              </a:spcBef>
              <a:spcAft>
                <a:spcPts val="0"/>
              </a:spcAft>
              <a:buNone/>
            </a:pPr>
            <a:endParaRPr sz="2000" b="1">
              <a:solidFill>
                <a:srgbClr val="FFFFFF"/>
              </a:solidFill>
              <a:latin typeface="Proxima Nova"/>
              <a:ea typeface="Proxima Nova"/>
              <a:cs typeface="Proxima Nova"/>
              <a:sym typeface="Proxima Nova"/>
            </a:endParaRPr>
          </a:p>
          <a:p>
            <a:pPr marL="457200" lvl="0" indent="-349250" algn="l" rtl="0">
              <a:spcBef>
                <a:spcPts val="0"/>
              </a:spcBef>
              <a:spcAft>
                <a:spcPts val="0"/>
              </a:spcAft>
              <a:buClr>
                <a:srgbClr val="FFFFFF"/>
              </a:buClr>
              <a:buSzPts val="1900"/>
              <a:buFont typeface="Proxima Nova"/>
              <a:buChar char="●"/>
            </a:pPr>
            <a:r>
              <a:rPr lang="en" sz="1900" b="1">
                <a:solidFill>
                  <a:srgbClr val="FFFFFF"/>
                </a:solidFill>
                <a:latin typeface="Proxima Nova"/>
                <a:ea typeface="Proxima Nova"/>
                <a:cs typeface="Proxima Nova"/>
                <a:sym typeface="Proxima Nova"/>
              </a:rPr>
              <a:t>Origin</a:t>
            </a:r>
            <a:r>
              <a:rPr lang="en" sz="1900">
                <a:solidFill>
                  <a:srgbClr val="FFFFFF"/>
                </a:solidFill>
                <a:latin typeface="Proxima Nova"/>
                <a:ea typeface="Proxima Nova"/>
                <a:cs typeface="Proxima Nova"/>
                <a:sym typeface="Proxima Nova"/>
              </a:rPr>
              <a:t>: Upper thoracic SP (major); Lower cervical SP (minor)</a:t>
            </a:r>
            <a:endParaRPr sz="1900">
              <a:solidFill>
                <a:srgbClr val="FFFFFF"/>
              </a:solidFill>
              <a:latin typeface="Proxima Nova"/>
              <a:ea typeface="Proxima Nova"/>
              <a:cs typeface="Proxima Nova"/>
              <a:sym typeface="Proxima Nova"/>
            </a:endParaRPr>
          </a:p>
          <a:p>
            <a:pPr marL="457200" lvl="0" indent="-349250" algn="l" rtl="0">
              <a:spcBef>
                <a:spcPts val="0"/>
              </a:spcBef>
              <a:spcAft>
                <a:spcPts val="0"/>
              </a:spcAft>
              <a:buClr>
                <a:srgbClr val="FFFFFF"/>
              </a:buClr>
              <a:buSzPts val="1900"/>
              <a:buFont typeface="Proxima Nova"/>
              <a:buChar char="●"/>
            </a:pPr>
            <a:r>
              <a:rPr lang="en" sz="1900" b="1">
                <a:solidFill>
                  <a:srgbClr val="FFFFFF"/>
                </a:solidFill>
                <a:latin typeface="Proxima Nova"/>
                <a:ea typeface="Proxima Nova"/>
                <a:cs typeface="Proxima Nova"/>
                <a:sym typeface="Proxima Nova"/>
              </a:rPr>
              <a:t>Insertion</a:t>
            </a:r>
            <a:r>
              <a:rPr lang="en" sz="1900">
                <a:solidFill>
                  <a:srgbClr val="FFFFFF"/>
                </a:solidFill>
                <a:latin typeface="Proxima Nova"/>
                <a:ea typeface="Proxima Nova"/>
                <a:cs typeface="Proxima Nova"/>
                <a:sym typeface="Proxima Nova"/>
              </a:rPr>
              <a:t>:  medial border scapula</a:t>
            </a:r>
            <a:endParaRPr sz="1900">
              <a:solidFill>
                <a:srgbClr val="FFFFFF"/>
              </a:solidFill>
              <a:latin typeface="Proxima Nova"/>
              <a:ea typeface="Proxima Nova"/>
              <a:cs typeface="Proxima Nova"/>
              <a:sym typeface="Proxima Nova"/>
            </a:endParaRPr>
          </a:p>
          <a:p>
            <a:pPr marL="457200" lvl="0" indent="-349250" algn="l" rtl="0">
              <a:spcBef>
                <a:spcPts val="0"/>
              </a:spcBef>
              <a:spcAft>
                <a:spcPts val="0"/>
              </a:spcAft>
              <a:buClr>
                <a:srgbClr val="FFFFFF"/>
              </a:buClr>
              <a:buSzPts val="1900"/>
              <a:buFont typeface="Proxima Nova"/>
              <a:buChar char="●"/>
            </a:pPr>
            <a:r>
              <a:rPr lang="en" sz="1900" b="1">
                <a:solidFill>
                  <a:srgbClr val="FFFFFF"/>
                </a:solidFill>
                <a:latin typeface="Proxima Nova"/>
                <a:ea typeface="Proxima Nova"/>
                <a:cs typeface="Proxima Nova"/>
                <a:sym typeface="Proxima Nova"/>
              </a:rPr>
              <a:t>Innervation</a:t>
            </a:r>
            <a:r>
              <a:rPr lang="en" sz="1900">
                <a:solidFill>
                  <a:srgbClr val="FFFFFF"/>
                </a:solidFill>
                <a:latin typeface="Proxima Nova"/>
                <a:ea typeface="Proxima Nova"/>
                <a:cs typeface="Proxima Nova"/>
                <a:sym typeface="Proxima Nova"/>
              </a:rPr>
              <a:t>: Dorsal scapular nerve </a:t>
            </a:r>
            <a:endParaRPr sz="1900">
              <a:solidFill>
                <a:srgbClr val="FFFFFF"/>
              </a:solidFill>
              <a:latin typeface="Proxima Nova"/>
              <a:ea typeface="Proxima Nova"/>
              <a:cs typeface="Proxima Nova"/>
              <a:sym typeface="Proxima Nova"/>
            </a:endParaRPr>
          </a:p>
          <a:p>
            <a:pPr marL="457200" lvl="0" indent="-349250" algn="l" rtl="0">
              <a:spcBef>
                <a:spcPts val="0"/>
              </a:spcBef>
              <a:spcAft>
                <a:spcPts val="0"/>
              </a:spcAft>
              <a:buClr>
                <a:srgbClr val="FFFFFF"/>
              </a:buClr>
              <a:buSzPts val="1900"/>
              <a:buFont typeface="Proxima Nova"/>
              <a:buChar char="●"/>
            </a:pPr>
            <a:r>
              <a:rPr lang="en" sz="1900">
                <a:solidFill>
                  <a:srgbClr val="FFFFFF"/>
                </a:solidFill>
                <a:latin typeface="Proxima Nova"/>
                <a:ea typeface="Proxima Nova"/>
                <a:cs typeface="Proxima Nova"/>
                <a:sym typeface="Proxima Nova"/>
              </a:rPr>
              <a:t>Functions stabilize the shoulder girdle and hold shoulder blade in place against distraction forces  </a:t>
            </a:r>
            <a:endParaRPr sz="1900">
              <a:solidFill>
                <a:srgbClr val="FFFFFF"/>
              </a:solidFill>
              <a:latin typeface="Proxima Nova"/>
              <a:ea typeface="Proxima Nova"/>
              <a:cs typeface="Proxima Nova"/>
              <a:sym typeface="Proxima Nova"/>
            </a:endParaRPr>
          </a:p>
        </p:txBody>
      </p:sp>
      <p:pic>
        <p:nvPicPr>
          <p:cNvPr id="237" name="Google Shape;237;p31"/>
          <p:cNvPicPr preferRelativeResize="0"/>
          <p:nvPr/>
        </p:nvPicPr>
        <p:blipFill>
          <a:blip r:embed="rId3">
            <a:alphaModFix/>
          </a:blip>
          <a:stretch>
            <a:fillRect/>
          </a:stretch>
        </p:blipFill>
        <p:spPr>
          <a:xfrm>
            <a:off x="6911650" y="1733925"/>
            <a:ext cx="2131375" cy="2131375"/>
          </a:xfrm>
          <a:prstGeom prst="rect">
            <a:avLst/>
          </a:prstGeom>
          <a:noFill/>
          <a:ln>
            <a:noFill/>
          </a:ln>
          <a:effectLst>
            <a:outerShdw blurRad="57150" dist="19050" dir="5400000" algn="bl" rotWithShape="0">
              <a:srgbClr val="000000">
                <a:alpha val="50000"/>
              </a:srgbClr>
            </a:outerShdw>
          </a:effectLst>
        </p:spPr>
      </p:pic>
      <p:pic>
        <p:nvPicPr>
          <p:cNvPr id="238" name="Google Shape;238;p31"/>
          <p:cNvPicPr preferRelativeResize="0"/>
          <p:nvPr/>
        </p:nvPicPr>
        <p:blipFill>
          <a:blip r:embed="rId4">
            <a:alphaModFix/>
          </a:blip>
          <a:srcRect l="1270" r="-1429" b="100"/>
          <a:stretch>
            <a:fillRect/>
          </a:stretch>
        </p:blipFill>
        <p:spPr>
          <a:xfrm>
            <a:off x="3831331" y="141175"/>
            <a:ext cx="3085211" cy="4856246"/>
          </a:xfrm>
          <a:prstGeom prst="rect">
            <a:avLst/>
          </a:prstGeom>
          <a:noFill/>
          <a:ln>
            <a:noFill/>
          </a:ln>
          <a:effectLst>
            <a:outerShdw blurRad="57150" dist="19050" dir="5400000" algn="bl" rotWithShape="0">
              <a:srgbClr val="000000">
                <a:alpha val="50000"/>
              </a:srgbClr>
            </a:outerShdw>
          </a:effectLst>
        </p:spPr>
      </p:pic>
      <p:sp>
        <p:nvSpPr>
          <p:cNvPr id="239" name="Google Shape;239;p31"/>
          <p:cNvSpPr txBox="1"/>
          <p:nvPr/>
        </p:nvSpPr>
        <p:spPr>
          <a:xfrm>
            <a:off x="6081700" y="914400"/>
            <a:ext cx="1290600" cy="400200"/>
          </a:xfrm>
          <a:prstGeom prst="rect">
            <a:avLst/>
          </a:prstGeom>
          <a:solidFill>
            <a:schemeClr val="accent3"/>
          </a:solidFill>
          <a:ln w="9525"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Arm elevated</a:t>
            </a:r>
            <a:endParaRPr>
              <a:latin typeface="Roboto"/>
              <a:ea typeface="Roboto"/>
              <a:cs typeface="Roboto"/>
              <a:sym typeface="Roboto"/>
            </a:endParaRPr>
          </a:p>
        </p:txBody>
      </p:sp>
      <p:sp>
        <p:nvSpPr>
          <p:cNvPr id="240" name="Google Shape;240;p31"/>
          <p:cNvSpPr txBox="1"/>
          <p:nvPr/>
        </p:nvSpPr>
        <p:spPr>
          <a:xfrm>
            <a:off x="7752425" y="3689875"/>
            <a:ext cx="1290600" cy="400200"/>
          </a:xfrm>
          <a:prstGeom prst="rect">
            <a:avLst/>
          </a:prstGeom>
          <a:solidFill>
            <a:schemeClr val="accent3"/>
          </a:solidFill>
          <a:ln w="9525" cap="flat" cmpd="sng">
            <a:solidFill>
              <a:schemeClr val="accent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Roboto"/>
                <a:ea typeface="Roboto"/>
                <a:cs typeface="Roboto"/>
                <a:sym typeface="Roboto"/>
              </a:rPr>
              <a:t>Arm by side</a:t>
            </a:r>
            <a:endParaRPr>
              <a:latin typeface="Roboto"/>
              <a:ea typeface="Roboto"/>
              <a:cs typeface="Roboto"/>
              <a:sym typeface="Roboto"/>
            </a:endParaRPr>
          </a:p>
        </p:txBody>
      </p:sp>
      <p:sp>
        <p:nvSpPr>
          <p:cNvPr id="3" name="TextBox 2">
            <a:extLst>
              <a:ext uri="{FF2B5EF4-FFF2-40B4-BE49-F238E27FC236}">
                <a16:creationId xmlns:a16="http://schemas.microsoft.com/office/drawing/2014/main" id="{63E7F8BE-5982-B103-72DA-6031F0A91CEB}"/>
              </a:ext>
            </a:extLst>
          </p:cNvPr>
          <p:cNvSpPr txBox="1"/>
          <p:nvPr/>
        </p:nvSpPr>
        <p:spPr>
          <a:xfrm>
            <a:off x="6916614" y="4088422"/>
            <a:ext cx="232312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Proxima Nova"/>
              </a:rPr>
              <a:t>MadiGraphics</a:t>
            </a:r>
            <a:r>
              <a:rPr lang="en-US" sz="800">
                <a:latin typeface="Proxima Nova"/>
              </a:rPr>
              <a:t>. (n.d.). </a:t>
            </a:r>
            <a:r>
              <a:rPr lang="en-US" sz="800" i="1">
                <a:latin typeface="Proxima Nova"/>
              </a:rPr>
              <a:t>3D illustration of rhomboid major and minor muscles on white background</a:t>
            </a:r>
            <a:r>
              <a:rPr lang="en-US" sz="800">
                <a:latin typeface="Proxima Nova"/>
              </a:rPr>
              <a:t> [JPEG image]. Adobe Stock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4"/>
          <p:cNvSpPr txBox="1">
            <a:spLocks noGrp="1"/>
          </p:cNvSpPr>
          <p:nvPr>
            <p:ph type="ctrTitle"/>
          </p:nvPr>
        </p:nvSpPr>
        <p:spPr>
          <a:xfrm>
            <a:off x="311700" y="69232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Proxima Nova"/>
                <a:ea typeface="Proxima Nova"/>
                <a:cs typeface="Proxima Nova"/>
                <a:sym typeface="Proxima Nova"/>
              </a:rPr>
              <a:t>Evolution of the </a:t>
            </a:r>
            <a:r>
              <a:rPr lang="en"/>
              <a:t>Shoulder</a:t>
            </a:r>
            <a:endParaRPr>
              <a:latin typeface="Proxima Nova"/>
              <a:ea typeface="Proxima Nova"/>
              <a:cs typeface="Proxima Nova"/>
              <a:sym typeface="Proxima Nova"/>
            </a:endParaRPr>
          </a:p>
        </p:txBody>
      </p:sp>
      <p:cxnSp>
        <p:nvCxnSpPr>
          <p:cNvPr id="77" name="Google Shape;77;p14"/>
          <p:cNvCxnSpPr/>
          <p:nvPr/>
        </p:nvCxnSpPr>
        <p:spPr>
          <a:xfrm rot="10800000" flipH="1">
            <a:off x="311700" y="1669200"/>
            <a:ext cx="7954200" cy="354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2"/>
          <p:cNvSpPr txBox="1">
            <a:spLocks noGrp="1"/>
          </p:cNvSpPr>
          <p:nvPr>
            <p:ph type="title"/>
          </p:nvPr>
        </p:nvSpPr>
        <p:spPr>
          <a:xfrm>
            <a:off x="321625" y="313125"/>
            <a:ext cx="3127500" cy="4399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Traps (I-IV)</a:t>
            </a:r>
            <a:endParaRPr/>
          </a:p>
          <a:p>
            <a:pPr marL="0" lvl="0" indent="0" algn="l" rtl="0">
              <a:spcBef>
                <a:spcPts val="0"/>
              </a:spcBef>
              <a:spcAft>
                <a:spcPts val="0"/>
              </a:spcAft>
              <a:buNone/>
            </a:pPr>
            <a:endParaRPr/>
          </a:p>
          <a:p>
            <a:pPr marL="457200" lvl="0" indent="-335280" algn="l" rtl="0">
              <a:spcBef>
                <a:spcPts val="0"/>
              </a:spcBef>
              <a:spcAft>
                <a:spcPts val="0"/>
              </a:spcAft>
              <a:buSzPct val="100000"/>
              <a:buChar char="●"/>
            </a:pPr>
            <a:r>
              <a:rPr lang="en" sz="1866"/>
              <a:t>Origin</a:t>
            </a:r>
            <a:r>
              <a:rPr lang="en" sz="1866" b="0"/>
              <a:t>: Occipital bone, and SP from upper cervical to lower thoracic </a:t>
            </a:r>
            <a:endParaRPr sz="1866" b="0"/>
          </a:p>
          <a:p>
            <a:pPr marL="457200" lvl="0" indent="-335280" algn="l" rtl="0">
              <a:spcBef>
                <a:spcPts val="0"/>
              </a:spcBef>
              <a:spcAft>
                <a:spcPts val="0"/>
              </a:spcAft>
              <a:buSzPct val="100000"/>
              <a:buChar char="●"/>
            </a:pPr>
            <a:r>
              <a:rPr lang="en" sz="1866"/>
              <a:t>Insertion</a:t>
            </a:r>
            <a:r>
              <a:rPr lang="en" sz="1866" b="0"/>
              <a:t>: lateral clavicle (I), acromion (II), scapular spine (III), medial scapular spine (IV)  </a:t>
            </a:r>
            <a:endParaRPr sz="1866" b="0"/>
          </a:p>
          <a:p>
            <a:pPr marL="457200" lvl="0" indent="-335280" algn="l" rtl="0">
              <a:spcBef>
                <a:spcPts val="0"/>
              </a:spcBef>
              <a:spcAft>
                <a:spcPts val="0"/>
              </a:spcAft>
              <a:buSzPct val="100000"/>
              <a:buChar char="●"/>
            </a:pPr>
            <a:r>
              <a:rPr lang="en" sz="1866"/>
              <a:t>Innervation</a:t>
            </a:r>
            <a:r>
              <a:rPr lang="en" sz="1866" b="0"/>
              <a:t>: Spinal accessory nerve</a:t>
            </a:r>
            <a:endParaRPr sz="1866" b="0"/>
          </a:p>
          <a:p>
            <a:pPr marL="457200" lvl="0" indent="-335280" algn="l" rtl="0">
              <a:spcBef>
                <a:spcPts val="0"/>
              </a:spcBef>
              <a:spcAft>
                <a:spcPts val="0"/>
              </a:spcAft>
              <a:buSzPct val="100000"/>
              <a:buChar char="●"/>
            </a:pPr>
            <a:r>
              <a:rPr lang="en" sz="1866" b="0"/>
              <a:t>Functions to stabilize the shoulder girdle through coupling patterns in all closed chain motion</a:t>
            </a:r>
            <a:endParaRPr sz="1866"/>
          </a:p>
        </p:txBody>
      </p:sp>
      <p:sp>
        <p:nvSpPr>
          <p:cNvPr id="246" name="Google Shape;246;p32"/>
          <p:cNvSpPr txBox="1"/>
          <p:nvPr/>
        </p:nvSpPr>
        <p:spPr>
          <a:xfrm>
            <a:off x="3744768" y="4834864"/>
            <a:ext cx="42999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Schuenke, M., Schulte, E., &amp; Schumacher, U, 2014.  </a:t>
            </a:r>
            <a:endParaRPr lang="en" sz="800">
              <a:solidFill>
                <a:schemeClr val="accent1"/>
              </a:solidFill>
              <a:latin typeface="Proxima Nova"/>
              <a:ea typeface="Proxima Nova"/>
              <a:cs typeface="Proxima Nova"/>
            </a:endParaRPr>
          </a:p>
        </p:txBody>
      </p:sp>
      <p:pic>
        <p:nvPicPr>
          <p:cNvPr id="247" name="Google Shape;247;p32"/>
          <p:cNvPicPr preferRelativeResize="0"/>
          <p:nvPr/>
        </p:nvPicPr>
        <p:blipFill>
          <a:blip r:embed="rId4">
            <a:alphaModFix/>
          </a:blip>
          <a:stretch>
            <a:fillRect/>
          </a:stretch>
        </p:blipFill>
        <p:spPr>
          <a:xfrm>
            <a:off x="3911625" y="222725"/>
            <a:ext cx="4299000" cy="3648549"/>
          </a:xfrm>
          <a:prstGeom prst="rect">
            <a:avLst/>
          </a:prstGeom>
          <a:noFill/>
          <a:ln>
            <a:noFill/>
          </a:ln>
          <a:effectLst>
            <a:outerShdw blurRad="57150" dist="19050" dir="5400000" algn="bl" rotWithShape="0">
              <a:srgbClr val="000000">
                <a:alpha val="50000"/>
              </a:srgbClr>
            </a:outerShdw>
          </a:effectLst>
        </p:spPr>
      </p:pic>
      <p:pic>
        <p:nvPicPr>
          <p:cNvPr id="248" name="Google Shape;248;p32"/>
          <p:cNvPicPr preferRelativeResize="0"/>
          <p:nvPr/>
        </p:nvPicPr>
        <p:blipFill>
          <a:blip r:embed="rId5">
            <a:alphaModFix/>
          </a:blip>
          <a:stretch>
            <a:fillRect/>
          </a:stretch>
        </p:blipFill>
        <p:spPr>
          <a:xfrm>
            <a:off x="7542051" y="2008550"/>
            <a:ext cx="1435975" cy="2396475"/>
          </a:xfrm>
          <a:prstGeom prst="rect">
            <a:avLst/>
          </a:prstGeom>
          <a:noFill/>
          <a:ln>
            <a:noFill/>
          </a:ln>
          <a:effectLst>
            <a:outerShdw blurRad="57150" dist="19050" dir="5400000" algn="bl" rotWithShape="0">
              <a:srgbClr val="000000">
                <a:alpha val="50000"/>
              </a:srgbClr>
            </a:outerShdw>
          </a:effectLst>
        </p:spPr>
      </p:pic>
    </p:spTree>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3"/>
          <p:cNvSpPr txBox="1">
            <a:spLocks noGrp="1"/>
          </p:cNvSpPr>
          <p:nvPr>
            <p:ph type="title"/>
          </p:nvPr>
        </p:nvSpPr>
        <p:spPr>
          <a:xfrm>
            <a:off x="311725" y="500925"/>
            <a:ext cx="3127500" cy="42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Latissimus Dorsi</a:t>
            </a:r>
            <a:endParaRPr/>
          </a:p>
          <a:p>
            <a:pPr marL="0" lvl="0" indent="0" algn="l" rtl="0">
              <a:spcBef>
                <a:spcPts val="0"/>
              </a:spcBef>
              <a:spcAft>
                <a:spcPts val="0"/>
              </a:spcAft>
              <a:buNone/>
            </a:pPr>
            <a:endParaRPr/>
          </a:p>
          <a:p>
            <a:pPr marL="457200" lvl="0" indent="-334327" algn="l" rtl="0">
              <a:spcBef>
                <a:spcPts val="0"/>
              </a:spcBef>
              <a:spcAft>
                <a:spcPts val="0"/>
              </a:spcAft>
              <a:buSzPct val="100000"/>
              <a:buChar char="●"/>
            </a:pPr>
            <a:r>
              <a:rPr lang="en" sz="1850"/>
              <a:t>Origin</a:t>
            </a:r>
            <a:r>
              <a:rPr lang="en" sz="1850" b="0"/>
              <a:t>: Lower thoracic SP, thoracolumbar fascia, posterior iliac crest, ribs 9-12, inferior angle of scapula</a:t>
            </a:r>
            <a:endParaRPr sz="1850" b="0"/>
          </a:p>
          <a:p>
            <a:pPr marL="457200" lvl="0" indent="-334327" algn="l" rtl="0">
              <a:spcBef>
                <a:spcPts val="0"/>
              </a:spcBef>
              <a:spcAft>
                <a:spcPts val="0"/>
              </a:spcAft>
              <a:buSzPct val="100000"/>
              <a:buChar char="●"/>
            </a:pPr>
            <a:r>
              <a:rPr lang="en" sz="1850"/>
              <a:t>Insertion</a:t>
            </a:r>
            <a:r>
              <a:rPr lang="en" sz="1850" b="0"/>
              <a:t>:  medial border bicipital groove</a:t>
            </a:r>
            <a:endParaRPr sz="1850" b="0"/>
          </a:p>
          <a:p>
            <a:pPr marL="457200" lvl="0" indent="-334327" algn="l" rtl="0">
              <a:spcBef>
                <a:spcPts val="0"/>
              </a:spcBef>
              <a:spcAft>
                <a:spcPts val="0"/>
              </a:spcAft>
              <a:buSzPct val="100000"/>
              <a:buChar char="●"/>
            </a:pPr>
            <a:r>
              <a:rPr lang="en" sz="1850"/>
              <a:t>Innervation</a:t>
            </a:r>
            <a:r>
              <a:rPr lang="en" sz="1850" b="0"/>
              <a:t>: thoracodorsal nerve  </a:t>
            </a:r>
            <a:endParaRPr sz="1850" b="0"/>
          </a:p>
          <a:p>
            <a:pPr marL="457200" lvl="0" indent="-334327" algn="l" rtl="0">
              <a:spcBef>
                <a:spcPts val="0"/>
              </a:spcBef>
              <a:spcAft>
                <a:spcPts val="0"/>
              </a:spcAft>
              <a:buSzPct val="100000"/>
              <a:buChar char="●"/>
            </a:pPr>
            <a:r>
              <a:rPr lang="en" sz="1850" b="0"/>
              <a:t>Functions to raise the torso and counters distractive forces</a:t>
            </a:r>
            <a:endParaRPr sz="1850"/>
          </a:p>
        </p:txBody>
      </p:sp>
      <p:sp>
        <p:nvSpPr>
          <p:cNvPr id="254" name="Google Shape;254;p33"/>
          <p:cNvSpPr txBox="1"/>
          <p:nvPr/>
        </p:nvSpPr>
        <p:spPr>
          <a:xfrm>
            <a:off x="3777425" y="4834864"/>
            <a:ext cx="53667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Schuenke, M., Schulte, E., &amp; Schumacher, U, 2014. </a:t>
            </a:r>
            <a:endParaRPr lang="en" sz="800">
              <a:solidFill>
                <a:schemeClr val="accent1"/>
              </a:solidFill>
              <a:latin typeface="Proxima Nova"/>
              <a:ea typeface="Proxima Nova"/>
              <a:cs typeface="Proxima Nova"/>
            </a:endParaRPr>
          </a:p>
        </p:txBody>
      </p:sp>
      <p:pic>
        <p:nvPicPr>
          <p:cNvPr id="255" name="Google Shape;255;p33"/>
          <p:cNvPicPr preferRelativeResize="0"/>
          <p:nvPr/>
        </p:nvPicPr>
        <p:blipFill>
          <a:blip r:embed="rId4">
            <a:alphaModFix/>
          </a:blip>
          <a:stretch>
            <a:fillRect/>
          </a:stretch>
        </p:blipFill>
        <p:spPr>
          <a:xfrm>
            <a:off x="4290538" y="111675"/>
            <a:ext cx="4340480" cy="4407601"/>
          </a:xfrm>
          <a:prstGeom prst="rect">
            <a:avLst/>
          </a:prstGeom>
          <a:noFill/>
          <a:ln>
            <a:noFill/>
          </a:ln>
          <a:effectLst>
            <a:outerShdw blurRad="57150" dist="19050" dir="5400000" algn="bl" rotWithShape="0">
              <a:srgbClr val="000000">
                <a:alpha val="50000"/>
              </a:srgbClr>
            </a:outerShdw>
          </a:effectLst>
        </p:spPr>
      </p:pic>
    </p:spTree>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4"/>
          <p:cNvSpPr txBox="1">
            <a:spLocks noGrp="1"/>
          </p:cNvSpPr>
          <p:nvPr>
            <p:ph type="title"/>
          </p:nvPr>
        </p:nvSpPr>
        <p:spPr>
          <a:xfrm>
            <a:off x="323600" y="263350"/>
            <a:ext cx="3127500" cy="1829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955"/>
              <a:t>Serratus Anterior</a:t>
            </a:r>
            <a:endParaRPr sz="2955"/>
          </a:p>
          <a:p>
            <a:pPr marL="0" lvl="0" indent="0" algn="l" rtl="0">
              <a:spcBef>
                <a:spcPts val="0"/>
              </a:spcBef>
              <a:spcAft>
                <a:spcPts val="0"/>
              </a:spcAft>
              <a:buNone/>
            </a:pPr>
            <a:endParaRPr/>
          </a:p>
          <a:p>
            <a:pPr marL="457200" lvl="0" indent="-347980" algn="l" rtl="0">
              <a:spcBef>
                <a:spcPts val="0"/>
              </a:spcBef>
              <a:spcAft>
                <a:spcPts val="0"/>
              </a:spcAft>
              <a:buSzPct val="100000"/>
              <a:buChar char="●"/>
            </a:pPr>
            <a:r>
              <a:rPr lang="en" sz="2088"/>
              <a:t>Origin</a:t>
            </a:r>
            <a:r>
              <a:rPr lang="en" sz="2088" b="0"/>
              <a:t>: lateral surface upper ribs</a:t>
            </a:r>
            <a:endParaRPr sz="2088" b="0"/>
          </a:p>
          <a:p>
            <a:pPr marL="457200" lvl="0" indent="-347980" algn="l" rtl="0">
              <a:spcBef>
                <a:spcPts val="0"/>
              </a:spcBef>
              <a:spcAft>
                <a:spcPts val="0"/>
              </a:spcAft>
              <a:buSzPct val="100000"/>
              <a:buChar char="●"/>
            </a:pPr>
            <a:r>
              <a:rPr lang="en" sz="2088"/>
              <a:t>Insertion</a:t>
            </a:r>
            <a:r>
              <a:rPr lang="en" sz="2088" b="0"/>
              <a:t>: medial border of scapula superior angle </a:t>
            </a:r>
            <a:endParaRPr sz="2088" b="0"/>
          </a:p>
          <a:p>
            <a:pPr marL="457200" lvl="0" indent="-347980" algn="l" rtl="0">
              <a:spcBef>
                <a:spcPts val="0"/>
              </a:spcBef>
              <a:spcAft>
                <a:spcPts val="0"/>
              </a:spcAft>
              <a:buSzPct val="100000"/>
              <a:buChar char="●"/>
            </a:pPr>
            <a:r>
              <a:rPr lang="en" sz="2088"/>
              <a:t>Innervation</a:t>
            </a:r>
            <a:r>
              <a:rPr lang="en" sz="2088" b="0"/>
              <a:t>: long thoracic nerve</a:t>
            </a:r>
            <a:endParaRPr sz="2088" b="0"/>
          </a:p>
          <a:p>
            <a:pPr marL="457200" lvl="0" indent="-334327" algn="l" rtl="0">
              <a:spcBef>
                <a:spcPts val="0"/>
              </a:spcBef>
              <a:spcAft>
                <a:spcPts val="0"/>
              </a:spcAft>
              <a:buSzPct val="88563"/>
              <a:buChar char="●"/>
            </a:pPr>
            <a:r>
              <a:rPr lang="en" sz="2088" b="0"/>
              <a:t>Functions to stabilize the medial border of the scapula against the thoracic wa</a:t>
            </a:r>
            <a:r>
              <a:rPr lang="en" sz="1850" b="0"/>
              <a:t>ll </a:t>
            </a:r>
            <a:endParaRPr sz="1850"/>
          </a:p>
        </p:txBody>
      </p:sp>
      <p:sp>
        <p:nvSpPr>
          <p:cNvPr id="261" name="Google Shape;261;p34"/>
          <p:cNvSpPr txBox="1"/>
          <p:nvPr/>
        </p:nvSpPr>
        <p:spPr>
          <a:xfrm>
            <a:off x="3756682" y="4834329"/>
            <a:ext cx="5306700" cy="307746"/>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 sz="800">
                <a:solidFill>
                  <a:schemeClr val="accent1"/>
                </a:solidFill>
                <a:latin typeface="Proxima Nova"/>
                <a:ea typeface="Proxima Nova"/>
                <a:cs typeface="Proxima Nova"/>
                <a:sym typeface="Proxima Nova"/>
              </a:rPr>
              <a:t>Pozzi F, Plummer HA, Sanchez N, Lee Y, Michener LA, 2019. </a:t>
            </a:r>
            <a:endParaRPr lang="en" sz="800">
              <a:solidFill>
                <a:schemeClr val="accent1"/>
              </a:solidFill>
              <a:latin typeface="Proxima Nova"/>
              <a:ea typeface="Proxima Nova"/>
              <a:cs typeface="Proxima Nova"/>
            </a:endParaRPr>
          </a:p>
        </p:txBody>
      </p:sp>
      <p:pic>
        <p:nvPicPr>
          <p:cNvPr id="262" name="Google Shape;262;p34"/>
          <p:cNvPicPr preferRelativeResize="0"/>
          <p:nvPr/>
        </p:nvPicPr>
        <p:blipFill rotWithShape="1">
          <a:blip r:embed="rId4">
            <a:alphaModFix/>
          </a:blip>
          <a:srcRect l="5473"/>
          <a:stretch/>
        </p:blipFill>
        <p:spPr>
          <a:xfrm>
            <a:off x="4273525" y="330900"/>
            <a:ext cx="2240801" cy="2508675"/>
          </a:xfrm>
          <a:prstGeom prst="rect">
            <a:avLst/>
          </a:prstGeom>
          <a:noFill/>
          <a:ln>
            <a:noFill/>
          </a:ln>
          <a:effectLst>
            <a:outerShdw blurRad="57150" dist="19050" dir="5400000" algn="bl" rotWithShape="0">
              <a:srgbClr val="000000">
                <a:alpha val="50000"/>
              </a:srgbClr>
            </a:outerShdw>
          </a:effectLst>
        </p:spPr>
      </p:pic>
      <p:pic>
        <p:nvPicPr>
          <p:cNvPr id="263" name="Google Shape;263;p34"/>
          <p:cNvPicPr preferRelativeResize="0"/>
          <p:nvPr/>
        </p:nvPicPr>
        <p:blipFill>
          <a:blip r:embed="rId5">
            <a:alphaModFix/>
          </a:blip>
          <a:stretch>
            <a:fillRect/>
          </a:stretch>
        </p:blipFill>
        <p:spPr>
          <a:xfrm>
            <a:off x="6413475" y="2092450"/>
            <a:ext cx="2365325" cy="2365325"/>
          </a:xfrm>
          <a:prstGeom prst="rect">
            <a:avLst/>
          </a:prstGeom>
          <a:noFill/>
          <a:ln>
            <a:noFill/>
          </a:ln>
          <a:effectLst>
            <a:outerShdw blurRad="57150" dist="19050" dir="5400000" algn="bl" rotWithShape="0">
              <a:srgbClr val="000000">
                <a:alpha val="50000"/>
              </a:srgbClr>
            </a:outerShdw>
          </a:effectLst>
        </p:spPr>
      </p:pic>
    </p:spTree>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5"/>
          <p:cNvSpPr txBox="1"/>
          <p:nvPr/>
        </p:nvSpPr>
        <p:spPr>
          <a:xfrm>
            <a:off x="457200" y="914400"/>
            <a:ext cx="13716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35"/>
          <p:cNvSpPr txBox="1">
            <a:spLocks noGrp="1"/>
          </p:cNvSpPr>
          <p:nvPr>
            <p:ph type="title"/>
          </p:nvPr>
        </p:nvSpPr>
        <p:spPr>
          <a:xfrm>
            <a:off x="311725" y="500925"/>
            <a:ext cx="3381000" cy="3988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Pec Major </a:t>
            </a:r>
            <a:endParaRPr/>
          </a:p>
          <a:p>
            <a:pPr marL="0" lvl="0" indent="0" algn="l" rtl="0">
              <a:spcBef>
                <a:spcPts val="0"/>
              </a:spcBef>
              <a:spcAft>
                <a:spcPts val="0"/>
              </a:spcAft>
              <a:buNone/>
            </a:pPr>
            <a:endParaRPr/>
          </a:p>
          <a:p>
            <a:pPr marL="457200" lvl="0" indent="-354330" algn="l" rtl="0">
              <a:spcBef>
                <a:spcPts val="0"/>
              </a:spcBef>
              <a:spcAft>
                <a:spcPts val="0"/>
              </a:spcAft>
              <a:buSzPct val="100000"/>
              <a:buChar char="●"/>
            </a:pPr>
            <a:r>
              <a:rPr lang="en" sz="2200"/>
              <a:t>Origin</a:t>
            </a:r>
            <a:r>
              <a:rPr lang="en" sz="2200" b="0"/>
              <a:t>: Sternum and clavicle</a:t>
            </a:r>
            <a:endParaRPr sz="2200" b="0"/>
          </a:p>
          <a:p>
            <a:pPr marL="457200" lvl="0" indent="-354330" algn="l" rtl="0">
              <a:spcBef>
                <a:spcPts val="0"/>
              </a:spcBef>
              <a:spcAft>
                <a:spcPts val="0"/>
              </a:spcAft>
              <a:buSzPct val="100000"/>
              <a:buChar char="●"/>
            </a:pPr>
            <a:r>
              <a:rPr lang="en" sz="2200"/>
              <a:t>Insertion</a:t>
            </a:r>
            <a:r>
              <a:rPr lang="en" sz="2200" b="0"/>
              <a:t>:  lateral border bicipital groove</a:t>
            </a:r>
            <a:endParaRPr sz="2200" b="0"/>
          </a:p>
          <a:p>
            <a:pPr marL="457200" lvl="0" indent="-354330" algn="l" rtl="0">
              <a:spcBef>
                <a:spcPts val="0"/>
              </a:spcBef>
              <a:spcAft>
                <a:spcPts val="0"/>
              </a:spcAft>
              <a:buSzPct val="100000"/>
              <a:buChar char="●"/>
            </a:pPr>
            <a:r>
              <a:rPr lang="en" sz="2200"/>
              <a:t>Innervation</a:t>
            </a:r>
            <a:r>
              <a:rPr lang="en" sz="2200" b="0"/>
              <a:t>: Medial and lateral pectoral nerve </a:t>
            </a:r>
            <a:endParaRPr sz="2200" b="0"/>
          </a:p>
          <a:p>
            <a:pPr marL="457200" lvl="0" indent="-334327" algn="l" rtl="0">
              <a:spcBef>
                <a:spcPts val="0"/>
              </a:spcBef>
              <a:spcAft>
                <a:spcPts val="0"/>
              </a:spcAft>
              <a:buSzPct val="84090"/>
              <a:buChar char="●"/>
            </a:pPr>
            <a:r>
              <a:rPr lang="en" sz="2200" b="0"/>
              <a:t>Functions to assist in stabilizing the humeral head on the glenoid fossa</a:t>
            </a:r>
            <a:r>
              <a:rPr lang="en" sz="1850" b="0"/>
              <a:t>. </a:t>
            </a:r>
            <a:endParaRPr sz="1850"/>
          </a:p>
        </p:txBody>
      </p:sp>
      <p:sp>
        <p:nvSpPr>
          <p:cNvPr id="270" name="Google Shape;270;p35"/>
          <p:cNvSpPr txBox="1"/>
          <p:nvPr/>
        </p:nvSpPr>
        <p:spPr>
          <a:xfrm>
            <a:off x="3791900" y="4834329"/>
            <a:ext cx="42315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ea typeface="Proxima Nova"/>
                <a:cs typeface="Proxima Nova"/>
                <a:sym typeface="Proxima Nova"/>
              </a:rPr>
              <a:t>Calatayud J, </a:t>
            </a:r>
            <a:r>
              <a:rPr lang="en" sz="800" err="1">
                <a:solidFill>
                  <a:schemeClr val="accent1"/>
                </a:solidFill>
                <a:highlight>
                  <a:srgbClr val="FFFFFF"/>
                </a:highlight>
                <a:latin typeface="Proxima Nova"/>
                <a:ea typeface="Proxima Nova"/>
                <a:cs typeface="Proxima Nova"/>
                <a:sym typeface="Proxima Nova"/>
              </a:rPr>
              <a:t>Borreani</a:t>
            </a:r>
            <a:r>
              <a:rPr lang="en" sz="800">
                <a:solidFill>
                  <a:schemeClr val="accent1"/>
                </a:solidFill>
                <a:highlight>
                  <a:srgbClr val="FFFFFF"/>
                </a:highlight>
                <a:latin typeface="Proxima Nova"/>
                <a:ea typeface="Proxima Nova"/>
                <a:cs typeface="Proxima Nova"/>
                <a:sym typeface="Proxima Nova"/>
              </a:rPr>
              <a:t> S, Colado JC, Martin F, Rogers ME, 2014. </a:t>
            </a:r>
            <a:endParaRPr lang="en" sz="800">
              <a:solidFill>
                <a:schemeClr val="accent1"/>
              </a:solidFill>
              <a:highlight>
                <a:srgbClr val="FFFFFF"/>
              </a:highlight>
              <a:latin typeface="Proxima Nova"/>
              <a:ea typeface="Proxima Nova"/>
              <a:cs typeface="Proxima Nova"/>
            </a:endParaRPr>
          </a:p>
        </p:txBody>
      </p:sp>
      <p:pic>
        <p:nvPicPr>
          <p:cNvPr id="271" name="Google Shape;271;p35"/>
          <p:cNvPicPr preferRelativeResize="0"/>
          <p:nvPr/>
        </p:nvPicPr>
        <p:blipFill>
          <a:blip r:embed="rId4">
            <a:alphaModFix/>
          </a:blip>
          <a:stretch>
            <a:fillRect/>
          </a:stretch>
        </p:blipFill>
        <p:spPr>
          <a:xfrm>
            <a:off x="4039649" y="96027"/>
            <a:ext cx="1974775" cy="2197300"/>
          </a:xfrm>
          <a:prstGeom prst="rect">
            <a:avLst/>
          </a:prstGeom>
          <a:noFill/>
          <a:ln>
            <a:noFill/>
          </a:ln>
          <a:effectLst>
            <a:outerShdw blurRad="57150" dist="19050" dir="5400000" algn="bl" rotWithShape="0">
              <a:srgbClr val="000000">
                <a:alpha val="50000"/>
              </a:srgbClr>
            </a:outerShdw>
          </a:effectLst>
        </p:spPr>
      </p:pic>
      <p:pic>
        <p:nvPicPr>
          <p:cNvPr id="272" name="Google Shape;272;p35"/>
          <p:cNvPicPr preferRelativeResize="0"/>
          <p:nvPr/>
        </p:nvPicPr>
        <p:blipFill>
          <a:blip r:embed="rId5">
            <a:alphaModFix/>
          </a:blip>
          <a:stretch>
            <a:fillRect/>
          </a:stretch>
        </p:blipFill>
        <p:spPr>
          <a:xfrm>
            <a:off x="5908273" y="1907631"/>
            <a:ext cx="2705100" cy="2325050"/>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E5CE4105-0896-362A-65CD-5597847E8F76}"/>
              </a:ext>
            </a:extLst>
          </p:cNvPr>
          <p:cNvSpPr txBox="1"/>
          <p:nvPr/>
        </p:nvSpPr>
        <p:spPr>
          <a:xfrm>
            <a:off x="5910384" y="4234960"/>
            <a:ext cx="324143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Proxima Nova"/>
              </a:rPr>
              <a:t>MadiGraphics</a:t>
            </a:r>
            <a:r>
              <a:rPr lang="en-US" sz="800">
                <a:latin typeface="Proxima Nova"/>
              </a:rPr>
              <a:t>. (n.d.). </a:t>
            </a:r>
            <a:r>
              <a:rPr lang="en-US" sz="800" i="1">
                <a:latin typeface="Proxima Nova"/>
              </a:rPr>
              <a:t>3D illustration of rhomboid major and minor muscles on white background</a:t>
            </a:r>
            <a:r>
              <a:rPr lang="en-US" sz="800">
                <a:latin typeface="Proxima Nova"/>
              </a:rPr>
              <a:t> [JPEG image]. Adobe Stock. </a:t>
            </a:r>
          </a:p>
        </p:txBody>
      </p:sp>
    </p:spTree>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6"/>
          <p:cNvSpPr txBox="1">
            <a:spLocks noGrp="1"/>
          </p:cNvSpPr>
          <p:nvPr>
            <p:ph type="title"/>
          </p:nvPr>
        </p:nvSpPr>
        <p:spPr>
          <a:xfrm>
            <a:off x="311725" y="500925"/>
            <a:ext cx="3127500" cy="3988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Pec Minor</a:t>
            </a:r>
            <a:endParaRPr/>
          </a:p>
          <a:p>
            <a:pPr marL="0" lvl="0" indent="0" algn="l" rtl="0">
              <a:spcBef>
                <a:spcPts val="0"/>
              </a:spcBef>
              <a:spcAft>
                <a:spcPts val="0"/>
              </a:spcAft>
              <a:buNone/>
            </a:pPr>
            <a:endParaRPr/>
          </a:p>
          <a:p>
            <a:pPr marL="457200" lvl="0" indent="-346075" algn="l" rtl="0">
              <a:spcBef>
                <a:spcPts val="0"/>
              </a:spcBef>
              <a:spcAft>
                <a:spcPts val="0"/>
              </a:spcAft>
              <a:buSzPts val="1850"/>
              <a:buChar char="●"/>
            </a:pPr>
            <a:r>
              <a:rPr lang="en" sz="1850"/>
              <a:t>Origin</a:t>
            </a:r>
            <a:r>
              <a:rPr lang="en" sz="1850" b="0"/>
              <a:t>: anterior ribs 3-5 minor</a:t>
            </a:r>
            <a:endParaRPr sz="1850" b="0"/>
          </a:p>
          <a:p>
            <a:pPr marL="457200" lvl="0" indent="-346075" algn="l" rtl="0">
              <a:spcBef>
                <a:spcPts val="0"/>
              </a:spcBef>
              <a:spcAft>
                <a:spcPts val="0"/>
              </a:spcAft>
              <a:buSzPts val="1850"/>
              <a:buChar char="●"/>
            </a:pPr>
            <a:r>
              <a:rPr lang="en" sz="1850"/>
              <a:t>Insertion</a:t>
            </a:r>
            <a:r>
              <a:rPr lang="en" sz="1850" b="0"/>
              <a:t>: coracoid process of scapula </a:t>
            </a:r>
            <a:endParaRPr sz="1850" b="0"/>
          </a:p>
          <a:p>
            <a:pPr marL="457200" lvl="0" indent="-346075" algn="l" rtl="0">
              <a:spcBef>
                <a:spcPts val="0"/>
              </a:spcBef>
              <a:spcAft>
                <a:spcPts val="0"/>
              </a:spcAft>
              <a:buSzPts val="1850"/>
              <a:buChar char="●"/>
            </a:pPr>
            <a:r>
              <a:rPr lang="en" sz="1850"/>
              <a:t>Innervation</a:t>
            </a:r>
            <a:r>
              <a:rPr lang="en" sz="1850" b="0"/>
              <a:t>: Medial pectoral nerve </a:t>
            </a:r>
            <a:endParaRPr sz="1850" b="0"/>
          </a:p>
          <a:p>
            <a:pPr marL="457200" lvl="0" indent="-346075" algn="l" rtl="0">
              <a:spcBef>
                <a:spcPts val="0"/>
              </a:spcBef>
              <a:spcAft>
                <a:spcPts val="0"/>
              </a:spcAft>
              <a:buSzPts val="1850"/>
              <a:buChar char="●"/>
            </a:pPr>
            <a:r>
              <a:rPr lang="en" sz="1850" b="0"/>
              <a:t>Functions to stabilize the scapula against the thoracic wall</a:t>
            </a:r>
            <a:endParaRPr sz="1850"/>
          </a:p>
        </p:txBody>
      </p:sp>
      <p:pic>
        <p:nvPicPr>
          <p:cNvPr id="278" name="Google Shape;278;p36"/>
          <p:cNvPicPr preferRelativeResize="0"/>
          <p:nvPr/>
        </p:nvPicPr>
        <p:blipFill>
          <a:blip r:embed="rId3">
            <a:alphaModFix/>
          </a:blip>
          <a:stretch>
            <a:fillRect/>
          </a:stretch>
        </p:blipFill>
        <p:spPr>
          <a:xfrm>
            <a:off x="6032875" y="419050"/>
            <a:ext cx="2661151" cy="2661152"/>
          </a:xfrm>
          <a:prstGeom prst="rect">
            <a:avLst/>
          </a:prstGeom>
          <a:noFill/>
          <a:ln>
            <a:noFill/>
          </a:ln>
          <a:effectLst>
            <a:outerShdw blurRad="57150" dist="19050" dir="5400000" algn="bl" rotWithShape="0">
              <a:srgbClr val="000000">
                <a:alpha val="50000"/>
              </a:srgbClr>
            </a:outerShdw>
          </a:effectLst>
        </p:spPr>
      </p:pic>
      <p:pic>
        <p:nvPicPr>
          <p:cNvPr id="279" name="Google Shape;279;p36"/>
          <p:cNvPicPr preferRelativeResize="0"/>
          <p:nvPr/>
        </p:nvPicPr>
        <p:blipFill>
          <a:blip r:embed="rId4">
            <a:alphaModFix/>
          </a:blip>
          <a:stretch>
            <a:fillRect/>
          </a:stretch>
        </p:blipFill>
        <p:spPr>
          <a:xfrm>
            <a:off x="4103275" y="2397800"/>
            <a:ext cx="2443600" cy="2443600"/>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1C6396D1-B35D-803D-621D-6F9F70B92C7F}"/>
              </a:ext>
            </a:extLst>
          </p:cNvPr>
          <p:cNvSpPr txBox="1"/>
          <p:nvPr/>
        </p:nvSpPr>
        <p:spPr>
          <a:xfrm>
            <a:off x="3966307" y="4848748"/>
            <a:ext cx="4302647"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Perry, C. (2022, August 31). </a:t>
            </a:r>
            <a:r>
              <a:rPr lang="en-US" sz="800" i="1">
                <a:latin typeface="Proxima Nova"/>
              </a:rPr>
              <a:t>Pectoralis minor muscle: Origin, insertion and action</a:t>
            </a:r>
            <a:r>
              <a:rPr lang="en-US" sz="800">
                <a:latin typeface="Proxima Nova"/>
              </a:rPr>
              <a:t>. </a:t>
            </a:r>
            <a:r>
              <a:rPr lang="en-US" sz="800" err="1">
                <a:latin typeface="Proxima Nova"/>
              </a:rPr>
              <a:t>Kenhub</a:t>
            </a:r>
            <a:r>
              <a:rPr lang="en-US" sz="800">
                <a:latin typeface="Proxima Nova"/>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7"/>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066"/>
              <a:t>Deltoids (Anterior, Middle, Posterior)</a:t>
            </a:r>
            <a:endParaRPr sz="3066"/>
          </a:p>
          <a:p>
            <a:pPr marL="0" lvl="0" indent="0" algn="l" rtl="0">
              <a:spcBef>
                <a:spcPts val="0"/>
              </a:spcBef>
              <a:spcAft>
                <a:spcPts val="0"/>
              </a:spcAft>
              <a:buNone/>
            </a:pPr>
            <a:endParaRPr/>
          </a:p>
          <a:p>
            <a:pPr marL="457200" lvl="0" indent="-355599" algn="l" rtl="0">
              <a:spcBef>
                <a:spcPts val="0"/>
              </a:spcBef>
              <a:spcAft>
                <a:spcPts val="0"/>
              </a:spcAft>
              <a:buSzPct val="100000"/>
              <a:buChar char="●"/>
            </a:pPr>
            <a:r>
              <a:rPr lang="en" sz="2222"/>
              <a:t>Origin</a:t>
            </a:r>
            <a:r>
              <a:rPr lang="en" sz="2222" b="0"/>
              <a:t>: Lateral clavicle, acromion, scapular spine </a:t>
            </a:r>
            <a:endParaRPr sz="2222" b="0"/>
          </a:p>
          <a:p>
            <a:pPr marL="457200" lvl="0" indent="-355599" algn="l" rtl="0">
              <a:spcBef>
                <a:spcPts val="0"/>
              </a:spcBef>
              <a:spcAft>
                <a:spcPts val="0"/>
              </a:spcAft>
              <a:buSzPct val="100000"/>
              <a:buChar char="●"/>
            </a:pPr>
            <a:r>
              <a:rPr lang="en" sz="2222"/>
              <a:t>Insertion</a:t>
            </a:r>
            <a:r>
              <a:rPr lang="en" sz="2222" b="0"/>
              <a:t>:  deltoid tuberosity </a:t>
            </a:r>
            <a:endParaRPr sz="2222" b="0"/>
          </a:p>
          <a:p>
            <a:pPr marL="457200" lvl="0" indent="-355599" algn="l" rtl="0">
              <a:spcBef>
                <a:spcPts val="0"/>
              </a:spcBef>
              <a:spcAft>
                <a:spcPts val="0"/>
              </a:spcAft>
              <a:buSzPct val="100000"/>
              <a:buChar char="●"/>
            </a:pPr>
            <a:r>
              <a:rPr lang="en" sz="2222"/>
              <a:t>Innervation</a:t>
            </a:r>
            <a:r>
              <a:rPr lang="en" sz="2222" b="0"/>
              <a:t>: Axillary nerve </a:t>
            </a:r>
            <a:endParaRPr sz="2222" b="0"/>
          </a:p>
          <a:p>
            <a:pPr marL="457200" lvl="0" indent="-355599" algn="l" rtl="0">
              <a:spcBef>
                <a:spcPts val="0"/>
              </a:spcBef>
              <a:spcAft>
                <a:spcPts val="0"/>
              </a:spcAft>
              <a:buSzPct val="100000"/>
              <a:buChar char="●"/>
            </a:pPr>
            <a:r>
              <a:rPr lang="en" sz="2222" b="0"/>
              <a:t>Functions </a:t>
            </a:r>
            <a:endParaRPr/>
          </a:p>
          <a:p>
            <a:pPr marL="0" lvl="0" indent="0" algn="l" rtl="0">
              <a:spcBef>
                <a:spcPts val="0"/>
              </a:spcBef>
              <a:spcAft>
                <a:spcPts val="0"/>
              </a:spcAft>
              <a:buNone/>
            </a:pPr>
            <a:endParaRPr/>
          </a:p>
        </p:txBody>
      </p:sp>
      <p:pic>
        <p:nvPicPr>
          <p:cNvPr id="285" name="Google Shape;285;p37"/>
          <p:cNvPicPr preferRelativeResize="0"/>
          <p:nvPr/>
        </p:nvPicPr>
        <p:blipFill>
          <a:blip r:embed="rId4">
            <a:alphaModFix/>
          </a:blip>
          <a:stretch>
            <a:fillRect/>
          </a:stretch>
        </p:blipFill>
        <p:spPr>
          <a:xfrm>
            <a:off x="3836900" y="0"/>
            <a:ext cx="5247774" cy="3182425"/>
          </a:xfrm>
          <a:prstGeom prst="rect">
            <a:avLst/>
          </a:prstGeom>
          <a:noFill/>
          <a:ln>
            <a:noFill/>
          </a:ln>
          <a:effectLst>
            <a:outerShdw blurRad="57150" dist="19050" dir="5400000" algn="bl" rotWithShape="0">
              <a:srgbClr val="000000">
                <a:alpha val="50000"/>
              </a:srgbClr>
            </a:outerShdw>
          </a:effectLst>
        </p:spPr>
      </p:pic>
      <p:sp>
        <p:nvSpPr>
          <p:cNvPr id="286" name="Google Shape;286;p37"/>
          <p:cNvSpPr txBox="1"/>
          <p:nvPr/>
        </p:nvSpPr>
        <p:spPr>
          <a:xfrm>
            <a:off x="3777438" y="4834118"/>
            <a:ext cx="53667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Schuenke, M., Schulte, E., &amp; Schumacher, U, 2014. Khandare S, Arce RA, Vidt ME, 2022. </a:t>
            </a:r>
            <a:endParaRPr lang="en-US" sz="800">
              <a:solidFill>
                <a:schemeClr val="accent1"/>
              </a:solidFill>
              <a:latin typeface="Proxima Nova"/>
              <a:ea typeface="Proxima Nova"/>
              <a:cs typeface="Proxima Nova"/>
            </a:endParaRPr>
          </a:p>
        </p:txBody>
      </p:sp>
      <p:pic>
        <p:nvPicPr>
          <p:cNvPr id="287" name="Google Shape;287;p37"/>
          <p:cNvPicPr preferRelativeResize="0"/>
          <p:nvPr/>
        </p:nvPicPr>
        <p:blipFill>
          <a:blip r:embed="rId5">
            <a:alphaModFix/>
          </a:blip>
          <a:stretch>
            <a:fillRect/>
          </a:stretch>
        </p:blipFill>
        <p:spPr>
          <a:xfrm>
            <a:off x="5905400" y="2860950"/>
            <a:ext cx="1639375" cy="1545450"/>
          </a:xfrm>
          <a:prstGeom prst="rect">
            <a:avLst/>
          </a:prstGeom>
          <a:noFill/>
          <a:ln>
            <a:noFill/>
          </a:ln>
          <a:effectLst>
            <a:outerShdw blurRad="57150" dist="19050" dir="5400000" algn="bl" rotWithShape="0">
              <a:srgbClr val="000000">
                <a:alpha val="50000"/>
              </a:srgbClr>
            </a:outerShdw>
          </a:effectLst>
        </p:spPr>
      </p:pic>
    </p:spTree>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8"/>
          <p:cNvSpPr txBox="1"/>
          <p:nvPr/>
        </p:nvSpPr>
        <p:spPr>
          <a:xfrm>
            <a:off x="311700" y="1355800"/>
            <a:ext cx="8288100" cy="3393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chemeClr val="accent6"/>
                </a:solidFill>
                <a:latin typeface="Proxima Nova"/>
                <a:ea typeface="Proxima Nova"/>
                <a:cs typeface="Proxima Nova"/>
                <a:sym typeface="Proxima Nova"/>
              </a:rPr>
              <a:t>Muscle compensation strategies to maintain glenohumeral joint stability with increased rotator cuff tear severity: A simulation study</a:t>
            </a:r>
            <a:endParaRPr sz="1800">
              <a:solidFill>
                <a:schemeClr val="accent6"/>
              </a:solidFill>
              <a:latin typeface="Proxima Nova"/>
              <a:ea typeface="Proxima Nova"/>
              <a:cs typeface="Proxima Nova"/>
              <a:sym typeface="Proxima Nova"/>
            </a:endParaRPr>
          </a:p>
          <a:p>
            <a:pPr marL="457200" marR="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Muscle activation patterns of teres major, all deltoids, pectoralis major, and latissimus dorsi, suggest these muscles would be co-activated to stabilize the GHJ w/varying levels of rotator cuff dysfunction </a:t>
            </a:r>
            <a:endParaRPr sz="18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18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1800">
              <a:solidFill>
                <a:schemeClr val="accent6"/>
              </a:solidFill>
              <a:latin typeface="Proxima Nova"/>
              <a:ea typeface="Proxima Nova"/>
              <a:cs typeface="Proxima Nova"/>
              <a:sym typeface="Proxima Nova"/>
            </a:endParaRPr>
          </a:p>
        </p:txBody>
      </p:sp>
      <p:sp>
        <p:nvSpPr>
          <p:cNvPr id="294" name="Google Shape;294;p38"/>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Font typeface="Arial"/>
              <a:buNone/>
            </a:pPr>
            <a:r>
              <a:rPr lang="en" sz="3600"/>
              <a:t>Rotator Cuff Compensation</a:t>
            </a:r>
            <a:endParaRPr sz="3600">
              <a:latin typeface="Proxima Nova"/>
              <a:ea typeface="Proxima Nova"/>
              <a:cs typeface="Proxima Nova"/>
              <a:sym typeface="Proxima Nova"/>
            </a:endParaRPr>
          </a:p>
        </p:txBody>
      </p:sp>
      <p:pic>
        <p:nvPicPr>
          <p:cNvPr id="295" name="Google Shape;295;p38"/>
          <p:cNvPicPr preferRelativeResize="0"/>
          <p:nvPr/>
        </p:nvPicPr>
        <p:blipFill rotWithShape="1">
          <a:blip r:embed="rId4">
            <a:alphaModFix/>
          </a:blip>
          <a:srcRect l="17672" r="7347" b="38957"/>
          <a:stretch/>
        </p:blipFill>
        <p:spPr>
          <a:xfrm>
            <a:off x="3695775" y="3135675"/>
            <a:ext cx="5049375" cy="1366350"/>
          </a:xfrm>
          <a:prstGeom prst="rect">
            <a:avLst/>
          </a:prstGeom>
          <a:noFill/>
          <a:ln>
            <a:noFill/>
          </a:ln>
          <a:effectLst>
            <a:outerShdw blurRad="57150" dist="19050" dir="5400000" algn="bl" rotWithShape="0">
              <a:srgbClr val="000000">
                <a:alpha val="50000"/>
              </a:srgbClr>
            </a:outerShdw>
          </a:effectLst>
        </p:spPr>
      </p:pic>
      <p:pic>
        <p:nvPicPr>
          <p:cNvPr id="296" name="Google Shape;296;p38"/>
          <p:cNvPicPr preferRelativeResize="0"/>
          <p:nvPr/>
        </p:nvPicPr>
        <p:blipFill>
          <a:blip r:embed="rId5">
            <a:alphaModFix/>
          </a:blip>
          <a:stretch>
            <a:fillRect/>
          </a:stretch>
        </p:blipFill>
        <p:spPr>
          <a:xfrm>
            <a:off x="411975" y="3165100"/>
            <a:ext cx="1940150" cy="1307500"/>
          </a:xfrm>
          <a:prstGeom prst="rect">
            <a:avLst/>
          </a:prstGeom>
          <a:noFill/>
          <a:ln>
            <a:noFill/>
          </a:ln>
          <a:effectLst>
            <a:outerShdw blurRad="57150" dist="19050" dir="5400000" algn="bl" rotWithShape="0">
              <a:srgbClr val="000000">
                <a:alpha val="50000"/>
              </a:srgbClr>
            </a:outerShdw>
          </a:effectLst>
        </p:spPr>
      </p:pic>
      <p:cxnSp>
        <p:nvCxnSpPr>
          <p:cNvPr id="297" name="Google Shape;297;p38"/>
          <p:cNvCxnSpPr/>
          <p:nvPr/>
        </p:nvCxnSpPr>
        <p:spPr>
          <a:xfrm rot="10800000" flipH="1">
            <a:off x="2447950" y="3816000"/>
            <a:ext cx="1152000" cy="5700"/>
          </a:xfrm>
          <a:prstGeom prst="straightConnector1">
            <a:avLst/>
          </a:prstGeom>
          <a:noFill/>
          <a:ln w="2857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sp>
        <p:nvSpPr>
          <p:cNvPr id="298" name="Google Shape;298;p38"/>
          <p:cNvSpPr txBox="1"/>
          <p:nvPr/>
        </p:nvSpPr>
        <p:spPr>
          <a:xfrm>
            <a:off x="0" y="4834864"/>
            <a:ext cx="75447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Khandare S, Arce RA, Vidt ME, 2022. </a:t>
            </a:r>
            <a:endParaRPr sz="800">
              <a:solidFill>
                <a:schemeClr val="accent1"/>
              </a:solidFill>
              <a:latin typeface="Proxima Nova"/>
              <a:ea typeface="Proxima Nova"/>
              <a:cs typeface="Proxima Nova"/>
              <a:sym typeface="Proxima Nova"/>
            </a:endParaRPr>
          </a:p>
        </p:txBody>
      </p:sp>
    </p:spTree>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9"/>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850"/>
              <a:t>Synergistic Contraction w/ Closed Chain Motion </a:t>
            </a:r>
            <a:endParaRPr sz="2360" b="0"/>
          </a:p>
        </p:txBody>
      </p:sp>
      <p:sp>
        <p:nvSpPr>
          <p:cNvPr id="304" name="Google Shape;304;p39"/>
          <p:cNvSpPr txBox="1"/>
          <p:nvPr/>
        </p:nvSpPr>
        <p:spPr>
          <a:xfrm>
            <a:off x="311700" y="1491200"/>
            <a:ext cx="5144100" cy="2955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2000">
                <a:solidFill>
                  <a:schemeClr val="accent6"/>
                </a:solidFill>
                <a:latin typeface="Proxima Nova"/>
                <a:ea typeface="Proxima Nova"/>
                <a:cs typeface="Proxima Nova"/>
                <a:sym typeface="Proxima Nova"/>
              </a:rPr>
              <a:t>Closed chain exercises compared to open chain improve …</a:t>
            </a:r>
            <a:endParaRPr sz="2000">
              <a:solidFill>
                <a:schemeClr val="accent6"/>
              </a:solidFill>
              <a:latin typeface="Proxima Nova"/>
              <a:ea typeface="Proxima Nova"/>
              <a:cs typeface="Proxima Nova"/>
              <a:sym typeface="Proxima Nova"/>
            </a:endParaRPr>
          </a:p>
          <a:p>
            <a:pPr marL="457200" lvl="0" indent="-355600" algn="l" rtl="0">
              <a:lnSpc>
                <a:spcPct val="100000"/>
              </a:lnSpc>
              <a:spcBef>
                <a:spcPts val="120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Intersegmental coordination </a:t>
            </a:r>
            <a:endParaRPr sz="2000">
              <a:solidFill>
                <a:schemeClr val="accent6"/>
              </a:solidFill>
              <a:latin typeface="Proxima Nova"/>
              <a:ea typeface="Proxima Nova"/>
              <a:cs typeface="Proxima Nova"/>
              <a:sym typeface="Proxima Nova"/>
            </a:endParaRPr>
          </a:p>
          <a:p>
            <a:pPr marL="457200" lvl="0" indent="-355600" algn="l" rtl="0">
              <a:lnSpc>
                <a:spcPct val="100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Synergistic muscle activity</a:t>
            </a:r>
            <a:endParaRPr sz="2000">
              <a:solidFill>
                <a:schemeClr val="accent6"/>
              </a:solidFill>
              <a:latin typeface="Proxima Nova"/>
              <a:ea typeface="Proxima Nova"/>
              <a:cs typeface="Proxima Nova"/>
              <a:sym typeface="Proxima Nova"/>
            </a:endParaRPr>
          </a:p>
          <a:p>
            <a:pPr marL="457200" lvl="0" indent="-355600" algn="l" rtl="0">
              <a:lnSpc>
                <a:spcPct val="100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Motor unit synchronization </a:t>
            </a:r>
            <a:endParaRPr sz="2000">
              <a:solidFill>
                <a:schemeClr val="accent6"/>
              </a:solidFill>
              <a:latin typeface="Proxima Nova"/>
              <a:ea typeface="Proxima Nova"/>
              <a:cs typeface="Proxima Nova"/>
              <a:sym typeface="Proxima Nova"/>
            </a:endParaRPr>
          </a:p>
          <a:p>
            <a:pPr marL="0" lvl="0" indent="0" algn="l" rtl="0">
              <a:lnSpc>
                <a:spcPct val="100000"/>
              </a:lnSpc>
              <a:spcBef>
                <a:spcPts val="1200"/>
              </a:spcBef>
              <a:spcAft>
                <a:spcPts val="1200"/>
              </a:spcAft>
              <a:buNone/>
            </a:pPr>
            <a:r>
              <a:rPr lang="en" sz="2000">
                <a:solidFill>
                  <a:schemeClr val="accent6"/>
                </a:solidFill>
                <a:latin typeface="Proxima Nova"/>
                <a:ea typeface="Proxima Nova"/>
                <a:cs typeface="Proxima Nova"/>
                <a:sym typeface="Proxima Nova"/>
              </a:rPr>
              <a:t>All associated with functional activities. Are we evolved to function in isolation with heavy loads? </a:t>
            </a:r>
            <a:endParaRPr sz="2000">
              <a:solidFill>
                <a:schemeClr val="accent6"/>
              </a:solidFill>
              <a:latin typeface="Proxima Nova"/>
              <a:ea typeface="Proxima Nova"/>
              <a:cs typeface="Proxima Nova"/>
              <a:sym typeface="Proxima Nova"/>
            </a:endParaRPr>
          </a:p>
        </p:txBody>
      </p:sp>
      <p:pic>
        <p:nvPicPr>
          <p:cNvPr id="305" name="Google Shape;305;p39"/>
          <p:cNvPicPr preferRelativeResize="0"/>
          <p:nvPr/>
        </p:nvPicPr>
        <p:blipFill>
          <a:blip r:embed="rId4">
            <a:alphaModFix/>
          </a:blip>
          <a:stretch>
            <a:fillRect/>
          </a:stretch>
        </p:blipFill>
        <p:spPr>
          <a:xfrm>
            <a:off x="5455800" y="1841050"/>
            <a:ext cx="3383402" cy="2255601"/>
          </a:xfrm>
          <a:prstGeom prst="rect">
            <a:avLst/>
          </a:prstGeom>
          <a:noFill/>
          <a:ln>
            <a:noFill/>
          </a:ln>
          <a:effectLst>
            <a:outerShdw blurRad="57150" dist="19050" dir="5400000" algn="bl" rotWithShape="0">
              <a:srgbClr val="000000">
                <a:alpha val="50000"/>
              </a:srgbClr>
            </a:outerShdw>
          </a:effectLst>
        </p:spPr>
      </p:pic>
      <p:sp>
        <p:nvSpPr>
          <p:cNvPr id="306" name="Google Shape;306;p39"/>
          <p:cNvSpPr txBox="1"/>
          <p:nvPr/>
        </p:nvSpPr>
        <p:spPr>
          <a:xfrm>
            <a:off x="0" y="4834864"/>
            <a:ext cx="7323300" cy="307746"/>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 sz="800">
                <a:solidFill>
                  <a:schemeClr val="accent1"/>
                </a:solidFill>
                <a:latin typeface="Proxima Nova"/>
                <a:ea typeface="Proxima Nova"/>
                <a:cs typeface="Proxima Nova"/>
                <a:sym typeface="Proxima Nova"/>
              </a:rPr>
              <a:t>Pozzi F, Plummer HA, Sanchez N, Lee Y, Michener LA, 2019. </a:t>
            </a:r>
            <a:endParaRPr sz="800">
              <a:solidFill>
                <a:schemeClr val="accent1"/>
              </a:solidFill>
              <a:latin typeface="Proxima Nova"/>
              <a:ea typeface="Proxima Nova"/>
              <a:cs typeface="Proxima Nova"/>
              <a:sym typeface="Proxima Nova"/>
            </a:endParaRPr>
          </a:p>
        </p:txBody>
      </p:sp>
    </p:spTree>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0"/>
          <p:cNvSpPr txBox="1">
            <a:spLocks noGrp="1"/>
          </p:cNvSpPr>
          <p:nvPr>
            <p:ph type="ctrTitle"/>
          </p:nvPr>
        </p:nvSpPr>
        <p:spPr>
          <a:xfrm>
            <a:off x="311700" y="1020275"/>
            <a:ext cx="8520600" cy="1282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Proxima Nova"/>
                <a:ea typeface="Proxima Nova"/>
                <a:cs typeface="Proxima Nova"/>
                <a:sym typeface="Proxima Nova"/>
              </a:rPr>
              <a:t>The Evolutionary Mismatch</a:t>
            </a:r>
            <a:endParaRPr>
              <a:latin typeface="Proxima Nova"/>
              <a:ea typeface="Proxima Nova"/>
              <a:cs typeface="Proxima Nova"/>
              <a:sym typeface="Proxima Nova"/>
            </a:endParaRPr>
          </a:p>
        </p:txBody>
      </p:sp>
      <p:cxnSp>
        <p:nvCxnSpPr>
          <p:cNvPr id="312" name="Google Shape;312;p40"/>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1"/>
          <p:cNvSpPr/>
          <p:nvPr/>
        </p:nvSpPr>
        <p:spPr>
          <a:xfrm>
            <a:off x="1924950" y="1374896"/>
            <a:ext cx="5294100" cy="2607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accent6"/>
                </a:solidFill>
                <a:latin typeface="Proxima Nova"/>
                <a:ea typeface="Proxima Nova"/>
                <a:cs typeface="Proxima Nova"/>
                <a:sym typeface="Proxima Nova"/>
              </a:rPr>
              <a:t>Chimps and humans have similar rotator cuff structure. Fused tendons.</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Other quadrupeds have separate cuff tendons </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Why the difference? </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Theorized to have a more robust cuff structure as chimps need open chain stability</a:t>
            </a:r>
            <a:r>
              <a:rPr lang="en" sz="2000" i="0" u="none" strike="noStrike" cap="none">
                <a:solidFill>
                  <a:schemeClr val="accent6"/>
                </a:solidFill>
                <a:latin typeface="Proxima Nova"/>
                <a:ea typeface="Proxima Nova"/>
                <a:cs typeface="Proxima Nova"/>
                <a:sym typeface="Proxima Nova"/>
              </a:rPr>
              <a:t>?</a:t>
            </a:r>
            <a:endParaRPr sz="2000" i="0" u="none" strike="noStrike" cap="none">
              <a:solidFill>
                <a:schemeClr val="accent6"/>
              </a:solidFill>
              <a:latin typeface="Proxima Nova"/>
              <a:ea typeface="Proxima Nova"/>
              <a:cs typeface="Proxima Nova"/>
              <a:sym typeface="Proxima Nova"/>
            </a:endParaRPr>
          </a:p>
        </p:txBody>
      </p:sp>
      <p:sp>
        <p:nvSpPr>
          <p:cNvPr id="318" name="Google Shape;318;p41"/>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latin typeface="Proxima Nova"/>
                <a:ea typeface="Proxima Nova"/>
                <a:cs typeface="Proxima Nova"/>
                <a:sym typeface="Proxima Nova"/>
              </a:rPr>
              <a:t>Evolutionary Similarities</a:t>
            </a:r>
            <a:endParaRPr sz="3600">
              <a:latin typeface="Proxima Nova"/>
              <a:ea typeface="Proxima Nova"/>
              <a:cs typeface="Proxima Nova"/>
              <a:sym typeface="Proxima Nova"/>
            </a:endParaRPr>
          </a:p>
          <a:p>
            <a:pPr marL="0" lvl="0" indent="0" algn="ctr" rtl="0">
              <a:spcBef>
                <a:spcPts val="0"/>
              </a:spcBef>
              <a:spcAft>
                <a:spcPts val="0"/>
              </a:spcAft>
              <a:buNone/>
            </a:pPr>
            <a:endParaRPr sz="2000" b="0">
              <a:solidFill>
                <a:schemeClr val="accent1"/>
              </a:solidFill>
              <a:latin typeface="Proxima Nova"/>
              <a:ea typeface="Proxima Nova"/>
              <a:cs typeface="Proxima Nova"/>
              <a:sym typeface="Proxima Nova"/>
            </a:endParaRPr>
          </a:p>
        </p:txBody>
      </p:sp>
      <p:sp>
        <p:nvSpPr>
          <p:cNvPr id="319" name="Google Shape;319;p41"/>
          <p:cNvSpPr txBox="1"/>
          <p:nvPr/>
        </p:nvSpPr>
        <p:spPr>
          <a:xfrm>
            <a:off x="0" y="4834864"/>
            <a:ext cx="75912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Plate JF, Bates CM, Mannava S, et al., 2013. </a:t>
            </a:r>
            <a:endParaRPr sz="800">
              <a:solidFill>
                <a:schemeClr val="accent1"/>
              </a:solidFill>
              <a:latin typeface="Proxima Nova"/>
              <a:ea typeface="Proxima Nova"/>
              <a:cs typeface="Proxima Nova"/>
              <a:sym typeface="Proxima Nova"/>
            </a:endParaRPr>
          </a:p>
        </p:txBody>
      </p:sp>
      <p:pic>
        <p:nvPicPr>
          <p:cNvPr id="320" name="Google Shape;320;p41"/>
          <p:cNvPicPr preferRelativeResize="0"/>
          <p:nvPr/>
        </p:nvPicPr>
        <p:blipFill rotWithShape="1">
          <a:blip r:embed="rId4">
            <a:alphaModFix/>
          </a:blip>
          <a:srcRect r="62424" b="54594"/>
          <a:stretch/>
        </p:blipFill>
        <p:spPr>
          <a:xfrm>
            <a:off x="121800" y="2524675"/>
            <a:ext cx="1641452" cy="1455614"/>
          </a:xfrm>
          <a:prstGeom prst="rect">
            <a:avLst/>
          </a:prstGeom>
          <a:noFill/>
          <a:ln>
            <a:noFill/>
          </a:ln>
          <a:effectLst>
            <a:outerShdw blurRad="57150" dist="19050" dir="5400000" algn="bl" rotWithShape="0">
              <a:srgbClr val="000000">
                <a:alpha val="50000"/>
              </a:srgbClr>
            </a:outerShdw>
          </a:effectLst>
        </p:spPr>
      </p:pic>
      <p:pic>
        <p:nvPicPr>
          <p:cNvPr id="321" name="Google Shape;321;p41"/>
          <p:cNvPicPr preferRelativeResize="0"/>
          <p:nvPr/>
        </p:nvPicPr>
        <p:blipFill>
          <a:blip r:embed="rId5">
            <a:alphaModFix/>
          </a:blip>
          <a:stretch>
            <a:fillRect/>
          </a:stretch>
        </p:blipFill>
        <p:spPr>
          <a:xfrm>
            <a:off x="7380750" y="2524675"/>
            <a:ext cx="1641450" cy="1406437"/>
          </a:xfrm>
          <a:prstGeom prst="rect">
            <a:avLst/>
          </a:prstGeom>
          <a:noFill/>
          <a:ln>
            <a:noFill/>
          </a:ln>
          <a:effectLst>
            <a:outerShdw blurRad="57150" dist="19050" dir="5400000" algn="bl" rotWithShape="0">
              <a:srgbClr val="000000">
                <a:alpha val="50000"/>
              </a:srgbClr>
            </a:outerShdw>
          </a:effectLst>
        </p:spPr>
      </p:pic>
      <p:sp>
        <p:nvSpPr>
          <p:cNvPr id="322" name="Google Shape;322;p41"/>
          <p:cNvSpPr txBox="1"/>
          <p:nvPr/>
        </p:nvSpPr>
        <p:spPr>
          <a:xfrm>
            <a:off x="7672200" y="1828950"/>
            <a:ext cx="1160100" cy="5541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accent5"/>
                </a:solidFill>
                <a:latin typeface="Proxima Nova"/>
                <a:ea typeface="Proxima Nova"/>
                <a:cs typeface="Proxima Nova"/>
                <a:sym typeface="Proxima Nova"/>
              </a:rPr>
              <a:t>Chimpanzee Rotator Cuff</a:t>
            </a:r>
            <a:endParaRPr sz="1200" b="1">
              <a:solidFill>
                <a:schemeClr val="accent5"/>
              </a:solidFill>
              <a:latin typeface="Proxima Nova"/>
              <a:ea typeface="Proxima Nova"/>
              <a:cs typeface="Proxima Nova"/>
              <a:sym typeface="Proxima Nova"/>
            </a:endParaRPr>
          </a:p>
        </p:txBody>
      </p:sp>
      <p:sp>
        <p:nvSpPr>
          <p:cNvPr id="323" name="Google Shape;323;p41"/>
          <p:cNvSpPr txBox="1"/>
          <p:nvPr/>
        </p:nvSpPr>
        <p:spPr>
          <a:xfrm>
            <a:off x="311700" y="1828950"/>
            <a:ext cx="1160100" cy="5541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solidFill>
                  <a:schemeClr val="accent5"/>
                </a:solidFill>
                <a:latin typeface="Proxima Nova"/>
                <a:ea typeface="Proxima Nova"/>
                <a:cs typeface="Proxima Nova"/>
                <a:sym typeface="Proxima Nova"/>
              </a:rPr>
              <a:t>Human Rotator Cuff</a:t>
            </a:r>
            <a:endParaRPr sz="1200" b="1">
              <a:solidFill>
                <a:schemeClr val="accent5"/>
              </a:solidFill>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49D7AC85-2819-5418-DA30-F55B262B4106}"/>
              </a:ext>
            </a:extLst>
          </p:cNvPr>
          <p:cNvSpPr txBox="1"/>
          <p:nvPr/>
        </p:nvSpPr>
        <p:spPr>
          <a:xfrm>
            <a:off x="6739198" y="3930672"/>
            <a:ext cx="255932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Mathewson, M. A., Kwan, A., Eng, C. M., Lieber, R. L., &amp; Ward, S. R. (2014). </a:t>
            </a:r>
            <a:r>
              <a:rPr lang="en-US" sz="800" i="1">
                <a:latin typeface="Proxima Nova"/>
              </a:rPr>
              <a:t>Comparison of rotator cuff muscle architecture between humans and other selected vertebrate species</a:t>
            </a:r>
            <a:r>
              <a:rPr lang="en-US" sz="800">
                <a:latin typeface="Proxima Nova"/>
              </a:rPr>
              <a:t>. </a:t>
            </a:r>
            <a:r>
              <a:rPr lang="en-US" sz="800" i="1">
                <a:latin typeface="Proxima Nova"/>
              </a:rPr>
              <a:t>Journal of Experimental Biology, 217</a:t>
            </a:r>
            <a:r>
              <a:rPr lang="en-US" sz="800">
                <a:latin typeface="Proxima Nova"/>
              </a:rPr>
              <a:t>(2), 261–273.</a:t>
            </a:r>
          </a:p>
          <a:p>
            <a:pPr algn="l"/>
            <a:endParaRPr lang="en-US"/>
          </a:p>
        </p:txBody>
      </p:sp>
    </p:spTree>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5"/>
          <p:cNvSpPr txBox="1"/>
          <p:nvPr/>
        </p:nvSpPr>
        <p:spPr>
          <a:xfrm>
            <a:off x="250925" y="1431227"/>
            <a:ext cx="8229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accent1"/>
              </a:solidFill>
              <a:latin typeface="Proxima Nova"/>
              <a:ea typeface="Proxima Nova"/>
              <a:cs typeface="Proxima Nova"/>
              <a:sym typeface="Proxima Nova"/>
            </a:endParaRPr>
          </a:p>
        </p:txBody>
      </p:sp>
      <p:sp>
        <p:nvSpPr>
          <p:cNvPr id="84" name="Google Shape;84;p15"/>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1100"/>
              <a:buFont typeface="Arial"/>
              <a:buNone/>
            </a:pPr>
            <a:r>
              <a:rPr lang="en" sz="3800"/>
              <a:t>Our Evolutionary Past </a:t>
            </a:r>
            <a:endParaRPr sz="3800"/>
          </a:p>
          <a:p>
            <a:pPr marL="0" lvl="0" indent="0" algn="ctr" rtl="0">
              <a:spcBef>
                <a:spcPts val="0"/>
              </a:spcBef>
              <a:spcAft>
                <a:spcPts val="0"/>
              </a:spcAft>
              <a:buNone/>
            </a:pPr>
            <a:endParaRPr sz="3600"/>
          </a:p>
        </p:txBody>
      </p:sp>
      <p:sp>
        <p:nvSpPr>
          <p:cNvPr id="85" name="Google Shape;85;p15"/>
          <p:cNvSpPr txBox="1"/>
          <p:nvPr/>
        </p:nvSpPr>
        <p:spPr>
          <a:xfrm>
            <a:off x="351425" y="1431225"/>
            <a:ext cx="8792700" cy="49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2000">
              <a:solidFill>
                <a:schemeClr val="accent6"/>
              </a:solidFill>
              <a:highlight>
                <a:schemeClr val="lt1"/>
              </a:highlight>
              <a:latin typeface="Proxima Nova"/>
              <a:ea typeface="Proxima Nova"/>
              <a:cs typeface="Proxima Nova"/>
              <a:sym typeface="Proxima Nova"/>
            </a:endParaRPr>
          </a:p>
        </p:txBody>
      </p:sp>
      <p:sp>
        <p:nvSpPr>
          <p:cNvPr id="86" name="Google Shape;86;p15"/>
          <p:cNvSpPr txBox="1"/>
          <p:nvPr/>
        </p:nvSpPr>
        <p:spPr>
          <a:xfrm>
            <a:off x="4221300" y="1831425"/>
            <a:ext cx="4400400" cy="218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a:latin typeface="Proxima Nova Semibold"/>
                <a:ea typeface="Proxima Nova Semibold"/>
                <a:cs typeface="Proxima Nova Semibold"/>
                <a:sym typeface="Proxima Nova Semibold"/>
              </a:rPr>
              <a:t>Adapted to climb trees and walk on all fours, not adapted to ambulate as bipeds on two feet </a:t>
            </a:r>
            <a:endParaRPr sz="2600">
              <a:latin typeface="Proxima Nova Semibold"/>
              <a:ea typeface="Proxima Nova Semibold"/>
              <a:cs typeface="Proxima Nova Semibold"/>
              <a:sym typeface="Proxima Nova Semibold"/>
            </a:endParaRPr>
          </a:p>
          <a:p>
            <a:pPr marL="0" lvl="0" indent="0" algn="ctr" rtl="0">
              <a:spcBef>
                <a:spcPts val="0"/>
              </a:spcBef>
              <a:spcAft>
                <a:spcPts val="0"/>
              </a:spcAft>
              <a:buNone/>
            </a:pPr>
            <a:endParaRPr sz="2600">
              <a:latin typeface="Proxima Nova Semibold"/>
              <a:ea typeface="Proxima Nova Semibold"/>
              <a:cs typeface="Proxima Nova Semibold"/>
              <a:sym typeface="Proxima Nova Semibold"/>
            </a:endParaRPr>
          </a:p>
        </p:txBody>
      </p:sp>
      <p:pic>
        <p:nvPicPr>
          <p:cNvPr id="87" name="Google Shape;87;p15"/>
          <p:cNvPicPr preferRelativeResize="0"/>
          <p:nvPr/>
        </p:nvPicPr>
        <p:blipFill>
          <a:blip r:embed="rId3">
            <a:alphaModFix/>
          </a:blip>
          <a:stretch>
            <a:fillRect/>
          </a:stretch>
        </p:blipFill>
        <p:spPr>
          <a:xfrm>
            <a:off x="1864975" y="2665150"/>
            <a:ext cx="2238375" cy="2038350"/>
          </a:xfrm>
          <a:prstGeom prst="rect">
            <a:avLst/>
          </a:prstGeom>
          <a:noFill/>
          <a:ln>
            <a:noFill/>
          </a:ln>
        </p:spPr>
      </p:pic>
      <p:pic>
        <p:nvPicPr>
          <p:cNvPr id="88" name="Google Shape;88;p15"/>
          <p:cNvPicPr preferRelativeResize="0"/>
          <p:nvPr/>
        </p:nvPicPr>
        <p:blipFill>
          <a:blip r:embed="rId4">
            <a:alphaModFix/>
          </a:blip>
          <a:stretch>
            <a:fillRect/>
          </a:stretch>
        </p:blipFill>
        <p:spPr>
          <a:xfrm>
            <a:off x="428625" y="1374850"/>
            <a:ext cx="2533650" cy="1809750"/>
          </a:xfrm>
          <a:prstGeom prst="rect">
            <a:avLst/>
          </a:prstGeom>
          <a:noFill/>
          <a:ln>
            <a:noFill/>
          </a:ln>
        </p:spPr>
      </p:pic>
      <p:sp>
        <p:nvSpPr>
          <p:cNvPr id="89" name="Google Shape;89;p15"/>
          <p:cNvSpPr txBox="1"/>
          <p:nvPr/>
        </p:nvSpPr>
        <p:spPr>
          <a:xfrm>
            <a:off x="0" y="4925225"/>
            <a:ext cx="6779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r>
              <a:rPr lang="en" sz="800">
                <a:solidFill>
                  <a:srgbClr val="434343"/>
                </a:solidFill>
                <a:latin typeface="Proxima Nova"/>
                <a:ea typeface="Proxima Nova"/>
                <a:cs typeface="Proxima Nova"/>
                <a:sym typeface="Proxima Nova"/>
              </a:rPr>
              <a:t>Aiello L, Dean C, 1990.</a:t>
            </a:r>
            <a:endParaRPr sz="800">
              <a:solidFill>
                <a:srgbClr val="434343"/>
              </a:solidFill>
              <a:latin typeface="Proxima Nova"/>
              <a:ea typeface="Proxima Nova"/>
              <a:cs typeface="Proxima Nova"/>
              <a:sym typeface="Proxima Nova"/>
            </a:endParaRPr>
          </a:p>
          <a:p>
            <a:pPr marL="0" lvl="0" indent="0" algn="l" rtl="0">
              <a:spcBef>
                <a:spcPts val="0"/>
              </a:spcBef>
              <a:spcAft>
                <a:spcPts val="0"/>
              </a:spcAft>
              <a:buNone/>
            </a:pPr>
            <a:endParaRPr sz="800">
              <a:solidFill>
                <a:srgbClr val="434343"/>
              </a:solidFill>
              <a:latin typeface="Proxima Nova"/>
              <a:ea typeface="Proxima Nova"/>
              <a:cs typeface="Proxima Nova"/>
              <a:sym typeface="Proxima Nov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2"/>
          <p:cNvSpPr txBox="1"/>
          <p:nvPr/>
        </p:nvSpPr>
        <p:spPr>
          <a:xfrm>
            <a:off x="5125075" y="1462950"/>
            <a:ext cx="3785100" cy="3246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accent6"/>
                </a:solidFill>
                <a:latin typeface="Proxima Nova"/>
                <a:ea typeface="Proxima Nova"/>
                <a:cs typeface="Proxima Nova"/>
                <a:sym typeface="Proxima Nova"/>
              </a:rPr>
              <a:t>Chimps and Humans have very similar shoulder structure</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Do we use it in the same way? </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The stability vs mobility design struggl</a:t>
            </a:r>
            <a:r>
              <a:rPr lang="en" sz="2000">
                <a:solidFill>
                  <a:schemeClr val="accent6"/>
                </a:solidFill>
                <a:latin typeface="Proxima Nova"/>
                <a:ea typeface="Proxima Nova"/>
                <a:cs typeface="Proxima Nova"/>
                <a:sym typeface="Proxima Nova"/>
              </a:rPr>
              <a:t>e</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Not all open chain motion is the same. (Light vs heavy loads).</a:t>
            </a:r>
            <a:endParaRPr sz="2000">
              <a:solidFill>
                <a:schemeClr val="accent6"/>
              </a:solidFill>
              <a:latin typeface="Proxima Nova"/>
              <a:ea typeface="Proxima Nova"/>
              <a:cs typeface="Proxima Nova"/>
              <a:sym typeface="Proxima Nova"/>
            </a:endParaRPr>
          </a:p>
        </p:txBody>
      </p:sp>
      <p:sp>
        <p:nvSpPr>
          <p:cNvPr id="330" name="Google Shape;330;p42"/>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Font typeface="Arial"/>
              <a:buNone/>
            </a:pPr>
            <a:r>
              <a:rPr lang="en" sz="3600">
                <a:latin typeface="Proxima Nova"/>
                <a:ea typeface="Proxima Nova"/>
                <a:cs typeface="Proxima Nova"/>
                <a:sym typeface="Proxima Nova"/>
              </a:rPr>
              <a:t>The Evolutionary Mismatch</a:t>
            </a:r>
            <a:endParaRPr sz="3600">
              <a:latin typeface="Proxima Nova"/>
              <a:ea typeface="Proxima Nova"/>
              <a:cs typeface="Proxima Nova"/>
              <a:sym typeface="Proxima Nova"/>
            </a:endParaRPr>
          </a:p>
        </p:txBody>
      </p:sp>
      <p:pic>
        <p:nvPicPr>
          <p:cNvPr id="331" name="Google Shape;331;p42"/>
          <p:cNvPicPr preferRelativeResize="0"/>
          <p:nvPr/>
        </p:nvPicPr>
        <p:blipFill>
          <a:blip r:embed="rId4">
            <a:alphaModFix/>
          </a:blip>
          <a:stretch>
            <a:fillRect/>
          </a:stretch>
        </p:blipFill>
        <p:spPr>
          <a:xfrm>
            <a:off x="143823" y="1582320"/>
            <a:ext cx="2143125" cy="1426152"/>
          </a:xfrm>
          <a:prstGeom prst="rect">
            <a:avLst/>
          </a:prstGeom>
          <a:noFill/>
          <a:ln>
            <a:noFill/>
          </a:ln>
          <a:effectLst>
            <a:outerShdw blurRad="57150" dist="19050" dir="5400000" algn="bl" rotWithShape="0">
              <a:srgbClr val="000000">
                <a:alpha val="50000"/>
              </a:srgbClr>
            </a:outerShdw>
          </a:effectLst>
        </p:spPr>
      </p:pic>
      <p:pic>
        <p:nvPicPr>
          <p:cNvPr id="332" name="Google Shape;332;p42"/>
          <p:cNvPicPr preferRelativeResize="0"/>
          <p:nvPr/>
        </p:nvPicPr>
        <p:blipFill>
          <a:blip r:embed="rId5">
            <a:alphaModFix/>
          </a:blip>
          <a:stretch>
            <a:fillRect/>
          </a:stretch>
        </p:blipFill>
        <p:spPr>
          <a:xfrm>
            <a:off x="620313" y="2855838"/>
            <a:ext cx="2619375" cy="1743075"/>
          </a:xfrm>
          <a:prstGeom prst="rect">
            <a:avLst/>
          </a:prstGeom>
          <a:noFill/>
          <a:ln>
            <a:noFill/>
          </a:ln>
          <a:effectLst>
            <a:outerShdw blurRad="57150" dist="19050" dir="5400000" algn="bl" rotWithShape="0">
              <a:srgbClr val="000000">
                <a:alpha val="50000"/>
              </a:srgbClr>
            </a:outerShdw>
          </a:effectLst>
        </p:spPr>
      </p:pic>
      <p:pic>
        <p:nvPicPr>
          <p:cNvPr id="333" name="Google Shape;333;p42"/>
          <p:cNvPicPr preferRelativeResize="0"/>
          <p:nvPr/>
        </p:nvPicPr>
        <p:blipFill rotWithShape="1">
          <a:blip r:embed="rId6">
            <a:alphaModFix/>
          </a:blip>
          <a:srcRect/>
          <a:stretch/>
        </p:blipFill>
        <p:spPr>
          <a:xfrm>
            <a:off x="2813401" y="1582313"/>
            <a:ext cx="2058398" cy="2049250"/>
          </a:xfrm>
          <a:prstGeom prst="rect">
            <a:avLst/>
          </a:prstGeom>
          <a:noFill/>
          <a:ln>
            <a:noFill/>
          </a:ln>
          <a:effectLst>
            <a:outerShdw blurRad="57150" dist="19050" dir="5400000" algn="bl" rotWithShape="0">
              <a:srgbClr val="000000">
                <a:alpha val="50000"/>
              </a:srgbClr>
            </a:outerShdw>
          </a:effectLst>
        </p:spPr>
      </p:pic>
      <p:sp>
        <p:nvSpPr>
          <p:cNvPr id="334" name="Google Shape;334;p42"/>
          <p:cNvSpPr txBox="1"/>
          <p:nvPr/>
        </p:nvSpPr>
        <p:spPr>
          <a:xfrm>
            <a:off x="0" y="4713225"/>
            <a:ext cx="73389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accent1"/>
              </a:solidFill>
              <a:latin typeface="Proxima Nova"/>
              <a:ea typeface="Proxima Nova"/>
              <a:cs typeface="Proxima Nova"/>
              <a:sym typeface="Proxima Nova"/>
            </a:endParaRPr>
          </a:p>
          <a:p>
            <a:r>
              <a:rPr lang="en" sz="800">
                <a:solidFill>
                  <a:schemeClr val="accent1"/>
                </a:solidFill>
                <a:latin typeface="Proxima Nova"/>
                <a:ea typeface="Proxima Nova"/>
                <a:cs typeface="Proxima Nova"/>
                <a:sym typeface="Proxima Nova"/>
              </a:rPr>
              <a:t>Santago AC, Plate JF, Shively CA, Register TC, Smith TL, Saul KR, 2015. </a:t>
            </a:r>
            <a:endParaRPr sz="800">
              <a:solidFill>
                <a:schemeClr val="accent1"/>
              </a:solidFill>
              <a:latin typeface="Proxima Nova"/>
              <a:ea typeface="Proxima Nova"/>
              <a:cs typeface="Proxima Nova"/>
              <a:sym typeface="Proxima Nova"/>
            </a:endParaRPr>
          </a:p>
        </p:txBody>
      </p:sp>
    </p:spTree>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43"/>
          <p:cNvSpPr txBox="1"/>
          <p:nvPr/>
        </p:nvSpPr>
        <p:spPr>
          <a:xfrm>
            <a:off x="243475" y="1444800"/>
            <a:ext cx="5299800" cy="3502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accent6"/>
                </a:solidFill>
                <a:latin typeface="Proxima Nova"/>
                <a:ea typeface="Proxima Nova"/>
                <a:cs typeface="Proxima Nova"/>
                <a:sym typeface="Proxima Nova"/>
              </a:rPr>
              <a:t>Excessively loading the upper extremity musculature without closed chain stability support. A recipe for RC tears</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The bench press example</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Lying on the shoulder blades disrupts scapulo/humeral rhythm</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Increases GHJ motion</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RC has to stabilize this excessive motion</a:t>
            </a: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i="0" u="none" strike="noStrike" cap="none">
              <a:solidFill>
                <a:schemeClr val="accent6"/>
              </a:solidFill>
              <a:latin typeface="Proxima Nova"/>
              <a:ea typeface="Proxima Nova"/>
              <a:cs typeface="Proxima Nova"/>
              <a:sym typeface="Proxima Nova"/>
            </a:endParaRPr>
          </a:p>
        </p:txBody>
      </p:sp>
      <p:sp>
        <p:nvSpPr>
          <p:cNvPr id="341" name="Google Shape;341;p43"/>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Another </a:t>
            </a:r>
            <a:r>
              <a:rPr lang="en" sz="3600">
                <a:latin typeface="Proxima Nova"/>
                <a:ea typeface="Proxima Nova"/>
                <a:cs typeface="Proxima Nova"/>
                <a:sym typeface="Proxima Nova"/>
              </a:rPr>
              <a:t>Cultural Mismatch</a:t>
            </a:r>
            <a:endParaRPr sz="3600">
              <a:latin typeface="Proxima Nova"/>
              <a:ea typeface="Proxima Nova"/>
              <a:cs typeface="Proxima Nova"/>
              <a:sym typeface="Proxima Nova"/>
            </a:endParaRPr>
          </a:p>
        </p:txBody>
      </p:sp>
      <p:pic>
        <p:nvPicPr>
          <p:cNvPr id="342" name="Google Shape;342;p43"/>
          <p:cNvPicPr preferRelativeResize="0"/>
          <p:nvPr/>
        </p:nvPicPr>
        <p:blipFill>
          <a:blip r:embed="rId4">
            <a:alphaModFix/>
          </a:blip>
          <a:stretch>
            <a:fillRect/>
          </a:stretch>
        </p:blipFill>
        <p:spPr>
          <a:xfrm>
            <a:off x="5543275" y="1630725"/>
            <a:ext cx="3360225" cy="2587300"/>
          </a:xfrm>
          <a:prstGeom prst="rect">
            <a:avLst/>
          </a:prstGeom>
          <a:noFill/>
          <a:ln>
            <a:noFill/>
          </a:ln>
          <a:effectLst>
            <a:outerShdw blurRad="57150" dist="19050" dir="5400000" algn="bl" rotWithShape="0">
              <a:srgbClr val="000000">
                <a:alpha val="50000"/>
              </a:srgbClr>
            </a:outerShdw>
          </a:effectLst>
        </p:spPr>
      </p:pic>
      <p:sp>
        <p:nvSpPr>
          <p:cNvPr id="343" name="Google Shape;343;p43"/>
          <p:cNvSpPr txBox="1"/>
          <p:nvPr/>
        </p:nvSpPr>
        <p:spPr>
          <a:xfrm>
            <a:off x="0" y="4835700"/>
            <a:ext cx="3649500" cy="3078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800" err="1">
                <a:solidFill>
                  <a:schemeClr val="accent1"/>
                </a:solidFill>
                <a:latin typeface="Proxima Nova"/>
                <a:ea typeface="Proxima Nova"/>
                <a:cs typeface="Proxima Nova"/>
                <a:sym typeface="Proxima Nova"/>
              </a:rPr>
              <a:t>Pengine</a:t>
            </a:r>
            <a:r>
              <a:rPr lang="en" sz="800">
                <a:solidFill>
                  <a:schemeClr val="accent1"/>
                </a:solidFill>
                <a:latin typeface="Proxima Nova"/>
                <a:ea typeface="Proxima Nova"/>
                <a:cs typeface="Proxima Nova"/>
                <a:sym typeface="Proxima Nova"/>
              </a:rPr>
              <a:t> W. </a:t>
            </a:r>
            <a:endParaRPr sz="800">
              <a:solidFill>
                <a:schemeClr val="accent1"/>
              </a:solidFill>
              <a:latin typeface="Proxima Nova"/>
              <a:ea typeface="Proxima Nova"/>
              <a:cs typeface="Proxima Nova"/>
              <a:sym typeface="Proxima Nova"/>
            </a:endParaRPr>
          </a:p>
        </p:txBody>
      </p:sp>
    </p:spTree>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4"/>
          <p:cNvSpPr txBox="1"/>
          <p:nvPr/>
        </p:nvSpPr>
        <p:spPr>
          <a:xfrm>
            <a:off x="3341475" y="1398175"/>
            <a:ext cx="5654700" cy="3354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accent6"/>
                </a:solidFill>
                <a:highlight>
                  <a:srgbClr val="FFFFFF"/>
                </a:highlight>
                <a:latin typeface="Proxima Nova"/>
                <a:ea typeface="Proxima Nova"/>
                <a:cs typeface="Proxima Nova"/>
                <a:sym typeface="Proxima Nova"/>
              </a:rPr>
              <a:t>Re evaluate how we use and apply resistance to the vulnerable RC tissue?</a:t>
            </a:r>
            <a:endParaRPr sz="2000">
              <a:solidFill>
                <a:schemeClr val="accent6"/>
              </a:solidFill>
              <a:highlight>
                <a:srgbClr val="FFFFFF"/>
              </a:highlight>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highlight>
                  <a:srgbClr val="FFFFFF"/>
                </a:highlight>
                <a:latin typeface="Proxima Nova"/>
                <a:ea typeface="Proxima Nova"/>
                <a:cs typeface="Proxima Nova"/>
                <a:sym typeface="Proxima Nova"/>
              </a:rPr>
              <a:t>Limit repetitive overhead activity</a:t>
            </a:r>
            <a:endParaRPr sz="2000">
              <a:solidFill>
                <a:schemeClr val="accent6"/>
              </a:solidFill>
              <a:highlight>
                <a:srgbClr val="FFFFFF"/>
              </a:highlight>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highlight>
                  <a:srgbClr val="FFFFFF"/>
                </a:highlight>
                <a:latin typeface="Proxima Nova"/>
                <a:ea typeface="Proxima Nova"/>
                <a:cs typeface="Proxima Nova"/>
                <a:sym typeface="Proxima Nova"/>
              </a:rPr>
              <a:t>Be careful with loading the shoulder in an open chain. </a:t>
            </a:r>
            <a:endParaRPr sz="2000">
              <a:solidFill>
                <a:schemeClr val="accent6"/>
              </a:solidFill>
              <a:highlight>
                <a:srgbClr val="FFFFFF"/>
              </a:highlight>
              <a:latin typeface="Proxima Nova"/>
              <a:ea typeface="Proxima Nova"/>
              <a:cs typeface="Proxima Nova"/>
              <a:sym typeface="Proxima Nova"/>
            </a:endParaRPr>
          </a:p>
          <a:p>
            <a:pPr marL="914400" lvl="1" indent="-355600" algn="l" rtl="0">
              <a:spcBef>
                <a:spcPts val="0"/>
              </a:spcBef>
              <a:spcAft>
                <a:spcPts val="0"/>
              </a:spcAft>
              <a:buClr>
                <a:schemeClr val="accent6"/>
              </a:buClr>
              <a:buSzPts val="2000"/>
              <a:buFont typeface="Proxima Nova"/>
              <a:buChar char="○"/>
            </a:pPr>
            <a:r>
              <a:rPr lang="en" sz="2000">
                <a:solidFill>
                  <a:schemeClr val="accent6"/>
                </a:solidFill>
                <a:highlight>
                  <a:srgbClr val="FFFFFF"/>
                </a:highlight>
                <a:latin typeface="Proxima Nova"/>
                <a:ea typeface="Proxima Nova"/>
                <a:cs typeface="Proxima Nova"/>
                <a:sym typeface="Proxima Nova"/>
              </a:rPr>
              <a:t>Especially if the scapulo-humeral rhythm is disrupted</a:t>
            </a:r>
            <a:endParaRPr sz="2000">
              <a:solidFill>
                <a:schemeClr val="accent6"/>
              </a:solidFill>
              <a:highlight>
                <a:srgbClr val="FFFFFF"/>
              </a:highlight>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highlight>
                <a:srgbClr val="FFFFFF"/>
              </a:highlight>
              <a:latin typeface="Proxima Nova"/>
              <a:ea typeface="Proxima Nova"/>
              <a:cs typeface="Proxima Nova"/>
              <a:sym typeface="Proxima Nova"/>
            </a:endParaRPr>
          </a:p>
        </p:txBody>
      </p:sp>
      <p:sp>
        <p:nvSpPr>
          <p:cNvPr id="350" name="Google Shape;350;p44"/>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6357"/>
              <a:buFont typeface="Arial"/>
              <a:buNone/>
            </a:pPr>
            <a:r>
              <a:rPr lang="en" sz="4173"/>
              <a:t>Re evaluate UE PRE</a:t>
            </a:r>
            <a:endParaRPr sz="4173">
              <a:latin typeface="Proxima Nova"/>
              <a:ea typeface="Proxima Nova"/>
              <a:cs typeface="Proxima Nova"/>
              <a:sym typeface="Proxima Nova"/>
            </a:endParaRPr>
          </a:p>
          <a:p>
            <a:pPr marL="0" lvl="0" indent="0" algn="ctr" rtl="0">
              <a:spcBef>
                <a:spcPts val="0"/>
              </a:spcBef>
              <a:spcAft>
                <a:spcPts val="0"/>
              </a:spcAft>
              <a:buNone/>
            </a:pPr>
            <a:endParaRPr/>
          </a:p>
        </p:txBody>
      </p:sp>
      <p:pic>
        <p:nvPicPr>
          <p:cNvPr id="351" name="Google Shape;351;p44"/>
          <p:cNvPicPr preferRelativeResize="0"/>
          <p:nvPr/>
        </p:nvPicPr>
        <p:blipFill>
          <a:blip r:embed="rId3">
            <a:alphaModFix/>
          </a:blip>
          <a:stretch>
            <a:fillRect/>
          </a:stretch>
        </p:blipFill>
        <p:spPr>
          <a:xfrm>
            <a:off x="311688" y="1398163"/>
            <a:ext cx="2619375" cy="1743075"/>
          </a:xfrm>
          <a:prstGeom prst="rect">
            <a:avLst/>
          </a:prstGeom>
          <a:noFill/>
          <a:ln>
            <a:noFill/>
          </a:ln>
          <a:effectLst>
            <a:outerShdw blurRad="57150" dist="19050" dir="5400000" algn="bl" rotWithShape="0">
              <a:srgbClr val="000000">
                <a:alpha val="50000"/>
              </a:srgbClr>
            </a:outerShdw>
          </a:effectLst>
        </p:spPr>
      </p:pic>
      <p:pic>
        <p:nvPicPr>
          <p:cNvPr id="352" name="Google Shape;352;p44"/>
          <p:cNvPicPr preferRelativeResize="0"/>
          <p:nvPr/>
        </p:nvPicPr>
        <p:blipFill>
          <a:blip r:embed="rId4">
            <a:alphaModFix/>
          </a:blip>
          <a:stretch>
            <a:fillRect/>
          </a:stretch>
        </p:blipFill>
        <p:spPr>
          <a:xfrm>
            <a:off x="311688" y="3141238"/>
            <a:ext cx="2619375" cy="1743075"/>
          </a:xfrm>
          <a:prstGeom prst="rect">
            <a:avLst/>
          </a:prstGeom>
          <a:noFill/>
          <a:ln>
            <a:noFill/>
          </a:ln>
          <a:effectLst>
            <a:outerShdw blurRad="57150" dist="19050" dir="5400000" algn="bl" rotWithShape="0">
              <a:srgbClr val="000000">
                <a:alpha val="50000"/>
              </a:srgbClr>
            </a:outerShdw>
          </a:effectLst>
        </p:spPr>
      </p:pic>
      <p:sp>
        <p:nvSpPr>
          <p:cNvPr id="353" name="Google Shape;353;p44"/>
          <p:cNvSpPr txBox="1"/>
          <p:nvPr/>
        </p:nvSpPr>
        <p:spPr>
          <a:xfrm>
            <a:off x="60700" y="4835700"/>
            <a:ext cx="7452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accent6"/>
              </a:buClr>
              <a:buFont typeface="Arial"/>
              <a:buNone/>
            </a:pPr>
            <a:r>
              <a:rPr lang="en" sz="800">
                <a:solidFill>
                  <a:srgbClr val="202124"/>
                </a:solidFill>
                <a:highlight>
                  <a:srgbClr val="FFFFFF"/>
                </a:highlight>
                <a:latin typeface="Proxima Nova"/>
                <a:ea typeface="Proxima Nova"/>
                <a:cs typeface="Proxima Nova"/>
                <a:sym typeface="Proxima Nova"/>
              </a:rPr>
              <a:t>Rotator Cuff Tendinopathy, edited by T.W. Post, published by UpToDate, 2022.</a:t>
            </a:r>
            <a:endParaRPr sz="800">
              <a:latin typeface="Proxima Nova"/>
              <a:ea typeface="Proxima Nova"/>
              <a:cs typeface="Proxima Nova"/>
              <a:sym typeface="Proxima Nov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5"/>
          <p:cNvSpPr txBox="1">
            <a:spLocks noGrp="1"/>
          </p:cNvSpPr>
          <p:nvPr>
            <p:ph type="ctrTitle"/>
          </p:nvPr>
        </p:nvSpPr>
        <p:spPr>
          <a:xfrm>
            <a:off x="311700" y="903525"/>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050">
                <a:latin typeface="Proxima Nova"/>
                <a:ea typeface="Proxima Nova"/>
                <a:cs typeface="Proxima Nova"/>
                <a:sym typeface="Proxima Nova"/>
              </a:rPr>
              <a:t>The Evidence </a:t>
            </a:r>
            <a:r>
              <a:rPr lang="en" sz="3050"/>
              <a:t>Part I:</a:t>
            </a:r>
            <a:endParaRPr sz="3050"/>
          </a:p>
          <a:p>
            <a:pPr marL="0" lvl="0" indent="0" algn="l" rtl="0">
              <a:spcBef>
                <a:spcPts val="0"/>
              </a:spcBef>
              <a:spcAft>
                <a:spcPts val="0"/>
              </a:spcAft>
              <a:buSzPts val="990"/>
              <a:buNone/>
            </a:pPr>
            <a:r>
              <a:rPr lang="en" sz="3050"/>
              <a:t>Support for Evolutionary Mismatch</a:t>
            </a:r>
            <a:endParaRPr sz="3050"/>
          </a:p>
        </p:txBody>
      </p:sp>
      <p:cxnSp>
        <p:nvCxnSpPr>
          <p:cNvPr id="359" name="Google Shape;359;p45"/>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6"/>
          <p:cNvSpPr txBox="1"/>
          <p:nvPr/>
        </p:nvSpPr>
        <p:spPr>
          <a:xfrm>
            <a:off x="222750" y="1455400"/>
            <a:ext cx="5058600" cy="3502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000">
                <a:solidFill>
                  <a:schemeClr val="accent6"/>
                </a:solidFill>
                <a:latin typeface="Proxima Nova"/>
                <a:ea typeface="Proxima Nova"/>
                <a:cs typeface="Proxima Nova"/>
                <a:sym typeface="Proxima Nova"/>
              </a:rPr>
              <a:t>Shoulder Injuries Attributed to Resistance Training: A Brief Review</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Most common sites of soft tissue injury included the biceps, rotator cuff, and pectoralis major muscles</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Bench press frequently implicated as the causative factor</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90 degrees of shoulder abduction and external rotation also position associated with injury </a:t>
            </a:r>
            <a:endParaRPr sz="2000">
              <a:solidFill>
                <a:schemeClr val="accent6"/>
              </a:solidFill>
              <a:latin typeface="Proxima Nova"/>
              <a:ea typeface="Proxima Nova"/>
              <a:cs typeface="Proxima Nova"/>
              <a:sym typeface="Proxima Nova"/>
            </a:endParaRPr>
          </a:p>
        </p:txBody>
      </p:sp>
      <p:sp>
        <p:nvSpPr>
          <p:cNvPr id="366" name="Google Shape;366;p4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The Evidence</a:t>
            </a:r>
            <a:endParaRPr sz="3600">
              <a:latin typeface="Proxima Nova"/>
              <a:ea typeface="Proxima Nova"/>
              <a:cs typeface="Proxima Nova"/>
              <a:sym typeface="Proxima Nova"/>
            </a:endParaRPr>
          </a:p>
        </p:txBody>
      </p:sp>
      <p:sp>
        <p:nvSpPr>
          <p:cNvPr id="367" name="Google Shape;367;p46"/>
          <p:cNvSpPr txBox="1"/>
          <p:nvPr/>
        </p:nvSpPr>
        <p:spPr>
          <a:xfrm>
            <a:off x="0" y="4837389"/>
            <a:ext cx="75249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Kolber MJ, </a:t>
            </a:r>
            <a:r>
              <a:rPr lang="en" sz="800" err="1">
                <a:solidFill>
                  <a:schemeClr val="accent1"/>
                </a:solidFill>
                <a:latin typeface="Proxima Nova"/>
                <a:ea typeface="Proxima Nova"/>
                <a:cs typeface="Proxima Nova"/>
                <a:sym typeface="Proxima Nova"/>
              </a:rPr>
              <a:t>Beekhuizen</a:t>
            </a:r>
            <a:r>
              <a:rPr lang="en" sz="800">
                <a:solidFill>
                  <a:schemeClr val="accent1"/>
                </a:solidFill>
                <a:latin typeface="Proxima Nova"/>
                <a:ea typeface="Proxima Nova"/>
                <a:cs typeface="Proxima Nova"/>
                <a:sym typeface="Proxima Nova"/>
              </a:rPr>
              <a:t> KS, Cheng MSS, Hellman MA, 2010. </a:t>
            </a:r>
            <a:endParaRPr sz="800">
              <a:solidFill>
                <a:schemeClr val="accent1"/>
              </a:solidFill>
              <a:latin typeface="Proxima Nova"/>
              <a:ea typeface="Proxima Nova"/>
              <a:cs typeface="Proxima Nova"/>
              <a:sym typeface="Proxima Nova"/>
            </a:endParaRPr>
          </a:p>
        </p:txBody>
      </p:sp>
      <p:pic>
        <p:nvPicPr>
          <p:cNvPr id="368" name="Google Shape;368;p46"/>
          <p:cNvPicPr preferRelativeResize="0"/>
          <p:nvPr/>
        </p:nvPicPr>
        <p:blipFill rotWithShape="1">
          <a:blip r:embed="rId4">
            <a:alphaModFix/>
          </a:blip>
          <a:srcRect l="6328" t="5584" r="7576" b="6061"/>
          <a:stretch/>
        </p:blipFill>
        <p:spPr>
          <a:xfrm>
            <a:off x="6628225" y="1455400"/>
            <a:ext cx="2068000" cy="1893025"/>
          </a:xfrm>
          <a:prstGeom prst="rect">
            <a:avLst/>
          </a:prstGeom>
          <a:noFill/>
          <a:ln>
            <a:noFill/>
          </a:ln>
          <a:effectLst>
            <a:outerShdw blurRad="57150" dist="19050" dir="5400000" algn="bl" rotWithShape="0">
              <a:srgbClr val="000000">
                <a:alpha val="50000"/>
              </a:srgbClr>
            </a:outerShdw>
          </a:effectLst>
        </p:spPr>
      </p:pic>
      <p:pic>
        <p:nvPicPr>
          <p:cNvPr id="369" name="Google Shape;369;p46"/>
          <p:cNvPicPr preferRelativeResize="0"/>
          <p:nvPr/>
        </p:nvPicPr>
        <p:blipFill>
          <a:blip r:embed="rId5">
            <a:alphaModFix/>
          </a:blip>
          <a:stretch>
            <a:fillRect/>
          </a:stretch>
        </p:blipFill>
        <p:spPr>
          <a:xfrm>
            <a:off x="5342849" y="2736125"/>
            <a:ext cx="1948850" cy="1893025"/>
          </a:xfrm>
          <a:prstGeom prst="rect">
            <a:avLst/>
          </a:prstGeom>
          <a:noFill/>
          <a:ln>
            <a:noFill/>
          </a:ln>
          <a:effectLst>
            <a:outerShdw blurRad="57150" dist="19050" dir="5400000" algn="bl" rotWithShape="0">
              <a:srgbClr val="000000">
                <a:alpha val="50000"/>
              </a:srgbClr>
            </a:outerShdw>
          </a:effectLst>
        </p:spPr>
      </p:pic>
    </p:spTree>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7"/>
          <p:cNvSpPr txBox="1"/>
          <p:nvPr/>
        </p:nvSpPr>
        <p:spPr>
          <a:xfrm>
            <a:off x="311700" y="1516075"/>
            <a:ext cx="5296500" cy="3018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000">
                <a:solidFill>
                  <a:schemeClr val="accent6"/>
                </a:solidFill>
                <a:latin typeface="Proxima Nova"/>
                <a:ea typeface="Proxima Nova"/>
                <a:cs typeface="Proxima Nova"/>
                <a:sym typeface="Proxima Nova"/>
              </a:rPr>
              <a:t>Shoulder pain disorders</a:t>
            </a: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The shoulder is the second most common joint  for which the general population seeks medical attention.</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RC is the most common problem</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Incidence of </a:t>
            </a:r>
            <a:r>
              <a:rPr lang="en" sz="2000">
                <a:solidFill>
                  <a:schemeClr val="accent6"/>
                </a:solidFill>
                <a:latin typeface="Proxima Nova"/>
                <a:ea typeface="Proxima Nova"/>
                <a:cs typeface="Proxima Nova"/>
                <a:sym typeface="Proxima Nova"/>
              </a:rPr>
              <a:t>r</a:t>
            </a:r>
            <a:r>
              <a:rPr lang="en" sz="2000" i="0" u="none" strike="noStrike" cap="none">
                <a:solidFill>
                  <a:schemeClr val="accent6"/>
                </a:solidFill>
                <a:latin typeface="Proxima Nova"/>
                <a:ea typeface="Proxima Nova"/>
                <a:cs typeface="Proxima Nova"/>
                <a:sym typeface="Proxima Nova"/>
              </a:rPr>
              <a:t>otator cuff problems increases with age and is as high as 70% in the 70 to 79 y/o age group</a:t>
            </a:r>
            <a:endParaRPr sz="2000" i="0" u="none" strike="noStrike" cap="none">
              <a:solidFill>
                <a:schemeClr val="accent6"/>
              </a:solidFill>
              <a:latin typeface="Proxima Nova"/>
              <a:ea typeface="Proxima Nova"/>
              <a:cs typeface="Proxima Nova"/>
              <a:sym typeface="Proxima Nova"/>
            </a:endParaRPr>
          </a:p>
        </p:txBody>
      </p:sp>
      <p:sp>
        <p:nvSpPr>
          <p:cNvPr id="376" name="Google Shape;376;p47"/>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Font typeface="Arial"/>
              <a:buNone/>
            </a:pPr>
            <a:r>
              <a:rPr lang="en" sz="3600">
                <a:latin typeface="Proxima Nova"/>
                <a:ea typeface="Proxima Nova"/>
                <a:cs typeface="Proxima Nova"/>
                <a:sym typeface="Proxima Nova"/>
              </a:rPr>
              <a:t>The E</a:t>
            </a:r>
            <a:r>
              <a:rPr lang="en" sz="3600"/>
              <a:t>vidence</a:t>
            </a:r>
            <a:endParaRPr sz="3600">
              <a:latin typeface="Proxima Nova"/>
              <a:ea typeface="Proxima Nova"/>
              <a:cs typeface="Proxima Nova"/>
              <a:sym typeface="Proxima Nova"/>
            </a:endParaRPr>
          </a:p>
        </p:txBody>
      </p:sp>
      <p:sp>
        <p:nvSpPr>
          <p:cNvPr id="377" name="Google Shape;377;p47"/>
          <p:cNvSpPr txBox="1"/>
          <p:nvPr/>
        </p:nvSpPr>
        <p:spPr>
          <a:xfrm>
            <a:off x="0" y="4839507"/>
            <a:ext cx="71478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Yamaguchi, Ken MD, </a:t>
            </a:r>
            <a:r>
              <a:rPr lang="en" sz="800" err="1">
                <a:solidFill>
                  <a:schemeClr val="accent1"/>
                </a:solidFill>
                <a:latin typeface="Proxima Nova"/>
                <a:ea typeface="Proxima Nova"/>
                <a:cs typeface="Proxima Nova"/>
                <a:sym typeface="Proxima Nova"/>
              </a:rPr>
              <a:t>Ditsios</a:t>
            </a:r>
            <a:r>
              <a:rPr lang="en" sz="800">
                <a:solidFill>
                  <a:schemeClr val="accent1"/>
                </a:solidFill>
                <a:latin typeface="Proxima Nova"/>
                <a:ea typeface="Proxima Nova"/>
                <a:cs typeface="Proxima Nova"/>
                <a:sym typeface="Proxima Nova"/>
              </a:rPr>
              <a:t>, Konstantinos MD, Middleton, William D. MD, </a:t>
            </a:r>
            <a:r>
              <a:rPr lang="en" sz="800" err="1">
                <a:solidFill>
                  <a:schemeClr val="accent1"/>
                </a:solidFill>
                <a:latin typeface="Proxima Nova"/>
                <a:ea typeface="Proxima Nova"/>
                <a:cs typeface="Proxima Nova"/>
                <a:sym typeface="Proxima Nova"/>
              </a:rPr>
              <a:t>Hildebolt</a:t>
            </a:r>
            <a:r>
              <a:rPr lang="en" sz="800">
                <a:solidFill>
                  <a:schemeClr val="accent1"/>
                </a:solidFill>
                <a:latin typeface="Proxima Nova"/>
                <a:ea typeface="Proxima Nova"/>
                <a:cs typeface="Proxima Nova"/>
                <a:sym typeface="Proxima Nova"/>
              </a:rPr>
              <a:t>, Charles F. PhD, Galatz LMM, </a:t>
            </a:r>
            <a:r>
              <a:rPr lang="en" sz="800" err="1">
                <a:solidFill>
                  <a:schemeClr val="accent1"/>
                </a:solidFill>
                <a:latin typeface="Proxima Nova"/>
                <a:ea typeface="Proxima Nova"/>
                <a:cs typeface="Proxima Nova"/>
                <a:sym typeface="Proxima Nova"/>
              </a:rPr>
              <a:t>Teefey</a:t>
            </a:r>
            <a:r>
              <a:rPr lang="en" sz="800">
                <a:solidFill>
                  <a:schemeClr val="accent1"/>
                </a:solidFill>
                <a:latin typeface="Proxima Nova"/>
                <a:ea typeface="Proxima Nova"/>
                <a:cs typeface="Proxima Nova"/>
                <a:sym typeface="Proxima Nova"/>
              </a:rPr>
              <a:t> SAM, 2006. </a:t>
            </a:r>
            <a:endParaRPr sz="800">
              <a:solidFill>
                <a:schemeClr val="accent1"/>
              </a:solidFill>
              <a:latin typeface="Proxima Nova"/>
              <a:ea typeface="Proxima Nova"/>
              <a:cs typeface="Proxima Nova"/>
              <a:sym typeface="Proxima Nova"/>
            </a:endParaRPr>
          </a:p>
        </p:txBody>
      </p:sp>
      <p:pic>
        <p:nvPicPr>
          <p:cNvPr id="378" name="Google Shape;378;p47"/>
          <p:cNvPicPr preferRelativeResize="0"/>
          <p:nvPr/>
        </p:nvPicPr>
        <p:blipFill>
          <a:blip r:embed="rId4">
            <a:alphaModFix/>
          </a:blip>
          <a:stretch>
            <a:fillRect/>
          </a:stretch>
        </p:blipFill>
        <p:spPr>
          <a:xfrm>
            <a:off x="5798350" y="1759801"/>
            <a:ext cx="2803825" cy="1992175"/>
          </a:xfrm>
          <a:prstGeom prst="rect">
            <a:avLst/>
          </a:prstGeom>
          <a:noFill/>
          <a:ln>
            <a:noFill/>
          </a:ln>
          <a:effectLst>
            <a:outerShdw blurRad="57150" dist="19050" dir="5400000" algn="bl" rotWithShape="0">
              <a:srgbClr val="000000">
                <a:alpha val="50000"/>
              </a:srgbClr>
            </a:outerShdw>
          </a:effectLst>
        </p:spPr>
      </p:pic>
    </p:spTree>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8"/>
          <p:cNvSpPr txBox="1"/>
          <p:nvPr/>
        </p:nvSpPr>
        <p:spPr>
          <a:xfrm>
            <a:off x="126600" y="1560575"/>
            <a:ext cx="5674500" cy="3354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i="1" u="none" strike="noStrike" cap="none">
                <a:solidFill>
                  <a:schemeClr val="accent6"/>
                </a:solidFill>
                <a:latin typeface="Proxima Nova"/>
                <a:ea typeface="Proxima Nova"/>
                <a:cs typeface="Proxima Nova"/>
                <a:sym typeface="Proxima Nova"/>
              </a:rPr>
              <a:t>Age-related degenerative functional, radiographic, and histological changes of the shoulder in non-human primates</a:t>
            </a:r>
            <a:endParaRPr sz="2000" i="1">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11</a:t>
            </a:r>
            <a:r>
              <a:rPr lang="en" sz="2000" i="0" u="none" strike="noStrike" cap="none">
                <a:solidFill>
                  <a:schemeClr val="accent6"/>
                </a:solidFill>
                <a:latin typeface="Proxima Nova"/>
                <a:ea typeface="Proxima Nova"/>
                <a:cs typeface="Proxima Nova"/>
                <a:sym typeface="Proxima Nova"/>
              </a:rPr>
              <a:t> monkeys </a:t>
            </a:r>
            <a:r>
              <a:rPr lang="en" sz="2000">
                <a:solidFill>
                  <a:schemeClr val="accent6"/>
                </a:solidFill>
                <a:latin typeface="Proxima Nova"/>
                <a:ea typeface="Proxima Nova"/>
                <a:cs typeface="Proxima Nova"/>
                <a:sym typeface="Proxima Nova"/>
              </a:rPr>
              <a:t>(of varying ages) </a:t>
            </a:r>
            <a:endParaRPr sz="2000" i="0" u="none" strike="noStrike" cap="none">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0% with</a:t>
            </a:r>
            <a:r>
              <a:rPr lang="en" sz="2000" u="none" strike="noStrike" cap="none">
                <a:solidFill>
                  <a:schemeClr val="accent6"/>
                </a:solidFill>
                <a:latin typeface="Proxima Nova"/>
                <a:ea typeface="Proxima Nova"/>
                <a:cs typeface="Proxima Nova"/>
                <a:sym typeface="Proxima Nova"/>
              </a:rPr>
              <a:t> partial or full thickness rotator cuff tears </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67% with</a:t>
            </a:r>
            <a:r>
              <a:rPr lang="en" sz="2000" u="none" strike="noStrike" cap="none">
                <a:solidFill>
                  <a:schemeClr val="accent6"/>
                </a:solidFill>
                <a:latin typeface="Proxima Nova"/>
                <a:ea typeface="Proxima Nova"/>
                <a:cs typeface="Proxima Nova"/>
                <a:sym typeface="Proxima Nova"/>
              </a:rPr>
              <a:t> degenerative joint disease </a:t>
            </a: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sp>
        <p:nvSpPr>
          <p:cNvPr id="385" name="Google Shape;385;p48"/>
          <p:cNvSpPr txBox="1">
            <a:spLocks noGrp="1"/>
          </p:cNvSpPr>
          <p:nvPr>
            <p:ph type="title"/>
          </p:nvPr>
        </p:nvSpPr>
        <p:spPr>
          <a:xfrm>
            <a:off x="311700" y="4252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990"/>
              <a:buFont typeface="Arial"/>
              <a:buNone/>
            </a:pPr>
            <a:r>
              <a:rPr lang="en" sz="2856">
                <a:latin typeface="Proxima Nova"/>
                <a:ea typeface="Proxima Nova"/>
                <a:cs typeface="Proxima Nova"/>
                <a:sym typeface="Proxima Nova"/>
              </a:rPr>
              <a:t>The Evidence:</a:t>
            </a:r>
            <a:r>
              <a:rPr lang="en" sz="2856"/>
              <a:t> RC Pathology Chimps Vs Humans</a:t>
            </a:r>
            <a:r>
              <a:rPr lang="en" sz="2856">
                <a:latin typeface="Proxima Nova"/>
                <a:ea typeface="Proxima Nova"/>
                <a:cs typeface="Proxima Nova"/>
                <a:sym typeface="Proxima Nova"/>
              </a:rPr>
              <a:t> </a:t>
            </a:r>
            <a:endParaRPr sz="2856">
              <a:latin typeface="Proxima Nova"/>
              <a:ea typeface="Proxima Nova"/>
              <a:cs typeface="Proxima Nova"/>
              <a:sym typeface="Proxima Nova"/>
            </a:endParaRPr>
          </a:p>
          <a:p>
            <a:pPr marL="0" lvl="0" indent="0" algn="ctr" rtl="0">
              <a:spcBef>
                <a:spcPts val="0"/>
              </a:spcBef>
              <a:spcAft>
                <a:spcPts val="0"/>
              </a:spcAft>
              <a:buSzPts val="990"/>
              <a:buNone/>
            </a:pPr>
            <a:endParaRPr sz="2250"/>
          </a:p>
        </p:txBody>
      </p:sp>
      <p:sp>
        <p:nvSpPr>
          <p:cNvPr id="386" name="Google Shape;386;p48"/>
          <p:cNvSpPr txBox="1"/>
          <p:nvPr/>
        </p:nvSpPr>
        <p:spPr>
          <a:xfrm>
            <a:off x="0" y="4834864"/>
            <a:ext cx="73569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ea typeface="Proxima Nova"/>
                <a:cs typeface="Proxima Nova"/>
                <a:sym typeface="Proxima Nova"/>
              </a:rPr>
              <a:t>Plate JF, Bates CM, Mannava S, et al., 2013. </a:t>
            </a:r>
            <a:endParaRPr lang="en-US" sz="800">
              <a:solidFill>
                <a:schemeClr val="accent1"/>
              </a:solidFill>
              <a:latin typeface="Proxima Nova"/>
              <a:ea typeface="Proxima Nova"/>
              <a:cs typeface="Proxima Nova"/>
            </a:endParaRPr>
          </a:p>
        </p:txBody>
      </p:sp>
      <p:pic>
        <p:nvPicPr>
          <p:cNvPr id="387" name="Google Shape;387;p48"/>
          <p:cNvPicPr preferRelativeResize="0"/>
          <p:nvPr/>
        </p:nvPicPr>
        <p:blipFill>
          <a:blip r:embed="rId4">
            <a:alphaModFix/>
          </a:blip>
          <a:stretch>
            <a:fillRect/>
          </a:stretch>
        </p:blipFill>
        <p:spPr>
          <a:xfrm>
            <a:off x="5801100" y="1650799"/>
            <a:ext cx="2652050" cy="2272325"/>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93F5273E-3753-BAD4-B704-3245689DCE69}"/>
              </a:ext>
            </a:extLst>
          </p:cNvPr>
          <p:cNvSpPr txBox="1"/>
          <p:nvPr/>
        </p:nvSpPr>
        <p:spPr>
          <a:xfrm>
            <a:off x="5663775" y="3923026"/>
            <a:ext cx="316561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Mathewson, M. A., Kwan, A., Eng, C. M., Lieber, R. L., &amp; Ward, S. R. (2014). </a:t>
            </a:r>
            <a:r>
              <a:rPr lang="en-US" sz="800" i="1">
                <a:latin typeface="Proxima Nova"/>
              </a:rPr>
              <a:t>Comparison of rotator cuff muscle architecture between humans and other selected vertebrate species</a:t>
            </a:r>
            <a:r>
              <a:rPr lang="en-US" sz="800">
                <a:latin typeface="Proxima Nova"/>
              </a:rPr>
              <a:t>. </a:t>
            </a:r>
            <a:r>
              <a:rPr lang="en-US" sz="800" i="1">
                <a:latin typeface="Proxima Nova"/>
              </a:rPr>
              <a:t>Journal of Experimental Biology, 217</a:t>
            </a:r>
            <a:r>
              <a:rPr lang="en-US" sz="800">
                <a:latin typeface="Proxima Nova"/>
              </a:rPr>
              <a:t>(2), 261–273.</a:t>
            </a:r>
            <a:endParaRPr lang="en-US" sz="800">
              <a:solidFill>
                <a:srgbClr val="14A750"/>
              </a:solidFill>
              <a:latin typeface="Proxima Nova"/>
            </a:endParaRPr>
          </a:p>
          <a:p>
            <a:endParaRPr lang="en-US">
              <a:solidFill>
                <a:srgbClr val="14A750"/>
              </a:solidFill>
            </a:endParaRPr>
          </a:p>
          <a:p>
            <a:pPr algn="l"/>
            <a:endParaRPr lang="en-US"/>
          </a:p>
        </p:txBody>
      </p:sp>
    </p:spTree>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9"/>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a:t>
            </a:r>
            <a:endParaRPr/>
          </a:p>
        </p:txBody>
      </p:sp>
      <p:sp>
        <p:nvSpPr>
          <p:cNvPr id="393" name="Google Shape;393;p49"/>
          <p:cNvSpPr txBox="1"/>
          <p:nvPr/>
        </p:nvSpPr>
        <p:spPr>
          <a:xfrm>
            <a:off x="311700" y="1304775"/>
            <a:ext cx="87642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accent6"/>
                </a:solidFill>
                <a:latin typeface="Proxima Nova"/>
                <a:ea typeface="Proxima Nova"/>
                <a:cs typeface="Proxima Nova"/>
                <a:sym typeface="Proxima Nova"/>
              </a:rPr>
              <a:t>Correlation of acromial morphology with impingement syndrome and rotator cuff tears </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Hooked acromion only occurred in patients with rotator cuff tears  </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There are other anatomical features associated with RC dysfunction in humans. </a:t>
            </a:r>
            <a:endParaRPr sz="20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sp>
        <p:nvSpPr>
          <p:cNvPr id="394" name="Google Shape;394;p49"/>
          <p:cNvSpPr txBox="1"/>
          <p:nvPr/>
        </p:nvSpPr>
        <p:spPr>
          <a:xfrm>
            <a:off x="-46182" y="4838255"/>
            <a:ext cx="70434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Balke M, Schmidt C, Dedy N, Banerjee M, Bouillon B, Liem D, 2013. </a:t>
            </a:r>
            <a:endParaRPr sz="800">
              <a:solidFill>
                <a:schemeClr val="accent1"/>
              </a:solidFill>
              <a:latin typeface="Proxima Nova"/>
              <a:ea typeface="Proxima Nova"/>
              <a:cs typeface="Proxima Nova"/>
              <a:sym typeface="Proxima Nova"/>
            </a:endParaRPr>
          </a:p>
        </p:txBody>
      </p:sp>
      <p:pic>
        <p:nvPicPr>
          <p:cNvPr id="395" name="Google Shape;395;p49"/>
          <p:cNvPicPr preferRelativeResize="0"/>
          <p:nvPr/>
        </p:nvPicPr>
        <p:blipFill rotWithShape="1">
          <a:blip r:embed="rId4">
            <a:alphaModFix/>
          </a:blip>
          <a:srcRect l="61742" b="11652"/>
          <a:stretch/>
        </p:blipFill>
        <p:spPr>
          <a:xfrm>
            <a:off x="782925" y="2984625"/>
            <a:ext cx="1103151" cy="1555400"/>
          </a:xfrm>
          <a:prstGeom prst="rect">
            <a:avLst/>
          </a:prstGeom>
          <a:noFill/>
          <a:ln>
            <a:noFill/>
          </a:ln>
          <a:effectLst>
            <a:outerShdw blurRad="57150" dist="19050" dir="5400000" algn="bl" rotWithShape="0">
              <a:srgbClr val="000000">
                <a:alpha val="50000"/>
              </a:srgbClr>
            </a:outerShdw>
          </a:effectLst>
        </p:spPr>
      </p:pic>
      <p:pic>
        <p:nvPicPr>
          <p:cNvPr id="396" name="Google Shape;396;p49"/>
          <p:cNvPicPr preferRelativeResize="0"/>
          <p:nvPr/>
        </p:nvPicPr>
        <p:blipFill>
          <a:blip r:embed="rId5">
            <a:alphaModFix/>
          </a:blip>
          <a:stretch>
            <a:fillRect/>
          </a:stretch>
        </p:blipFill>
        <p:spPr>
          <a:xfrm>
            <a:off x="2146525" y="2720425"/>
            <a:ext cx="4850925" cy="1938450"/>
          </a:xfrm>
          <a:prstGeom prst="rect">
            <a:avLst/>
          </a:prstGeom>
          <a:noFill/>
          <a:ln>
            <a:noFill/>
          </a:ln>
          <a:effectLst>
            <a:outerShdw blurRad="57150" dist="19050" dir="5400000" algn="bl" rotWithShape="0">
              <a:srgbClr val="000000">
                <a:alpha val="50000"/>
              </a:srgbClr>
            </a:outerShdw>
          </a:effectLst>
        </p:spPr>
      </p:pic>
      <p:pic>
        <p:nvPicPr>
          <p:cNvPr id="397" name="Google Shape;397;p49"/>
          <p:cNvPicPr preferRelativeResize="0"/>
          <p:nvPr/>
        </p:nvPicPr>
        <p:blipFill rotWithShape="1">
          <a:blip r:embed="rId4">
            <a:alphaModFix/>
          </a:blip>
          <a:srcRect l="6670" r="37786" b="11652"/>
          <a:stretch/>
        </p:blipFill>
        <p:spPr>
          <a:xfrm>
            <a:off x="7257900" y="2984625"/>
            <a:ext cx="1451926" cy="1410050"/>
          </a:xfrm>
          <a:prstGeom prst="rect">
            <a:avLst/>
          </a:prstGeom>
          <a:noFill/>
          <a:ln>
            <a:noFill/>
          </a:ln>
          <a:effectLst>
            <a:outerShdw blurRad="57150" dist="19050" dir="5400000" algn="bl" rotWithShape="0">
              <a:srgbClr val="000000">
                <a:alpha val="50000"/>
              </a:srgbClr>
            </a:outerShdw>
          </a:effectLst>
        </p:spPr>
      </p:pic>
      <p:cxnSp>
        <p:nvCxnSpPr>
          <p:cNvPr id="398" name="Google Shape;398;p49"/>
          <p:cNvCxnSpPr/>
          <p:nvPr/>
        </p:nvCxnSpPr>
        <p:spPr>
          <a:xfrm flipH="1">
            <a:off x="6748000" y="3048000"/>
            <a:ext cx="314100" cy="601500"/>
          </a:xfrm>
          <a:prstGeom prst="straightConnector1">
            <a:avLst/>
          </a:prstGeom>
          <a:noFill/>
          <a:ln w="38100" cap="flat" cmpd="sng">
            <a:solidFill>
              <a:schemeClr val="dk1"/>
            </a:solidFill>
            <a:prstDash val="solid"/>
            <a:round/>
            <a:headEnd type="none" w="med" len="med"/>
            <a:tailEnd type="triangle" w="med" len="med"/>
          </a:ln>
        </p:spPr>
      </p:cxnSp>
      <p:sp>
        <p:nvSpPr>
          <p:cNvPr id="399" name="Google Shape;399;p49"/>
          <p:cNvSpPr/>
          <p:nvPr/>
        </p:nvSpPr>
        <p:spPr>
          <a:xfrm>
            <a:off x="6259275" y="3655501"/>
            <a:ext cx="702300" cy="7782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0"/>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 Acromion Shape</a:t>
            </a:r>
            <a:endParaRPr/>
          </a:p>
        </p:txBody>
      </p:sp>
      <p:sp>
        <p:nvSpPr>
          <p:cNvPr id="405" name="Google Shape;405;p50"/>
          <p:cNvSpPr txBox="1"/>
          <p:nvPr/>
        </p:nvSpPr>
        <p:spPr>
          <a:xfrm>
            <a:off x="253500" y="1429800"/>
            <a:ext cx="43185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accent6"/>
                </a:solidFill>
                <a:latin typeface="Proxima Nova"/>
                <a:ea typeface="Proxima Nova"/>
                <a:cs typeface="Proxima Nova"/>
                <a:sym typeface="Proxima Nova"/>
              </a:rPr>
              <a:t>Subacromial space in African great apes and subacromial impingement syndrome in humans. </a:t>
            </a:r>
            <a:endParaRPr sz="2000" i="1">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Primates - 60-70% with type III acromions</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Humans - &lt; 3%  with type III acromions </a:t>
            </a:r>
            <a:endParaRPr sz="2000">
              <a:solidFill>
                <a:schemeClr val="accent6"/>
              </a:solidFill>
              <a:latin typeface="Proxima Nova"/>
              <a:ea typeface="Proxima Nova"/>
              <a:cs typeface="Proxima Nova"/>
              <a:sym typeface="Proxima Nova"/>
            </a:endParaRPr>
          </a:p>
          <a:p>
            <a:pPr marL="91440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According to other sources - &lt; 10% </a:t>
            </a:r>
            <a:endParaRPr sz="2000">
              <a:solidFill>
                <a:schemeClr val="accent6"/>
              </a:solidFill>
              <a:latin typeface="Proxima Nova"/>
              <a:ea typeface="Proxima Nova"/>
              <a:cs typeface="Proxima Nova"/>
              <a:sym typeface="Proxima Nova"/>
            </a:endParaRPr>
          </a:p>
        </p:txBody>
      </p:sp>
      <p:sp>
        <p:nvSpPr>
          <p:cNvPr id="406" name="Google Shape;406;p50"/>
          <p:cNvSpPr txBox="1"/>
          <p:nvPr/>
        </p:nvSpPr>
        <p:spPr>
          <a:xfrm>
            <a:off x="0" y="4833627"/>
            <a:ext cx="7723200" cy="307746"/>
          </a:xfrm>
          <a:prstGeom prst="rect">
            <a:avLst/>
          </a:prstGeom>
          <a:noFill/>
          <a:ln>
            <a:noFill/>
          </a:ln>
        </p:spPr>
        <p:txBody>
          <a:bodyPr spcFirstLastPara="1" wrap="square" lIns="91425" tIns="91425" rIns="91425" bIns="91425" anchor="t" anchorCtr="0">
            <a:spAutoFit/>
          </a:bodyPr>
          <a:lstStyle/>
          <a:p>
            <a:r>
              <a:rPr lang="en" sz="800" err="1">
                <a:solidFill>
                  <a:schemeClr val="accent6"/>
                </a:solidFill>
                <a:latin typeface="Proxima Nova"/>
                <a:ea typeface="Proxima Nova"/>
                <a:cs typeface="Proxima Nova"/>
                <a:sym typeface="Proxima Nova"/>
              </a:rPr>
              <a:t>Potau</a:t>
            </a:r>
            <a:r>
              <a:rPr lang="en" sz="800">
                <a:solidFill>
                  <a:schemeClr val="accent6"/>
                </a:solidFill>
                <a:latin typeface="Proxima Nova"/>
                <a:ea typeface="Proxima Nova"/>
                <a:cs typeface="Proxima Nova"/>
                <a:sym typeface="Proxima Nova"/>
              </a:rPr>
              <a:t> JM, </a:t>
            </a:r>
            <a:r>
              <a:rPr lang="en" sz="800" err="1">
                <a:solidFill>
                  <a:schemeClr val="accent6"/>
                </a:solidFill>
                <a:latin typeface="Proxima Nova"/>
                <a:ea typeface="Proxima Nova"/>
                <a:cs typeface="Proxima Nova"/>
                <a:sym typeface="Proxima Nova"/>
              </a:rPr>
              <a:t>Bardina</a:t>
            </a:r>
            <a:r>
              <a:rPr lang="en" sz="800">
                <a:solidFill>
                  <a:schemeClr val="accent6"/>
                </a:solidFill>
                <a:latin typeface="Proxima Nova"/>
                <a:ea typeface="Proxima Nova"/>
                <a:cs typeface="Proxima Nova"/>
                <a:sym typeface="Proxima Nova"/>
              </a:rPr>
              <a:t> X, </a:t>
            </a:r>
            <a:r>
              <a:rPr lang="en" sz="800" err="1">
                <a:solidFill>
                  <a:schemeClr val="accent6"/>
                </a:solidFill>
                <a:latin typeface="Proxima Nova"/>
                <a:ea typeface="Proxima Nova"/>
                <a:cs typeface="Proxima Nova"/>
                <a:sym typeface="Proxima Nova"/>
              </a:rPr>
              <a:t>Ciurana</a:t>
            </a:r>
            <a:r>
              <a:rPr lang="en" sz="800">
                <a:solidFill>
                  <a:schemeClr val="accent6"/>
                </a:solidFill>
                <a:latin typeface="Proxima Nova"/>
                <a:ea typeface="Proxima Nova"/>
                <a:cs typeface="Proxima Nova"/>
                <a:sym typeface="Proxima Nova"/>
              </a:rPr>
              <a:t> N, 2007. </a:t>
            </a:r>
            <a:endParaRPr sz="800">
              <a:solidFill>
                <a:schemeClr val="accent6"/>
              </a:solidFill>
              <a:latin typeface="Proxima Nova"/>
              <a:ea typeface="Proxima Nova"/>
              <a:cs typeface="Proxima Nova"/>
              <a:sym typeface="Proxima Nova"/>
            </a:endParaRPr>
          </a:p>
        </p:txBody>
      </p:sp>
      <p:pic>
        <p:nvPicPr>
          <p:cNvPr id="407" name="Google Shape;407;p50"/>
          <p:cNvPicPr preferRelativeResize="0"/>
          <p:nvPr/>
        </p:nvPicPr>
        <p:blipFill>
          <a:blip r:embed="rId4">
            <a:alphaModFix/>
          </a:blip>
          <a:stretch>
            <a:fillRect/>
          </a:stretch>
        </p:blipFill>
        <p:spPr>
          <a:xfrm>
            <a:off x="4571999" y="1738851"/>
            <a:ext cx="4418400" cy="2311618"/>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C76FB00A-90C5-D26F-CD7E-0EF3BED4DE68}"/>
              </a:ext>
            </a:extLst>
          </p:cNvPr>
          <p:cNvSpPr txBox="1"/>
          <p:nvPr/>
        </p:nvSpPr>
        <p:spPr>
          <a:xfrm>
            <a:off x="4630616" y="4049346"/>
            <a:ext cx="451142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Simmer Filho, J., &amp; Kautsky, R. M. (2021, October 25). </a:t>
            </a:r>
            <a:r>
              <a:rPr lang="en-US" sz="800" i="1">
                <a:latin typeface="Proxima Nova"/>
              </a:rPr>
              <a:t>Limites da </a:t>
            </a:r>
            <a:r>
              <a:rPr lang="en-US" sz="800" i="1" err="1">
                <a:latin typeface="Proxima Nova"/>
              </a:rPr>
              <a:t>artroscopia</a:t>
            </a:r>
            <a:r>
              <a:rPr lang="en-US" sz="800" i="1">
                <a:latin typeface="Proxima Nova"/>
              </a:rPr>
              <a:t> </a:t>
            </a:r>
            <a:r>
              <a:rPr lang="en-US" sz="800" i="1" err="1">
                <a:latin typeface="Proxima Nova"/>
              </a:rPr>
              <a:t>na</a:t>
            </a:r>
            <a:r>
              <a:rPr lang="en-US" sz="800" i="1">
                <a:latin typeface="Proxima Nova"/>
              </a:rPr>
              <a:t> </a:t>
            </a:r>
            <a:r>
              <a:rPr lang="en-US" sz="800" i="1" err="1">
                <a:latin typeface="Proxima Nova"/>
              </a:rPr>
              <a:t>instabilidade</a:t>
            </a:r>
            <a:r>
              <a:rPr lang="en-US" sz="800" i="1">
                <a:latin typeface="Proxima Nova"/>
              </a:rPr>
              <a:t> anterior do </a:t>
            </a:r>
            <a:r>
              <a:rPr lang="en-US" sz="800" i="1" err="1">
                <a:latin typeface="Proxima Nova"/>
              </a:rPr>
              <a:t>ombro</a:t>
            </a:r>
            <a:r>
              <a:rPr lang="en-US" sz="800">
                <a:latin typeface="Proxima Nova"/>
              </a:rPr>
              <a:t>. </a:t>
            </a:r>
            <a:r>
              <a:rPr lang="en-US" sz="800" err="1">
                <a:latin typeface="Proxima Nova"/>
              </a:rPr>
              <a:t>Revista</a:t>
            </a:r>
            <a:r>
              <a:rPr lang="en-US" sz="800">
                <a:latin typeface="Proxima Nova"/>
              </a:rPr>
              <a:t> Brasileira de Ortopedia.</a:t>
            </a:r>
          </a:p>
        </p:txBody>
      </p:sp>
    </p:spTree>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1"/>
          <p:cNvSpPr txBox="1"/>
          <p:nvPr/>
        </p:nvSpPr>
        <p:spPr>
          <a:xfrm>
            <a:off x="2770375" y="1396775"/>
            <a:ext cx="6122400" cy="3354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accent6"/>
                </a:solidFill>
                <a:highlight>
                  <a:srgbClr val="FFFFFF"/>
                </a:highlight>
                <a:latin typeface="Proxima Nova"/>
                <a:ea typeface="Proxima Nova"/>
                <a:cs typeface="Proxima Nova"/>
                <a:sym typeface="Proxima Nova"/>
              </a:rPr>
              <a:t>Human evolution and tears in the rotator cuff</a:t>
            </a:r>
            <a:endParaRPr sz="2000">
              <a:solidFill>
                <a:schemeClr val="accent6"/>
              </a:solidFill>
              <a:highlight>
                <a:srgbClr val="FFFFFF"/>
              </a:highlight>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highlight>
                  <a:srgbClr val="FFFFFF"/>
                </a:highlight>
                <a:latin typeface="Proxima Nova"/>
                <a:ea typeface="Proxima Nova"/>
                <a:cs typeface="Proxima Nova"/>
                <a:sym typeface="Proxima Nova"/>
              </a:rPr>
              <a:t>Evidence of rotator cuff tears is completely devoid in the non-human primate literature </a:t>
            </a:r>
            <a:endParaRPr sz="2000">
              <a:solidFill>
                <a:schemeClr val="accent6"/>
              </a:solidFill>
              <a:highlight>
                <a:srgbClr val="FFFFFF"/>
              </a:highlight>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highlight>
                  <a:srgbClr val="FFFFFF"/>
                </a:highlight>
                <a:latin typeface="Proxima Nova"/>
                <a:ea typeface="Proxima Nova"/>
                <a:cs typeface="Proxima Nova"/>
                <a:sym typeface="Proxima Nova"/>
              </a:rPr>
              <a:t>Studied - 22 human, 42 primates dry bone scapula </a:t>
            </a:r>
            <a:endParaRPr sz="2000">
              <a:solidFill>
                <a:schemeClr val="accent6"/>
              </a:solidFill>
              <a:highlight>
                <a:srgbClr val="FFFFFF"/>
              </a:highlight>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highlight>
                  <a:srgbClr val="FFFFFF"/>
                </a:highlight>
                <a:latin typeface="Proxima Nova"/>
                <a:ea typeface="Proxima Nova"/>
                <a:cs typeface="Proxima Nova"/>
                <a:sym typeface="Proxima Nova"/>
              </a:rPr>
              <a:t>Of the 10 anatomical features associated with rotator cuff dysfunction/tears in humans, none were shown to be accentuated and significantly different between species </a:t>
            </a:r>
            <a:endParaRPr sz="2000">
              <a:solidFill>
                <a:schemeClr val="accent6"/>
              </a:solidFill>
              <a:highlight>
                <a:srgbClr val="FFFFFF"/>
              </a:highlight>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highlight>
                <a:srgbClr val="FFFFFF"/>
              </a:highlight>
              <a:latin typeface="Proxima Nova"/>
              <a:ea typeface="Proxima Nova"/>
              <a:cs typeface="Proxima Nova"/>
              <a:sym typeface="Proxima Nova"/>
            </a:endParaRPr>
          </a:p>
        </p:txBody>
      </p:sp>
      <p:sp>
        <p:nvSpPr>
          <p:cNvPr id="414" name="Google Shape;414;p51"/>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6357"/>
              <a:buFont typeface="Arial"/>
              <a:buNone/>
            </a:pPr>
            <a:r>
              <a:rPr lang="en" sz="4173">
                <a:latin typeface="Proxima Nova"/>
                <a:ea typeface="Proxima Nova"/>
                <a:cs typeface="Proxima Nova"/>
                <a:sym typeface="Proxima Nova"/>
              </a:rPr>
              <a:t>The Evidence</a:t>
            </a:r>
            <a:endParaRPr sz="4173">
              <a:latin typeface="Proxima Nova"/>
              <a:ea typeface="Proxima Nova"/>
              <a:cs typeface="Proxima Nova"/>
              <a:sym typeface="Proxima Nova"/>
            </a:endParaRPr>
          </a:p>
          <a:p>
            <a:pPr marL="0" lvl="0" indent="0" algn="ctr" rtl="0">
              <a:spcBef>
                <a:spcPts val="0"/>
              </a:spcBef>
              <a:spcAft>
                <a:spcPts val="0"/>
              </a:spcAft>
              <a:buNone/>
            </a:pPr>
            <a:endParaRPr/>
          </a:p>
        </p:txBody>
      </p:sp>
      <p:sp>
        <p:nvSpPr>
          <p:cNvPr id="415" name="Google Shape;415;p51"/>
          <p:cNvSpPr txBox="1"/>
          <p:nvPr/>
        </p:nvSpPr>
        <p:spPr>
          <a:xfrm>
            <a:off x="0" y="4835700"/>
            <a:ext cx="7150500" cy="307800"/>
          </a:xfrm>
          <a:prstGeom prst="rect">
            <a:avLst/>
          </a:prstGeom>
          <a:noFill/>
          <a:ln>
            <a:noFill/>
          </a:ln>
        </p:spPr>
        <p:txBody>
          <a:bodyPr spcFirstLastPara="1" wrap="square" lIns="91425" tIns="91425" rIns="91425" bIns="91425" anchor="t" anchorCtr="0">
            <a:spAutoFit/>
          </a:bodyPr>
          <a:lstStyle/>
          <a:p>
            <a:pPr>
              <a:buClr>
                <a:schemeClr val="accent6"/>
              </a:buClr>
            </a:pPr>
            <a:r>
              <a:rPr lang="en" sz="800">
                <a:solidFill>
                  <a:schemeClr val="accent1"/>
                </a:solidFill>
                <a:highlight>
                  <a:schemeClr val="lt1"/>
                </a:highlight>
                <a:latin typeface="Proxima Nova"/>
                <a:ea typeface="Proxima Nova"/>
                <a:cs typeface="Proxima Nova"/>
                <a:sym typeface="Proxima Nova"/>
              </a:rPr>
              <a:t>Craik JD, Mallina R, Ramasamy V, Little NJ, 2014. </a:t>
            </a:r>
            <a:endParaRPr sz="800">
              <a:solidFill>
                <a:schemeClr val="accent1"/>
              </a:solidFill>
              <a:latin typeface="Proxima Nova"/>
              <a:ea typeface="Proxima Nova"/>
              <a:cs typeface="Proxima Nova"/>
              <a:sym typeface="Proxima Nova"/>
            </a:endParaRPr>
          </a:p>
        </p:txBody>
      </p:sp>
      <p:pic>
        <p:nvPicPr>
          <p:cNvPr id="416" name="Google Shape;416;p51"/>
          <p:cNvPicPr preferRelativeResize="0"/>
          <p:nvPr/>
        </p:nvPicPr>
        <p:blipFill>
          <a:blip r:embed="rId4">
            <a:alphaModFix/>
          </a:blip>
          <a:stretch>
            <a:fillRect/>
          </a:stretch>
        </p:blipFill>
        <p:spPr>
          <a:xfrm>
            <a:off x="311700" y="1768913"/>
            <a:ext cx="2153850" cy="2432495"/>
          </a:xfrm>
          <a:prstGeom prst="rect">
            <a:avLst/>
          </a:prstGeom>
          <a:noFill/>
          <a:ln>
            <a:noFill/>
          </a:ln>
          <a:effectLst>
            <a:outerShdw blurRad="57150" dist="19050" dir="5400000" algn="bl" rotWithShape="0">
              <a:srgbClr val="000000">
                <a:alpha val="50000"/>
              </a:srgbClr>
            </a:outerShdw>
          </a:effectLst>
        </p:spPr>
      </p:pic>
    </p:spTree>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6"/>
          <p:cNvSpPr txBox="1"/>
          <p:nvPr/>
        </p:nvSpPr>
        <p:spPr>
          <a:xfrm>
            <a:off x="250925" y="1431227"/>
            <a:ext cx="8229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accent1"/>
              </a:solidFill>
              <a:latin typeface="Proxima Nova"/>
              <a:ea typeface="Proxima Nova"/>
              <a:cs typeface="Proxima Nova"/>
              <a:sym typeface="Proxima Nova"/>
            </a:endParaRPr>
          </a:p>
        </p:txBody>
      </p:sp>
      <p:sp>
        <p:nvSpPr>
          <p:cNvPr id="96" name="Google Shape;96;p1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800"/>
              <a:t>Evolutionary Changes</a:t>
            </a:r>
            <a:endParaRPr sz="3800"/>
          </a:p>
          <a:p>
            <a:pPr marL="0" lvl="0" indent="0" algn="ctr" rtl="0">
              <a:spcBef>
                <a:spcPts val="0"/>
              </a:spcBef>
              <a:spcAft>
                <a:spcPts val="0"/>
              </a:spcAft>
              <a:buNone/>
            </a:pPr>
            <a:endParaRPr sz="3800"/>
          </a:p>
          <a:p>
            <a:pPr marL="0" lvl="0" indent="0" algn="ctr" rtl="0">
              <a:spcBef>
                <a:spcPts val="0"/>
              </a:spcBef>
              <a:spcAft>
                <a:spcPts val="0"/>
              </a:spcAft>
              <a:buNone/>
            </a:pPr>
            <a:endParaRPr sz="3600"/>
          </a:p>
        </p:txBody>
      </p:sp>
      <p:sp>
        <p:nvSpPr>
          <p:cNvPr id="97" name="Google Shape;97;p16"/>
          <p:cNvSpPr txBox="1"/>
          <p:nvPr/>
        </p:nvSpPr>
        <p:spPr>
          <a:xfrm>
            <a:off x="4572000" y="2091450"/>
            <a:ext cx="4069200" cy="1554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a:solidFill>
                  <a:schemeClr val="accent6"/>
                </a:solidFill>
                <a:highlight>
                  <a:schemeClr val="lt1"/>
                </a:highlight>
                <a:latin typeface="Proxima Nova Semibold"/>
                <a:ea typeface="Proxima Nova Semibold"/>
                <a:cs typeface="Proxima Nova Semibold"/>
                <a:sym typeface="Proxima Nova Semibold"/>
              </a:rPr>
              <a:t>Evolutionary changes to the shoulder joint are insignificant relative to the spine and lower extremities</a:t>
            </a:r>
            <a:endParaRPr sz="2000">
              <a:solidFill>
                <a:schemeClr val="accent6"/>
              </a:solidFill>
              <a:highlight>
                <a:schemeClr val="lt1"/>
              </a:highlight>
              <a:latin typeface="Proxima Nova Semibold"/>
              <a:ea typeface="Proxima Nova Semibold"/>
              <a:cs typeface="Proxima Nova Semibold"/>
              <a:sym typeface="Proxima Nova Semibold"/>
            </a:endParaRPr>
          </a:p>
        </p:txBody>
      </p:sp>
      <p:pic>
        <p:nvPicPr>
          <p:cNvPr id="98" name="Google Shape;98;p16"/>
          <p:cNvPicPr preferRelativeResize="0"/>
          <p:nvPr/>
        </p:nvPicPr>
        <p:blipFill>
          <a:blip r:embed="rId3">
            <a:alphaModFix/>
          </a:blip>
          <a:stretch>
            <a:fillRect/>
          </a:stretch>
        </p:blipFill>
        <p:spPr>
          <a:xfrm>
            <a:off x="510483" y="1314423"/>
            <a:ext cx="4208974" cy="3272800"/>
          </a:xfrm>
          <a:prstGeom prst="rect">
            <a:avLst/>
          </a:prstGeom>
          <a:noFill/>
          <a:ln>
            <a:noFill/>
          </a:ln>
          <a:effectLst>
            <a:outerShdw blurRad="57150" dist="19050" dir="5400000" algn="bl" rotWithShape="0">
              <a:srgbClr val="000000">
                <a:alpha val="50000"/>
              </a:srgbClr>
            </a:outerShdw>
          </a:effectLst>
        </p:spPr>
      </p:pic>
      <p:sp>
        <p:nvSpPr>
          <p:cNvPr id="99" name="Google Shape;99;p16"/>
          <p:cNvSpPr txBox="1"/>
          <p:nvPr/>
        </p:nvSpPr>
        <p:spPr>
          <a:xfrm>
            <a:off x="0" y="4835700"/>
            <a:ext cx="6507300" cy="307800"/>
          </a:xfrm>
          <a:prstGeom prst="rect">
            <a:avLst/>
          </a:prstGeom>
          <a:noFill/>
          <a:ln>
            <a:noFill/>
          </a:ln>
        </p:spPr>
        <p:txBody>
          <a:bodyPr spcFirstLastPara="1" wrap="square" lIns="91425" tIns="91425" rIns="91425" bIns="91425" anchor="t" anchorCtr="0">
            <a:spAutoFit/>
          </a:bodyPr>
          <a:lstStyle/>
          <a:p>
            <a:r>
              <a:rPr lang="en" sz="800">
                <a:solidFill>
                  <a:srgbClr val="434343"/>
                </a:solidFill>
                <a:highlight>
                  <a:srgbClr val="FFFFFF"/>
                </a:highlight>
                <a:latin typeface="Proxima Nova"/>
                <a:ea typeface="Proxima Nova"/>
                <a:cs typeface="Proxima Nova"/>
                <a:sym typeface="Proxima Nova"/>
              </a:rPr>
              <a:t>Lieberman DE, 2013.</a:t>
            </a:r>
            <a:endParaRPr sz="800">
              <a:solidFill>
                <a:srgbClr val="434343"/>
              </a:solidFill>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863BAAC1-2F73-B0C8-85FE-7409638CC35A}"/>
              </a:ext>
            </a:extLst>
          </p:cNvPr>
          <p:cNvSpPr txBox="1"/>
          <p:nvPr/>
        </p:nvSpPr>
        <p:spPr>
          <a:xfrm>
            <a:off x="511100" y="4590689"/>
            <a:ext cx="522301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Proxima Nova"/>
              </a:rPr>
              <a:t>Pathwayz</a:t>
            </a:r>
            <a:r>
              <a:rPr lang="en-US" sz="800">
                <a:latin typeface="Proxima Nova"/>
              </a:rPr>
              <a:t>. (n.d.). </a:t>
            </a:r>
            <a:r>
              <a:rPr lang="en-US" sz="800" i="1">
                <a:latin typeface="Proxima Nova"/>
              </a:rPr>
              <a:t>Ape vs. hominin skeletons</a:t>
            </a:r>
            <a:endParaRPr lang="en-US" sz="800">
              <a:latin typeface="Proxima Nov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2"/>
          <p:cNvSpPr txBox="1">
            <a:spLocks noGrp="1"/>
          </p:cNvSpPr>
          <p:nvPr>
            <p:ph type="ctrTitle"/>
          </p:nvPr>
        </p:nvSpPr>
        <p:spPr>
          <a:xfrm>
            <a:off x="311700" y="730500"/>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50">
                <a:latin typeface="Proxima Nova"/>
                <a:ea typeface="Proxima Nova"/>
                <a:cs typeface="Proxima Nova"/>
                <a:sym typeface="Proxima Nova"/>
              </a:rPr>
              <a:t>The Evidence Par</a:t>
            </a:r>
            <a:r>
              <a:rPr lang="en" sz="3250"/>
              <a:t>t II:</a:t>
            </a:r>
            <a:endParaRPr sz="3250"/>
          </a:p>
          <a:p>
            <a:pPr marL="0" lvl="0" indent="0" algn="l" rtl="0">
              <a:spcBef>
                <a:spcPts val="0"/>
              </a:spcBef>
              <a:spcAft>
                <a:spcPts val="0"/>
              </a:spcAft>
              <a:buSzPts val="990"/>
              <a:buNone/>
            </a:pPr>
            <a:r>
              <a:rPr lang="en" sz="3250"/>
              <a:t>A Stable Environment  </a:t>
            </a:r>
            <a:endParaRPr sz="3250"/>
          </a:p>
        </p:txBody>
      </p:sp>
      <p:cxnSp>
        <p:nvCxnSpPr>
          <p:cNvPr id="422" name="Google Shape;422;p52"/>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3"/>
          <p:cNvSpPr txBox="1"/>
          <p:nvPr/>
        </p:nvSpPr>
        <p:spPr>
          <a:xfrm>
            <a:off x="3216325" y="1423925"/>
            <a:ext cx="5690400" cy="3048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accent6"/>
                </a:solidFill>
                <a:latin typeface="Proxima Nova"/>
                <a:ea typeface="Proxima Nova"/>
                <a:cs typeface="Proxima Nova"/>
                <a:sym typeface="Proxima Nova"/>
              </a:rPr>
              <a:t>Glenohumeral stability from concavity compression. Quantitative analysis</a:t>
            </a:r>
            <a:endParaRPr sz="2000">
              <a:solidFill>
                <a:schemeClr val="accent6"/>
              </a:solidFill>
              <a:latin typeface="Proxima Nova"/>
              <a:ea typeface="Proxima Nova"/>
              <a:cs typeface="Proxima Nova"/>
              <a:sym typeface="Proxima Nova"/>
            </a:endParaRPr>
          </a:p>
          <a:p>
            <a:pPr marL="457200" marR="0" lvl="0" indent="-3810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Concavity-compression of the humeral head into the glenoid is a most efficient stabilizing mechanism</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I</a:t>
            </a:r>
            <a:r>
              <a:rPr lang="en" sz="2000" i="0" u="none" strike="noStrike" cap="none">
                <a:solidFill>
                  <a:schemeClr val="accent6"/>
                </a:solidFill>
                <a:latin typeface="Proxima Nova"/>
                <a:ea typeface="Proxima Nova"/>
                <a:cs typeface="Proxima Nova"/>
                <a:sym typeface="Proxima Nova"/>
              </a:rPr>
              <a:t>mportant mechanism for providing stability in mid-range of </a:t>
            </a:r>
            <a:r>
              <a:rPr lang="en" sz="2000">
                <a:solidFill>
                  <a:schemeClr val="accent6"/>
                </a:solidFill>
                <a:latin typeface="Proxima Nova"/>
                <a:ea typeface="Proxima Nova"/>
                <a:cs typeface="Proxima Nova"/>
                <a:sym typeface="Proxima Nova"/>
              </a:rPr>
              <a:t>GHJ</a:t>
            </a:r>
            <a:r>
              <a:rPr lang="en" sz="2000" i="0" u="none" strike="noStrike" cap="none">
                <a:solidFill>
                  <a:schemeClr val="accent6"/>
                </a:solidFill>
                <a:latin typeface="Proxima Nova"/>
                <a:ea typeface="Proxima Nova"/>
                <a:cs typeface="Proxima Nova"/>
                <a:sym typeface="Proxima Nova"/>
              </a:rPr>
              <a:t> motion </a:t>
            </a:r>
            <a:r>
              <a:rPr lang="en" sz="2000">
                <a:solidFill>
                  <a:schemeClr val="accent6"/>
                </a:solidFill>
                <a:latin typeface="Proxima Nova"/>
                <a:ea typeface="Proxima Nova"/>
                <a:cs typeface="Proxima Nova"/>
                <a:sym typeface="Proxima Nova"/>
              </a:rPr>
              <a:t>where </a:t>
            </a:r>
            <a:r>
              <a:rPr lang="en" sz="2000" i="0" u="none" strike="noStrike" cap="none">
                <a:solidFill>
                  <a:schemeClr val="accent6"/>
                </a:solidFill>
                <a:latin typeface="Proxima Nova"/>
                <a:ea typeface="Proxima Nova"/>
                <a:cs typeface="Proxima Nova"/>
                <a:sym typeface="Proxima Nova"/>
              </a:rPr>
              <a:t>capsule and ligaments are lax</a:t>
            </a: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sp>
        <p:nvSpPr>
          <p:cNvPr id="429" name="Google Shape;429;p53"/>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6357"/>
              <a:buFont typeface="Arial"/>
              <a:buNone/>
            </a:pPr>
            <a:r>
              <a:rPr lang="en" sz="4173">
                <a:latin typeface="Proxima Nova"/>
                <a:ea typeface="Proxima Nova"/>
                <a:cs typeface="Proxima Nova"/>
                <a:sym typeface="Proxima Nova"/>
              </a:rPr>
              <a:t>The Evidence: C</a:t>
            </a:r>
            <a:r>
              <a:rPr lang="en" sz="4173"/>
              <a:t>ompression</a:t>
            </a:r>
            <a:endParaRPr sz="4173">
              <a:latin typeface="Proxima Nova"/>
              <a:ea typeface="Proxima Nova"/>
              <a:cs typeface="Proxima Nova"/>
              <a:sym typeface="Proxima Nova"/>
            </a:endParaRPr>
          </a:p>
          <a:p>
            <a:pPr marL="0" lvl="0" indent="0" algn="ctr" rtl="0">
              <a:spcBef>
                <a:spcPts val="0"/>
              </a:spcBef>
              <a:spcAft>
                <a:spcPts val="0"/>
              </a:spcAft>
              <a:buNone/>
            </a:pPr>
            <a:endParaRPr/>
          </a:p>
        </p:txBody>
      </p:sp>
      <p:sp>
        <p:nvSpPr>
          <p:cNvPr id="430" name="Google Shape;430;p53"/>
          <p:cNvSpPr txBox="1"/>
          <p:nvPr/>
        </p:nvSpPr>
        <p:spPr>
          <a:xfrm>
            <a:off x="0" y="4833627"/>
            <a:ext cx="74085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Lippitt SB, </a:t>
            </a:r>
            <a:r>
              <a:rPr lang="en" sz="800" err="1">
                <a:solidFill>
                  <a:schemeClr val="accent1"/>
                </a:solidFill>
                <a:latin typeface="Proxima Nova"/>
                <a:ea typeface="Proxima Nova"/>
                <a:cs typeface="Proxima Nova"/>
                <a:sym typeface="Proxima Nova"/>
              </a:rPr>
              <a:t>Vanderhooft</a:t>
            </a:r>
            <a:r>
              <a:rPr lang="en" sz="800">
                <a:solidFill>
                  <a:schemeClr val="accent1"/>
                </a:solidFill>
                <a:latin typeface="Proxima Nova"/>
                <a:ea typeface="Proxima Nova"/>
                <a:cs typeface="Proxima Nova"/>
                <a:sym typeface="Proxima Nova"/>
              </a:rPr>
              <a:t> JE, Harris SL, Sidles JA, Harryman DT, Matsen FA, 1993. </a:t>
            </a:r>
            <a:endParaRPr sz="800">
              <a:solidFill>
                <a:schemeClr val="accent1"/>
              </a:solidFill>
              <a:latin typeface="Proxima Nova"/>
              <a:ea typeface="Proxima Nova"/>
              <a:cs typeface="Proxima Nova"/>
              <a:sym typeface="Proxima Nova"/>
            </a:endParaRPr>
          </a:p>
        </p:txBody>
      </p:sp>
      <p:pic>
        <p:nvPicPr>
          <p:cNvPr id="431" name="Google Shape;431;p53"/>
          <p:cNvPicPr preferRelativeResize="0"/>
          <p:nvPr/>
        </p:nvPicPr>
        <p:blipFill>
          <a:blip r:embed="rId4">
            <a:alphaModFix/>
          </a:blip>
          <a:stretch>
            <a:fillRect/>
          </a:stretch>
        </p:blipFill>
        <p:spPr>
          <a:xfrm>
            <a:off x="311700" y="1423925"/>
            <a:ext cx="2734150" cy="3242275"/>
          </a:xfrm>
          <a:prstGeom prst="rect">
            <a:avLst/>
          </a:prstGeom>
          <a:noFill/>
          <a:ln>
            <a:noFill/>
          </a:ln>
          <a:effectLst>
            <a:outerShdw blurRad="57150" dist="19050" dir="5400000" algn="bl" rotWithShape="0">
              <a:srgbClr val="000000">
                <a:alpha val="50000"/>
              </a:srgbClr>
            </a:outerShdw>
          </a:effectLst>
        </p:spPr>
      </p:pic>
    </p:spTree>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4"/>
          <p:cNvSpPr txBox="1"/>
          <p:nvPr/>
        </p:nvSpPr>
        <p:spPr>
          <a:xfrm>
            <a:off x="311700" y="1378900"/>
            <a:ext cx="6070500" cy="366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i="0" u="none" strike="noStrike" cap="none">
                <a:solidFill>
                  <a:schemeClr val="accent6"/>
                </a:solidFill>
                <a:latin typeface="Proxima Nova"/>
                <a:ea typeface="Proxima Nova"/>
                <a:cs typeface="Proxima Nova"/>
                <a:sym typeface="Proxima Nova"/>
              </a:rPr>
              <a:t>Experimental investigation of reaction forces at the glenohumeral joint during active abduction</a:t>
            </a:r>
            <a:endParaRPr sz="2000" i="0" u="none" strike="noStrike" cap="none">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90 degrees of scapular plane abduction = most stable GHJ</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Reaction forces at the </a:t>
            </a:r>
            <a:r>
              <a:rPr lang="en" sz="2000">
                <a:solidFill>
                  <a:schemeClr val="accent6"/>
                </a:solidFill>
                <a:latin typeface="Proxima Nova"/>
                <a:ea typeface="Proxima Nova"/>
                <a:cs typeface="Proxima Nova"/>
                <a:sym typeface="Proxima Nova"/>
              </a:rPr>
              <a:t>GHJ </a:t>
            </a:r>
            <a:r>
              <a:rPr lang="en" sz="2000" i="0" u="none" strike="noStrike" cap="none">
                <a:solidFill>
                  <a:schemeClr val="accent6"/>
                </a:solidFill>
                <a:latin typeface="Proxima Nova"/>
                <a:ea typeface="Proxima Nova"/>
                <a:cs typeface="Proxima Nova"/>
                <a:sym typeface="Proxima Nova"/>
              </a:rPr>
              <a:t>counterbalance the mass moment of the </a:t>
            </a:r>
            <a:r>
              <a:rPr lang="en" sz="2000">
                <a:solidFill>
                  <a:schemeClr val="accent6"/>
                </a:solidFill>
                <a:latin typeface="Proxima Nova"/>
                <a:ea typeface="Proxima Nova"/>
                <a:cs typeface="Proxima Nova"/>
                <a:sym typeface="Proxima Nova"/>
              </a:rPr>
              <a:t>UE </a:t>
            </a:r>
            <a:r>
              <a:rPr lang="en" sz="2000" i="0" u="none" strike="noStrike" cap="none">
                <a:solidFill>
                  <a:schemeClr val="accent6"/>
                </a:solidFill>
                <a:latin typeface="Proxima Nova"/>
                <a:ea typeface="Proxima Nova"/>
                <a:cs typeface="Proxima Nova"/>
                <a:sym typeface="Proxima Nova"/>
              </a:rPr>
              <a:t>during shoulder motion </a:t>
            </a:r>
            <a:endParaRPr sz="2000" i="0" u="none" strike="noStrike" cap="none">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D</a:t>
            </a:r>
            <a:r>
              <a:rPr lang="en" sz="2000" i="0" u="none" strike="noStrike" cap="none">
                <a:solidFill>
                  <a:schemeClr val="accent6"/>
                </a:solidFill>
                <a:latin typeface="Proxima Nova"/>
                <a:ea typeface="Proxima Nova"/>
                <a:cs typeface="Proxima Nova"/>
                <a:sym typeface="Proxima Nova"/>
              </a:rPr>
              <a:t>irectly related to the activity of muscles (deltoid and supraspinatus) across the joint</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W</a:t>
            </a:r>
            <a:r>
              <a:rPr lang="en" sz="2000">
                <a:solidFill>
                  <a:schemeClr val="accent6"/>
                </a:solidFill>
                <a:latin typeface="Proxima Nova"/>
                <a:ea typeface="Proxima Nova"/>
                <a:cs typeface="Proxima Nova"/>
                <a:sym typeface="Proxima Nova"/>
              </a:rPr>
              <a:t>hy is</a:t>
            </a:r>
            <a:r>
              <a:rPr lang="en" sz="2000" i="0" u="none" strike="noStrike" cap="none">
                <a:solidFill>
                  <a:schemeClr val="accent6"/>
                </a:solidFill>
                <a:latin typeface="Proxima Nova"/>
                <a:ea typeface="Proxima Nova"/>
                <a:cs typeface="Proxima Nova"/>
                <a:sym typeface="Proxima Nova"/>
              </a:rPr>
              <a:t> a 90 degree angle is so stable?</a:t>
            </a:r>
            <a:endParaRPr sz="2000">
              <a:solidFill>
                <a:schemeClr val="accent6"/>
              </a:solidFill>
              <a:latin typeface="Proxima Nova"/>
              <a:ea typeface="Proxima Nova"/>
              <a:cs typeface="Proxima Nova"/>
              <a:sym typeface="Proxima Nova"/>
            </a:endParaRPr>
          </a:p>
        </p:txBody>
      </p:sp>
      <p:sp>
        <p:nvSpPr>
          <p:cNvPr id="438" name="Google Shape;438;p54"/>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6357"/>
              <a:buFont typeface="Arial"/>
              <a:buNone/>
            </a:pPr>
            <a:r>
              <a:rPr lang="en" sz="4173">
                <a:latin typeface="Proxima Nova"/>
                <a:ea typeface="Proxima Nova"/>
                <a:cs typeface="Proxima Nova"/>
                <a:sym typeface="Proxima Nova"/>
              </a:rPr>
              <a:t>The Evidence: </a:t>
            </a:r>
            <a:r>
              <a:rPr lang="en" sz="4173"/>
              <a:t>Reaction Forces</a:t>
            </a:r>
            <a:endParaRPr sz="4173">
              <a:latin typeface="Proxima Nova"/>
              <a:ea typeface="Proxima Nova"/>
              <a:cs typeface="Proxima Nova"/>
              <a:sym typeface="Proxima Nova"/>
            </a:endParaRPr>
          </a:p>
          <a:p>
            <a:pPr marL="0" lvl="0" indent="0" algn="ctr" rtl="0">
              <a:spcBef>
                <a:spcPts val="0"/>
              </a:spcBef>
              <a:spcAft>
                <a:spcPts val="0"/>
              </a:spcAft>
              <a:buClr>
                <a:schemeClr val="accent6"/>
              </a:buClr>
              <a:buSzPct val="25781"/>
              <a:buFont typeface="Arial"/>
              <a:buNone/>
            </a:pPr>
            <a:endParaRPr sz="3840">
              <a:latin typeface="Proxima Nova"/>
              <a:ea typeface="Proxima Nova"/>
              <a:cs typeface="Proxima Nova"/>
              <a:sym typeface="Proxima Nova"/>
            </a:endParaRPr>
          </a:p>
          <a:p>
            <a:pPr marL="0" lvl="0" indent="0" algn="ctr" rtl="0">
              <a:spcBef>
                <a:spcPts val="0"/>
              </a:spcBef>
              <a:spcAft>
                <a:spcPts val="0"/>
              </a:spcAft>
              <a:buClr>
                <a:schemeClr val="accent6"/>
              </a:buClr>
              <a:buSzPct val="28947"/>
              <a:buFont typeface="Arial"/>
              <a:buNone/>
            </a:pPr>
            <a:endParaRPr sz="3420"/>
          </a:p>
          <a:p>
            <a:pPr marL="0" lvl="0" indent="0" algn="ctr" rtl="0">
              <a:spcBef>
                <a:spcPts val="0"/>
              </a:spcBef>
              <a:spcAft>
                <a:spcPts val="0"/>
              </a:spcAft>
              <a:buNone/>
            </a:pPr>
            <a:endParaRPr/>
          </a:p>
        </p:txBody>
      </p:sp>
      <p:sp>
        <p:nvSpPr>
          <p:cNvPr id="439" name="Google Shape;439;p54"/>
          <p:cNvSpPr txBox="1"/>
          <p:nvPr/>
        </p:nvSpPr>
        <p:spPr>
          <a:xfrm>
            <a:off x="0" y="4838302"/>
            <a:ext cx="7617300" cy="307746"/>
          </a:xfrm>
          <a:prstGeom prst="rect">
            <a:avLst/>
          </a:prstGeom>
          <a:noFill/>
          <a:ln>
            <a:noFill/>
          </a:ln>
        </p:spPr>
        <p:txBody>
          <a:bodyPr spcFirstLastPara="1" wrap="square" lIns="91425" tIns="91425" rIns="91425" bIns="91425" anchor="t" anchorCtr="0">
            <a:spAutoFit/>
          </a:bodyPr>
          <a:lstStyle/>
          <a:p>
            <a:pPr>
              <a:buClr>
                <a:schemeClr val="accent6"/>
              </a:buClr>
            </a:pPr>
            <a:r>
              <a:rPr lang="en" sz="800" err="1">
                <a:solidFill>
                  <a:schemeClr val="accent1"/>
                </a:solidFill>
                <a:latin typeface="Proxima Nova"/>
                <a:ea typeface="Proxima Nova"/>
                <a:cs typeface="Proxima Nova"/>
                <a:sym typeface="Proxima Nova"/>
              </a:rPr>
              <a:t>Apreleva</a:t>
            </a:r>
            <a:r>
              <a:rPr lang="en" sz="800">
                <a:solidFill>
                  <a:schemeClr val="accent1"/>
                </a:solidFill>
                <a:latin typeface="Proxima Nova"/>
                <a:ea typeface="Proxima Nova"/>
                <a:cs typeface="Proxima Nova"/>
                <a:sym typeface="Proxima Nova"/>
              </a:rPr>
              <a:t> M, Parsons IM, Warner JJP, Fu FH, Woo SLY, 2000. </a:t>
            </a:r>
            <a:endParaRPr sz="800">
              <a:solidFill>
                <a:schemeClr val="accent1"/>
              </a:solidFill>
              <a:latin typeface="Proxima Nova"/>
              <a:ea typeface="Proxima Nova"/>
              <a:cs typeface="Proxima Nova"/>
              <a:sym typeface="Proxima Nova"/>
            </a:endParaRPr>
          </a:p>
        </p:txBody>
      </p:sp>
      <p:pic>
        <p:nvPicPr>
          <p:cNvPr id="440" name="Google Shape;440;p54"/>
          <p:cNvPicPr preferRelativeResize="0"/>
          <p:nvPr/>
        </p:nvPicPr>
        <p:blipFill>
          <a:blip r:embed="rId4">
            <a:alphaModFix/>
          </a:blip>
          <a:stretch>
            <a:fillRect/>
          </a:stretch>
        </p:blipFill>
        <p:spPr>
          <a:xfrm>
            <a:off x="6382188" y="2012213"/>
            <a:ext cx="2543175" cy="1800225"/>
          </a:xfrm>
          <a:prstGeom prst="rect">
            <a:avLst/>
          </a:prstGeom>
          <a:noFill/>
          <a:ln>
            <a:noFill/>
          </a:ln>
          <a:effectLst>
            <a:outerShdw blurRad="57150" dist="19050" dir="5400000" algn="bl" rotWithShape="0">
              <a:srgbClr val="000000">
                <a:alpha val="50000"/>
              </a:srgbClr>
            </a:outerShdw>
          </a:effectLst>
        </p:spPr>
      </p:pic>
    </p:spTree>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5"/>
          <p:cNvSpPr txBox="1"/>
          <p:nvPr/>
        </p:nvSpPr>
        <p:spPr>
          <a:xfrm>
            <a:off x="149075" y="1391219"/>
            <a:ext cx="8865900" cy="1366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accent6"/>
                </a:solidFill>
                <a:latin typeface="Proxima Nova"/>
                <a:ea typeface="Proxima Nova"/>
                <a:cs typeface="Proxima Nova"/>
                <a:sym typeface="Proxima Nova"/>
              </a:rPr>
              <a:t>Biomechanical Differences of Open and Closed Chain Exercises with Respect to the Shoulder</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Supraspinatus muscle activity was shown to be decreased in closed chain exercise when compared to a comparable open chain exercise</a:t>
            </a:r>
            <a:endParaRPr sz="2000">
              <a:solidFill>
                <a:schemeClr val="accent6"/>
              </a:solidFill>
              <a:latin typeface="Proxima Nova"/>
              <a:ea typeface="Proxima Nova"/>
              <a:cs typeface="Proxima Nova"/>
              <a:sym typeface="Proxima Nova"/>
            </a:endParaRPr>
          </a:p>
          <a:p>
            <a:pPr marL="45720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sp>
        <p:nvSpPr>
          <p:cNvPr id="447" name="Google Shape;447;p55"/>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6357"/>
              <a:buFont typeface="Arial"/>
              <a:buNone/>
            </a:pPr>
            <a:r>
              <a:rPr lang="en" sz="4173">
                <a:latin typeface="Proxima Nova"/>
                <a:ea typeface="Proxima Nova"/>
                <a:cs typeface="Proxima Nova"/>
                <a:sym typeface="Proxima Nova"/>
              </a:rPr>
              <a:t>The Evidence: External Stability</a:t>
            </a:r>
            <a:endParaRPr sz="4173">
              <a:latin typeface="Proxima Nova"/>
              <a:ea typeface="Proxima Nova"/>
              <a:cs typeface="Proxima Nova"/>
              <a:sym typeface="Proxima Nova"/>
            </a:endParaRPr>
          </a:p>
          <a:p>
            <a:pPr marL="0" lvl="0" indent="0" algn="ctr" rtl="0">
              <a:spcBef>
                <a:spcPts val="0"/>
              </a:spcBef>
              <a:spcAft>
                <a:spcPts val="0"/>
              </a:spcAft>
              <a:buNone/>
            </a:pPr>
            <a:endParaRPr/>
          </a:p>
        </p:txBody>
      </p:sp>
      <p:sp>
        <p:nvSpPr>
          <p:cNvPr id="448" name="Google Shape;448;p55"/>
          <p:cNvSpPr txBox="1"/>
          <p:nvPr/>
        </p:nvSpPr>
        <p:spPr>
          <a:xfrm>
            <a:off x="-23091" y="4833627"/>
            <a:ext cx="74148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Dillman CJ, Murray TA, Hintermeister RA, 1994. </a:t>
            </a:r>
            <a:endParaRPr sz="800">
              <a:solidFill>
                <a:schemeClr val="accent1"/>
              </a:solidFill>
              <a:latin typeface="Proxima Nova"/>
              <a:ea typeface="Proxima Nova"/>
              <a:cs typeface="Proxima Nova"/>
              <a:sym typeface="Proxima Nova"/>
            </a:endParaRPr>
          </a:p>
        </p:txBody>
      </p:sp>
      <p:pic>
        <p:nvPicPr>
          <p:cNvPr id="449" name="Google Shape;449;p55"/>
          <p:cNvPicPr preferRelativeResize="0"/>
          <p:nvPr/>
        </p:nvPicPr>
        <p:blipFill rotWithShape="1">
          <a:blip r:embed="rId4">
            <a:alphaModFix/>
          </a:blip>
          <a:srcRect l="9469"/>
          <a:stretch/>
        </p:blipFill>
        <p:spPr>
          <a:xfrm rot="5400000">
            <a:off x="3720150" y="1045000"/>
            <a:ext cx="2034475" cy="5300325"/>
          </a:xfrm>
          <a:prstGeom prst="rect">
            <a:avLst/>
          </a:prstGeom>
          <a:noFill/>
          <a:ln>
            <a:noFill/>
          </a:ln>
        </p:spPr>
      </p:pic>
      <p:cxnSp>
        <p:nvCxnSpPr>
          <p:cNvPr id="450" name="Google Shape;450;p55"/>
          <p:cNvCxnSpPr/>
          <p:nvPr/>
        </p:nvCxnSpPr>
        <p:spPr>
          <a:xfrm>
            <a:off x="3083175" y="3676875"/>
            <a:ext cx="477000" cy="372600"/>
          </a:xfrm>
          <a:prstGeom prst="straightConnector1">
            <a:avLst/>
          </a:prstGeom>
          <a:noFill/>
          <a:ln w="38100" cap="flat" cmpd="sng">
            <a:solidFill>
              <a:schemeClr val="dk1"/>
            </a:solidFill>
            <a:prstDash val="solid"/>
            <a:round/>
            <a:headEnd type="none" w="med" len="med"/>
            <a:tailEnd type="triangle" w="med" len="med"/>
          </a:ln>
        </p:spPr>
      </p:cxnSp>
      <p:cxnSp>
        <p:nvCxnSpPr>
          <p:cNvPr id="451" name="Google Shape;451;p55"/>
          <p:cNvCxnSpPr/>
          <p:nvPr/>
        </p:nvCxnSpPr>
        <p:spPr>
          <a:xfrm>
            <a:off x="5598800" y="3548913"/>
            <a:ext cx="477000" cy="372600"/>
          </a:xfrm>
          <a:prstGeom prst="straightConnector1">
            <a:avLst/>
          </a:prstGeom>
          <a:noFill/>
          <a:ln w="38100" cap="flat" cmpd="sng">
            <a:solidFill>
              <a:schemeClr val="dk1"/>
            </a:solidFill>
            <a:prstDash val="solid"/>
            <a:round/>
            <a:headEnd type="none" w="med" len="med"/>
            <a:tailEnd type="triangle" w="med" len="med"/>
          </a:ln>
        </p:spPr>
      </p:cxnSp>
    </p:spTree>
  </p:cSld>
  <p:clrMapOvr>
    <a:masterClrMapping/>
  </p:clrMapOvr>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56"/>
          <p:cNvSpPr txBox="1"/>
          <p:nvPr/>
        </p:nvSpPr>
        <p:spPr>
          <a:xfrm>
            <a:off x="196200" y="1391213"/>
            <a:ext cx="8751600" cy="2791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000">
                <a:solidFill>
                  <a:schemeClr val="accent6"/>
                </a:solidFill>
                <a:latin typeface="Proxima Nova"/>
                <a:ea typeface="Proxima Nova"/>
                <a:cs typeface="Proxima Nova"/>
                <a:sym typeface="Proxima Nova"/>
              </a:rPr>
              <a:t>In the same study, the supraspinatus is just as active when we compare wall push-ups with lower load bench press. Why?</a:t>
            </a:r>
            <a:endParaRPr sz="2000">
              <a:solidFill>
                <a:schemeClr val="accent6"/>
              </a:solidFill>
              <a:latin typeface="Proxima Nova"/>
              <a:ea typeface="Proxima Nova"/>
              <a:cs typeface="Proxima Nova"/>
              <a:sym typeface="Proxima Nova"/>
            </a:endParaRPr>
          </a:p>
          <a:p>
            <a:pPr marL="45720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sp>
        <p:nvSpPr>
          <p:cNvPr id="458" name="Google Shape;458;p5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6357"/>
              <a:buFont typeface="Arial"/>
              <a:buNone/>
            </a:pPr>
            <a:r>
              <a:rPr lang="en" sz="4173">
                <a:latin typeface="Proxima Nova"/>
                <a:ea typeface="Proxima Nova"/>
                <a:cs typeface="Proxima Nova"/>
                <a:sym typeface="Proxima Nova"/>
              </a:rPr>
              <a:t>The Evidence: External Stability</a:t>
            </a:r>
            <a:endParaRPr sz="4173">
              <a:latin typeface="Proxima Nova"/>
              <a:ea typeface="Proxima Nova"/>
              <a:cs typeface="Proxima Nova"/>
              <a:sym typeface="Proxima Nova"/>
            </a:endParaRPr>
          </a:p>
          <a:p>
            <a:pPr marL="0" lvl="0" indent="0" algn="ctr" rtl="0">
              <a:spcBef>
                <a:spcPts val="0"/>
              </a:spcBef>
              <a:spcAft>
                <a:spcPts val="0"/>
              </a:spcAft>
              <a:buNone/>
            </a:pPr>
            <a:endParaRPr/>
          </a:p>
        </p:txBody>
      </p:sp>
      <p:sp>
        <p:nvSpPr>
          <p:cNvPr id="459" name="Google Shape;459;p56"/>
          <p:cNvSpPr txBox="1"/>
          <p:nvPr/>
        </p:nvSpPr>
        <p:spPr>
          <a:xfrm>
            <a:off x="0" y="4833627"/>
            <a:ext cx="74148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Dillman CJ, Murray TA, Hintermeister RA, 1994. </a:t>
            </a:r>
            <a:endParaRPr sz="800">
              <a:solidFill>
                <a:schemeClr val="accent1"/>
              </a:solidFill>
              <a:latin typeface="Proxima Nova"/>
              <a:ea typeface="Proxima Nova"/>
              <a:cs typeface="Proxima Nova"/>
              <a:sym typeface="Proxima Nova"/>
            </a:endParaRPr>
          </a:p>
        </p:txBody>
      </p:sp>
      <p:pic>
        <p:nvPicPr>
          <p:cNvPr id="460" name="Google Shape;460;p56"/>
          <p:cNvPicPr preferRelativeResize="0"/>
          <p:nvPr/>
        </p:nvPicPr>
        <p:blipFill rotWithShape="1">
          <a:blip r:embed="rId4">
            <a:alphaModFix/>
          </a:blip>
          <a:srcRect l="7140"/>
          <a:stretch/>
        </p:blipFill>
        <p:spPr>
          <a:xfrm rot="5400000">
            <a:off x="3410388" y="355038"/>
            <a:ext cx="2323225" cy="5936650"/>
          </a:xfrm>
          <a:prstGeom prst="rect">
            <a:avLst/>
          </a:prstGeom>
          <a:noFill/>
          <a:ln>
            <a:noFill/>
          </a:ln>
        </p:spPr>
      </p:pic>
      <p:cxnSp>
        <p:nvCxnSpPr>
          <p:cNvPr id="461" name="Google Shape;461;p56"/>
          <p:cNvCxnSpPr/>
          <p:nvPr/>
        </p:nvCxnSpPr>
        <p:spPr>
          <a:xfrm>
            <a:off x="5799475" y="3309725"/>
            <a:ext cx="477000" cy="372600"/>
          </a:xfrm>
          <a:prstGeom prst="straightConnector1">
            <a:avLst/>
          </a:prstGeom>
          <a:noFill/>
          <a:ln w="38100" cap="flat" cmpd="sng">
            <a:solidFill>
              <a:schemeClr val="dk1"/>
            </a:solidFill>
            <a:prstDash val="solid"/>
            <a:round/>
            <a:headEnd type="none" w="med" len="med"/>
            <a:tailEnd type="triangle" w="med" len="med"/>
          </a:ln>
        </p:spPr>
      </p:cxnSp>
      <p:cxnSp>
        <p:nvCxnSpPr>
          <p:cNvPr id="462" name="Google Shape;462;p56"/>
          <p:cNvCxnSpPr/>
          <p:nvPr/>
        </p:nvCxnSpPr>
        <p:spPr>
          <a:xfrm>
            <a:off x="3029775" y="3309725"/>
            <a:ext cx="477000" cy="372600"/>
          </a:xfrm>
          <a:prstGeom prst="straightConnector1">
            <a:avLst/>
          </a:prstGeom>
          <a:noFill/>
          <a:ln w="38100" cap="flat" cmpd="sng">
            <a:solidFill>
              <a:schemeClr val="dk1"/>
            </a:solidFill>
            <a:prstDash val="solid"/>
            <a:round/>
            <a:headEnd type="none" w="med" len="med"/>
            <a:tailEnd type="triangle" w="med" len="med"/>
          </a:ln>
        </p:spPr>
      </p:cxnSp>
    </p:spTree>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7"/>
          <p:cNvSpPr txBox="1"/>
          <p:nvPr/>
        </p:nvSpPr>
        <p:spPr>
          <a:xfrm>
            <a:off x="228600" y="1536675"/>
            <a:ext cx="6180300" cy="2634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chemeClr val="accent6"/>
                </a:solidFill>
                <a:latin typeface="Proxima Nova"/>
                <a:ea typeface="Proxima Nova"/>
                <a:cs typeface="Proxima Nova"/>
                <a:sym typeface="Proxima Nova"/>
              </a:rPr>
              <a:t>Shoulder musculature activation during upper extremity weight-bearing exercise</a:t>
            </a:r>
            <a:endParaRPr sz="1800">
              <a:solidFill>
                <a:schemeClr val="accent6"/>
              </a:solidFill>
              <a:latin typeface="Proxima Nova"/>
              <a:ea typeface="Proxima Nova"/>
              <a:cs typeface="Proxima Nova"/>
              <a:sym typeface="Proxima Nova"/>
            </a:endParaRPr>
          </a:p>
          <a:p>
            <a:pPr marL="457200" marR="0" lvl="0" indent="-34290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A</a:t>
            </a:r>
            <a:r>
              <a:rPr lang="en" sz="1800" i="0" u="none" strike="noStrike" cap="none">
                <a:solidFill>
                  <a:schemeClr val="accent6"/>
                </a:solidFill>
                <a:latin typeface="Proxima Nova"/>
                <a:ea typeface="Proxima Nova"/>
                <a:cs typeface="Proxima Nova"/>
                <a:sym typeface="Proxima Nova"/>
              </a:rPr>
              <a:t>lterations of weight-bearing exercises, by varying the amount of arm support and force, resulted in very different demands on the shoulder musculature. </a:t>
            </a:r>
            <a:endParaRPr sz="1800" i="0" u="none" strike="noStrike" cap="none">
              <a:solidFill>
                <a:schemeClr val="accent6"/>
              </a:solidFill>
              <a:latin typeface="Proxima Nova"/>
              <a:ea typeface="Proxima Nova"/>
              <a:cs typeface="Proxima Nova"/>
              <a:sym typeface="Proxima Nova"/>
            </a:endParaRPr>
          </a:p>
          <a:p>
            <a:pPr marL="457200" marR="0" lvl="0" indent="-342900" algn="l" rtl="0">
              <a:spcBef>
                <a:spcPts val="0"/>
              </a:spcBef>
              <a:spcAft>
                <a:spcPts val="0"/>
              </a:spcAft>
              <a:buClr>
                <a:schemeClr val="accent6"/>
              </a:buClr>
              <a:buSzPts val="1800"/>
              <a:buFont typeface="Proxima Nova"/>
              <a:buChar char="●"/>
            </a:pPr>
            <a:r>
              <a:rPr lang="en" sz="1800" i="0" u="none" strike="noStrike" cap="none">
                <a:solidFill>
                  <a:schemeClr val="accent6"/>
                </a:solidFill>
                <a:latin typeface="Proxima Nova"/>
                <a:ea typeface="Proxima Nova"/>
                <a:cs typeface="Proxima Nova"/>
                <a:sym typeface="Proxima Nova"/>
              </a:rPr>
              <a:t>Specifically, the infraspinatus was particularly active during the weight-bearing exercises used in this study</a:t>
            </a:r>
            <a:endParaRPr sz="1800">
              <a:solidFill>
                <a:schemeClr val="accent6"/>
              </a:solidFill>
              <a:latin typeface="Proxima Nova"/>
              <a:ea typeface="Proxima Nova"/>
              <a:cs typeface="Proxima Nova"/>
              <a:sym typeface="Proxima Nova"/>
            </a:endParaRPr>
          </a:p>
          <a:p>
            <a:pPr marL="914400" marR="0" lvl="1" indent="-342900" algn="l" rtl="0">
              <a:spcBef>
                <a:spcPts val="0"/>
              </a:spcBef>
              <a:spcAft>
                <a:spcPts val="0"/>
              </a:spcAft>
              <a:buClr>
                <a:schemeClr val="accent6"/>
              </a:buClr>
              <a:buSzPts val="1800"/>
              <a:buFont typeface="Proxima Nova"/>
              <a:buChar char="○"/>
            </a:pPr>
            <a:r>
              <a:rPr lang="en" sz="1800" u="none" strike="noStrike" cap="none">
                <a:solidFill>
                  <a:schemeClr val="accent6"/>
                </a:solidFill>
                <a:latin typeface="Proxima Nova"/>
                <a:ea typeface="Proxima Nova"/>
                <a:cs typeface="Proxima Nova"/>
                <a:sym typeface="Proxima Nova"/>
              </a:rPr>
              <a:t>Is it a good idea to reduce supraspinatus stress? </a:t>
            </a:r>
            <a:endParaRPr sz="1800">
              <a:solidFill>
                <a:schemeClr val="accent6"/>
              </a:solidFill>
              <a:latin typeface="Proxima Nova"/>
              <a:ea typeface="Proxima Nova"/>
              <a:cs typeface="Proxima Nova"/>
              <a:sym typeface="Proxima Nova"/>
            </a:endParaRPr>
          </a:p>
        </p:txBody>
      </p:sp>
      <p:sp>
        <p:nvSpPr>
          <p:cNvPr id="469" name="Google Shape;469;p57"/>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6357"/>
              <a:buFont typeface="Arial"/>
              <a:buNone/>
            </a:pPr>
            <a:r>
              <a:rPr lang="en" sz="4173">
                <a:latin typeface="Proxima Nova"/>
                <a:ea typeface="Proxima Nova"/>
                <a:cs typeface="Proxima Nova"/>
                <a:sym typeface="Proxima Nova"/>
              </a:rPr>
              <a:t>The Evidence</a:t>
            </a:r>
            <a:endParaRPr sz="4173">
              <a:latin typeface="Proxima Nova"/>
              <a:ea typeface="Proxima Nova"/>
              <a:cs typeface="Proxima Nova"/>
              <a:sym typeface="Proxima Nova"/>
            </a:endParaRPr>
          </a:p>
          <a:p>
            <a:pPr marL="0" lvl="0" indent="0" algn="ctr" rtl="0">
              <a:spcBef>
                <a:spcPts val="0"/>
              </a:spcBef>
              <a:spcAft>
                <a:spcPts val="0"/>
              </a:spcAft>
              <a:buClr>
                <a:schemeClr val="accent6"/>
              </a:buClr>
              <a:buSzPct val="32163"/>
              <a:buFont typeface="Arial"/>
              <a:buNone/>
            </a:pPr>
            <a:endParaRPr sz="3420"/>
          </a:p>
          <a:p>
            <a:pPr marL="0" lvl="0" indent="0" algn="ctr" rtl="0">
              <a:spcBef>
                <a:spcPts val="0"/>
              </a:spcBef>
              <a:spcAft>
                <a:spcPts val="0"/>
              </a:spcAft>
              <a:buClr>
                <a:schemeClr val="accent6"/>
              </a:buClr>
              <a:buSzPct val="31428"/>
              <a:buFont typeface="Arial"/>
              <a:buNone/>
            </a:pPr>
            <a:endParaRPr/>
          </a:p>
          <a:p>
            <a:pPr marL="0" lvl="0" indent="0" algn="ctr" rtl="0">
              <a:spcBef>
                <a:spcPts val="0"/>
              </a:spcBef>
              <a:spcAft>
                <a:spcPts val="0"/>
              </a:spcAft>
              <a:buNone/>
            </a:pPr>
            <a:endParaRPr/>
          </a:p>
        </p:txBody>
      </p:sp>
      <p:sp>
        <p:nvSpPr>
          <p:cNvPr id="470" name="Google Shape;470;p57"/>
          <p:cNvSpPr txBox="1"/>
          <p:nvPr/>
        </p:nvSpPr>
        <p:spPr>
          <a:xfrm>
            <a:off x="0" y="4846750"/>
            <a:ext cx="7352700" cy="431100"/>
          </a:xfrm>
          <a:prstGeom prst="rect">
            <a:avLst/>
          </a:prstGeom>
          <a:noFill/>
          <a:ln>
            <a:noFill/>
          </a:ln>
        </p:spPr>
        <p:txBody>
          <a:bodyPr spcFirstLastPara="1" wrap="square" lIns="91425" tIns="91425" rIns="91425" bIns="91425" anchor="t" anchorCtr="0">
            <a:spAutoFit/>
          </a:bodyPr>
          <a:lstStyle/>
          <a:p>
            <a:pPr>
              <a:buClr>
                <a:schemeClr val="accent6"/>
              </a:buClr>
            </a:pPr>
            <a:r>
              <a:rPr lang="en" sz="800">
                <a:solidFill>
                  <a:schemeClr val="accent1"/>
                </a:solidFill>
                <a:latin typeface="Proxima Nova"/>
                <a:ea typeface="Proxima Nova"/>
                <a:cs typeface="Proxima Nova"/>
                <a:sym typeface="Proxima Nova"/>
              </a:rPr>
              <a:t>Uhl TL, Carver TJ, </a:t>
            </a:r>
            <a:r>
              <a:rPr lang="en" sz="800" err="1">
                <a:solidFill>
                  <a:schemeClr val="accent1"/>
                </a:solidFill>
                <a:latin typeface="Proxima Nova"/>
                <a:ea typeface="Proxima Nova"/>
                <a:cs typeface="Proxima Nova"/>
                <a:sym typeface="Proxima Nova"/>
              </a:rPr>
              <a:t>Mattacola</a:t>
            </a:r>
            <a:r>
              <a:rPr lang="en" sz="800">
                <a:solidFill>
                  <a:schemeClr val="accent1"/>
                </a:solidFill>
                <a:latin typeface="Proxima Nova"/>
                <a:ea typeface="Proxima Nova"/>
                <a:cs typeface="Proxima Nova"/>
                <a:sym typeface="Proxima Nova"/>
              </a:rPr>
              <a:t> CG, Mair SD, Nitz AJ, 2003. </a:t>
            </a:r>
            <a:endParaRPr sz="800">
              <a:solidFill>
                <a:schemeClr val="accent1"/>
              </a:solidFill>
              <a:latin typeface="Proxima Nova"/>
              <a:ea typeface="Proxima Nova"/>
              <a:cs typeface="Proxima Nova"/>
              <a:sym typeface="Proxima Nova"/>
            </a:endParaRPr>
          </a:p>
          <a:p>
            <a:pPr marL="0" lvl="0" indent="0" algn="l" rtl="0">
              <a:spcBef>
                <a:spcPts val="0"/>
              </a:spcBef>
              <a:spcAft>
                <a:spcPts val="0"/>
              </a:spcAft>
              <a:buNone/>
            </a:pPr>
            <a:endParaRPr sz="800">
              <a:solidFill>
                <a:schemeClr val="accent1"/>
              </a:solidFill>
              <a:latin typeface="Proxima Nova"/>
              <a:ea typeface="Proxima Nova"/>
              <a:cs typeface="Proxima Nova"/>
              <a:sym typeface="Proxima Nova"/>
            </a:endParaRPr>
          </a:p>
        </p:txBody>
      </p:sp>
      <p:pic>
        <p:nvPicPr>
          <p:cNvPr id="471" name="Google Shape;471;p57"/>
          <p:cNvPicPr preferRelativeResize="0"/>
          <p:nvPr/>
        </p:nvPicPr>
        <p:blipFill rotWithShape="1">
          <a:blip r:embed="rId4">
            <a:alphaModFix/>
          </a:blip>
          <a:srcRect l="6429" t="5840" r="8180" b="6332"/>
          <a:stretch/>
        </p:blipFill>
        <p:spPr>
          <a:xfrm>
            <a:off x="6408900" y="1928850"/>
            <a:ext cx="2429600" cy="2003624"/>
          </a:xfrm>
          <a:prstGeom prst="rect">
            <a:avLst/>
          </a:prstGeom>
          <a:noFill/>
          <a:ln>
            <a:noFill/>
          </a:ln>
          <a:effectLst>
            <a:outerShdw blurRad="57150" dist="19050" dir="5400000" algn="bl" rotWithShape="0">
              <a:srgbClr val="000000">
                <a:alpha val="50000"/>
              </a:srgbClr>
            </a:outerShdw>
          </a:effectLst>
        </p:spPr>
      </p:pic>
    </p:spTree>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58"/>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5781"/>
              <a:buFont typeface="Arial"/>
              <a:buNone/>
            </a:pPr>
            <a:r>
              <a:rPr lang="en" sz="3840"/>
              <a:t>The Evidence: Neurological Recruitment</a:t>
            </a:r>
            <a:endParaRPr sz="3840"/>
          </a:p>
          <a:p>
            <a:pPr marL="0" lvl="0" indent="0" algn="ctr" rtl="0">
              <a:spcBef>
                <a:spcPts val="0"/>
              </a:spcBef>
              <a:spcAft>
                <a:spcPts val="0"/>
              </a:spcAft>
              <a:buClr>
                <a:schemeClr val="accent6"/>
              </a:buClr>
              <a:buSzPct val="25781"/>
              <a:buFont typeface="Arial"/>
              <a:buNone/>
            </a:pPr>
            <a:endParaRPr sz="3840"/>
          </a:p>
          <a:p>
            <a:pPr marL="0" lvl="0" indent="0" algn="ctr" rtl="0">
              <a:spcBef>
                <a:spcPts val="0"/>
              </a:spcBef>
              <a:spcAft>
                <a:spcPts val="0"/>
              </a:spcAft>
              <a:buClr>
                <a:schemeClr val="accent6"/>
              </a:buClr>
              <a:buSzPct val="30555"/>
              <a:buFont typeface="Arial"/>
              <a:buNone/>
            </a:pPr>
            <a:endParaRPr sz="3600">
              <a:latin typeface="Proxima Nova"/>
              <a:ea typeface="Proxima Nova"/>
              <a:cs typeface="Proxima Nova"/>
              <a:sym typeface="Proxima Nova"/>
            </a:endParaRPr>
          </a:p>
          <a:p>
            <a:pPr marL="0" lvl="0" indent="0" algn="ctr" rtl="0">
              <a:spcBef>
                <a:spcPts val="0"/>
              </a:spcBef>
              <a:spcAft>
                <a:spcPts val="0"/>
              </a:spcAft>
              <a:buNone/>
            </a:pPr>
            <a:endParaRPr/>
          </a:p>
        </p:txBody>
      </p:sp>
      <p:sp>
        <p:nvSpPr>
          <p:cNvPr id="478" name="Google Shape;478;p58"/>
          <p:cNvSpPr txBox="1"/>
          <p:nvPr/>
        </p:nvSpPr>
        <p:spPr>
          <a:xfrm>
            <a:off x="0" y="4806250"/>
            <a:ext cx="7764600" cy="307800"/>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Doma K, Deakin GB, Ness KF, 2013. </a:t>
            </a:r>
            <a:endParaRPr sz="800">
              <a:solidFill>
                <a:schemeClr val="accent1"/>
              </a:solidFill>
              <a:latin typeface="Proxima Nova"/>
              <a:ea typeface="Proxima Nova"/>
              <a:cs typeface="Proxima Nova"/>
              <a:sym typeface="Proxima Nova"/>
            </a:endParaRPr>
          </a:p>
        </p:txBody>
      </p:sp>
      <p:pic>
        <p:nvPicPr>
          <p:cNvPr id="479" name="Google Shape;479;p58"/>
          <p:cNvPicPr preferRelativeResize="0"/>
          <p:nvPr/>
        </p:nvPicPr>
        <p:blipFill rotWithShape="1">
          <a:blip r:embed="rId4">
            <a:alphaModFix/>
          </a:blip>
          <a:srcRect l="3536" t="6769" r="11853" b="51492"/>
          <a:stretch/>
        </p:blipFill>
        <p:spPr>
          <a:xfrm>
            <a:off x="729725" y="2713325"/>
            <a:ext cx="4408524" cy="1996926"/>
          </a:xfrm>
          <a:prstGeom prst="rect">
            <a:avLst/>
          </a:prstGeom>
          <a:noFill/>
          <a:ln>
            <a:noFill/>
          </a:ln>
        </p:spPr>
      </p:pic>
      <p:sp>
        <p:nvSpPr>
          <p:cNvPr id="480" name="Google Shape;480;p58"/>
          <p:cNvSpPr txBox="1"/>
          <p:nvPr/>
        </p:nvSpPr>
        <p:spPr>
          <a:xfrm>
            <a:off x="35700" y="1359000"/>
            <a:ext cx="9072600" cy="1032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accent6"/>
                </a:solidFill>
                <a:latin typeface="Proxima Nova"/>
                <a:ea typeface="Proxima Nova"/>
                <a:cs typeface="Proxima Nova"/>
                <a:sym typeface="Proxima Nova"/>
              </a:rPr>
              <a:t>Kinematic and electromyographic comparisons between pull-ups and lat-pull down exercises</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Greater levels of spinal stability required with suspended pulling exercises </a:t>
            </a: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pic>
        <p:nvPicPr>
          <p:cNvPr id="481" name="Google Shape;481;p58"/>
          <p:cNvPicPr preferRelativeResize="0"/>
          <p:nvPr/>
        </p:nvPicPr>
        <p:blipFill>
          <a:blip r:embed="rId5">
            <a:alphaModFix/>
          </a:blip>
          <a:stretch>
            <a:fillRect/>
          </a:stretch>
        </p:blipFill>
        <p:spPr>
          <a:xfrm>
            <a:off x="5812525" y="2571743"/>
            <a:ext cx="1508575" cy="1892657"/>
          </a:xfrm>
          <a:prstGeom prst="rect">
            <a:avLst/>
          </a:prstGeom>
          <a:noFill/>
          <a:ln>
            <a:noFill/>
          </a:ln>
        </p:spPr>
      </p:pic>
      <p:pic>
        <p:nvPicPr>
          <p:cNvPr id="482" name="Google Shape;482;p58"/>
          <p:cNvPicPr preferRelativeResize="0"/>
          <p:nvPr/>
        </p:nvPicPr>
        <p:blipFill>
          <a:blip r:embed="rId6">
            <a:alphaModFix/>
          </a:blip>
          <a:stretch>
            <a:fillRect/>
          </a:stretch>
        </p:blipFill>
        <p:spPr>
          <a:xfrm>
            <a:off x="7537511" y="2571750"/>
            <a:ext cx="1294789" cy="1892649"/>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9"/>
          <p:cNvSpPr txBox="1"/>
          <p:nvPr/>
        </p:nvSpPr>
        <p:spPr>
          <a:xfrm>
            <a:off x="76200" y="1408425"/>
            <a:ext cx="6697500" cy="3369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accent6"/>
                </a:solidFill>
                <a:latin typeface="Proxima Nova"/>
                <a:ea typeface="Proxima Nova"/>
                <a:cs typeface="Proxima Nova"/>
                <a:sym typeface="Proxima Nova"/>
              </a:rPr>
              <a:t>Muscle activity and spine loading during pulling exercises: Influence of stable and labile contact surfaces and technique coaching</a:t>
            </a:r>
            <a:endParaRPr sz="2000">
              <a:solidFill>
                <a:schemeClr val="accent6"/>
              </a:solidFill>
              <a:latin typeface="Proxima Nova"/>
              <a:ea typeface="Proxima Nova"/>
              <a:cs typeface="Proxima Nova"/>
              <a:sym typeface="Proxima Nova"/>
            </a:endParaRPr>
          </a:p>
          <a:p>
            <a:pPr marL="285750" marR="0" lvl="0" indent="-203200" algn="l" rtl="0">
              <a:spcBef>
                <a:spcPts val="0"/>
              </a:spcBef>
              <a:spcAft>
                <a:spcPts val="0"/>
              </a:spcAft>
              <a:buClr>
                <a:schemeClr val="accent6"/>
              </a:buClr>
              <a:buSzPts val="1900"/>
              <a:buFont typeface="Proxima Nova"/>
              <a:buChar char="●"/>
            </a:pPr>
            <a:r>
              <a:rPr lang="en" sz="1900">
                <a:solidFill>
                  <a:schemeClr val="accent6"/>
                </a:solidFill>
                <a:latin typeface="Proxima Nova"/>
                <a:ea typeface="Proxima Nova"/>
                <a:cs typeface="Proxima Nova"/>
                <a:sym typeface="Proxima Nova"/>
              </a:rPr>
              <a:t>D</a:t>
            </a:r>
            <a:r>
              <a:rPr lang="en" sz="1900" i="0" u="none" strike="noStrike" cap="none">
                <a:solidFill>
                  <a:schemeClr val="accent6"/>
                </a:solidFill>
                <a:latin typeface="Proxima Nova"/>
                <a:ea typeface="Proxima Nova"/>
                <a:cs typeface="Proxima Nova"/>
                <a:sym typeface="Proxima Nova"/>
              </a:rPr>
              <a:t>istraction forces w</a:t>
            </a:r>
            <a:r>
              <a:rPr lang="en" sz="1900">
                <a:solidFill>
                  <a:schemeClr val="accent6"/>
                </a:solidFill>
                <a:latin typeface="Proxima Nova"/>
                <a:ea typeface="Proxima Nova"/>
                <a:cs typeface="Proxima Nova"/>
                <a:sym typeface="Proxima Nova"/>
              </a:rPr>
              <a:t>/ </a:t>
            </a:r>
            <a:r>
              <a:rPr lang="en" sz="1900" i="0" u="none" strike="noStrike" cap="none">
                <a:solidFill>
                  <a:schemeClr val="accent6"/>
                </a:solidFill>
                <a:latin typeface="Proxima Nova"/>
                <a:ea typeface="Proxima Nova"/>
                <a:cs typeface="Proxima Nova"/>
                <a:sym typeface="Proxima Nova"/>
              </a:rPr>
              <a:t>chin</a:t>
            </a:r>
            <a:r>
              <a:rPr lang="en" sz="1900">
                <a:solidFill>
                  <a:schemeClr val="accent6"/>
                </a:solidFill>
                <a:latin typeface="Proxima Nova"/>
                <a:ea typeface="Proxima Nova"/>
                <a:cs typeface="Proxima Nova"/>
                <a:sym typeface="Proxima Nova"/>
              </a:rPr>
              <a:t>-</a:t>
            </a:r>
            <a:r>
              <a:rPr lang="en" sz="1900" i="0" u="none" strike="noStrike" cap="none">
                <a:solidFill>
                  <a:schemeClr val="accent6"/>
                </a:solidFill>
                <a:latin typeface="Proxima Nova"/>
                <a:ea typeface="Proxima Nova"/>
                <a:cs typeface="Proxima Nova"/>
                <a:sym typeface="Proxima Nova"/>
              </a:rPr>
              <a:t>up </a:t>
            </a:r>
            <a:r>
              <a:rPr lang="en" sz="1900">
                <a:solidFill>
                  <a:schemeClr val="accent6"/>
                </a:solidFill>
                <a:latin typeface="Proxima Nova"/>
                <a:ea typeface="Proxima Nova"/>
                <a:cs typeface="Proxima Nova"/>
                <a:sym typeface="Proxima Nova"/>
              </a:rPr>
              <a:t>&amp;</a:t>
            </a:r>
            <a:r>
              <a:rPr lang="en" sz="1900" i="0" u="none" strike="noStrike" cap="none">
                <a:solidFill>
                  <a:schemeClr val="accent6"/>
                </a:solidFill>
                <a:latin typeface="Proxima Nova"/>
                <a:ea typeface="Proxima Nova"/>
                <a:cs typeface="Proxima Nova"/>
                <a:sym typeface="Proxima Nova"/>
              </a:rPr>
              <a:t> pull</a:t>
            </a:r>
            <a:r>
              <a:rPr lang="en" sz="1900">
                <a:solidFill>
                  <a:schemeClr val="accent6"/>
                </a:solidFill>
                <a:latin typeface="Proxima Nova"/>
                <a:ea typeface="Proxima Nova"/>
                <a:cs typeface="Proxima Nova"/>
                <a:sym typeface="Proxima Nova"/>
              </a:rPr>
              <a:t>-</a:t>
            </a:r>
            <a:r>
              <a:rPr lang="en" sz="1900" i="0" u="none" strike="noStrike" cap="none">
                <a:solidFill>
                  <a:schemeClr val="accent6"/>
                </a:solidFill>
                <a:latin typeface="Proxima Nova"/>
                <a:ea typeface="Proxima Nova"/>
                <a:cs typeface="Proxima Nova"/>
                <a:sym typeface="Proxima Nova"/>
              </a:rPr>
              <a:t>ups cause greater core muscle activity as they assist in the exercise and attempt to stabilize the spine</a:t>
            </a:r>
            <a:endParaRPr sz="1900">
              <a:solidFill>
                <a:schemeClr val="accent6"/>
              </a:solidFill>
              <a:latin typeface="Proxima Nova"/>
              <a:ea typeface="Proxima Nova"/>
              <a:cs typeface="Proxima Nova"/>
              <a:sym typeface="Proxima Nova"/>
            </a:endParaRPr>
          </a:p>
          <a:p>
            <a:pPr marL="285750" marR="0" lvl="0" indent="-203200" algn="l" rtl="0">
              <a:spcBef>
                <a:spcPts val="0"/>
              </a:spcBef>
              <a:spcAft>
                <a:spcPts val="0"/>
              </a:spcAft>
              <a:buClr>
                <a:schemeClr val="accent6"/>
              </a:buClr>
              <a:buSzPts val="1900"/>
              <a:buFont typeface="Proxima Nova"/>
              <a:buChar char="●"/>
            </a:pPr>
            <a:r>
              <a:rPr lang="en" sz="1900">
                <a:solidFill>
                  <a:schemeClr val="accent6"/>
                </a:solidFill>
                <a:latin typeface="Proxima Nova"/>
                <a:ea typeface="Proxima Nova"/>
                <a:cs typeface="Proxima Nova"/>
                <a:sym typeface="Proxima Nova"/>
              </a:rPr>
              <a:t>Higher EMG activity of muscle attaching scapula to the spine with CKC pulling compared to OKC pulling exercises</a:t>
            </a:r>
            <a:endParaRPr sz="1900">
              <a:solidFill>
                <a:schemeClr val="accent6"/>
              </a:solidFill>
              <a:latin typeface="Proxima Nova"/>
              <a:ea typeface="Proxima Nova"/>
              <a:cs typeface="Proxima Nova"/>
              <a:sym typeface="Proxima Nova"/>
            </a:endParaRPr>
          </a:p>
          <a:p>
            <a:pPr marL="914400" marR="0" lvl="1" indent="-349250" algn="l" rtl="0">
              <a:spcBef>
                <a:spcPts val="0"/>
              </a:spcBef>
              <a:spcAft>
                <a:spcPts val="0"/>
              </a:spcAft>
              <a:buClr>
                <a:schemeClr val="accent6"/>
              </a:buClr>
              <a:buSzPts val="1900"/>
              <a:buFont typeface="Proxima Nova"/>
              <a:buChar char="○"/>
            </a:pPr>
            <a:r>
              <a:rPr lang="en" sz="1900">
                <a:solidFill>
                  <a:schemeClr val="accent6"/>
                </a:solidFill>
                <a:latin typeface="Proxima Nova"/>
                <a:ea typeface="Proxima Nova"/>
                <a:cs typeface="Proxima Nova"/>
                <a:sym typeface="Proxima Nova"/>
              </a:rPr>
              <a:t>Proximal stability at the shoulder helps the rotator cuff </a:t>
            </a:r>
            <a:endParaRPr sz="1900">
              <a:solidFill>
                <a:schemeClr val="accent6"/>
              </a:solidFill>
              <a:latin typeface="Proxima Nova"/>
              <a:ea typeface="Proxima Nova"/>
              <a:cs typeface="Proxima Nova"/>
              <a:sym typeface="Proxima Nova"/>
            </a:endParaRPr>
          </a:p>
        </p:txBody>
      </p:sp>
      <p:sp>
        <p:nvSpPr>
          <p:cNvPr id="489" name="Google Shape;489;p59"/>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5781"/>
              <a:buFont typeface="Arial"/>
              <a:buNone/>
            </a:pPr>
            <a:r>
              <a:rPr lang="en" sz="3840">
                <a:latin typeface="Proxima Nova"/>
                <a:ea typeface="Proxima Nova"/>
                <a:cs typeface="Proxima Nova"/>
                <a:sym typeface="Proxima Nova"/>
              </a:rPr>
              <a:t>The Evidence: Neurological R</a:t>
            </a:r>
            <a:r>
              <a:rPr lang="en" sz="3840"/>
              <a:t>ecruitment</a:t>
            </a:r>
            <a:endParaRPr sz="3840">
              <a:latin typeface="Proxima Nova"/>
              <a:ea typeface="Proxima Nova"/>
              <a:cs typeface="Proxima Nova"/>
              <a:sym typeface="Proxima Nova"/>
            </a:endParaRPr>
          </a:p>
          <a:p>
            <a:pPr marL="0" lvl="0" indent="0" algn="ctr" rtl="0">
              <a:spcBef>
                <a:spcPts val="0"/>
              </a:spcBef>
              <a:spcAft>
                <a:spcPts val="0"/>
              </a:spcAft>
              <a:buClr>
                <a:schemeClr val="accent6"/>
              </a:buClr>
              <a:buSzPct val="30555"/>
              <a:buFont typeface="Arial"/>
              <a:buNone/>
            </a:pPr>
            <a:endParaRPr sz="3600">
              <a:latin typeface="Proxima Nova"/>
              <a:ea typeface="Proxima Nova"/>
              <a:cs typeface="Proxima Nova"/>
              <a:sym typeface="Proxima Nova"/>
            </a:endParaRPr>
          </a:p>
          <a:p>
            <a:pPr marL="0" lvl="0" indent="0" algn="ctr" rtl="0">
              <a:spcBef>
                <a:spcPts val="0"/>
              </a:spcBef>
              <a:spcAft>
                <a:spcPts val="0"/>
              </a:spcAft>
              <a:buNone/>
            </a:pPr>
            <a:endParaRPr/>
          </a:p>
        </p:txBody>
      </p:sp>
      <p:sp>
        <p:nvSpPr>
          <p:cNvPr id="490" name="Google Shape;490;p59"/>
          <p:cNvSpPr txBox="1"/>
          <p:nvPr/>
        </p:nvSpPr>
        <p:spPr>
          <a:xfrm>
            <a:off x="0" y="4833627"/>
            <a:ext cx="7470600" cy="307746"/>
          </a:xfrm>
          <a:prstGeom prst="rect">
            <a:avLst/>
          </a:prstGeom>
          <a:noFill/>
          <a:ln>
            <a:noFill/>
          </a:ln>
        </p:spPr>
        <p:txBody>
          <a:bodyPr spcFirstLastPara="1" wrap="square" lIns="91425" tIns="91425" rIns="91425" bIns="91425" anchor="t" anchorCtr="0">
            <a:spAutoFit/>
          </a:bodyPr>
          <a:lstStyle/>
          <a:p>
            <a:pPr>
              <a:buClr>
                <a:schemeClr val="accent6"/>
              </a:buClr>
            </a:pPr>
            <a:r>
              <a:rPr lang="en" sz="800">
                <a:solidFill>
                  <a:schemeClr val="accent1"/>
                </a:solidFill>
                <a:latin typeface="Proxima Nova"/>
                <a:ea typeface="Proxima Nova"/>
                <a:cs typeface="Proxima Nova"/>
                <a:sym typeface="Proxima Nova"/>
              </a:rPr>
              <a:t>McGill SM, Cannon J, Andersen JT, 2014. </a:t>
            </a:r>
            <a:endParaRPr sz="800">
              <a:solidFill>
                <a:schemeClr val="accent1"/>
              </a:solidFill>
              <a:latin typeface="Proxima Nova"/>
              <a:ea typeface="Proxima Nova"/>
              <a:cs typeface="Proxima Nova"/>
              <a:sym typeface="Proxima Nova"/>
            </a:endParaRPr>
          </a:p>
        </p:txBody>
      </p:sp>
      <p:pic>
        <p:nvPicPr>
          <p:cNvPr id="491" name="Google Shape;491;p59"/>
          <p:cNvPicPr preferRelativeResize="0"/>
          <p:nvPr/>
        </p:nvPicPr>
        <p:blipFill rotWithShape="1">
          <a:blip r:embed="rId4">
            <a:alphaModFix/>
          </a:blip>
          <a:srcRect l="3716" r="66836" b="7868"/>
          <a:stretch/>
        </p:blipFill>
        <p:spPr>
          <a:xfrm>
            <a:off x="6773700" y="1408425"/>
            <a:ext cx="1333051" cy="1907433"/>
          </a:xfrm>
          <a:prstGeom prst="rect">
            <a:avLst/>
          </a:prstGeom>
          <a:noFill/>
          <a:ln>
            <a:noFill/>
          </a:ln>
          <a:effectLst>
            <a:outerShdw blurRad="57150" dist="19050" dir="5400000" algn="bl" rotWithShape="0">
              <a:srgbClr val="000000">
                <a:alpha val="50000"/>
              </a:srgbClr>
            </a:outerShdw>
          </a:effectLst>
        </p:spPr>
      </p:pic>
      <p:pic>
        <p:nvPicPr>
          <p:cNvPr id="492" name="Google Shape;492;p59"/>
          <p:cNvPicPr preferRelativeResize="0"/>
          <p:nvPr/>
        </p:nvPicPr>
        <p:blipFill rotWithShape="1">
          <a:blip r:embed="rId4">
            <a:alphaModFix/>
          </a:blip>
          <a:srcRect l="68533" t="3746" b="3755"/>
          <a:stretch/>
        </p:blipFill>
        <p:spPr>
          <a:xfrm>
            <a:off x="7757400" y="2640700"/>
            <a:ext cx="1264800" cy="1700450"/>
          </a:xfrm>
          <a:prstGeom prst="rect">
            <a:avLst/>
          </a:prstGeom>
          <a:noFill/>
          <a:ln>
            <a:noFill/>
          </a:ln>
          <a:effectLst>
            <a:outerShdw blurRad="57150" dist="19050" dir="5400000" algn="bl" rotWithShape="0">
              <a:srgbClr val="000000">
                <a:alpha val="50000"/>
              </a:srgbClr>
            </a:outerShdw>
          </a:effectLst>
        </p:spPr>
      </p:pic>
    </p:spTree>
  </p:cSld>
  <p:clrMapOvr>
    <a:masterClrMapping/>
  </p:clrMapOvr>
  <p:extLst>
    <p:ext uri="{6950BFC3-D8DA-4A85-94F7-54DA5524770B}">
      <p188:commentRel xmlns:p188="http://schemas.microsoft.com/office/powerpoint/2018/8/main" r:id="rId3"/>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0"/>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a:t>
            </a:r>
            <a:endParaRPr/>
          </a:p>
        </p:txBody>
      </p:sp>
      <p:sp>
        <p:nvSpPr>
          <p:cNvPr id="498" name="Google Shape;498;p60"/>
          <p:cNvSpPr txBox="1"/>
          <p:nvPr/>
        </p:nvSpPr>
        <p:spPr>
          <a:xfrm>
            <a:off x="212500" y="1463550"/>
            <a:ext cx="54990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accent6"/>
                </a:solidFill>
                <a:latin typeface="Proxima Nova"/>
                <a:ea typeface="Proxima Nova"/>
                <a:cs typeface="Proxima Nova"/>
                <a:sym typeface="Proxima Nova"/>
              </a:rPr>
              <a:t>Instruction and feedback for conscious contraction of the abdominal muscles increases the scapular muscles activation during shoulder exercises</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During various shoulder exercises, when participants increased conscious abdominal contraction, EMG activity of the serratus anterior and upper, middle, and lower traps also increased</a:t>
            </a:r>
            <a:endParaRPr sz="2000">
              <a:solidFill>
                <a:schemeClr val="accent6"/>
              </a:solidFill>
              <a:latin typeface="Proxima Nova"/>
              <a:ea typeface="Proxima Nova"/>
              <a:cs typeface="Proxima Nova"/>
              <a:sym typeface="Proxima Nova"/>
            </a:endParaRPr>
          </a:p>
        </p:txBody>
      </p:sp>
      <p:pic>
        <p:nvPicPr>
          <p:cNvPr id="499" name="Google Shape;499;p60"/>
          <p:cNvPicPr preferRelativeResize="0"/>
          <p:nvPr/>
        </p:nvPicPr>
        <p:blipFill>
          <a:blip r:embed="rId4">
            <a:alphaModFix/>
          </a:blip>
          <a:stretch>
            <a:fillRect/>
          </a:stretch>
        </p:blipFill>
        <p:spPr>
          <a:xfrm>
            <a:off x="5817500" y="3257773"/>
            <a:ext cx="3109176" cy="1161075"/>
          </a:xfrm>
          <a:prstGeom prst="rect">
            <a:avLst/>
          </a:prstGeom>
          <a:noFill/>
          <a:ln>
            <a:noFill/>
          </a:ln>
          <a:effectLst>
            <a:outerShdw blurRad="57150" dist="19050" dir="5400000" algn="bl" rotWithShape="0">
              <a:srgbClr val="000000">
                <a:alpha val="50000"/>
              </a:srgbClr>
            </a:outerShdw>
          </a:effectLst>
        </p:spPr>
      </p:pic>
      <p:pic>
        <p:nvPicPr>
          <p:cNvPr id="500" name="Google Shape;500;p60"/>
          <p:cNvPicPr preferRelativeResize="0"/>
          <p:nvPr/>
        </p:nvPicPr>
        <p:blipFill>
          <a:blip r:embed="rId5">
            <a:alphaModFix/>
          </a:blip>
          <a:stretch>
            <a:fillRect/>
          </a:stretch>
        </p:blipFill>
        <p:spPr>
          <a:xfrm>
            <a:off x="6475975" y="1380975"/>
            <a:ext cx="1970701" cy="1738874"/>
          </a:xfrm>
          <a:prstGeom prst="rect">
            <a:avLst/>
          </a:prstGeom>
          <a:noFill/>
          <a:ln>
            <a:noFill/>
          </a:ln>
          <a:effectLst>
            <a:outerShdw blurRad="57150" dist="19050" dir="5400000" algn="bl" rotWithShape="0">
              <a:srgbClr val="000000">
                <a:alpha val="50000"/>
              </a:srgbClr>
            </a:outerShdw>
          </a:effectLst>
        </p:spPr>
      </p:pic>
      <p:sp>
        <p:nvSpPr>
          <p:cNvPr id="501" name="Google Shape;501;p60"/>
          <p:cNvSpPr txBox="1"/>
          <p:nvPr/>
        </p:nvSpPr>
        <p:spPr>
          <a:xfrm>
            <a:off x="0" y="4833627"/>
            <a:ext cx="76800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Vega Toro AS, Cools AMJ, de Oliveira AS, 2016. </a:t>
            </a:r>
            <a:endParaRPr sz="800">
              <a:solidFill>
                <a:schemeClr val="accent1"/>
              </a:solidFill>
              <a:latin typeface="Proxima Nova"/>
              <a:ea typeface="Proxima Nova"/>
              <a:cs typeface="Proxima Nova"/>
              <a:sym typeface="Proxima Nova"/>
            </a:endParaRPr>
          </a:p>
        </p:txBody>
      </p:sp>
    </p:spTree>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1"/>
          <p:cNvSpPr txBox="1"/>
          <p:nvPr/>
        </p:nvSpPr>
        <p:spPr>
          <a:xfrm>
            <a:off x="138150" y="1463925"/>
            <a:ext cx="5803800" cy="3309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900">
                <a:solidFill>
                  <a:schemeClr val="accent6"/>
                </a:solidFill>
                <a:latin typeface="Proxima Nova"/>
                <a:ea typeface="Proxima Nova"/>
                <a:cs typeface="Proxima Nova"/>
                <a:sym typeface="Proxima Nova"/>
              </a:rPr>
              <a:t>Scapular muscle activity in overhead and nonoverhead athletes during closed chain exercise</a:t>
            </a:r>
            <a:endParaRPr sz="1900">
              <a:solidFill>
                <a:schemeClr val="accent6"/>
              </a:solidFill>
              <a:latin typeface="Proxima Nova"/>
              <a:ea typeface="Proxima Nova"/>
              <a:cs typeface="Proxima Nova"/>
              <a:sym typeface="Proxima Nova"/>
            </a:endParaRPr>
          </a:p>
          <a:p>
            <a:pPr marL="457200" marR="0" lvl="0" indent="-349250" algn="l" rtl="0">
              <a:spcBef>
                <a:spcPts val="0"/>
              </a:spcBef>
              <a:spcAft>
                <a:spcPts val="0"/>
              </a:spcAft>
              <a:buClr>
                <a:schemeClr val="accent6"/>
              </a:buClr>
              <a:buSzPts val="1900"/>
              <a:buFont typeface="Proxima Nova"/>
              <a:buChar char="●"/>
            </a:pPr>
            <a:r>
              <a:rPr lang="en" sz="1900">
                <a:solidFill>
                  <a:schemeClr val="accent6"/>
                </a:solidFill>
                <a:latin typeface="Proxima Nova"/>
                <a:ea typeface="Proxima Nova"/>
                <a:cs typeface="Proxima Nova"/>
                <a:sym typeface="Proxima Nova"/>
              </a:rPr>
              <a:t>H</a:t>
            </a:r>
            <a:r>
              <a:rPr lang="en" sz="1900" i="0" u="none" strike="noStrike" cap="none">
                <a:solidFill>
                  <a:schemeClr val="accent6"/>
                </a:solidFill>
                <a:latin typeface="Proxima Nova"/>
                <a:ea typeface="Proxima Nova"/>
                <a:cs typeface="Proxima Nova"/>
                <a:sym typeface="Proxima Nova"/>
              </a:rPr>
              <a:t>igh levels of EMG muscle activity </a:t>
            </a:r>
            <a:r>
              <a:rPr lang="en" sz="1900">
                <a:solidFill>
                  <a:schemeClr val="accent6"/>
                </a:solidFill>
                <a:latin typeface="Proxima Nova"/>
                <a:ea typeface="Proxima Nova"/>
                <a:cs typeface="Proxima Nova"/>
                <a:sym typeface="Proxima Nova"/>
              </a:rPr>
              <a:t>in </a:t>
            </a:r>
            <a:r>
              <a:rPr lang="en" sz="1900" i="0" u="none" strike="noStrike" cap="none">
                <a:solidFill>
                  <a:schemeClr val="accent6"/>
                </a:solidFill>
                <a:latin typeface="Proxima Nova"/>
                <a:ea typeface="Proxima Nova"/>
                <a:cs typeface="Proxima Nova"/>
                <a:sym typeface="Proxima Nova"/>
              </a:rPr>
              <a:t>lower and middle traps with the supine pull</a:t>
            </a:r>
            <a:r>
              <a:rPr lang="en" sz="1900">
                <a:solidFill>
                  <a:schemeClr val="accent6"/>
                </a:solidFill>
                <a:latin typeface="Proxima Nova"/>
                <a:ea typeface="Proxima Nova"/>
                <a:cs typeface="Proxima Nova"/>
                <a:sym typeface="Proxima Nova"/>
              </a:rPr>
              <a:t>-</a:t>
            </a:r>
            <a:r>
              <a:rPr lang="en" sz="1900" i="0" u="none" strike="noStrike" cap="none">
                <a:solidFill>
                  <a:schemeClr val="accent6"/>
                </a:solidFill>
                <a:latin typeface="Proxima Nova"/>
                <a:ea typeface="Proxima Nova"/>
                <a:cs typeface="Proxima Nova"/>
                <a:sym typeface="Proxima Nova"/>
              </a:rPr>
              <a:t>up exercise.</a:t>
            </a:r>
            <a:endParaRPr sz="1900" i="0" u="none" strike="noStrike" cap="none">
              <a:solidFill>
                <a:schemeClr val="accent6"/>
              </a:solidFill>
              <a:latin typeface="Proxima Nova"/>
              <a:ea typeface="Proxima Nova"/>
              <a:cs typeface="Proxima Nova"/>
              <a:sym typeface="Proxima Nova"/>
            </a:endParaRPr>
          </a:p>
          <a:p>
            <a:pPr marL="457200" lvl="0" indent="-349250" algn="l" rtl="0">
              <a:spcBef>
                <a:spcPts val="0"/>
              </a:spcBef>
              <a:spcAft>
                <a:spcPts val="0"/>
              </a:spcAft>
              <a:buClr>
                <a:schemeClr val="accent6"/>
              </a:buClr>
              <a:buSzPts val="1900"/>
              <a:buFont typeface="Proxima Nova"/>
              <a:buChar char="●"/>
            </a:pPr>
            <a:r>
              <a:rPr lang="en" sz="1900">
                <a:solidFill>
                  <a:schemeClr val="accent6"/>
                </a:solidFill>
                <a:latin typeface="Proxima Nova"/>
                <a:ea typeface="Proxima Nova"/>
                <a:cs typeface="Proxima Nova"/>
                <a:sym typeface="Proxima Nova"/>
              </a:rPr>
              <a:t>When we strengthen in isolation, you don’t get the additional contribution from the scapular stabilizers that engage due to a neurological response for the needs to stabilize. And without that, you passively force that “impingement” position.</a:t>
            </a:r>
            <a:endParaRPr sz="1900">
              <a:solidFill>
                <a:schemeClr val="accent6"/>
              </a:solidFill>
              <a:latin typeface="Proxima Nova"/>
              <a:ea typeface="Proxima Nova"/>
              <a:cs typeface="Proxima Nova"/>
              <a:sym typeface="Proxima Nova"/>
            </a:endParaRPr>
          </a:p>
        </p:txBody>
      </p:sp>
      <p:sp>
        <p:nvSpPr>
          <p:cNvPr id="508" name="Google Shape;508;p61"/>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990"/>
              <a:buFont typeface="Arial"/>
              <a:buNone/>
            </a:pPr>
            <a:r>
              <a:rPr lang="en" sz="3840">
                <a:latin typeface="Proxima Nova"/>
                <a:ea typeface="Proxima Nova"/>
                <a:cs typeface="Proxima Nova"/>
                <a:sym typeface="Proxima Nova"/>
              </a:rPr>
              <a:t>The Evidence</a:t>
            </a:r>
            <a:endParaRPr sz="3840">
              <a:latin typeface="Proxima Nova"/>
              <a:ea typeface="Proxima Nova"/>
              <a:cs typeface="Proxima Nova"/>
              <a:sym typeface="Proxima Nova"/>
            </a:endParaRPr>
          </a:p>
          <a:p>
            <a:pPr marL="0" lvl="0" indent="0" algn="ctr" rtl="0">
              <a:spcBef>
                <a:spcPts val="0"/>
              </a:spcBef>
              <a:spcAft>
                <a:spcPts val="0"/>
              </a:spcAft>
              <a:buNone/>
            </a:pPr>
            <a:endParaRPr sz="3600">
              <a:latin typeface="Proxima Nova"/>
              <a:ea typeface="Proxima Nova"/>
              <a:cs typeface="Proxima Nova"/>
              <a:sym typeface="Proxima Nova"/>
            </a:endParaRPr>
          </a:p>
        </p:txBody>
      </p:sp>
      <p:sp>
        <p:nvSpPr>
          <p:cNvPr id="509" name="Google Shape;509;p61"/>
          <p:cNvSpPr txBox="1"/>
          <p:nvPr/>
        </p:nvSpPr>
        <p:spPr>
          <a:xfrm>
            <a:off x="0" y="4772925"/>
            <a:ext cx="7508400" cy="430857"/>
          </a:xfrm>
          <a:prstGeom prst="rect">
            <a:avLst/>
          </a:prstGeom>
          <a:noFill/>
          <a:ln>
            <a:noFill/>
          </a:ln>
        </p:spPr>
        <p:txBody>
          <a:bodyPr spcFirstLastPara="1" wrap="square" lIns="91425" tIns="91425" rIns="91425" bIns="91425" anchor="t" anchorCtr="0">
            <a:spAutoFit/>
          </a:bodyPr>
          <a:lstStyle/>
          <a:p>
            <a:pPr>
              <a:buClr>
                <a:schemeClr val="accent6"/>
              </a:buClr>
            </a:pPr>
            <a:r>
              <a:rPr lang="en" sz="800">
                <a:solidFill>
                  <a:schemeClr val="accent1"/>
                </a:solidFill>
                <a:latin typeface="Proxima Nova"/>
                <a:ea typeface="Proxima Nova"/>
                <a:cs typeface="Proxima Nova"/>
                <a:sym typeface="Proxima Nova"/>
              </a:rPr>
              <a:t>Tucker WS, Bruenger AJ, Doster CM, Hoffmeyer DR, 2011. </a:t>
            </a:r>
            <a:endParaRPr sz="800">
              <a:solidFill>
                <a:schemeClr val="accent1"/>
              </a:solidFill>
              <a:latin typeface="Proxima Nova"/>
              <a:ea typeface="Proxima Nova"/>
              <a:cs typeface="Proxima Nova"/>
              <a:sym typeface="Proxima Nova"/>
            </a:endParaRPr>
          </a:p>
          <a:p>
            <a:pPr marL="0" lvl="0" indent="0" algn="l" rtl="0">
              <a:spcBef>
                <a:spcPts val="0"/>
              </a:spcBef>
              <a:spcAft>
                <a:spcPts val="0"/>
              </a:spcAft>
              <a:buNone/>
            </a:pPr>
            <a:endParaRPr sz="800">
              <a:solidFill>
                <a:schemeClr val="accent1"/>
              </a:solidFill>
              <a:latin typeface="Proxima Nova"/>
              <a:ea typeface="Proxima Nova"/>
              <a:cs typeface="Proxima Nova"/>
              <a:sym typeface="Proxima Nova"/>
            </a:endParaRPr>
          </a:p>
        </p:txBody>
      </p:sp>
      <p:pic>
        <p:nvPicPr>
          <p:cNvPr id="510" name="Google Shape;510;p61"/>
          <p:cNvPicPr preferRelativeResize="0"/>
          <p:nvPr/>
        </p:nvPicPr>
        <p:blipFill>
          <a:blip r:embed="rId4">
            <a:alphaModFix/>
          </a:blip>
          <a:stretch>
            <a:fillRect/>
          </a:stretch>
        </p:blipFill>
        <p:spPr>
          <a:xfrm>
            <a:off x="5941950" y="1823825"/>
            <a:ext cx="2956826" cy="2312850"/>
          </a:xfrm>
          <a:prstGeom prst="rect">
            <a:avLst/>
          </a:prstGeom>
          <a:noFill/>
          <a:ln>
            <a:noFill/>
          </a:ln>
          <a:effectLst>
            <a:outerShdw blurRad="57150" dist="19050" dir="5400000" algn="bl" rotWithShape="0">
              <a:srgbClr val="000000">
                <a:alpha val="50000"/>
              </a:srgbClr>
            </a:outerShdw>
          </a:effectLst>
        </p:spPr>
      </p:pic>
    </p:spTree>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7966"/>
              <a:buFont typeface="Arial"/>
              <a:buNone/>
            </a:pPr>
            <a:r>
              <a:rPr lang="en" sz="3540"/>
              <a:t>An Overview of our Evolutionary Past </a:t>
            </a:r>
            <a:endParaRPr/>
          </a:p>
        </p:txBody>
      </p:sp>
      <p:sp>
        <p:nvSpPr>
          <p:cNvPr id="105" name="Google Shape;105;p17"/>
          <p:cNvSpPr txBox="1"/>
          <p:nvPr/>
        </p:nvSpPr>
        <p:spPr>
          <a:xfrm>
            <a:off x="230850" y="1491425"/>
            <a:ext cx="6437400" cy="314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accent6"/>
                </a:solidFill>
                <a:latin typeface="Proxima Nova"/>
                <a:ea typeface="Proxima Nova"/>
                <a:cs typeface="Proxima Nova"/>
                <a:sym typeface="Proxima Nova"/>
              </a:rPr>
              <a:t>Non-human primates compared to Homo sapiens…</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Triangularly shaped rib cage</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Sagittal plane alignment of scapulae</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More proximal deltoid attachment</a:t>
            </a:r>
            <a:endParaRPr sz="2000">
              <a:solidFill>
                <a:schemeClr val="accent6"/>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Increased congruence - larger glenoid and smaller humeral head</a:t>
            </a:r>
            <a:endParaRPr sz="2000">
              <a:solidFill>
                <a:schemeClr val="accent6"/>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More joint congruent acromion (Type III - hooked)</a:t>
            </a:r>
            <a:endParaRPr sz="2000">
              <a:solidFill>
                <a:schemeClr val="accent6"/>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Fused rotator cuff tendons </a:t>
            </a:r>
            <a:endParaRPr sz="2000">
              <a:solidFill>
                <a:schemeClr val="accent6"/>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2000">
              <a:solidFill>
                <a:schemeClr val="accent6"/>
              </a:solidFill>
              <a:latin typeface="Proxima Nova"/>
              <a:ea typeface="Proxima Nova"/>
              <a:cs typeface="Proxima Nova"/>
              <a:sym typeface="Proxima Nova"/>
            </a:endParaRPr>
          </a:p>
        </p:txBody>
      </p:sp>
      <p:sp>
        <p:nvSpPr>
          <p:cNvPr id="106" name="Google Shape;106;p17"/>
          <p:cNvSpPr txBox="1"/>
          <p:nvPr/>
        </p:nvSpPr>
        <p:spPr>
          <a:xfrm>
            <a:off x="10224025" y="1809775"/>
            <a:ext cx="605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107" name="Google Shape;107;p17"/>
          <p:cNvSpPr txBox="1"/>
          <p:nvPr/>
        </p:nvSpPr>
        <p:spPr>
          <a:xfrm>
            <a:off x="0" y="4835700"/>
            <a:ext cx="6567900" cy="307800"/>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Lieberman DE, 2013.</a:t>
            </a:r>
            <a:endParaRPr>
              <a:solidFill>
                <a:schemeClr val="accent1"/>
              </a:solidFill>
            </a:endParaRPr>
          </a:p>
        </p:txBody>
      </p:sp>
      <p:pic>
        <p:nvPicPr>
          <p:cNvPr id="108" name="Google Shape;108;p17"/>
          <p:cNvPicPr preferRelativeResize="0"/>
          <p:nvPr/>
        </p:nvPicPr>
        <p:blipFill>
          <a:blip r:embed="rId3">
            <a:alphaModFix/>
          </a:blip>
          <a:stretch>
            <a:fillRect/>
          </a:stretch>
        </p:blipFill>
        <p:spPr>
          <a:xfrm>
            <a:off x="6567900" y="1871175"/>
            <a:ext cx="2170950" cy="2170950"/>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0C80DF5A-7683-3EE3-DB64-5D1C9D32AC1E}"/>
              </a:ext>
            </a:extLst>
          </p:cNvPr>
          <p:cNvSpPr txBox="1"/>
          <p:nvPr/>
        </p:nvSpPr>
        <p:spPr>
          <a:xfrm>
            <a:off x="6071577" y="4044460"/>
            <a:ext cx="4149968"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Bone Clones, Inc. (n.d.). </a:t>
            </a:r>
            <a:r>
              <a:rPr lang="en-US" sz="800" i="1">
                <a:latin typeface="Proxima Nova"/>
              </a:rPr>
              <a:t>Chimpanzee skeleton, articulated</a:t>
            </a:r>
            <a:r>
              <a:rPr lang="en-US" sz="800">
                <a:latin typeface="Proxima Nova"/>
              </a:rPr>
              <a:t> (Replica)</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2"/>
          <p:cNvSpPr txBox="1">
            <a:spLocks noGrp="1"/>
          </p:cNvSpPr>
          <p:nvPr>
            <p:ph type="ctrTitle"/>
          </p:nvPr>
        </p:nvSpPr>
        <p:spPr>
          <a:xfrm>
            <a:off x="311700" y="730500"/>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50">
                <a:latin typeface="Proxima Nova"/>
                <a:ea typeface="Proxima Nova"/>
                <a:cs typeface="Proxima Nova"/>
                <a:sym typeface="Proxima Nova"/>
              </a:rPr>
              <a:t>The Evidence Par</a:t>
            </a:r>
            <a:r>
              <a:rPr lang="en" sz="3250"/>
              <a:t>t III:</a:t>
            </a:r>
            <a:endParaRPr sz="3250"/>
          </a:p>
          <a:p>
            <a:pPr marL="0" lvl="0" indent="0" algn="l" rtl="0">
              <a:spcBef>
                <a:spcPts val="0"/>
              </a:spcBef>
              <a:spcAft>
                <a:spcPts val="0"/>
              </a:spcAft>
              <a:buSzPts val="990"/>
              <a:buNone/>
            </a:pPr>
            <a:r>
              <a:rPr lang="en" sz="3250"/>
              <a:t>CKC vs OKC Exercises</a:t>
            </a:r>
            <a:endParaRPr sz="3250"/>
          </a:p>
        </p:txBody>
      </p:sp>
      <p:cxnSp>
        <p:nvCxnSpPr>
          <p:cNvPr id="516" name="Google Shape;516;p62"/>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3"/>
          <p:cNvSpPr txBox="1"/>
          <p:nvPr/>
        </p:nvSpPr>
        <p:spPr>
          <a:xfrm>
            <a:off x="311700" y="1347225"/>
            <a:ext cx="8520600" cy="955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000">
                <a:solidFill>
                  <a:schemeClr val="accent6"/>
                </a:solidFill>
                <a:latin typeface="Proxima Nova"/>
                <a:ea typeface="Proxima Nova"/>
                <a:cs typeface="Proxima Nova"/>
                <a:sym typeface="Proxima Nova"/>
              </a:rPr>
              <a:t>Electromyography activation of shoulder muscles during open and closed chain exercises for upper extremity</a:t>
            </a:r>
            <a:endParaRPr sz="2000" i="1">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sp>
        <p:nvSpPr>
          <p:cNvPr id="522" name="Google Shape;522;p63"/>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5781"/>
              <a:buFont typeface="Arial"/>
              <a:buNone/>
            </a:pPr>
            <a:r>
              <a:rPr lang="en" sz="3840">
                <a:latin typeface="Proxima Nova"/>
                <a:ea typeface="Proxima Nova"/>
                <a:cs typeface="Proxima Nova"/>
                <a:sym typeface="Proxima Nova"/>
              </a:rPr>
              <a:t>The Evidence</a:t>
            </a:r>
            <a:endParaRPr sz="3840">
              <a:latin typeface="Proxima Nova"/>
              <a:ea typeface="Proxima Nova"/>
              <a:cs typeface="Proxima Nova"/>
              <a:sym typeface="Proxima Nova"/>
            </a:endParaRPr>
          </a:p>
          <a:p>
            <a:pPr marL="0" lvl="0" indent="0" algn="ctr" rtl="0">
              <a:spcBef>
                <a:spcPts val="0"/>
              </a:spcBef>
              <a:spcAft>
                <a:spcPts val="0"/>
              </a:spcAft>
              <a:buClr>
                <a:schemeClr val="accent6"/>
              </a:buClr>
              <a:buSzPct val="30555"/>
              <a:buFont typeface="Arial"/>
              <a:buNone/>
            </a:pPr>
            <a:endParaRPr sz="3600">
              <a:latin typeface="Proxima Nova"/>
              <a:ea typeface="Proxima Nova"/>
              <a:cs typeface="Proxima Nova"/>
              <a:sym typeface="Proxima Nova"/>
            </a:endParaRPr>
          </a:p>
          <a:p>
            <a:pPr marL="0" lvl="0" indent="0" algn="ctr" rtl="0">
              <a:spcBef>
                <a:spcPts val="0"/>
              </a:spcBef>
              <a:spcAft>
                <a:spcPts val="0"/>
              </a:spcAft>
              <a:buNone/>
            </a:pPr>
            <a:endParaRPr/>
          </a:p>
        </p:txBody>
      </p:sp>
      <p:sp>
        <p:nvSpPr>
          <p:cNvPr id="523" name="Google Shape;523;p63"/>
          <p:cNvSpPr txBox="1"/>
          <p:nvPr/>
        </p:nvSpPr>
        <p:spPr>
          <a:xfrm>
            <a:off x="0" y="4833627"/>
            <a:ext cx="7322400" cy="307746"/>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 sz="800">
                <a:solidFill>
                  <a:schemeClr val="accent1"/>
                </a:solidFill>
                <a:latin typeface="Proxima Nova"/>
                <a:ea typeface="Proxima Nova"/>
                <a:cs typeface="Proxima Nova"/>
                <a:sym typeface="Proxima Nova"/>
              </a:rPr>
              <a:t>Pozzi F, Plummer HA, Sanchez N, Lee Y, Michener LA, 2019. </a:t>
            </a:r>
            <a:endParaRPr sz="800">
              <a:solidFill>
                <a:schemeClr val="accent1"/>
              </a:solidFill>
              <a:latin typeface="Proxima Nova"/>
              <a:ea typeface="Proxima Nova"/>
              <a:cs typeface="Proxima Nova"/>
              <a:sym typeface="Proxima Nova"/>
            </a:endParaRPr>
          </a:p>
        </p:txBody>
      </p:sp>
      <p:pic>
        <p:nvPicPr>
          <p:cNvPr id="524" name="Google Shape;524;p63"/>
          <p:cNvPicPr preferRelativeResize="0"/>
          <p:nvPr/>
        </p:nvPicPr>
        <p:blipFill>
          <a:blip r:embed="rId4">
            <a:alphaModFix/>
          </a:blip>
          <a:stretch>
            <a:fillRect/>
          </a:stretch>
        </p:blipFill>
        <p:spPr>
          <a:xfrm>
            <a:off x="986763" y="3036875"/>
            <a:ext cx="7170475" cy="1507425"/>
          </a:xfrm>
          <a:prstGeom prst="rect">
            <a:avLst/>
          </a:prstGeom>
          <a:noFill/>
          <a:ln>
            <a:noFill/>
          </a:ln>
        </p:spPr>
      </p:pic>
      <p:pic>
        <p:nvPicPr>
          <p:cNvPr id="525" name="Google Shape;525;p63"/>
          <p:cNvPicPr preferRelativeResize="0"/>
          <p:nvPr/>
        </p:nvPicPr>
        <p:blipFill rotWithShape="1">
          <a:blip r:embed="rId5">
            <a:alphaModFix/>
          </a:blip>
          <a:srcRect t="6638"/>
          <a:stretch/>
        </p:blipFill>
        <p:spPr>
          <a:xfrm>
            <a:off x="658675" y="2011350"/>
            <a:ext cx="7826624" cy="1025525"/>
          </a:xfrm>
          <a:prstGeom prst="rect">
            <a:avLst/>
          </a:prstGeom>
          <a:noFill/>
          <a:ln>
            <a:noFill/>
          </a:ln>
        </p:spPr>
      </p:pic>
      <p:pic>
        <p:nvPicPr>
          <p:cNvPr id="526" name="Google Shape;526;p63"/>
          <p:cNvPicPr preferRelativeResize="0"/>
          <p:nvPr/>
        </p:nvPicPr>
        <p:blipFill>
          <a:blip r:embed="rId6">
            <a:alphaModFix/>
          </a:blip>
          <a:stretch>
            <a:fillRect/>
          </a:stretch>
        </p:blipFill>
        <p:spPr>
          <a:xfrm>
            <a:off x="0" y="2788731"/>
            <a:ext cx="1174800" cy="1162816"/>
          </a:xfrm>
          <a:prstGeom prst="rect">
            <a:avLst/>
          </a:prstGeom>
          <a:noFill/>
          <a:ln>
            <a:noFill/>
          </a:ln>
        </p:spPr>
      </p:pic>
      <p:pic>
        <p:nvPicPr>
          <p:cNvPr id="527" name="Google Shape;527;p63"/>
          <p:cNvPicPr preferRelativeResize="0"/>
          <p:nvPr/>
        </p:nvPicPr>
        <p:blipFill>
          <a:blip r:embed="rId7">
            <a:alphaModFix/>
          </a:blip>
          <a:stretch>
            <a:fillRect/>
          </a:stretch>
        </p:blipFill>
        <p:spPr>
          <a:xfrm>
            <a:off x="7835832" y="2788725"/>
            <a:ext cx="1308168" cy="1162825"/>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64"/>
          <p:cNvSpPr txBox="1"/>
          <p:nvPr/>
        </p:nvSpPr>
        <p:spPr>
          <a:xfrm>
            <a:off x="311700" y="1347225"/>
            <a:ext cx="8520600" cy="955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000">
                <a:solidFill>
                  <a:schemeClr val="accent6"/>
                </a:solidFill>
                <a:latin typeface="Proxima Nova"/>
                <a:ea typeface="Proxima Nova"/>
                <a:cs typeface="Proxima Nova"/>
                <a:sym typeface="Proxima Nova"/>
              </a:rPr>
              <a:t>Electromyography activation of shoulder muscles during open and closed chain exercises for upper extremity</a:t>
            </a:r>
            <a:endParaRPr sz="2000" i="1">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sp>
        <p:nvSpPr>
          <p:cNvPr id="533" name="Google Shape;533;p64"/>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5781"/>
              <a:buFont typeface="Arial"/>
              <a:buNone/>
            </a:pPr>
            <a:r>
              <a:rPr lang="en" sz="3840">
                <a:latin typeface="Proxima Nova"/>
                <a:ea typeface="Proxima Nova"/>
                <a:cs typeface="Proxima Nova"/>
                <a:sym typeface="Proxima Nova"/>
              </a:rPr>
              <a:t>The Evidence</a:t>
            </a:r>
            <a:endParaRPr sz="3840">
              <a:latin typeface="Proxima Nova"/>
              <a:ea typeface="Proxima Nova"/>
              <a:cs typeface="Proxima Nova"/>
              <a:sym typeface="Proxima Nova"/>
            </a:endParaRPr>
          </a:p>
          <a:p>
            <a:pPr marL="0" lvl="0" indent="0" algn="ctr" rtl="0">
              <a:spcBef>
                <a:spcPts val="0"/>
              </a:spcBef>
              <a:spcAft>
                <a:spcPts val="0"/>
              </a:spcAft>
              <a:buClr>
                <a:schemeClr val="accent6"/>
              </a:buClr>
              <a:buSzPct val="30555"/>
              <a:buFont typeface="Arial"/>
              <a:buNone/>
            </a:pPr>
            <a:endParaRPr sz="3600">
              <a:latin typeface="Proxima Nova"/>
              <a:ea typeface="Proxima Nova"/>
              <a:cs typeface="Proxima Nova"/>
              <a:sym typeface="Proxima Nova"/>
            </a:endParaRPr>
          </a:p>
          <a:p>
            <a:pPr marL="0" lvl="0" indent="0" algn="ctr" rtl="0">
              <a:spcBef>
                <a:spcPts val="0"/>
              </a:spcBef>
              <a:spcAft>
                <a:spcPts val="0"/>
              </a:spcAft>
              <a:buNone/>
            </a:pPr>
            <a:endParaRPr/>
          </a:p>
        </p:txBody>
      </p:sp>
      <p:sp>
        <p:nvSpPr>
          <p:cNvPr id="534" name="Google Shape;534;p64"/>
          <p:cNvSpPr txBox="1"/>
          <p:nvPr/>
        </p:nvSpPr>
        <p:spPr>
          <a:xfrm>
            <a:off x="0" y="4833627"/>
            <a:ext cx="7322400" cy="307746"/>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 sz="800">
                <a:solidFill>
                  <a:schemeClr val="accent1"/>
                </a:solidFill>
                <a:latin typeface="Proxima Nova"/>
                <a:ea typeface="Proxima Nova"/>
                <a:cs typeface="Proxima Nova"/>
                <a:sym typeface="Proxima Nova"/>
              </a:rPr>
              <a:t>Pozzi F, Plummer HA, Sanchez N, Lee Y, Michener LA, 2019. </a:t>
            </a:r>
            <a:endParaRPr sz="800">
              <a:solidFill>
                <a:schemeClr val="accent1"/>
              </a:solidFill>
              <a:latin typeface="Proxima Nova"/>
              <a:ea typeface="Proxima Nova"/>
              <a:cs typeface="Proxima Nova"/>
              <a:sym typeface="Proxima Nova"/>
            </a:endParaRPr>
          </a:p>
        </p:txBody>
      </p:sp>
      <p:pic>
        <p:nvPicPr>
          <p:cNvPr id="535" name="Google Shape;535;p64"/>
          <p:cNvPicPr preferRelativeResize="0"/>
          <p:nvPr/>
        </p:nvPicPr>
        <p:blipFill>
          <a:blip r:embed="rId3">
            <a:alphaModFix/>
          </a:blip>
          <a:stretch>
            <a:fillRect/>
          </a:stretch>
        </p:blipFill>
        <p:spPr>
          <a:xfrm>
            <a:off x="986763" y="3036875"/>
            <a:ext cx="7170475" cy="1507425"/>
          </a:xfrm>
          <a:prstGeom prst="rect">
            <a:avLst/>
          </a:prstGeom>
          <a:noFill/>
          <a:ln>
            <a:noFill/>
          </a:ln>
        </p:spPr>
      </p:pic>
      <p:pic>
        <p:nvPicPr>
          <p:cNvPr id="536" name="Google Shape;536;p64"/>
          <p:cNvPicPr preferRelativeResize="0"/>
          <p:nvPr/>
        </p:nvPicPr>
        <p:blipFill>
          <a:blip r:embed="rId4">
            <a:alphaModFix/>
          </a:blip>
          <a:stretch>
            <a:fillRect/>
          </a:stretch>
        </p:blipFill>
        <p:spPr>
          <a:xfrm>
            <a:off x="771275" y="2093850"/>
            <a:ext cx="7478596" cy="955800"/>
          </a:xfrm>
          <a:prstGeom prst="rect">
            <a:avLst/>
          </a:prstGeom>
          <a:noFill/>
          <a:ln>
            <a:noFill/>
          </a:ln>
        </p:spPr>
      </p:pic>
      <p:pic>
        <p:nvPicPr>
          <p:cNvPr id="537" name="Google Shape;537;p64"/>
          <p:cNvPicPr preferRelativeResize="0"/>
          <p:nvPr/>
        </p:nvPicPr>
        <p:blipFill>
          <a:blip r:embed="rId5">
            <a:alphaModFix/>
          </a:blip>
          <a:stretch>
            <a:fillRect/>
          </a:stretch>
        </p:blipFill>
        <p:spPr>
          <a:xfrm>
            <a:off x="92175" y="2859588"/>
            <a:ext cx="1143451" cy="1461725"/>
          </a:xfrm>
          <a:prstGeom prst="rect">
            <a:avLst/>
          </a:prstGeom>
          <a:noFill/>
          <a:ln>
            <a:noFill/>
          </a:ln>
        </p:spPr>
      </p:pic>
      <p:pic>
        <p:nvPicPr>
          <p:cNvPr id="538" name="Google Shape;538;p64"/>
          <p:cNvPicPr preferRelativeResize="0"/>
          <p:nvPr/>
        </p:nvPicPr>
        <p:blipFill>
          <a:blip r:embed="rId6">
            <a:alphaModFix/>
          </a:blip>
          <a:stretch>
            <a:fillRect/>
          </a:stretch>
        </p:blipFill>
        <p:spPr>
          <a:xfrm>
            <a:off x="7891075" y="2881753"/>
            <a:ext cx="1143450" cy="141741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65"/>
          <p:cNvSpPr txBox="1"/>
          <p:nvPr/>
        </p:nvSpPr>
        <p:spPr>
          <a:xfrm>
            <a:off x="311700" y="1347225"/>
            <a:ext cx="8520600" cy="955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000">
                <a:solidFill>
                  <a:schemeClr val="accent6"/>
                </a:solidFill>
                <a:latin typeface="Proxima Nova"/>
                <a:ea typeface="Proxima Nova"/>
                <a:cs typeface="Proxima Nova"/>
                <a:sym typeface="Proxima Nova"/>
              </a:rPr>
              <a:t>Electromyography activation of shoulder muscles during open and closed chain exercises for upper extremity</a:t>
            </a:r>
            <a:endParaRPr sz="2000" i="1">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sp>
        <p:nvSpPr>
          <p:cNvPr id="544" name="Google Shape;544;p65"/>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5781"/>
              <a:buFont typeface="Arial"/>
              <a:buNone/>
            </a:pPr>
            <a:r>
              <a:rPr lang="en" sz="3840">
                <a:latin typeface="Proxima Nova"/>
                <a:ea typeface="Proxima Nova"/>
                <a:cs typeface="Proxima Nova"/>
                <a:sym typeface="Proxima Nova"/>
              </a:rPr>
              <a:t>The Evidence</a:t>
            </a:r>
            <a:endParaRPr sz="3840">
              <a:latin typeface="Proxima Nova"/>
              <a:ea typeface="Proxima Nova"/>
              <a:cs typeface="Proxima Nova"/>
              <a:sym typeface="Proxima Nova"/>
            </a:endParaRPr>
          </a:p>
          <a:p>
            <a:pPr marL="0" lvl="0" indent="0" algn="ctr" rtl="0">
              <a:spcBef>
                <a:spcPts val="0"/>
              </a:spcBef>
              <a:spcAft>
                <a:spcPts val="0"/>
              </a:spcAft>
              <a:buClr>
                <a:schemeClr val="accent6"/>
              </a:buClr>
              <a:buSzPct val="30555"/>
              <a:buFont typeface="Arial"/>
              <a:buNone/>
            </a:pPr>
            <a:endParaRPr sz="3600">
              <a:latin typeface="Proxima Nova"/>
              <a:ea typeface="Proxima Nova"/>
              <a:cs typeface="Proxima Nova"/>
              <a:sym typeface="Proxima Nova"/>
            </a:endParaRPr>
          </a:p>
          <a:p>
            <a:pPr marL="0" lvl="0" indent="0" algn="ctr" rtl="0">
              <a:spcBef>
                <a:spcPts val="0"/>
              </a:spcBef>
              <a:spcAft>
                <a:spcPts val="0"/>
              </a:spcAft>
              <a:buNone/>
            </a:pPr>
            <a:endParaRPr/>
          </a:p>
        </p:txBody>
      </p:sp>
      <p:sp>
        <p:nvSpPr>
          <p:cNvPr id="545" name="Google Shape;545;p65"/>
          <p:cNvSpPr txBox="1"/>
          <p:nvPr/>
        </p:nvSpPr>
        <p:spPr>
          <a:xfrm>
            <a:off x="0" y="4833627"/>
            <a:ext cx="7322400" cy="307746"/>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US" sz="800">
                <a:solidFill>
                  <a:schemeClr val="accent1"/>
                </a:solidFill>
                <a:latin typeface="Proxima Nova"/>
                <a:ea typeface="Proxima Nova"/>
                <a:cs typeface="Proxima Nova"/>
                <a:sym typeface="Proxima Nova"/>
              </a:rPr>
              <a:t>Pozzi F, Plummer HA, Sanchez N, Lee Y, Michener LA, 2019. </a:t>
            </a:r>
          </a:p>
        </p:txBody>
      </p:sp>
      <p:pic>
        <p:nvPicPr>
          <p:cNvPr id="546" name="Google Shape;546;p65"/>
          <p:cNvPicPr preferRelativeResize="0"/>
          <p:nvPr/>
        </p:nvPicPr>
        <p:blipFill>
          <a:blip r:embed="rId3">
            <a:alphaModFix/>
          </a:blip>
          <a:stretch>
            <a:fillRect/>
          </a:stretch>
        </p:blipFill>
        <p:spPr>
          <a:xfrm>
            <a:off x="986763" y="3036875"/>
            <a:ext cx="7170475" cy="1507425"/>
          </a:xfrm>
          <a:prstGeom prst="rect">
            <a:avLst/>
          </a:prstGeom>
          <a:noFill/>
          <a:ln>
            <a:noFill/>
          </a:ln>
        </p:spPr>
      </p:pic>
      <p:pic>
        <p:nvPicPr>
          <p:cNvPr id="547" name="Google Shape;547;p65"/>
          <p:cNvPicPr preferRelativeResize="0"/>
          <p:nvPr/>
        </p:nvPicPr>
        <p:blipFill rotWithShape="1">
          <a:blip r:embed="rId4">
            <a:alphaModFix/>
          </a:blip>
          <a:srcRect t="6445"/>
          <a:stretch/>
        </p:blipFill>
        <p:spPr>
          <a:xfrm>
            <a:off x="504975" y="2052299"/>
            <a:ext cx="8134076" cy="1038925"/>
          </a:xfrm>
          <a:prstGeom prst="rect">
            <a:avLst/>
          </a:prstGeom>
          <a:noFill/>
          <a:ln>
            <a:noFill/>
          </a:ln>
        </p:spPr>
      </p:pic>
      <p:pic>
        <p:nvPicPr>
          <p:cNvPr id="548" name="Google Shape;548;p65"/>
          <p:cNvPicPr preferRelativeResize="0"/>
          <p:nvPr/>
        </p:nvPicPr>
        <p:blipFill>
          <a:blip r:embed="rId5">
            <a:alphaModFix/>
          </a:blip>
          <a:stretch>
            <a:fillRect/>
          </a:stretch>
        </p:blipFill>
        <p:spPr>
          <a:xfrm>
            <a:off x="96400" y="2788725"/>
            <a:ext cx="1008825" cy="1507425"/>
          </a:xfrm>
          <a:prstGeom prst="rect">
            <a:avLst/>
          </a:prstGeom>
          <a:noFill/>
          <a:ln>
            <a:noFill/>
          </a:ln>
        </p:spPr>
      </p:pic>
      <p:pic>
        <p:nvPicPr>
          <p:cNvPr id="549" name="Google Shape;549;p65"/>
          <p:cNvPicPr preferRelativeResize="0"/>
          <p:nvPr/>
        </p:nvPicPr>
        <p:blipFill>
          <a:blip r:embed="rId6">
            <a:alphaModFix/>
          </a:blip>
          <a:stretch>
            <a:fillRect/>
          </a:stretch>
        </p:blipFill>
        <p:spPr>
          <a:xfrm>
            <a:off x="7906646" y="2788723"/>
            <a:ext cx="1163604" cy="13840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66"/>
          <p:cNvSpPr txBox="1"/>
          <p:nvPr/>
        </p:nvSpPr>
        <p:spPr>
          <a:xfrm>
            <a:off x="311700" y="1347225"/>
            <a:ext cx="8520600" cy="955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000">
                <a:solidFill>
                  <a:schemeClr val="accent6"/>
                </a:solidFill>
                <a:latin typeface="Proxima Nova"/>
                <a:ea typeface="Proxima Nova"/>
                <a:cs typeface="Proxima Nova"/>
                <a:sym typeface="Proxima Nova"/>
              </a:rPr>
              <a:t>Electromyography activation of shoulder muscles during open and closed chain exercises for upper extremity</a:t>
            </a:r>
            <a:endParaRPr sz="2000" i="1">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sp>
        <p:nvSpPr>
          <p:cNvPr id="555" name="Google Shape;555;p6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5781"/>
              <a:buFont typeface="Arial"/>
              <a:buNone/>
            </a:pPr>
            <a:r>
              <a:rPr lang="en" sz="3840">
                <a:latin typeface="Proxima Nova"/>
                <a:ea typeface="Proxima Nova"/>
                <a:cs typeface="Proxima Nova"/>
                <a:sym typeface="Proxima Nova"/>
              </a:rPr>
              <a:t>The Evidence</a:t>
            </a:r>
            <a:endParaRPr sz="3840">
              <a:latin typeface="Proxima Nova"/>
              <a:ea typeface="Proxima Nova"/>
              <a:cs typeface="Proxima Nova"/>
              <a:sym typeface="Proxima Nova"/>
            </a:endParaRPr>
          </a:p>
          <a:p>
            <a:pPr marL="0" lvl="0" indent="0" algn="ctr" rtl="0">
              <a:spcBef>
                <a:spcPts val="0"/>
              </a:spcBef>
              <a:spcAft>
                <a:spcPts val="0"/>
              </a:spcAft>
              <a:buClr>
                <a:schemeClr val="accent6"/>
              </a:buClr>
              <a:buSzPct val="30555"/>
              <a:buFont typeface="Arial"/>
              <a:buNone/>
            </a:pPr>
            <a:endParaRPr sz="3600">
              <a:latin typeface="Proxima Nova"/>
              <a:ea typeface="Proxima Nova"/>
              <a:cs typeface="Proxima Nova"/>
              <a:sym typeface="Proxima Nova"/>
            </a:endParaRPr>
          </a:p>
          <a:p>
            <a:pPr marL="0" lvl="0" indent="0" algn="ctr" rtl="0">
              <a:spcBef>
                <a:spcPts val="0"/>
              </a:spcBef>
              <a:spcAft>
                <a:spcPts val="0"/>
              </a:spcAft>
              <a:buNone/>
            </a:pPr>
            <a:endParaRPr/>
          </a:p>
        </p:txBody>
      </p:sp>
      <p:sp>
        <p:nvSpPr>
          <p:cNvPr id="556" name="Google Shape;556;p66"/>
          <p:cNvSpPr txBox="1"/>
          <p:nvPr/>
        </p:nvSpPr>
        <p:spPr>
          <a:xfrm>
            <a:off x="0" y="4833627"/>
            <a:ext cx="7322400" cy="307746"/>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 sz="800">
                <a:solidFill>
                  <a:schemeClr val="accent1"/>
                </a:solidFill>
                <a:latin typeface="Proxima Nova"/>
                <a:ea typeface="Proxima Nova"/>
                <a:cs typeface="Proxima Nova"/>
                <a:sym typeface="Proxima Nova"/>
              </a:rPr>
              <a:t>Pozzi F, Plummer HA, Sanchez N, Lee Y, Michener LA, 2019. </a:t>
            </a:r>
            <a:endParaRPr sz="800">
              <a:solidFill>
                <a:schemeClr val="accent1"/>
              </a:solidFill>
              <a:latin typeface="Proxima Nova"/>
              <a:ea typeface="Proxima Nova"/>
              <a:cs typeface="Proxima Nova"/>
              <a:sym typeface="Proxima Nova"/>
            </a:endParaRPr>
          </a:p>
        </p:txBody>
      </p:sp>
      <p:pic>
        <p:nvPicPr>
          <p:cNvPr id="557" name="Google Shape;557;p66"/>
          <p:cNvPicPr preferRelativeResize="0"/>
          <p:nvPr/>
        </p:nvPicPr>
        <p:blipFill>
          <a:blip r:embed="rId3">
            <a:alphaModFix/>
          </a:blip>
          <a:stretch>
            <a:fillRect/>
          </a:stretch>
        </p:blipFill>
        <p:spPr>
          <a:xfrm>
            <a:off x="986763" y="3036875"/>
            <a:ext cx="7170475" cy="1507425"/>
          </a:xfrm>
          <a:prstGeom prst="rect">
            <a:avLst/>
          </a:prstGeom>
          <a:noFill/>
          <a:ln>
            <a:noFill/>
          </a:ln>
        </p:spPr>
      </p:pic>
      <p:pic>
        <p:nvPicPr>
          <p:cNvPr id="558" name="Google Shape;558;p66"/>
          <p:cNvPicPr preferRelativeResize="0"/>
          <p:nvPr/>
        </p:nvPicPr>
        <p:blipFill rotWithShape="1">
          <a:blip r:embed="rId4">
            <a:alphaModFix/>
          </a:blip>
          <a:srcRect t="5775"/>
          <a:stretch/>
        </p:blipFill>
        <p:spPr>
          <a:xfrm>
            <a:off x="643114" y="2093850"/>
            <a:ext cx="7857772" cy="955800"/>
          </a:xfrm>
          <a:prstGeom prst="rect">
            <a:avLst/>
          </a:prstGeom>
          <a:noFill/>
          <a:ln>
            <a:noFill/>
          </a:ln>
        </p:spPr>
      </p:pic>
      <p:pic>
        <p:nvPicPr>
          <p:cNvPr id="559" name="Google Shape;559;p66"/>
          <p:cNvPicPr preferRelativeResize="0"/>
          <p:nvPr/>
        </p:nvPicPr>
        <p:blipFill>
          <a:blip r:embed="rId5">
            <a:alphaModFix/>
          </a:blip>
          <a:stretch>
            <a:fillRect/>
          </a:stretch>
        </p:blipFill>
        <p:spPr>
          <a:xfrm>
            <a:off x="110600" y="2867050"/>
            <a:ext cx="1069341" cy="1350750"/>
          </a:xfrm>
          <a:prstGeom prst="rect">
            <a:avLst/>
          </a:prstGeom>
          <a:noFill/>
          <a:ln>
            <a:noFill/>
          </a:ln>
        </p:spPr>
      </p:pic>
      <p:pic>
        <p:nvPicPr>
          <p:cNvPr id="560" name="Google Shape;560;p66"/>
          <p:cNvPicPr preferRelativeResize="0"/>
          <p:nvPr/>
        </p:nvPicPr>
        <p:blipFill>
          <a:blip r:embed="rId6">
            <a:alphaModFix/>
          </a:blip>
          <a:stretch>
            <a:fillRect/>
          </a:stretch>
        </p:blipFill>
        <p:spPr>
          <a:xfrm>
            <a:off x="8157243" y="2788725"/>
            <a:ext cx="884057" cy="15074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67"/>
          <p:cNvSpPr txBox="1"/>
          <p:nvPr/>
        </p:nvSpPr>
        <p:spPr>
          <a:xfrm>
            <a:off x="311700" y="1347225"/>
            <a:ext cx="8520600" cy="955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000">
                <a:solidFill>
                  <a:schemeClr val="accent6"/>
                </a:solidFill>
                <a:latin typeface="Proxima Nova"/>
                <a:ea typeface="Proxima Nova"/>
                <a:cs typeface="Proxima Nova"/>
                <a:sym typeface="Proxima Nova"/>
              </a:rPr>
              <a:t>Electromyography activation of shoulder muscles during open and closed chain exercises for upper extremity</a:t>
            </a:r>
            <a:endParaRPr sz="2000" i="1">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sp>
        <p:nvSpPr>
          <p:cNvPr id="566" name="Google Shape;566;p67"/>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5781"/>
              <a:buFont typeface="Arial"/>
              <a:buNone/>
            </a:pPr>
            <a:r>
              <a:rPr lang="en" sz="3840">
                <a:latin typeface="Proxima Nova"/>
                <a:ea typeface="Proxima Nova"/>
                <a:cs typeface="Proxima Nova"/>
                <a:sym typeface="Proxima Nova"/>
              </a:rPr>
              <a:t>The Evidence</a:t>
            </a:r>
            <a:endParaRPr sz="3840">
              <a:latin typeface="Proxima Nova"/>
              <a:ea typeface="Proxima Nova"/>
              <a:cs typeface="Proxima Nova"/>
              <a:sym typeface="Proxima Nova"/>
            </a:endParaRPr>
          </a:p>
          <a:p>
            <a:pPr marL="0" lvl="0" indent="0" algn="ctr" rtl="0">
              <a:spcBef>
                <a:spcPts val="0"/>
              </a:spcBef>
              <a:spcAft>
                <a:spcPts val="0"/>
              </a:spcAft>
              <a:buClr>
                <a:schemeClr val="accent6"/>
              </a:buClr>
              <a:buSzPct val="30555"/>
              <a:buFont typeface="Arial"/>
              <a:buNone/>
            </a:pPr>
            <a:endParaRPr sz="3600">
              <a:latin typeface="Proxima Nova"/>
              <a:ea typeface="Proxima Nova"/>
              <a:cs typeface="Proxima Nova"/>
              <a:sym typeface="Proxima Nova"/>
            </a:endParaRPr>
          </a:p>
          <a:p>
            <a:pPr marL="0" lvl="0" indent="0" algn="ctr" rtl="0">
              <a:spcBef>
                <a:spcPts val="0"/>
              </a:spcBef>
              <a:spcAft>
                <a:spcPts val="0"/>
              </a:spcAft>
              <a:buNone/>
            </a:pPr>
            <a:endParaRPr/>
          </a:p>
        </p:txBody>
      </p:sp>
      <p:sp>
        <p:nvSpPr>
          <p:cNvPr id="567" name="Google Shape;567;p67"/>
          <p:cNvSpPr txBox="1"/>
          <p:nvPr/>
        </p:nvSpPr>
        <p:spPr>
          <a:xfrm>
            <a:off x="0" y="4833627"/>
            <a:ext cx="7322400" cy="307746"/>
          </a:xfrm>
          <a:prstGeom prst="rect">
            <a:avLst/>
          </a:prstGeom>
          <a:noFill/>
          <a:ln>
            <a:noFill/>
          </a:ln>
        </p:spPr>
        <p:txBody>
          <a:bodyPr spcFirstLastPara="1" wrap="square" lIns="91425" tIns="91425" rIns="91425" bIns="91425" anchor="t" anchorCtr="0">
            <a:spAutoFit/>
          </a:bodyPr>
          <a:lstStyle/>
          <a:p>
            <a:pPr>
              <a:buClr>
                <a:schemeClr val="accent6"/>
              </a:buClr>
              <a:buSzPts val="1100"/>
            </a:pPr>
            <a:r>
              <a:rPr lang="en" sz="800">
                <a:solidFill>
                  <a:schemeClr val="accent1"/>
                </a:solidFill>
                <a:latin typeface="Proxima Nova"/>
                <a:ea typeface="Proxima Nova"/>
                <a:cs typeface="Proxima Nova"/>
                <a:sym typeface="Proxima Nova"/>
              </a:rPr>
              <a:t>Pozzi F, Plummer HA, Sanchez N, Lee Y, Michener LA, 2019. </a:t>
            </a:r>
            <a:endParaRPr sz="800">
              <a:solidFill>
                <a:schemeClr val="accent1"/>
              </a:solidFill>
              <a:latin typeface="Proxima Nova"/>
              <a:ea typeface="Proxima Nova"/>
              <a:cs typeface="Proxima Nova"/>
              <a:sym typeface="Proxima Nova"/>
            </a:endParaRPr>
          </a:p>
        </p:txBody>
      </p:sp>
      <p:pic>
        <p:nvPicPr>
          <p:cNvPr id="568" name="Google Shape;568;p67"/>
          <p:cNvPicPr preferRelativeResize="0"/>
          <p:nvPr/>
        </p:nvPicPr>
        <p:blipFill>
          <a:blip r:embed="rId3">
            <a:alphaModFix/>
          </a:blip>
          <a:stretch>
            <a:fillRect/>
          </a:stretch>
        </p:blipFill>
        <p:spPr>
          <a:xfrm>
            <a:off x="986763" y="3036875"/>
            <a:ext cx="7170475" cy="1507425"/>
          </a:xfrm>
          <a:prstGeom prst="rect">
            <a:avLst/>
          </a:prstGeom>
          <a:noFill/>
          <a:ln>
            <a:noFill/>
          </a:ln>
        </p:spPr>
      </p:pic>
      <p:pic>
        <p:nvPicPr>
          <p:cNvPr id="569" name="Google Shape;569;p67"/>
          <p:cNvPicPr preferRelativeResize="0"/>
          <p:nvPr/>
        </p:nvPicPr>
        <p:blipFill>
          <a:blip r:embed="rId4">
            <a:alphaModFix/>
          </a:blip>
          <a:stretch>
            <a:fillRect/>
          </a:stretch>
        </p:blipFill>
        <p:spPr>
          <a:xfrm>
            <a:off x="800750" y="2055775"/>
            <a:ext cx="7705225" cy="1031975"/>
          </a:xfrm>
          <a:prstGeom prst="rect">
            <a:avLst/>
          </a:prstGeom>
          <a:noFill/>
          <a:ln>
            <a:noFill/>
          </a:ln>
        </p:spPr>
      </p:pic>
      <p:pic>
        <p:nvPicPr>
          <p:cNvPr id="570" name="Google Shape;570;p67"/>
          <p:cNvPicPr preferRelativeResize="0"/>
          <p:nvPr/>
        </p:nvPicPr>
        <p:blipFill>
          <a:blip r:embed="rId5">
            <a:alphaModFix/>
          </a:blip>
          <a:stretch>
            <a:fillRect/>
          </a:stretch>
        </p:blipFill>
        <p:spPr>
          <a:xfrm>
            <a:off x="110591" y="2788725"/>
            <a:ext cx="1075384" cy="1630800"/>
          </a:xfrm>
          <a:prstGeom prst="rect">
            <a:avLst/>
          </a:prstGeom>
          <a:noFill/>
          <a:ln>
            <a:noFill/>
          </a:ln>
        </p:spPr>
      </p:pic>
      <p:pic>
        <p:nvPicPr>
          <p:cNvPr id="571" name="Google Shape;571;p67"/>
          <p:cNvPicPr preferRelativeResize="0"/>
          <p:nvPr/>
        </p:nvPicPr>
        <p:blipFill>
          <a:blip r:embed="rId6">
            <a:alphaModFix/>
          </a:blip>
          <a:stretch>
            <a:fillRect/>
          </a:stretch>
        </p:blipFill>
        <p:spPr>
          <a:xfrm>
            <a:off x="8157250" y="2788715"/>
            <a:ext cx="945875" cy="1630811"/>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68"/>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a:t>
            </a:r>
            <a:endParaRPr/>
          </a:p>
        </p:txBody>
      </p:sp>
      <p:sp>
        <p:nvSpPr>
          <p:cNvPr id="577" name="Google Shape;577;p68"/>
          <p:cNvSpPr txBox="1"/>
          <p:nvPr/>
        </p:nvSpPr>
        <p:spPr>
          <a:xfrm>
            <a:off x="3560225" y="1355350"/>
            <a:ext cx="5373300" cy="3417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2000">
                <a:solidFill>
                  <a:schemeClr val="accent6"/>
                </a:solidFill>
                <a:highlight>
                  <a:srgbClr val="FFFFFF"/>
                </a:highlight>
                <a:latin typeface="Proxima Nova"/>
                <a:ea typeface="Proxima Nova"/>
                <a:cs typeface="Proxima Nova"/>
                <a:sym typeface="Proxima Nova"/>
              </a:rPr>
              <a:t>Muscle activity levels in upper-body push exercises with different loads and stability conditions</a:t>
            </a:r>
            <a:endParaRPr sz="2000">
              <a:solidFill>
                <a:schemeClr val="accent6"/>
              </a:solidFill>
              <a:highlight>
                <a:srgbClr val="FFFFFF"/>
              </a:highlight>
              <a:latin typeface="Proxima Nova"/>
              <a:ea typeface="Proxima Nova"/>
              <a:cs typeface="Proxima Nova"/>
              <a:sym typeface="Proxima Nova"/>
            </a:endParaRPr>
          </a:p>
          <a:p>
            <a:pPr marL="457200" lvl="0" indent="-355600" algn="l" rtl="0">
              <a:lnSpc>
                <a:spcPct val="100000"/>
              </a:lnSpc>
              <a:spcBef>
                <a:spcPts val="600"/>
              </a:spcBef>
              <a:spcAft>
                <a:spcPts val="0"/>
              </a:spcAft>
              <a:buClr>
                <a:schemeClr val="accent6"/>
              </a:buClr>
              <a:buSzPts val="2000"/>
              <a:buFont typeface="Proxima Nova"/>
              <a:buChar char="●"/>
            </a:pPr>
            <a:r>
              <a:rPr lang="en" sz="2000">
                <a:solidFill>
                  <a:schemeClr val="accent6"/>
                </a:solidFill>
                <a:highlight>
                  <a:srgbClr val="FFFFFF"/>
                </a:highlight>
                <a:latin typeface="Proxima Nova"/>
                <a:ea typeface="Proxima Nova"/>
                <a:cs typeface="Proxima Nova"/>
                <a:sym typeface="Proxima Nova"/>
              </a:rPr>
              <a:t>Elastic-resisted push-ups induce similar EMG stimulus in the prime movers as the bench press at high loads while also providing a greater core challenge.</a:t>
            </a:r>
            <a:endParaRPr sz="2000">
              <a:solidFill>
                <a:schemeClr val="accent6"/>
              </a:solidFill>
              <a:highlight>
                <a:srgbClr val="FFFFFF"/>
              </a:highlight>
              <a:latin typeface="Proxima Nova"/>
              <a:ea typeface="Proxima Nova"/>
              <a:cs typeface="Proxima Nova"/>
              <a:sym typeface="Proxima Nova"/>
            </a:endParaRPr>
          </a:p>
          <a:p>
            <a:pPr marL="457200" lvl="0" indent="-355600" algn="l" rtl="0">
              <a:lnSpc>
                <a:spcPct val="100000"/>
              </a:lnSpc>
              <a:spcBef>
                <a:spcPts val="600"/>
              </a:spcBef>
              <a:spcAft>
                <a:spcPts val="600"/>
              </a:spcAft>
              <a:buClr>
                <a:schemeClr val="accent6"/>
              </a:buClr>
              <a:buSzPts val="2000"/>
              <a:buFont typeface="Proxima Nova"/>
              <a:buChar char="●"/>
            </a:pPr>
            <a:r>
              <a:rPr lang="en" sz="2000">
                <a:solidFill>
                  <a:schemeClr val="accent6"/>
                </a:solidFill>
                <a:highlight>
                  <a:srgbClr val="FFFFFF"/>
                </a:highlight>
                <a:latin typeface="Proxima Nova"/>
                <a:ea typeface="Proxima Nova"/>
                <a:cs typeface="Proxima Nova"/>
                <a:sym typeface="Proxima Nova"/>
              </a:rPr>
              <a:t>Two biomechanical similar exercises, same intensity - does the body know the difference? </a:t>
            </a:r>
            <a:endParaRPr sz="2000">
              <a:solidFill>
                <a:schemeClr val="accent6"/>
              </a:solidFill>
              <a:highlight>
                <a:srgbClr val="FFFFFF"/>
              </a:highlight>
              <a:latin typeface="Proxima Nova"/>
              <a:ea typeface="Proxima Nova"/>
              <a:cs typeface="Proxima Nova"/>
              <a:sym typeface="Proxima Nova"/>
            </a:endParaRPr>
          </a:p>
        </p:txBody>
      </p:sp>
      <p:sp>
        <p:nvSpPr>
          <p:cNvPr id="578" name="Google Shape;578;p68"/>
          <p:cNvSpPr txBox="1"/>
          <p:nvPr/>
        </p:nvSpPr>
        <p:spPr>
          <a:xfrm>
            <a:off x="0" y="4833627"/>
            <a:ext cx="74913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ea typeface="Proxima Nova"/>
                <a:cs typeface="Proxima Nova"/>
                <a:sym typeface="Proxima Nova"/>
              </a:rPr>
              <a:t>Calatayud J, </a:t>
            </a:r>
            <a:r>
              <a:rPr lang="en" sz="800" err="1">
                <a:solidFill>
                  <a:schemeClr val="accent1"/>
                </a:solidFill>
                <a:highlight>
                  <a:srgbClr val="FFFFFF"/>
                </a:highlight>
                <a:latin typeface="Proxima Nova"/>
                <a:ea typeface="Proxima Nova"/>
                <a:cs typeface="Proxima Nova"/>
                <a:sym typeface="Proxima Nova"/>
              </a:rPr>
              <a:t>Borreani</a:t>
            </a:r>
            <a:r>
              <a:rPr lang="en" sz="800">
                <a:solidFill>
                  <a:schemeClr val="accent1"/>
                </a:solidFill>
                <a:highlight>
                  <a:srgbClr val="FFFFFF"/>
                </a:highlight>
                <a:latin typeface="Proxima Nova"/>
                <a:ea typeface="Proxima Nova"/>
                <a:cs typeface="Proxima Nova"/>
                <a:sym typeface="Proxima Nova"/>
              </a:rPr>
              <a:t> S, Colado JC, Martin F, Rogers ME, 2014. </a:t>
            </a:r>
            <a:endParaRPr lang="en" sz="800">
              <a:solidFill>
                <a:schemeClr val="accent1"/>
              </a:solidFill>
              <a:highlight>
                <a:srgbClr val="FFFFFF"/>
              </a:highlight>
              <a:latin typeface="Proxima Nova"/>
              <a:ea typeface="Proxima Nova"/>
              <a:cs typeface="Proxima Nova"/>
            </a:endParaRPr>
          </a:p>
        </p:txBody>
      </p:sp>
      <p:pic>
        <p:nvPicPr>
          <p:cNvPr id="579" name="Google Shape;579;p68"/>
          <p:cNvPicPr preferRelativeResize="0"/>
          <p:nvPr/>
        </p:nvPicPr>
        <p:blipFill rotWithShape="1">
          <a:blip r:embed="rId4">
            <a:alphaModFix/>
          </a:blip>
          <a:srcRect l="4030" r="2894"/>
          <a:stretch/>
        </p:blipFill>
        <p:spPr>
          <a:xfrm>
            <a:off x="311699" y="1602000"/>
            <a:ext cx="3071200" cy="2369925"/>
          </a:xfrm>
          <a:prstGeom prst="rect">
            <a:avLst/>
          </a:prstGeom>
          <a:noFill/>
          <a:ln>
            <a:noFill/>
          </a:ln>
          <a:effectLst>
            <a:outerShdw blurRad="57150" dist="19050" dir="5400000" algn="bl" rotWithShape="0">
              <a:srgbClr val="000000">
                <a:alpha val="50000"/>
              </a:srgbClr>
            </a:outerShdw>
          </a:effectLst>
        </p:spPr>
      </p:pic>
    </p:spTree>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69"/>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a:t>
            </a:r>
            <a:endParaRPr/>
          </a:p>
        </p:txBody>
      </p:sp>
      <p:sp>
        <p:nvSpPr>
          <p:cNvPr id="585" name="Google Shape;585;p69"/>
          <p:cNvSpPr txBox="1"/>
          <p:nvPr/>
        </p:nvSpPr>
        <p:spPr>
          <a:xfrm>
            <a:off x="311700" y="1386450"/>
            <a:ext cx="8168400" cy="1185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2000">
                <a:solidFill>
                  <a:schemeClr val="accent6"/>
                </a:solidFill>
                <a:highlight>
                  <a:srgbClr val="FFFFFF"/>
                </a:highlight>
                <a:latin typeface="Proxima Nova"/>
                <a:ea typeface="Proxima Nova"/>
                <a:cs typeface="Proxima Nova"/>
                <a:sym typeface="Proxima Nova"/>
              </a:rPr>
              <a:t>Bench press and push-ups at comparable levels of muscle activity results in similar strength gains.</a:t>
            </a:r>
            <a:endParaRPr sz="2000">
              <a:solidFill>
                <a:schemeClr val="accent6"/>
              </a:solidFill>
              <a:highlight>
                <a:srgbClr val="FFFFFF"/>
              </a:highlight>
              <a:latin typeface="Proxima Nova"/>
              <a:ea typeface="Proxima Nova"/>
              <a:cs typeface="Proxima Nova"/>
              <a:sym typeface="Proxima Nova"/>
            </a:endParaRPr>
          </a:p>
          <a:p>
            <a:pPr marL="0" lvl="0" indent="0" algn="l" rtl="0">
              <a:lnSpc>
                <a:spcPct val="100000"/>
              </a:lnSpc>
              <a:spcBef>
                <a:spcPts val="600"/>
              </a:spcBef>
              <a:spcAft>
                <a:spcPts val="600"/>
              </a:spcAft>
              <a:buNone/>
            </a:pPr>
            <a:endParaRPr sz="2000">
              <a:solidFill>
                <a:schemeClr val="accent6"/>
              </a:solidFill>
              <a:highlight>
                <a:srgbClr val="FFFFFF"/>
              </a:highlight>
              <a:latin typeface="Proxima Nova"/>
              <a:ea typeface="Proxima Nova"/>
              <a:cs typeface="Proxima Nova"/>
              <a:sym typeface="Proxima Nova"/>
            </a:endParaRPr>
          </a:p>
        </p:txBody>
      </p:sp>
      <p:sp>
        <p:nvSpPr>
          <p:cNvPr id="586" name="Google Shape;586;p69"/>
          <p:cNvSpPr txBox="1"/>
          <p:nvPr/>
        </p:nvSpPr>
        <p:spPr>
          <a:xfrm>
            <a:off x="0" y="4833627"/>
            <a:ext cx="7491300" cy="30774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accent1"/>
                </a:solidFill>
                <a:latin typeface="Proxima Nova"/>
                <a:ea typeface="Proxima Nova"/>
                <a:cs typeface="Proxima Nova"/>
                <a:sym typeface="Proxima Nova"/>
              </a:rPr>
              <a:t>Calatayud J, </a:t>
            </a:r>
            <a:r>
              <a:rPr lang="en" sz="800" err="1">
                <a:solidFill>
                  <a:schemeClr val="accent1"/>
                </a:solidFill>
                <a:latin typeface="Proxima Nova"/>
                <a:ea typeface="Proxima Nova"/>
                <a:cs typeface="Proxima Nova"/>
                <a:sym typeface="Proxima Nova"/>
              </a:rPr>
              <a:t>Borreani</a:t>
            </a:r>
            <a:r>
              <a:rPr lang="en" sz="800">
                <a:solidFill>
                  <a:schemeClr val="accent1"/>
                </a:solidFill>
                <a:latin typeface="Proxima Nova"/>
                <a:ea typeface="Proxima Nova"/>
                <a:cs typeface="Proxima Nova"/>
                <a:sym typeface="Proxima Nova"/>
              </a:rPr>
              <a:t> S, Colado JC, Martin F, Tella V, Andersen LL. </a:t>
            </a:r>
            <a:endParaRPr lang="en" sz="800">
              <a:solidFill>
                <a:schemeClr val="accent1"/>
              </a:solidFill>
              <a:latin typeface="Proxima Nova"/>
              <a:ea typeface="Proxima Nova"/>
              <a:cs typeface="Proxima Nova"/>
            </a:endParaRPr>
          </a:p>
        </p:txBody>
      </p:sp>
      <p:pic>
        <p:nvPicPr>
          <p:cNvPr id="587" name="Google Shape;587;p69"/>
          <p:cNvPicPr preferRelativeResize="0"/>
          <p:nvPr/>
        </p:nvPicPr>
        <p:blipFill rotWithShape="1">
          <a:blip r:embed="rId4">
            <a:alphaModFix/>
          </a:blip>
          <a:srcRect l="4340" t="14420" r="3890"/>
          <a:stretch/>
        </p:blipFill>
        <p:spPr>
          <a:xfrm>
            <a:off x="1188775" y="2571750"/>
            <a:ext cx="6249876" cy="1825950"/>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70"/>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a:t>
            </a:r>
            <a:endParaRPr/>
          </a:p>
        </p:txBody>
      </p:sp>
      <p:sp>
        <p:nvSpPr>
          <p:cNvPr id="593" name="Google Shape;593;p70"/>
          <p:cNvSpPr txBox="1"/>
          <p:nvPr/>
        </p:nvSpPr>
        <p:spPr>
          <a:xfrm>
            <a:off x="4660925" y="1386975"/>
            <a:ext cx="4366500" cy="28860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800">
                <a:solidFill>
                  <a:schemeClr val="accent6"/>
                </a:solidFill>
                <a:highlight>
                  <a:srgbClr val="FFFFFF"/>
                </a:highlight>
                <a:latin typeface="Proxima Nova"/>
                <a:ea typeface="Proxima Nova"/>
                <a:cs typeface="Proxima Nova"/>
                <a:sym typeface="Proxima Nova"/>
              </a:rPr>
              <a:t>Closed-kinetic chain upper-body training improves throwing performance of NCAA Division I softball players</a:t>
            </a:r>
            <a:endParaRPr sz="1800">
              <a:solidFill>
                <a:schemeClr val="accent6"/>
              </a:solidFill>
              <a:highlight>
                <a:srgbClr val="FFFFFF"/>
              </a:highlight>
              <a:latin typeface="Proxima Nova"/>
              <a:ea typeface="Proxima Nova"/>
              <a:cs typeface="Proxima Nova"/>
              <a:sym typeface="Proxima Nova"/>
            </a:endParaRPr>
          </a:p>
          <a:p>
            <a:pPr marL="457200" lvl="0" indent="-342900" algn="l" rtl="0">
              <a:lnSpc>
                <a:spcPct val="115000"/>
              </a:lnSpc>
              <a:spcBef>
                <a:spcPts val="0"/>
              </a:spcBef>
              <a:spcAft>
                <a:spcPts val="0"/>
              </a:spcAft>
              <a:buClr>
                <a:schemeClr val="accent6"/>
              </a:buClr>
              <a:buSzPts val="1800"/>
              <a:buFont typeface="Proxima Nova"/>
              <a:buChar char="●"/>
            </a:pPr>
            <a:r>
              <a:rPr lang="en" sz="1800">
                <a:solidFill>
                  <a:schemeClr val="accent6"/>
                </a:solidFill>
                <a:highlight>
                  <a:srgbClr val="FFFFFF"/>
                </a:highlight>
                <a:latin typeface="Proxima Nova"/>
                <a:ea typeface="Proxima Nova"/>
                <a:cs typeface="Proxima Nova"/>
                <a:sym typeface="Proxima Nova"/>
              </a:rPr>
              <a:t>3x/week for 12 weeks, the CC exercise resistance training group showed greater improvements in</a:t>
            </a:r>
            <a:endParaRPr sz="1800">
              <a:solidFill>
                <a:schemeClr val="accent6"/>
              </a:solidFill>
              <a:highlight>
                <a:srgbClr val="FFFFFF"/>
              </a:highlight>
              <a:latin typeface="Proxima Nova"/>
              <a:ea typeface="Proxima Nova"/>
              <a:cs typeface="Proxima Nova"/>
              <a:sym typeface="Proxima Nova"/>
            </a:endParaRPr>
          </a:p>
          <a:p>
            <a:pPr marL="914400" lvl="1" indent="-342900" algn="l" rtl="0">
              <a:lnSpc>
                <a:spcPct val="115000"/>
              </a:lnSpc>
              <a:spcBef>
                <a:spcPts val="0"/>
              </a:spcBef>
              <a:spcAft>
                <a:spcPts val="0"/>
              </a:spcAft>
              <a:buClr>
                <a:schemeClr val="accent6"/>
              </a:buClr>
              <a:buSzPts val="1800"/>
              <a:buFont typeface="Proxima Nova"/>
              <a:buChar char="○"/>
            </a:pPr>
            <a:r>
              <a:rPr lang="en" sz="1800">
                <a:solidFill>
                  <a:schemeClr val="accent6"/>
                </a:solidFill>
                <a:highlight>
                  <a:srgbClr val="FFFFFF"/>
                </a:highlight>
                <a:latin typeface="Proxima Nova"/>
                <a:ea typeface="Proxima Nova"/>
                <a:cs typeface="Proxima Nova"/>
                <a:sym typeface="Proxima Nova"/>
              </a:rPr>
              <a:t>Throwing velocity</a:t>
            </a:r>
            <a:endParaRPr sz="1800">
              <a:solidFill>
                <a:schemeClr val="accent6"/>
              </a:solidFill>
              <a:highlight>
                <a:srgbClr val="FFFFFF"/>
              </a:highlight>
              <a:latin typeface="Proxima Nova"/>
              <a:ea typeface="Proxima Nova"/>
              <a:cs typeface="Proxima Nova"/>
              <a:sym typeface="Proxima Nova"/>
            </a:endParaRPr>
          </a:p>
          <a:p>
            <a:pPr marL="914400" lvl="1" indent="-342900" algn="l" rtl="0">
              <a:lnSpc>
                <a:spcPct val="115000"/>
              </a:lnSpc>
              <a:spcBef>
                <a:spcPts val="0"/>
              </a:spcBef>
              <a:spcAft>
                <a:spcPts val="0"/>
              </a:spcAft>
              <a:buClr>
                <a:schemeClr val="accent6"/>
              </a:buClr>
              <a:buSzPts val="1800"/>
              <a:buFont typeface="Proxima Nova"/>
              <a:buChar char="○"/>
            </a:pPr>
            <a:r>
              <a:rPr lang="en" sz="1800">
                <a:solidFill>
                  <a:schemeClr val="accent6"/>
                </a:solidFill>
                <a:highlight>
                  <a:srgbClr val="FFFFFF"/>
                </a:highlight>
                <a:latin typeface="Proxima Nova"/>
                <a:ea typeface="Proxima Nova"/>
                <a:cs typeface="Proxima Nova"/>
                <a:sym typeface="Proxima Nova"/>
              </a:rPr>
              <a:t>ER peak torque &amp; power</a:t>
            </a:r>
            <a:endParaRPr sz="1800">
              <a:solidFill>
                <a:schemeClr val="accent6"/>
              </a:solidFill>
              <a:highlight>
                <a:srgbClr val="FFFFFF"/>
              </a:highlight>
              <a:latin typeface="Proxima Nova"/>
              <a:ea typeface="Proxima Nova"/>
              <a:cs typeface="Proxima Nova"/>
              <a:sym typeface="Proxima Nova"/>
            </a:endParaRPr>
          </a:p>
          <a:p>
            <a:pPr marL="914400" lvl="1" indent="-342900" algn="l" rtl="0">
              <a:lnSpc>
                <a:spcPct val="115000"/>
              </a:lnSpc>
              <a:spcBef>
                <a:spcPts val="0"/>
              </a:spcBef>
              <a:spcAft>
                <a:spcPts val="0"/>
              </a:spcAft>
              <a:buClr>
                <a:schemeClr val="accent6"/>
              </a:buClr>
              <a:buSzPts val="1800"/>
              <a:buFont typeface="Proxima Nova"/>
              <a:buChar char="○"/>
            </a:pPr>
            <a:r>
              <a:rPr lang="en" sz="1800">
                <a:solidFill>
                  <a:schemeClr val="accent6"/>
                </a:solidFill>
                <a:highlight>
                  <a:srgbClr val="FFFFFF"/>
                </a:highlight>
                <a:latin typeface="Proxima Nova"/>
                <a:ea typeface="Proxima Nova"/>
                <a:cs typeface="Proxima Nova"/>
                <a:sym typeface="Proxima Nova"/>
              </a:rPr>
              <a:t>Peak power shoulder flexion</a:t>
            </a:r>
            <a:endParaRPr sz="1800">
              <a:solidFill>
                <a:schemeClr val="accent6"/>
              </a:solidFill>
              <a:latin typeface="Proxima Nova"/>
              <a:ea typeface="Proxima Nova"/>
              <a:cs typeface="Proxima Nova"/>
              <a:sym typeface="Proxima Nova"/>
            </a:endParaRPr>
          </a:p>
        </p:txBody>
      </p:sp>
      <p:sp>
        <p:nvSpPr>
          <p:cNvPr id="594" name="Google Shape;594;p70"/>
          <p:cNvSpPr txBox="1"/>
          <p:nvPr/>
        </p:nvSpPr>
        <p:spPr>
          <a:xfrm>
            <a:off x="0" y="4833627"/>
            <a:ext cx="74913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ea typeface="Proxima Nova"/>
                <a:cs typeface="Proxima Nova"/>
                <a:sym typeface="Proxima Nova"/>
              </a:rPr>
              <a:t>Prokopy MP, Ingersoll CD, </a:t>
            </a:r>
            <a:r>
              <a:rPr lang="en" sz="800" err="1">
                <a:solidFill>
                  <a:schemeClr val="accent1"/>
                </a:solidFill>
                <a:highlight>
                  <a:srgbClr val="FFFFFF"/>
                </a:highlight>
                <a:latin typeface="Proxima Nova"/>
                <a:ea typeface="Proxima Nova"/>
                <a:cs typeface="Proxima Nova"/>
                <a:sym typeface="Proxima Nova"/>
              </a:rPr>
              <a:t>Nordenschild</a:t>
            </a:r>
            <a:r>
              <a:rPr lang="en" sz="800">
                <a:solidFill>
                  <a:schemeClr val="accent1"/>
                </a:solidFill>
                <a:highlight>
                  <a:srgbClr val="FFFFFF"/>
                </a:highlight>
                <a:latin typeface="Proxima Nova"/>
                <a:ea typeface="Proxima Nova"/>
                <a:cs typeface="Proxima Nova"/>
                <a:sym typeface="Proxima Nova"/>
              </a:rPr>
              <a:t> E, Katch FI, Gaesser GA, Weltman A, 2008. </a:t>
            </a:r>
            <a:endParaRPr sz="800">
              <a:solidFill>
                <a:schemeClr val="accent1"/>
              </a:solidFill>
              <a:latin typeface="Proxima Nova"/>
              <a:ea typeface="Proxima Nova"/>
              <a:cs typeface="Proxima Nova"/>
              <a:sym typeface="Proxima Nova"/>
            </a:endParaRPr>
          </a:p>
        </p:txBody>
      </p:sp>
      <p:pic>
        <p:nvPicPr>
          <p:cNvPr id="595" name="Google Shape;595;p70"/>
          <p:cNvPicPr preferRelativeResize="0"/>
          <p:nvPr/>
        </p:nvPicPr>
        <p:blipFill>
          <a:blip r:embed="rId4">
            <a:alphaModFix/>
          </a:blip>
          <a:stretch>
            <a:fillRect/>
          </a:stretch>
        </p:blipFill>
        <p:spPr>
          <a:xfrm>
            <a:off x="311700" y="1386975"/>
            <a:ext cx="4166400" cy="3384086"/>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1"/>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The Evidence</a:t>
            </a:r>
            <a:endParaRPr/>
          </a:p>
        </p:txBody>
      </p:sp>
      <p:sp>
        <p:nvSpPr>
          <p:cNvPr id="601" name="Google Shape;601;p71"/>
          <p:cNvSpPr txBox="1"/>
          <p:nvPr/>
        </p:nvSpPr>
        <p:spPr>
          <a:xfrm>
            <a:off x="0" y="4841823"/>
            <a:ext cx="7563300" cy="430857"/>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ea typeface="Proxima Nova"/>
                <a:cs typeface="Proxima Nova"/>
                <a:sym typeface="Proxima Nova"/>
              </a:rPr>
              <a:t>Kozin S, Cretu M, Kozina Z, et al., 2021. </a:t>
            </a:r>
            <a:endParaRPr sz="800">
              <a:solidFill>
                <a:schemeClr val="accent1"/>
              </a:solidFill>
              <a:latin typeface="Proxima Nova"/>
              <a:ea typeface="Proxima Nova"/>
              <a:cs typeface="Proxima Nova"/>
              <a:sym typeface="Proxima Nova"/>
            </a:endParaRPr>
          </a:p>
          <a:p>
            <a:pPr marL="0" lvl="0" indent="0" algn="l" rtl="0">
              <a:spcBef>
                <a:spcPts val="0"/>
              </a:spcBef>
              <a:spcAft>
                <a:spcPts val="0"/>
              </a:spcAft>
              <a:buNone/>
            </a:pPr>
            <a:endParaRPr sz="800">
              <a:solidFill>
                <a:schemeClr val="accent1"/>
              </a:solidFill>
              <a:latin typeface="Proxima Nova"/>
              <a:ea typeface="Proxima Nova"/>
              <a:cs typeface="Proxima Nova"/>
              <a:sym typeface="Proxima Nova"/>
            </a:endParaRPr>
          </a:p>
        </p:txBody>
      </p:sp>
      <p:sp>
        <p:nvSpPr>
          <p:cNvPr id="602" name="Google Shape;602;p71"/>
          <p:cNvSpPr txBox="1"/>
          <p:nvPr/>
        </p:nvSpPr>
        <p:spPr>
          <a:xfrm>
            <a:off x="342962" y="1345725"/>
            <a:ext cx="4793463" cy="314459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accent6"/>
                </a:solidFill>
                <a:highlight>
                  <a:srgbClr val="FFFFFF"/>
                </a:highlight>
                <a:latin typeface="Proxima Nova"/>
                <a:ea typeface="Proxima Nova"/>
                <a:cs typeface="Proxima Nova"/>
                <a:sym typeface="Proxima Nova"/>
              </a:rPr>
              <a:t>CKC exercises with eccentric and strength exercises for the shoulder injuries prevention in student rock climbers (RCT)</a:t>
            </a:r>
            <a:endParaRPr sz="2000">
              <a:solidFill>
                <a:schemeClr val="accent6"/>
              </a:solidFill>
              <a:highlight>
                <a:srgbClr val="FFFFFF"/>
              </a:highlight>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highlight>
                  <a:srgbClr val="FFFFFF"/>
                </a:highlight>
                <a:latin typeface="Proxima Nova"/>
                <a:ea typeface="Proxima Nova"/>
                <a:cs typeface="Proxima Nova"/>
                <a:sym typeface="Proxima Nova"/>
              </a:rPr>
              <a:t>N = 84 (44 control, 40 experimental) </a:t>
            </a:r>
            <a:endParaRPr sz="2000">
              <a:solidFill>
                <a:schemeClr val="accent6"/>
              </a:solidFill>
              <a:highlight>
                <a:srgbClr val="FFFFFF"/>
              </a:highlight>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highlight>
                  <a:srgbClr val="FFFFFF"/>
                </a:highlight>
                <a:latin typeface="Proxima Nova"/>
                <a:ea typeface="Proxima Nova"/>
                <a:cs typeface="Proxima Nova"/>
                <a:sym typeface="Proxima Nova"/>
              </a:rPr>
              <a:t>Shoulder injuries after 1 year </a:t>
            </a:r>
            <a:endParaRPr sz="2000">
              <a:solidFill>
                <a:schemeClr val="accent6"/>
              </a:solidFill>
              <a:highlight>
                <a:srgbClr val="FFFFFF"/>
              </a:highlight>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a:solidFill>
                  <a:schemeClr val="accent6"/>
                </a:solidFill>
                <a:highlight>
                  <a:srgbClr val="FFFFFF"/>
                </a:highlight>
                <a:latin typeface="Proxima Nova"/>
                <a:ea typeface="Proxima Nova"/>
                <a:cs typeface="Proxima Nova"/>
                <a:sym typeface="Proxima Nova"/>
              </a:rPr>
              <a:t>3 total in experimental (2 mild, 1 moderate, 0 severe) </a:t>
            </a:r>
            <a:endParaRPr sz="2000">
              <a:solidFill>
                <a:schemeClr val="accent6"/>
              </a:solidFill>
              <a:highlight>
                <a:srgbClr val="FFFFFF"/>
              </a:highlight>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a:solidFill>
                  <a:schemeClr val="accent6"/>
                </a:solidFill>
                <a:highlight>
                  <a:srgbClr val="FFFFFF"/>
                </a:highlight>
                <a:latin typeface="Proxima Nova"/>
                <a:ea typeface="Proxima Nova"/>
                <a:cs typeface="Proxima Nova"/>
                <a:sym typeface="Proxima Nova"/>
              </a:rPr>
              <a:t>21 total in control (8 mild, 7 moderate, 6 severe)</a:t>
            </a:r>
            <a:endParaRPr sz="2000">
              <a:solidFill>
                <a:schemeClr val="accent6"/>
              </a:solidFill>
              <a:highlight>
                <a:srgbClr val="FFFFFF"/>
              </a:highlight>
              <a:latin typeface="Proxima Nova"/>
              <a:ea typeface="Proxima Nova"/>
              <a:cs typeface="Proxima Nova"/>
              <a:sym typeface="Proxima Nova"/>
            </a:endParaRPr>
          </a:p>
        </p:txBody>
      </p:sp>
      <p:pic>
        <p:nvPicPr>
          <p:cNvPr id="603" name="Google Shape;603;p71"/>
          <p:cNvPicPr preferRelativeResize="0"/>
          <p:nvPr/>
        </p:nvPicPr>
        <p:blipFill>
          <a:blip r:embed="rId4">
            <a:alphaModFix/>
          </a:blip>
          <a:stretch>
            <a:fillRect/>
          </a:stretch>
        </p:blipFill>
        <p:spPr>
          <a:xfrm>
            <a:off x="5136417" y="1351403"/>
            <a:ext cx="1427233" cy="2440700"/>
          </a:xfrm>
          <a:prstGeom prst="rect">
            <a:avLst/>
          </a:prstGeom>
          <a:noFill/>
          <a:ln>
            <a:noFill/>
          </a:ln>
          <a:effectLst>
            <a:outerShdw blurRad="57150" dist="19050" dir="5400000" algn="bl" rotWithShape="0">
              <a:srgbClr val="000000">
                <a:alpha val="50000"/>
              </a:srgbClr>
            </a:outerShdw>
          </a:effectLst>
        </p:spPr>
      </p:pic>
      <p:pic>
        <p:nvPicPr>
          <p:cNvPr id="604" name="Google Shape;604;p71"/>
          <p:cNvPicPr preferRelativeResize="0"/>
          <p:nvPr/>
        </p:nvPicPr>
        <p:blipFill>
          <a:blip r:embed="rId5">
            <a:alphaModFix/>
          </a:blip>
          <a:stretch>
            <a:fillRect/>
          </a:stretch>
        </p:blipFill>
        <p:spPr>
          <a:xfrm>
            <a:off x="7496356" y="1345737"/>
            <a:ext cx="1552244" cy="2273775"/>
          </a:xfrm>
          <a:prstGeom prst="rect">
            <a:avLst/>
          </a:prstGeom>
          <a:noFill/>
          <a:ln>
            <a:noFill/>
          </a:ln>
          <a:effectLst>
            <a:outerShdw blurRad="57150" dist="19050" dir="5400000" algn="bl" rotWithShape="0">
              <a:srgbClr val="000000">
                <a:alpha val="50000"/>
              </a:srgbClr>
            </a:outerShdw>
          </a:effectLst>
        </p:spPr>
      </p:pic>
      <p:pic>
        <p:nvPicPr>
          <p:cNvPr id="605" name="Google Shape;605;p71"/>
          <p:cNvPicPr preferRelativeResize="0"/>
          <p:nvPr/>
        </p:nvPicPr>
        <p:blipFill>
          <a:blip r:embed="rId6">
            <a:alphaModFix/>
          </a:blip>
          <a:stretch>
            <a:fillRect/>
          </a:stretch>
        </p:blipFill>
        <p:spPr>
          <a:xfrm>
            <a:off x="6477419" y="2376275"/>
            <a:ext cx="1374925" cy="2092275"/>
          </a:xfrm>
          <a:prstGeom prst="rect">
            <a:avLst/>
          </a:prstGeom>
          <a:noFill/>
          <a:ln>
            <a:noFill/>
          </a:ln>
          <a:effectLst>
            <a:outerShdw blurRad="57150" dist="19050" dir="5400000" algn="bl" rotWithShape="0">
              <a:srgbClr val="000000">
                <a:alpha val="50000"/>
              </a:srgbClr>
            </a:outerShdw>
          </a:effectLst>
        </p:spPr>
      </p:pic>
    </p:spTree>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txBox="1"/>
          <p:nvPr/>
        </p:nvSpPr>
        <p:spPr>
          <a:xfrm>
            <a:off x="137150" y="1518900"/>
            <a:ext cx="5546100" cy="3202200"/>
          </a:xfrm>
          <a:prstGeom prst="rect">
            <a:avLst/>
          </a:prstGeom>
          <a:noFill/>
          <a:ln>
            <a:noFill/>
          </a:ln>
        </p:spPr>
        <p:txBody>
          <a:bodyPr spcFirstLastPara="1" wrap="square" lIns="91425" tIns="45700" rIns="91425" bIns="45700" anchor="t" anchorCtr="0">
            <a:noAutofit/>
          </a:bodyPr>
          <a:lstStyle/>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Evolution of the shoulder </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Barrel rib cage </a:t>
            </a:r>
            <a:endParaRPr sz="2000">
              <a:solidFill>
                <a:schemeClr val="accent6"/>
              </a:solidFill>
              <a:latin typeface="Proxima Nova"/>
              <a:ea typeface="Proxima Nova"/>
              <a:cs typeface="Proxima Nova"/>
              <a:sym typeface="Proxima Nova"/>
            </a:endParaRPr>
          </a:p>
          <a:p>
            <a:pPr marL="91440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Shoulder girdle oriented in frontal oblique plane, laterally directed glenoid</a:t>
            </a:r>
            <a:endParaRPr sz="2000" i="0" u="none" strike="noStrike" cap="none">
              <a:solidFill>
                <a:schemeClr val="accent6"/>
              </a:solidFill>
              <a:latin typeface="Proxima Nova"/>
              <a:ea typeface="Proxima Nova"/>
              <a:cs typeface="Proxima Nova"/>
              <a:sym typeface="Proxima Nova"/>
            </a:endParaRPr>
          </a:p>
          <a:p>
            <a:pPr marL="914400" lvl="1"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More distal deltoid attachment </a:t>
            </a:r>
            <a:endParaRPr sz="2000">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Decreased congruence - smaller glenoid and larger humeral head</a:t>
            </a:r>
            <a:endParaRPr sz="2000">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Less robust acromion (Type I and II )</a:t>
            </a:r>
            <a:endParaRPr sz="2000">
              <a:solidFill>
                <a:schemeClr val="accent6"/>
              </a:solidFill>
              <a:latin typeface="Proxima Nova"/>
              <a:ea typeface="Proxima Nova"/>
              <a:cs typeface="Proxima Nova"/>
              <a:sym typeface="Proxima Nova"/>
            </a:endParaRPr>
          </a:p>
          <a:p>
            <a:pPr marL="914400" lvl="1"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Fused rotator cuff tendons </a:t>
            </a:r>
            <a:endParaRPr sz="2000">
              <a:solidFill>
                <a:schemeClr val="accent6"/>
              </a:solidFill>
              <a:latin typeface="Proxima Nova"/>
              <a:ea typeface="Proxima Nova"/>
              <a:cs typeface="Proxima Nova"/>
              <a:sym typeface="Proxima Nova"/>
            </a:endParaRPr>
          </a:p>
        </p:txBody>
      </p:sp>
      <p:sp>
        <p:nvSpPr>
          <p:cNvPr id="115" name="Google Shape;115;p18"/>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990"/>
              <a:buFont typeface="Arial"/>
              <a:buNone/>
            </a:pPr>
            <a:r>
              <a:rPr lang="en" sz="3540"/>
              <a:t>An Overview of Evolutionary Changes</a:t>
            </a:r>
            <a:endParaRPr sz="3540">
              <a:latin typeface="Proxima Nova"/>
              <a:ea typeface="Proxima Nova"/>
              <a:cs typeface="Proxima Nova"/>
              <a:sym typeface="Proxima Nova"/>
            </a:endParaRPr>
          </a:p>
          <a:p>
            <a:pPr marL="0" lvl="0" indent="0" algn="ctr" rtl="0">
              <a:spcBef>
                <a:spcPts val="0"/>
              </a:spcBef>
              <a:spcAft>
                <a:spcPts val="0"/>
              </a:spcAft>
              <a:buSzPts val="990"/>
              <a:buNone/>
            </a:pPr>
            <a:endParaRPr sz="3420"/>
          </a:p>
        </p:txBody>
      </p:sp>
      <p:sp>
        <p:nvSpPr>
          <p:cNvPr id="116" name="Google Shape;116;p18"/>
          <p:cNvSpPr txBox="1"/>
          <p:nvPr/>
        </p:nvSpPr>
        <p:spPr>
          <a:xfrm>
            <a:off x="0" y="4835400"/>
            <a:ext cx="74166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Sonnabend DH, Young AA, 2009. Lieberman DE, 2013.</a:t>
            </a:r>
            <a:endParaRPr lang="en-US" sz="800">
              <a:solidFill>
                <a:schemeClr val="accent1"/>
              </a:solidFill>
              <a:latin typeface="Proxima Nova"/>
              <a:ea typeface="Proxima Nova"/>
              <a:cs typeface="Proxima Nova"/>
            </a:endParaRPr>
          </a:p>
        </p:txBody>
      </p:sp>
      <p:pic>
        <p:nvPicPr>
          <p:cNvPr id="117" name="Google Shape;117;p18"/>
          <p:cNvPicPr preferRelativeResize="0"/>
          <p:nvPr/>
        </p:nvPicPr>
        <p:blipFill>
          <a:blip r:embed="rId3">
            <a:alphaModFix/>
          </a:blip>
          <a:stretch>
            <a:fillRect/>
          </a:stretch>
        </p:blipFill>
        <p:spPr>
          <a:xfrm>
            <a:off x="5788750" y="2039700"/>
            <a:ext cx="2821150" cy="1807150"/>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4BA2FDDD-4863-F7F0-CDF2-C7FB2AD20CE7}"/>
              </a:ext>
            </a:extLst>
          </p:cNvPr>
          <p:cNvSpPr txBox="1"/>
          <p:nvPr/>
        </p:nvSpPr>
        <p:spPr>
          <a:xfrm>
            <a:off x="5710115" y="3853961"/>
            <a:ext cx="361266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Roach, N., &amp; Richmond, B. G. (2015). </a:t>
            </a:r>
            <a:r>
              <a:rPr lang="en-US" sz="800" i="1">
                <a:latin typeface="Proxima Nova"/>
              </a:rPr>
              <a:t>Relative shoulder position in humans and chimpanzees</a:t>
            </a:r>
            <a:r>
              <a:rPr lang="en-US" sz="800">
                <a:latin typeface="Proxima Nova"/>
              </a:rPr>
              <a:t> [Figure 6]. In </a:t>
            </a:r>
            <a:r>
              <a:rPr lang="en-US" sz="800" i="1">
                <a:latin typeface="Proxima Nova"/>
              </a:rPr>
              <a:t>Clavicle length, throwing performance and the reconstruction of the Homo erectus shoulder</a:t>
            </a:r>
            <a:r>
              <a:rPr lang="en-US" sz="800">
                <a:latin typeface="Proxima Nova"/>
              </a:rPr>
              <a:t>. </a:t>
            </a:r>
            <a:r>
              <a:rPr lang="en-US" sz="800" i="1">
                <a:latin typeface="Proxima Nova"/>
              </a:rPr>
              <a:t>Journal of Human Evolution</a:t>
            </a:r>
            <a:r>
              <a:rPr lang="en-US" sz="800">
                <a:latin typeface="Proxima Nova"/>
              </a:rPr>
              <a: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72"/>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850"/>
              <a:t>The Evidence</a:t>
            </a:r>
            <a:endParaRPr sz="3850"/>
          </a:p>
        </p:txBody>
      </p:sp>
      <p:sp>
        <p:nvSpPr>
          <p:cNvPr id="611" name="Google Shape;611;p72"/>
          <p:cNvSpPr txBox="1"/>
          <p:nvPr/>
        </p:nvSpPr>
        <p:spPr>
          <a:xfrm>
            <a:off x="0" y="4841823"/>
            <a:ext cx="7563300" cy="430857"/>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sym typeface="Proxima Nova"/>
              </a:rPr>
              <a:t>Kozin S, Cretu M, Kozina Z, et al., 2021. </a:t>
            </a:r>
            <a:endParaRPr lang="en-US" sz="800">
              <a:solidFill>
                <a:schemeClr val="accent1"/>
              </a:solidFill>
              <a:latin typeface="Proxima Nova"/>
              <a:sym typeface="Proxima Nova"/>
            </a:endParaRPr>
          </a:p>
          <a:p>
            <a:pPr marL="0" lvl="0" indent="0" algn="l">
              <a:spcBef>
                <a:spcPts val="0"/>
              </a:spcBef>
              <a:spcAft>
                <a:spcPts val="0"/>
              </a:spcAft>
              <a:buNone/>
            </a:pPr>
            <a:endParaRPr lang="en-US" sz="800">
              <a:solidFill>
                <a:schemeClr val="accent1"/>
              </a:solidFill>
              <a:latin typeface="Proxima Nova"/>
            </a:endParaRPr>
          </a:p>
        </p:txBody>
      </p:sp>
      <p:sp>
        <p:nvSpPr>
          <p:cNvPr id="612" name="Google Shape;612;p72"/>
          <p:cNvSpPr txBox="1"/>
          <p:nvPr/>
        </p:nvSpPr>
        <p:spPr>
          <a:xfrm>
            <a:off x="371825" y="1345725"/>
            <a:ext cx="4764600" cy="331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a:solidFill>
                <a:schemeClr val="accent6"/>
              </a:solidFill>
              <a:highlight>
                <a:srgbClr val="FFFFFF"/>
              </a:highlight>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2000">
              <a:solidFill>
                <a:schemeClr val="accent6"/>
              </a:solidFill>
              <a:latin typeface="Proxima Nova"/>
              <a:ea typeface="Proxima Nova"/>
              <a:cs typeface="Proxima Nova"/>
              <a:sym typeface="Proxima Nova"/>
            </a:endParaRPr>
          </a:p>
          <a:p>
            <a:pPr marL="0" lvl="0" indent="0" algn="l" rtl="0">
              <a:spcBef>
                <a:spcPts val="0"/>
              </a:spcBef>
              <a:spcAft>
                <a:spcPts val="0"/>
              </a:spcAft>
              <a:buNone/>
            </a:pPr>
            <a:endParaRPr sz="2000">
              <a:solidFill>
                <a:schemeClr val="accent6"/>
              </a:solidFill>
              <a:latin typeface="Proxima Nova"/>
              <a:ea typeface="Proxima Nova"/>
              <a:cs typeface="Proxima Nova"/>
              <a:sym typeface="Proxima Nova"/>
            </a:endParaRPr>
          </a:p>
        </p:txBody>
      </p:sp>
      <p:pic>
        <p:nvPicPr>
          <p:cNvPr id="613" name="Google Shape;613;p72"/>
          <p:cNvPicPr preferRelativeResize="0"/>
          <p:nvPr/>
        </p:nvPicPr>
        <p:blipFill>
          <a:blip r:embed="rId4">
            <a:alphaModFix/>
          </a:blip>
          <a:stretch>
            <a:fillRect/>
          </a:stretch>
        </p:blipFill>
        <p:spPr>
          <a:xfrm>
            <a:off x="183100" y="2162963"/>
            <a:ext cx="2533650" cy="1809750"/>
          </a:xfrm>
          <a:prstGeom prst="rect">
            <a:avLst/>
          </a:prstGeom>
          <a:noFill/>
          <a:ln>
            <a:noFill/>
          </a:ln>
          <a:effectLst>
            <a:outerShdw blurRad="57150" dist="19050" dir="5400000" algn="bl" rotWithShape="0">
              <a:srgbClr val="000000">
                <a:alpha val="50000"/>
              </a:srgbClr>
            </a:outerShdw>
          </a:effectLst>
        </p:spPr>
      </p:pic>
      <p:pic>
        <p:nvPicPr>
          <p:cNvPr id="614" name="Google Shape;614;p72"/>
          <p:cNvPicPr preferRelativeResize="0"/>
          <p:nvPr/>
        </p:nvPicPr>
        <p:blipFill>
          <a:blip r:embed="rId5">
            <a:alphaModFix/>
          </a:blip>
          <a:stretch>
            <a:fillRect/>
          </a:stretch>
        </p:blipFill>
        <p:spPr>
          <a:xfrm>
            <a:off x="7057433" y="2162975"/>
            <a:ext cx="1987342" cy="1809750"/>
          </a:xfrm>
          <a:prstGeom prst="rect">
            <a:avLst/>
          </a:prstGeom>
          <a:noFill/>
          <a:ln>
            <a:noFill/>
          </a:ln>
          <a:effectLst>
            <a:outerShdw blurRad="57150" dist="19050" dir="5400000" algn="bl" rotWithShape="0">
              <a:srgbClr val="000000">
                <a:alpha val="50000"/>
              </a:srgbClr>
            </a:outerShdw>
          </a:effectLst>
        </p:spPr>
      </p:pic>
      <p:pic>
        <p:nvPicPr>
          <p:cNvPr id="615" name="Google Shape;615;p72"/>
          <p:cNvPicPr preferRelativeResize="0"/>
          <p:nvPr/>
        </p:nvPicPr>
        <p:blipFill>
          <a:blip r:embed="rId6">
            <a:alphaModFix/>
          </a:blip>
          <a:stretch>
            <a:fillRect/>
          </a:stretch>
        </p:blipFill>
        <p:spPr>
          <a:xfrm>
            <a:off x="2153675" y="1596700"/>
            <a:ext cx="1648825" cy="2942300"/>
          </a:xfrm>
          <a:prstGeom prst="rect">
            <a:avLst/>
          </a:prstGeom>
          <a:noFill/>
          <a:ln>
            <a:noFill/>
          </a:ln>
          <a:effectLst>
            <a:outerShdw blurRad="57150" dist="19050" dir="5400000" algn="bl" rotWithShape="0">
              <a:srgbClr val="000000">
                <a:alpha val="50000"/>
              </a:srgbClr>
            </a:outerShdw>
          </a:effectLst>
        </p:spPr>
      </p:pic>
      <p:pic>
        <p:nvPicPr>
          <p:cNvPr id="616" name="Google Shape;616;p72"/>
          <p:cNvPicPr preferRelativeResize="0"/>
          <p:nvPr/>
        </p:nvPicPr>
        <p:blipFill>
          <a:blip r:embed="rId7">
            <a:alphaModFix/>
          </a:blip>
          <a:stretch>
            <a:fillRect/>
          </a:stretch>
        </p:blipFill>
        <p:spPr>
          <a:xfrm>
            <a:off x="5501627" y="1470227"/>
            <a:ext cx="1791125" cy="3063000"/>
          </a:xfrm>
          <a:prstGeom prst="rect">
            <a:avLst/>
          </a:prstGeom>
          <a:noFill/>
          <a:ln>
            <a:noFill/>
          </a:ln>
          <a:effectLst>
            <a:outerShdw blurRad="57150" dist="19050" dir="5400000" algn="bl" rotWithShape="0">
              <a:srgbClr val="000000">
                <a:alpha val="50000"/>
              </a:srgbClr>
            </a:outerShdw>
          </a:effectLst>
        </p:spPr>
      </p:pic>
      <p:sp>
        <p:nvSpPr>
          <p:cNvPr id="617" name="Google Shape;617;p72"/>
          <p:cNvSpPr txBox="1"/>
          <p:nvPr/>
        </p:nvSpPr>
        <p:spPr>
          <a:xfrm>
            <a:off x="4187213" y="2713850"/>
            <a:ext cx="9297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400" b="1">
                <a:latin typeface="Proxima Nova"/>
                <a:ea typeface="Proxima Nova"/>
                <a:cs typeface="Proxima Nova"/>
                <a:sym typeface="Proxima Nova"/>
              </a:rPr>
              <a:t>VS</a:t>
            </a:r>
            <a:endParaRPr sz="3400" b="1">
              <a:latin typeface="Proxima Nova"/>
              <a:ea typeface="Proxima Nova"/>
              <a:cs typeface="Proxima Nova"/>
              <a:sym typeface="Proxima Nova"/>
            </a:endParaRPr>
          </a:p>
        </p:txBody>
      </p:sp>
    </p:spTree>
  </p:cSld>
  <p:clrMapOvr>
    <a:masterClrMapping/>
  </p:clrMapOvr>
  <p:extLst>
    <p:ext uri="{6950BFC3-D8DA-4A85-94F7-54DA5524770B}">
      <p188:commentRel xmlns:p188="http://schemas.microsoft.com/office/powerpoint/2018/8/main" r:id="rId3"/>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73"/>
          <p:cNvSpPr txBox="1">
            <a:spLocks noGrp="1"/>
          </p:cNvSpPr>
          <p:nvPr>
            <p:ph type="ctrTitle"/>
          </p:nvPr>
        </p:nvSpPr>
        <p:spPr>
          <a:xfrm>
            <a:off x="311700" y="806625"/>
            <a:ext cx="8520600" cy="128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250">
                <a:latin typeface="Proxima Nova"/>
                <a:ea typeface="Proxima Nova"/>
                <a:cs typeface="Proxima Nova"/>
                <a:sym typeface="Proxima Nova"/>
              </a:rPr>
              <a:t>The Evidence Par</a:t>
            </a:r>
            <a:r>
              <a:rPr lang="en" sz="3250"/>
              <a:t>t IV:</a:t>
            </a:r>
            <a:endParaRPr sz="3250"/>
          </a:p>
          <a:p>
            <a:pPr marL="0" lvl="0" indent="0" algn="l" rtl="0">
              <a:spcBef>
                <a:spcPts val="0"/>
              </a:spcBef>
              <a:spcAft>
                <a:spcPts val="0"/>
              </a:spcAft>
              <a:buSzPts val="990"/>
              <a:buNone/>
            </a:pPr>
            <a:r>
              <a:rPr lang="en" sz="3250"/>
              <a:t>The Future of RC Rehab</a:t>
            </a:r>
            <a:endParaRPr sz="3250"/>
          </a:p>
        </p:txBody>
      </p:sp>
      <p:cxnSp>
        <p:nvCxnSpPr>
          <p:cNvPr id="623" name="Google Shape;623;p73"/>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74"/>
          <p:cNvSpPr/>
          <p:nvPr/>
        </p:nvSpPr>
        <p:spPr>
          <a:xfrm>
            <a:off x="2838850" y="1422600"/>
            <a:ext cx="4212600" cy="3413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accent6"/>
                </a:solidFill>
                <a:latin typeface="Proxima Nova"/>
                <a:ea typeface="Proxima Nova"/>
                <a:cs typeface="Proxima Nova"/>
                <a:sym typeface="Proxima Nova"/>
              </a:rPr>
              <a:t>Traditionally, conservative management of rotator cuff disease consists of: </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Open chain exercise </a:t>
            </a:r>
            <a:endParaRPr sz="2000" i="0" u="none" strike="noStrike" cap="none">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Stretching  </a:t>
            </a:r>
            <a:endParaRPr sz="2000" i="0" u="none" strike="noStrike" cap="none">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Joint mobilizations</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Manual therapy </a:t>
            </a: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r>
              <a:rPr lang="en" sz="2000">
                <a:solidFill>
                  <a:schemeClr val="accent6"/>
                </a:solidFill>
                <a:latin typeface="Proxima Nova"/>
                <a:ea typeface="Proxima Nova"/>
                <a:cs typeface="Proxima Nova"/>
                <a:sym typeface="Proxima Nova"/>
              </a:rPr>
              <a:t>Only include closed chain </a:t>
            </a: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r>
              <a:rPr lang="en" sz="2000">
                <a:solidFill>
                  <a:schemeClr val="accent6"/>
                </a:solidFill>
                <a:latin typeface="Proxima Nova"/>
                <a:ea typeface="Proxima Nova"/>
                <a:cs typeface="Proxima Nova"/>
                <a:sym typeface="Proxima Nova"/>
              </a:rPr>
              <a:t>exercise later on in the rehab process </a:t>
            </a:r>
            <a:endParaRPr sz="2000">
              <a:solidFill>
                <a:schemeClr val="accent6"/>
              </a:solidFill>
              <a:latin typeface="Proxima Nova"/>
              <a:ea typeface="Proxima Nova"/>
              <a:cs typeface="Proxima Nova"/>
              <a:sym typeface="Proxima Nova"/>
            </a:endParaRPr>
          </a:p>
        </p:txBody>
      </p:sp>
      <p:sp>
        <p:nvSpPr>
          <p:cNvPr id="629" name="Google Shape;629;p74"/>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6357"/>
              <a:buFont typeface="Arial"/>
              <a:buNone/>
            </a:pPr>
            <a:r>
              <a:rPr lang="en" sz="4173"/>
              <a:t>Current Model of Conservative Care</a:t>
            </a:r>
            <a:endParaRPr sz="4173">
              <a:latin typeface="Proxima Nova"/>
              <a:ea typeface="Proxima Nova"/>
              <a:cs typeface="Proxima Nova"/>
              <a:sym typeface="Proxima Nova"/>
            </a:endParaRPr>
          </a:p>
          <a:p>
            <a:pPr marL="0" lvl="0" indent="0" algn="ctr" rtl="0">
              <a:spcBef>
                <a:spcPts val="0"/>
              </a:spcBef>
              <a:spcAft>
                <a:spcPts val="0"/>
              </a:spcAft>
              <a:buNone/>
            </a:pPr>
            <a:endParaRPr/>
          </a:p>
        </p:txBody>
      </p:sp>
      <p:pic>
        <p:nvPicPr>
          <p:cNvPr id="630" name="Google Shape;630;p74"/>
          <p:cNvPicPr preferRelativeResize="0"/>
          <p:nvPr/>
        </p:nvPicPr>
        <p:blipFill>
          <a:blip r:embed="rId3">
            <a:alphaModFix/>
          </a:blip>
          <a:stretch>
            <a:fillRect/>
          </a:stretch>
        </p:blipFill>
        <p:spPr>
          <a:xfrm>
            <a:off x="6954625" y="1440352"/>
            <a:ext cx="1877676" cy="2816514"/>
          </a:xfrm>
          <a:prstGeom prst="rect">
            <a:avLst/>
          </a:prstGeom>
          <a:noFill/>
          <a:ln>
            <a:noFill/>
          </a:ln>
          <a:effectLst>
            <a:outerShdw blurRad="57150" dist="19050" dir="5400000" algn="bl" rotWithShape="0">
              <a:srgbClr val="000000">
                <a:alpha val="50000"/>
              </a:srgbClr>
            </a:outerShdw>
          </a:effectLst>
        </p:spPr>
      </p:pic>
      <p:pic>
        <p:nvPicPr>
          <p:cNvPr id="631" name="Google Shape;631;p74"/>
          <p:cNvPicPr preferRelativeResize="0"/>
          <p:nvPr/>
        </p:nvPicPr>
        <p:blipFill>
          <a:blip r:embed="rId4">
            <a:alphaModFix/>
          </a:blip>
          <a:stretch>
            <a:fillRect/>
          </a:stretch>
        </p:blipFill>
        <p:spPr>
          <a:xfrm>
            <a:off x="156828" y="2459391"/>
            <a:ext cx="1806087" cy="1874472"/>
          </a:xfrm>
          <a:prstGeom prst="rect">
            <a:avLst/>
          </a:prstGeom>
          <a:noFill/>
          <a:ln>
            <a:noFill/>
          </a:ln>
          <a:effectLst>
            <a:outerShdw blurRad="57150" dist="19050" dir="5400000" algn="bl" rotWithShape="0">
              <a:srgbClr val="000000">
                <a:alpha val="50000"/>
              </a:srgbClr>
            </a:outerShdw>
          </a:effectLst>
        </p:spPr>
      </p:pic>
      <p:pic>
        <p:nvPicPr>
          <p:cNvPr id="632" name="Google Shape;632;p74"/>
          <p:cNvPicPr preferRelativeResize="0"/>
          <p:nvPr/>
        </p:nvPicPr>
        <p:blipFill rotWithShape="1">
          <a:blip r:embed="rId5">
            <a:alphaModFix/>
          </a:blip>
          <a:srcRect l="51836" t="23583" r="4690" b="11214"/>
          <a:stretch/>
        </p:blipFill>
        <p:spPr>
          <a:xfrm>
            <a:off x="1190451" y="1105100"/>
            <a:ext cx="1547725" cy="1741050"/>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7377EC40-D700-438B-0989-93C6D1B4CF48}"/>
              </a:ext>
            </a:extLst>
          </p:cNvPr>
          <p:cNvSpPr txBox="1"/>
          <p:nvPr/>
        </p:nvSpPr>
        <p:spPr>
          <a:xfrm>
            <a:off x="6955691" y="4254499"/>
            <a:ext cx="24501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The Physical Therapy Advisor. (2016, March 9). </a:t>
            </a:r>
            <a:r>
              <a:rPr lang="en-US" sz="800" i="1">
                <a:latin typeface="Proxima Nova"/>
              </a:rPr>
              <a:t>How to maintain healthy joint motion</a:t>
            </a:r>
            <a:r>
              <a:rPr lang="en-US" sz="800">
                <a:latin typeface="Proxima Nova"/>
              </a:rPr>
              <a:t>.</a:t>
            </a:r>
          </a:p>
        </p:txBody>
      </p:sp>
      <p:sp>
        <p:nvSpPr>
          <p:cNvPr id="4" name="TextBox 3">
            <a:extLst>
              <a:ext uri="{FF2B5EF4-FFF2-40B4-BE49-F238E27FC236}">
                <a16:creationId xmlns:a16="http://schemas.microsoft.com/office/drawing/2014/main" id="{A9FE81A8-BB2E-EBEB-5B5D-F4D54127C242}"/>
              </a:ext>
            </a:extLst>
          </p:cNvPr>
          <p:cNvSpPr txBox="1"/>
          <p:nvPr/>
        </p:nvSpPr>
        <p:spPr>
          <a:xfrm>
            <a:off x="-445" y="4841986"/>
            <a:ext cx="73480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MEND Physical Therapy. (2020, January 23). </a:t>
            </a:r>
            <a:r>
              <a:rPr lang="en-US" sz="800" i="1">
                <a:latin typeface="Proxima Nova"/>
              </a:rPr>
              <a:t>How long should you hold shoulder isometric exercises? </a:t>
            </a:r>
            <a:r>
              <a:rPr lang="en-US" sz="800">
                <a:latin typeface="Proxima Nova"/>
              </a:rPr>
              <a:t>Sears, B. (2023, March 20). </a:t>
            </a:r>
            <a:r>
              <a:rPr lang="en-US" sz="800" i="1">
                <a:latin typeface="Proxima Nova"/>
              </a:rPr>
              <a:t>Rotator cuff exercises with a resistance band</a:t>
            </a:r>
            <a:r>
              <a:rPr lang="en-US" sz="800">
                <a:latin typeface="Proxima Nova"/>
              </a:rPr>
              <a:t>. </a:t>
            </a:r>
            <a:r>
              <a:rPr lang="en-US" sz="800" err="1">
                <a:latin typeface="Proxima Nova"/>
              </a:rPr>
              <a:t>Verywell</a:t>
            </a:r>
            <a:r>
              <a:rPr lang="en-US" sz="800">
                <a:latin typeface="Proxima Nova"/>
              </a:rPr>
              <a:t> Health. </a:t>
            </a:r>
            <a:r>
              <a:rPr lang="en" sz="800">
                <a:solidFill>
                  <a:srgbClr val="202124"/>
                </a:solidFill>
                <a:highlight>
                  <a:srgbClr val="FFFFFF"/>
                </a:highlight>
                <a:latin typeface="Proxima Nova"/>
              </a:rPr>
              <a:t>Rotator Cuff Tendinopathy, edited by T.W. Post, published by UpToDate, 2022.</a:t>
            </a:r>
            <a:endParaRPr lang="en-US" sz="800">
              <a:latin typeface="Proxima Nova"/>
            </a:endParaRPr>
          </a:p>
          <a:p>
            <a:endParaRPr lang="en-US" sz="800">
              <a:latin typeface="Proxima Nov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75"/>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350"/>
              <a:t>Clinical Presentation</a:t>
            </a:r>
            <a:endParaRPr sz="3350"/>
          </a:p>
        </p:txBody>
      </p:sp>
      <p:sp>
        <p:nvSpPr>
          <p:cNvPr id="639" name="Google Shape;639;p75"/>
          <p:cNvSpPr txBox="1"/>
          <p:nvPr/>
        </p:nvSpPr>
        <p:spPr>
          <a:xfrm>
            <a:off x="597275" y="1654150"/>
            <a:ext cx="552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sp>
        <p:nvSpPr>
          <p:cNvPr id="640" name="Google Shape;640;p75"/>
          <p:cNvSpPr txBox="1"/>
          <p:nvPr/>
        </p:nvSpPr>
        <p:spPr>
          <a:xfrm>
            <a:off x="376850" y="1396675"/>
            <a:ext cx="34083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Proxima Nova"/>
                <a:ea typeface="Proxima Nova"/>
                <a:cs typeface="Proxima Nova"/>
                <a:sym typeface="Proxima Nova"/>
              </a:rPr>
              <a:t>Typical clinical signs and symptoms:</a:t>
            </a:r>
            <a:endParaRPr sz="2000">
              <a:latin typeface="Proxima Nova"/>
              <a:ea typeface="Proxima Nova"/>
              <a:cs typeface="Proxima Nova"/>
              <a:sym typeface="Proxima Nova"/>
            </a:endParaRPr>
          </a:p>
          <a:p>
            <a:pPr marL="457200" lvl="0" indent="-355600" algn="l" rtl="0">
              <a:spcBef>
                <a:spcPts val="0"/>
              </a:spcBef>
              <a:spcAft>
                <a:spcPts val="0"/>
              </a:spcAft>
              <a:buSzPts val="2000"/>
              <a:buFont typeface="Proxima Nova"/>
              <a:buChar char="●"/>
            </a:pPr>
            <a:r>
              <a:rPr lang="en" sz="2000">
                <a:latin typeface="Proxima Nova"/>
                <a:ea typeface="Proxima Nova"/>
                <a:cs typeface="Proxima Nova"/>
                <a:sym typeface="Proxima Nova"/>
              </a:rPr>
              <a:t>Limited range of motion</a:t>
            </a:r>
            <a:endParaRPr sz="2000">
              <a:latin typeface="Proxima Nova"/>
              <a:ea typeface="Proxima Nova"/>
              <a:cs typeface="Proxima Nova"/>
              <a:sym typeface="Proxima Nova"/>
            </a:endParaRPr>
          </a:p>
          <a:p>
            <a:pPr marL="457200" lvl="0" indent="-355600" algn="l" rtl="0">
              <a:spcBef>
                <a:spcPts val="0"/>
              </a:spcBef>
              <a:spcAft>
                <a:spcPts val="0"/>
              </a:spcAft>
              <a:buSzPts val="2000"/>
              <a:buFont typeface="Proxima Nova"/>
              <a:buChar char="●"/>
            </a:pPr>
            <a:r>
              <a:rPr lang="en" sz="2000">
                <a:latin typeface="Proxima Nova"/>
                <a:ea typeface="Proxima Nova"/>
                <a:cs typeface="Proxima Nova"/>
                <a:sym typeface="Proxima Nova"/>
              </a:rPr>
              <a:t>Pain with motion</a:t>
            </a:r>
            <a:endParaRPr sz="2000">
              <a:latin typeface="Proxima Nova"/>
              <a:ea typeface="Proxima Nova"/>
              <a:cs typeface="Proxima Nova"/>
              <a:sym typeface="Proxima Nova"/>
            </a:endParaRPr>
          </a:p>
          <a:p>
            <a:pPr marL="457200" lvl="0" indent="-355600" algn="l" rtl="0">
              <a:spcBef>
                <a:spcPts val="0"/>
              </a:spcBef>
              <a:spcAft>
                <a:spcPts val="0"/>
              </a:spcAft>
              <a:buSzPts val="2000"/>
              <a:buFont typeface="Proxima Nova"/>
              <a:buChar char="●"/>
            </a:pPr>
            <a:r>
              <a:rPr lang="en" sz="2000">
                <a:latin typeface="Proxima Nova"/>
                <a:ea typeface="Proxima Nova"/>
                <a:cs typeface="Proxima Nova"/>
                <a:sym typeface="Proxima Nova"/>
              </a:rPr>
              <a:t>Weakness</a:t>
            </a:r>
            <a:endParaRPr sz="2000">
              <a:latin typeface="Proxima Nova"/>
              <a:ea typeface="Proxima Nova"/>
              <a:cs typeface="Proxima Nova"/>
              <a:sym typeface="Proxima Nova"/>
            </a:endParaRPr>
          </a:p>
          <a:p>
            <a:pPr marL="457200" lvl="0" indent="-355600" algn="l" rtl="0">
              <a:spcBef>
                <a:spcPts val="0"/>
              </a:spcBef>
              <a:spcAft>
                <a:spcPts val="0"/>
              </a:spcAft>
              <a:buSzPts val="2000"/>
              <a:buFont typeface="Proxima Nova"/>
              <a:buChar char="●"/>
            </a:pPr>
            <a:r>
              <a:rPr lang="en" sz="2000">
                <a:latin typeface="Proxima Nova"/>
                <a:ea typeface="Proxima Nova"/>
                <a:cs typeface="Proxima Nova"/>
                <a:sym typeface="Proxima Nova"/>
              </a:rPr>
              <a:t>Decreased quality of life</a:t>
            </a:r>
            <a:endParaRPr sz="2000">
              <a:latin typeface="Proxima Nova"/>
              <a:ea typeface="Proxima Nova"/>
              <a:cs typeface="Proxima Nova"/>
              <a:sym typeface="Proxima Nova"/>
            </a:endParaRPr>
          </a:p>
          <a:p>
            <a:pPr marL="457200" lvl="0" indent="-355600" algn="l" rtl="0">
              <a:spcBef>
                <a:spcPts val="0"/>
              </a:spcBef>
              <a:spcAft>
                <a:spcPts val="0"/>
              </a:spcAft>
              <a:buSzPts val="2000"/>
              <a:buFont typeface="Proxima Nova"/>
              <a:buChar char="●"/>
            </a:pPr>
            <a:r>
              <a:rPr lang="en" sz="2000">
                <a:latin typeface="Proxima Nova"/>
                <a:ea typeface="Proxima Nova"/>
                <a:cs typeface="Proxima Nova"/>
                <a:sym typeface="Proxima Nova"/>
              </a:rPr>
              <a:t>Decrease ability to perform ADLs</a:t>
            </a:r>
            <a:endParaRPr sz="2000">
              <a:latin typeface="Proxima Nova"/>
              <a:ea typeface="Proxima Nova"/>
              <a:cs typeface="Proxima Nova"/>
              <a:sym typeface="Proxima Nova"/>
            </a:endParaRPr>
          </a:p>
          <a:p>
            <a:pPr marL="457200" lvl="0" indent="-355600" algn="l" rtl="0">
              <a:spcBef>
                <a:spcPts val="0"/>
              </a:spcBef>
              <a:spcAft>
                <a:spcPts val="0"/>
              </a:spcAft>
              <a:buSzPts val="2000"/>
              <a:buFont typeface="Proxima Nova"/>
              <a:buChar char="●"/>
            </a:pPr>
            <a:r>
              <a:rPr lang="en" sz="2000">
                <a:latin typeface="Proxima Nova"/>
                <a:ea typeface="Proxima Nova"/>
                <a:cs typeface="Proxima Nova"/>
                <a:sym typeface="Proxima Nova"/>
              </a:rPr>
              <a:t>Unable to perform athletically</a:t>
            </a:r>
            <a:endParaRPr sz="2000">
              <a:latin typeface="Proxima Nova"/>
              <a:ea typeface="Proxima Nova"/>
              <a:cs typeface="Proxima Nova"/>
              <a:sym typeface="Proxima Nova"/>
            </a:endParaRPr>
          </a:p>
        </p:txBody>
      </p:sp>
      <p:pic>
        <p:nvPicPr>
          <p:cNvPr id="641" name="Google Shape;641;p75"/>
          <p:cNvPicPr preferRelativeResize="0"/>
          <p:nvPr/>
        </p:nvPicPr>
        <p:blipFill>
          <a:blip r:embed="rId3">
            <a:alphaModFix/>
          </a:blip>
          <a:stretch>
            <a:fillRect/>
          </a:stretch>
        </p:blipFill>
        <p:spPr>
          <a:xfrm>
            <a:off x="6292178" y="2426223"/>
            <a:ext cx="2709095" cy="1991687"/>
          </a:xfrm>
          <a:prstGeom prst="rect">
            <a:avLst/>
          </a:prstGeom>
          <a:noFill/>
          <a:ln>
            <a:noFill/>
          </a:ln>
          <a:effectLst>
            <a:outerShdw blurRad="57150" dist="19050" dir="5400000" algn="bl" rotWithShape="0">
              <a:srgbClr val="000000">
                <a:alpha val="50000"/>
              </a:srgbClr>
            </a:outerShdw>
          </a:effectLst>
        </p:spPr>
      </p:pic>
      <p:pic>
        <p:nvPicPr>
          <p:cNvPr id="642" name="Google Shape;642;p75"/>
          <p:cNvPicPr preferRelativeResize="0"/>
          <p:nvPr/>
        </p:nvPicPr>
        <p:blipFill rotWithShape="1">
          <a:blip r:embed="rId4">
            <a:alphaModFix/>
          </a:blip>
          <a:srcRect l="30507"/>
          <a:stretch/>
        </p:blipFill>
        <p:spPr>
          <a:xfrm>
            <a:off x="4205700" y="1501525"/>
            <a:ext cx="2382925" cy="1333500"/>
          </a:xfrm>
          <a:prstGeom prst="rect">
            <a:avLst/>
          </a:prstGeom>
          <a:noFill/>
          <a:ln>
            <a:noFill/>
          </a:ln>
          <a:effectLst>
            <a:outerShdw blurRad="57150" dist="19050" dir="5400000" algn="bl" rotWithShape="0">
              <a:srgbClr val="000000">
                <a:alpha val="50000"/>
              </a:srgbClr>
            </a:outerShdw>
          </a:effectLst>
        </p:spPr>
      </p:pic>
      <p:sp>
        <p:nvSpPr>
          <p:cNvPr id="643" name="Google Shape;643;p75"/>
          <p:cNvSpPr txBox="1"/>
          <p:nvPr/>
        </p:nvSpPr>
        <p:spPr>
          <a:xfrm>
            <a:off x="60700" y="4835700"/>
            <a:ext cx="74526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accent6"/>
              </a:buClr>
              <a:buFont typeface="Arial"/>
              <a:buNone/>
            </a:pPr>
            <a:r>
              <a:rPr lang="en" sz="800">
                <a:solidFill>
                  <a:srgbClr val="202124"/>
                </a:solidFill>
                <a:highlight>
                  <a:srgbClr val="FFFFFF"/>
                </a:highlight>
                <a:latin typeface="Proxima Nova"/>
                <a:ea typeface="Proxima Nova"/>
                <a:cs typeface="Proxima Nova"/>
                <a:sym typeface="Proxima Nova"/>
              </a:rPr>
              <a:t>Rotator Cuff Tendinopathy, edited by T.W. Post, published by UpToDate, 2022.</a:t>
            </a:r>
            <a:endParaRPr sz="800">
              <a:latin typeface="Proxima Nova"/>
              <a:ea typeface="Proxima Nova"/>
              <a:cs typeface="Proxima Nova"/>
              <a:sym typeface="Proxima Nova"/>
            </a:endParaRPr>
          </a:p>
        </p:txBody>
      </p:sp>
      <p:sp>
        <p:nvSpPr>
          <p:cNvPr id="2" name="TextBox 1">
            <a:extLst>
              <a:ext uri="{FF2B5EF4-FFF2-40B4-BE49-F238E27FC236}">
                <a16:creationId xmlns:a16="http://schemas.microsoft.com/office/drawing/2014/main" id="{2185140A-1B41-BC71-5D86-BE96F31ECEA9}"/>
              </a:ext>
            </a:extLst>
          </p:cNvPr>
          <p:cNvSpPr txBox="1"/>
          <p:nvPr/>
        </p:nvSpPr>
        <p:spPr>
          <a:xfrm>
            <a:off x="4205654" y="2833078"/>
            <a:ext cx="196654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Proxima Nova"/>
              </a:rPr>
              <a:t>MechanoTherapy</a:t>
            </a:r>
            <a:r>
              <a:rPr lang="en-US" sz="800">
                <a:latin typeface="Proxima Nova"/>
              </a:rPr>
              <a:t>. (2024, October 20). </a:t>
            </a:r>
            <a:r>
              <a:rPr lang="en-US" sz="800" i="1">
                <a:latin typeface="Proxima Nova"/>
              </a:rPr>
              <a:t>Frozen shoulder treatment: Rehabilitation techniques for restoring shoulder mobility</a:t>
            </a:r>
            <a:r>
              <a:rPr lang="en-US" sz="800">
                <a:latin typeface="Proxima Nova"/>
              </a:rPr>
              <a:t>. </a:t>
            </a:r>
            <a:r>
              <a:rPr lang="en-US" sz="800" err="1">
                <a:latin typeface="Proxima Nova"/>
              </a:rPr>
              <a:t>MechanoTherapy</a:t>
            </a:r>
            <a:endParaRPr lang="en-US" sz="800">
              <a:latin typeface="Proxima Nova"/>
            </a:endParaRPr>
          </a:p>
        </p:txBody>
      </p:sp>
      <p:sp>
        <p:nvSpPr>
          <p:cNvPr id="3" name="TextBox 2">
            <a:extLst>
              <a:ext uri="{FF2B5EF4-FFF2-40B4-BE49-F238E27FC236}">
                <a16:creationId xmlns:a16="http://schemas.microsoft.com/office/drawing/2014/main" id="{A04F0D8A-1D6C-F141-A36F-7CE327B945A3}"/>
              </a:ext>
            </a:extLst>
          </p:cNvPr>
          <p:cNvSpPr txBox="1"/>
          <p:nvPr/>
        </p:nvSpPr>
        <p:spPr>
          <a:xfrm>
            <a:off x="6125308" y="4415692"/>
            <a:ext cx="379827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Proxima Nova"/>
              </a:rPr>
              <a:t>Boda Health. (n.d.). </a:t>
            </a:r>
            <a:r>
              <a:rPr lang="en-US" sz="800" i="1">
                <a:latin typeface="Proxima Nova"/>
              </a:rPr>
              <a:t>Rotator cuff injuries and frozen shoulder</a:t>
            </a:r>
            <a:r>
              <a:rPr lang="en-US" sz="800">
                <a:latin typeface="Proxima Nova"/>
              </a:rPr>
              <a: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76"/>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Thinking more deeply about RC Dysfunction…</a:t>
            </a:r>
            <a:endParaRPr/>
          </a:p>
        </p:txBody>
      </p:sp>
      <p:sp>
        <p:nvSpPr>
          <p:cNvPr id="649" name="Google Shape;649;p76"/>
          <p:cNvSpPr txBox="1"/>
          <p:nvPr/>
        </p:nvSpPr>
        <p:spPr>
          <a:xfrm>
            <a:off x="398275" y="1562300"/>
            <a:ext cx="523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a:ea typeface="Roboto"/>
              <a:cs typeface="Roboto"/>
              <a:sym typeface="Roboto"/>
            </a:endParaRPr>
          </a:p>
        </p:txBody>
      </p:sp>
      <p:pic>
        <p:nvPicPr>
          <p:cNvPr id="650" name="Google Shape;650;p76"/>
          <p:cNvPicPr preferRelativeResize="0"/>
          <p:nvPr/>
        </p:nvPicPr>
        <p:blipFill rotWithShape="1">
          <a:blip r:embed="rId3">
            <a:alphaModFix/>
          </a:blip>
          <a:srcRect t="10833"/>
          <a:stretch/>
        </p:blipFill>
        <p:spPr>
          <a:xfrm>
            <a:off x="4408425" y="3198775"/>
            <a:ext cx="2544600" cy="1815200"/>
          </a:xfrm>
          <a:prstGeom prst="rect">
            <a:avLst/>
          </a:prstGeom>
          <a:noFill/>
          <a:ln w="9525" cap="flat" cmpd="sng">
            <a:solidFill>
              <a:schemeClr val="accent5"/>
            </a:solidFill>
            <a:prstDash val="solid"/>
            <a:round/>
            <a:headEnd type="none" w="sm" len="sm"/>
            <a:tailEnd type="none" w="sm" len="sm"/>
          </a:ln>
        </p:spPr>
      </p:pic>
      <p:sp>
        <p:nvSpPr>
          <p:cNvPr id="651" name="Google Shape;651;p76"/>
          <p:cNvSpPr txBox="1"/>
          <p:nvPr/>
        </p:nvSpPr>
        <p:spPr>
          <a:xfrm>
            <a:off x="5724450" y="1562300"/>
            <a:ext cx="3308400" cy="14160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Proxima Nova"/>
                <a:ea typeface="Proxima Nova"/>
                <a:cs typeface="Proxima Nova"/>
                <a:sym typeface="Proxima Nova"/>
              </a:rPr>
              <a:t>As a result, the joint capsule stiffens to increase stability and allow the vulnerable tissue to rest</a:t>
            </a:r>
            <a:endParaRPr sz="2000">
              <a:latin typeface="Proxima Nova"/>
              <a:ea typeface="Proxima Nova"/>
              <a:cs typeface="Proxima Nova"/>
              <a:sym typeface="Proxima Nova"/>
            </a:endParaRPr>
          </a:p>
        </p:txBody>
      </p:sp>
      <p:pic>
        <p:nvPicPr>
          <p:cNvPr id="652" name="Google Shape;652;p76"/>
          <p:cNvPicPr preferRelativeResize="0"/>
          <p:nvPr/>
        </p:nvPicPr>
        <p:blipFill rotWithShape="1">
          <a:blip r:embed="rId4">
            <a:alphaModFix/>
          </a:blip>
          <a:srcRect t="10833"/>
          <a:stretch/>
        </p:blipFill>
        <p:spPr>
          <a:xfrm>
            <a:off x="1704800" y="3198775"/>
            <a:ext cx="2233950" cy="1815201"/>
          </a:xfrm>
          <a:prstGeom prst="rect">
            <a:avLst/>
          </a:prstGeom>
          <a:noFill/>
          <a:ln w="9525" cap="flat" cmpd="sng">
            <a:solidFill>
              <a:schemeClr val="dk1"/>
            </a:solidFill>
            <a:prstDash val="solid"/>
            <a:round/>
            <a:headEnd type="none" w="sm" len="sm"/>
            <a:tailEnd type="none" w="sm" len="sm"/>
          </a:ln>
        </p:spPr>
      </p:pic>
      <p:sp>
        <p:nvSpPr>
          <p:cNvPr id="653" name="Google Shape;653;p76"/>
          <p:cNvSpPr txBox="1"/>
          <p:nvPr/>
        </p:nvSpPr>
        <p:spPr>
          <a:xfrm>
            <a:off x="106550" y="1562300"/>
            <a:ext cx="2544600" cy="14160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Proxima Nova"/>
                <a:ea typeface="Proxima Nova"/>
                <a:cs typeface="Proxima Nova"/>
                <a:sym typeface="Proxima Nova"/>
              </a:rPr>
              <a:t>The RC functions to dynamically stabilize the glenohumeral joint</a:t>
            </a:r>
            <a:endParaRPr sz="2000">
              <a:latin typeface="Proxima Nova"/>
              <a:ea typeface="Proxima Nova"/>
              <a:cs typeface="Proxima Nova"/>
              <a:sym typeface="Proxima Nova"/>
            </a:endParaRPr>
          </a:p>
        </p:txBody>
      </p:sp>
      <p:sp>
        <p:nvSpPr>
          <p:cNvPr id="654" name="Google Shape;654;p76"/>
          <p:cNvSpPr txBox="1"/>
          <p:nvPr/>
        </p:nvSpPr>
        <p:spPr>
          <a:xfrm>
            <a:off x="2915500" y="1562300"/>
            <a:ext cx="2544600" cy="14160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Proxima Nova"/>
                <a:ea typeface="Proxima Nova"/>
                <a:cs typeface="Proxima Nova"/>
                <a:sym typeface="Proxima Nova"/>
              </a:rPr>
              <a:t>When RC  is not functioning, the joint cannot effectively be stabilize</a:t>
            </a:r>
            <a:endParaRPr sz="2000">
              <a:latin typeface="Proxima Nova"/>
              <a:ea typeface="Proxima Nova"/>
              <a:cs typeface="Proxima Nova"/>
              <a:sym typeface="Proxima Nova"/>
            </a:endParaRPr>
          </a:p>
        </p:txBody>
      </p:sp>
      <p:cxnSp>
        <p:nvCxnSpPr>
          <p:cNvPr id="655" name="Google Shape;655;p76"/>
          <p:cNvCxnSpPr>
            <a:stCxn id="653" idx="3"/>
            <a:endCxn id="654" idx="1"/>
          </p:cNvCxnSpPr>
          <p:nvPr/>
        </p:nvCxnSpPr>
        <p:spPr>
          <a:xfrm>
            <a:off x="2651150" y="2270300"/>
            <a:ext cx="264300" cy="0"/>
          </a:xfrm>
          <a:prstGeom prst="straightConnector1">
            <a:avLst/>
          </a:prstGeom>
          <a:noFill/>
          <a:ln w="28575" cap="flat" cmpd="sng">
            <a:solidFill>
              <a:schemeClr val="accent5"/>
            </a:solidFill>
            <a:prstDash val="solid"/>
            <a:round/>
            <a:headEnd type="none" w="med" len="med"/>
            <a:tailEnd type="triangle" w="med" len="med"/>
          </a:ln>
        </p:spPr>
      </p:cxnSp>
      <p:cxnSp>
        <p:nvCxnSpPr>
          <p:cNvPr id="656" name="Google Shape;656;p76"/>
          <p:cNvCxnSpPr>
            <a:stCxn id="654" idx="3"/>
            <a:endCxn id="651" idx="1"/>
          </p:cNvCxnSpPr>
          <p:nvPr/>
        </p:nvCxnSpPr>
        <p:spPr>
          <a:xfrm>
            <a:off x="5460100" y="2270300"/>
            <a:ext cx="264300" cy="0"/>
          </a:xfrm>
          <a:prstGeom prst="straightConnector1">
            <a:avLst/>
          </a:prstGeom>
          <a:noFill/>
          <a:ln w="28575" cap="flat" cmpd="sng">
            <a:solidFill>
              <a:schemeClr val="accent5"/>
            </a:solidFill>
            <a:prstDash val="solid"/>
            <a:round/>
            <a:headEnd type="none" w="med" len="med"/>
            <a:tailEnd type="triangle" w="med" len="med"/>
          </a:ln>
        </p:spPr>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77"/>
          <p:cNvSpPr/>
          <p:nvPr/>
        </p:nvSpPr>
        <p:spPr>
          <a:xfrm>
            <a:off x="106825" y="1464350"/>
            <a:ext cx="6411000" cy="2973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accent6"/>
                </a:solidFill>
                <a:latin typeface="Proxima Nova"/>
                <a:ea typeface="Proxima Nova"/>
                <a:cs typeface="Proxima Nova"/>
                <a:sym typeface="Proxima Nova"/>
              </a:rPr>
              <a:t>What happens when conservative management does not work?</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Surgical intervention</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Studies show </a:t>
            </a:r>
            <a:r>
              <a:rPr lang="en" sz="2000">
                <a:solidFill>
                  <a:schemeClr val="accent6"/>
                </a:solidFill>
                <a:latin typeface="Proxima Nova"/>
                <a:ea typeface="Proxima Nova"/>
                <a:cs typeface="Proxima Nova"/>
                <a:sym typeface="Proxima Nova"/>
              </a:rPr>
              <a:t>20-91</a:t>
            </a:r>
            <a:r>
              <a:rPr lang="en" sz="2000" i="0" u="none" strike="noStrike" cap="none">
                <a:solidFill>
                  <a:schemeClr val="accent6"/>
                </a:solidFill>
                <a:latin typeface="Proxima Nova"/>
                <a:ea typeface="Proxima Nova"/>
                <a:cs typeface="Proxima Nova"/>
                <a:sym typeface="Proxima Nova"/>
              </a:rPr>
              <a:t>% of all RC repairs fail</a:t>
            </a:r>
            <a:endParaRPr sz="2000">
              <a:solidFill>
                <a:schemeClr val="accent6"/>
              </a:solidFill>
              <a:latin typeface="Proxima Nova"/>
              <a:ea typeface="Proxima Nova"/>
              <a:cs typeface="Proxima Nova"/>
              <a:sym typeface="Proxima Nova"/>
            </a:endParaRPr>
          </a:p>
          <a:p>
            <a:pPr marL="1371600" marR="0" lvl="2"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Percentage ranges d</a:t>
            </a:r>
            <a:r>
              <a:rPr lang="en" sz="2000" i="0" u="none" strike="noStrike" cap="none">
                <a:solidFill>
                  <a:schemeClr val="accent6"/>
                </a:solidFill>
                <a:latin typeface="Proxima Nova"/>
                <a:ea typeface="Proxima Nova"/>
                <a:cs typeface="Proxima Nova"/>
                <a:sym typeface="Proxima Nova"/>
              </a:rPr>
              <a:t>epending on severity, other factors</a:t>
            </a:r>
            <a:endParaRPr sz="2000">
              <a:solidFill>
                <a:schemeClr val="accent6"/>
              </a:solidFill>
              <a:latin typeface="Proxima Nova"/>
              <a:ea typeface="Proxima Nova"/>
              <a:cs typeface="Proxima Nova"/>
              <a:sym typeface="Proxima Nova"/>
            </a:endParaRPr>
          </a:p>
          <a:p>
            <a:pPr marL="914400" marR="0" lvl="1" indent="-355600" algn="l" rtl="0">
              <a:spcBef>
                <a:spcPts val="0"/>
              </a:spcBef>
              <a:spcAft>
                <a:spcPts val="0"/>
              </a:spcAft>
              <a:buClr>
                <a:schemeClr val="accent6"/>
              </a:buClr>
              <a:buSzPts val="2000"/>
              <a:buFont typeface="Proxima Nova"/>
              <a:buChar char="○"/>
            </a:pPr>
            <a:r>
              <a:rPr lang="en" sz="2000" i="0" u="none" strike="noStrike" cap="none">
                <a:solidFill>
                  <a:schemeClr val="accent6"/>
                </a:solidFill>
                <a:latin typeface="Proxima Nova"/>
                <a:ea typeface="Proxima Nova"/>
                <a:cs typeface="Proxima Nova"/>
                <a:sym typeface="Proxima Nova"/>
              </a:rPr>
              <a:t>Is it the surgery or the post repair exercise protocol?</a:t>
            </a:r>
            <a:endParaRPr sz="2000">
              <a:solidFill>
                <a:schemeClr val="accent6"/>
              </a:solidFill>
              <a:latin typeface="Proxima Nova"/>
              <a:ea typeface="Proxima Nova"/>
              <a:cs typeface="Proxima Nova"/>
              <a:sym typeface="Proxima Nova"/>
            </a:endParaRPr>
          </a:p>
          <a:p>
            <a:pPr marL="0" lvl="0" indent="0" algn="l" rtl="0">
              <a:spcBef>
                <a:spcPts val="0"/>
              </a:spcBef>
              <a:spcAft>
                <a:spcPts val="0"/>
              </a:spcAft>
              <a:buNone/>
            </a:pPr>
            <a:r>
              <a:rPr lang="en" sz="2000">
                <a:solidFill>
                  <a:schemeClr val="accent6"/>
                </a:solidFill>
                <a:latin typeface="Proxima Nova"/>
                <a:ea typeface="Proxima Nova"/>
                <a:cs typeface="Proxima Nova"/>
                <a:sym typeface="Proxima Nova"/>
              </a:rPr>
              <a:t>Does our current medical/exercise model have the answer?</a:t>
            </a: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i="0" u="none" strike="noStrike" cap="none">
              <a:solidFill>
                <a:schemeClr val="accent6"/>
              </a:solidFill>
              <a:latin typeface="Proxima Nova"/>
              <a:ea typeface="Proxima Nova"/>
              <a:cs typeface="Proxima Nova"/>
              <a:sym typeface="Proxima Nova"/>
            </a:endParaRPr>
          </a:p>
        </p:txBody>
      </p:sp>
      <p:sp>
        <p:nvSpPr>
          <p:cNvPr id="662" name="Google Shape;662;p77"/>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6357"/>
              <a:buFont typeface="Arial"/>
              <a:buNone/>
            </a:pPr>
            <a:r>
              <a:rPr lang="en" sz="4173"/>
              <a:t>Surgical Intervention</a:t>
            </a:r>
            <a:endParaRPr sz="4173">
              <a:latin typeface="Proxima Nova"/>
              <a:ea typeface="Proxima Nova"/>
              <a:cs typeface="Proxima Nova"/>
              <a:sym typeface="Proxima Nova"/>
            </a:endParaRPr>
          </a:p>
          <a:p>
            <a:pPr marL="0" lvl="0" indent="0" algn="ctr" rtl="0">
              <a:spcBef>
                <a:spcPts val="0"/>
              </a:spcBef>
              <a:spcAft>
                <a:spcPts val="0"/>
              </a:spcAft>
              <a:buNone/>
            </a:pPr>
            <a:endParaRPr/>
          </a:p>
        </p:txBody>
      </p:sp>
      <p:pic>
        <p:nvPicPr>
          <p:cNvPr id="663" name="Google Shape;663;p77"/>
          <p:cNvPicPr preferRelativeResize="0"/>
          <p:nvPr/>
        </p:nvPicPr>
        <p:blipFill>
          <a:blip r:embed="rId4">
            <a:alphaModFix/>
          </a:blip>
          <a:stretch>
            <a:fillRect/>
          </a:stretch>
        </p:blipFill>
        <p:spPr>
          <a:xfrm>
            <a:off x="6517825" y="1884613"/>
            <a:ext cx="2409350" cy="1804700"/>
          </a:xfrm>
          <a:prstGeom prst="rect">
            <a:avLst/>
          </a:prstGeom>
          <a:noFill/>
          <a:ln>
            <a:noFill/>
          </a:ln>
          <a:effectLst>
            <a:outerShdw blurRad="57150" dist="19050" dir="5400000" algn="bl" rotWithShape="0">
              <a:srgbClr val="000000">
                <a:alpha val="50000"/>
              </a:srgbClr>
            </a:outerShdw>
          </a:effectLst>
        </p:spPr>
      </p:pic>
      <p:sp>
        <p:nvSpPr>
          <p:cNvPr id="664" name="Google Shape;664;p77"/>
          <p:cNvSpPr txBox="1"/>
          <p:nvPr/>
        </p:nvSpPr>
        <p:spPr>
          <a:xfrm>
            <a:off x="0" y="4833700"/>
            <a:ext cx="76692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Kluger R, Bock P, </a:t>
            </a:r>
            <a:r>
              <a:rPr lang="en" sz="800" err="1">
                <a:solidFill>
                  <a:schemeClr val="accent1"/>
                </a:solidFill>
                <a:latin typeface="Proxima Nova"/>
                <a:ea typeface="Proxima Nova"/>
                <a:cs typeface="Proxima Nova"/>
                <a:sym typeface="Proxima Nova"/>
              </a:rPr>
              <a:t>Mittlböck</a:t>
            </a:r>
            <a:r>
              <a:rPr lang="en" sz="800">
                <a:solidFill>
                  <a:schemeClr val="accent1"/>
                </a:solidFill>
                <a:latin typeface="Proxima Nova"/>
                <a:ea typeface="Proxima Nova"/>
                <a:cs typeface="Proxima Nova"/>
                <a:sym typeface="Proxima Nova"/>
              </a:rPr>
              <a:t> M, </a:t>
            </a:r>
            <a:r>
              <a:rPr lang="en" sz="800" err="1">
                <a:solidFill>
                  <a:schemeClr val="accent1"/>
                </a:solidFill>
                <a:latin typeface="Proxima Nova"/>
                <a:ea typeface="Proxima Nova"/>
                <a:cs typeface="Proxima Nova"/>
                <a:sym typeface="Proxima Nova"/>
              </a:rPr>
              <a:t>Krampla</a:t>
            </a:r>
            <a:r>
              <a:rPr lang="en" sz="800">
                <a:solidFill>
                  <a:schemeClr val="accent1"/>
                </a:solidFill>
                <a:latin typeface="Proxima Nova"/>
                <a:ea typeface="Proxima Nova"/>
                <a:cs typeface="Proxima Nova"/>
                <a:sym typeface="Proxima Nova"/>
              </a:rPr>
              <a:t> W, Engel A, 2011. Longo UG, Carnevale A, </a:t>
            </a:r>
            <a:r>
              <a:rPr lang="en" sz="800" err="1">
                <a:solidFill>
                  <a:schemeClr val="accent1"/>
                </a:solidFill>
                <a:latin typeface="Proxima Nova"/>
                <a:ea typeface="Proxima Nova"/>
                <a:cs typeface="Proxima Nova"/>
                <a:sym typeface="Proxima Nova"/>
              </a:rPr>
              <a:t>Piergentili</a:t>
            </a:r>
            <a:r>
              <a:rPr lang="en" sz="800">
                <a:solidFill>
                  <a:schemeClr val="accent1"/>
                </a:solidFill>
                <a:latin typeface="Proxima Nova"/>
                <a:ea typeface="Proxima Nova"/>
                <a:cs typeface="Proxima Nova"/>
                <a:sym typeface="Proxima Nova"/>
              </a:rPr>
              <a:t> I, et al., 2021. </a:t>
            </a:r>
            <a:endParaRPr lang="en-US" sz="800">
              <a:solidFill>
                <a:schemeClr val="accent1"/>
              </a:solidFill>
              <a:latin typeface="Proxima Nova"/>
              <a:ea typeface="Proxima Nova"/>
              <a:cs typeface="Proxima Nova"/>
            </a:endParaRPr>
          </a:p>
        </p:txBody>
      </p:sp>
      <p:sp>
        <p:nvSpPr>
          <p:cNvPr id="2" name="TextBox 1">
            <a:extLst>
              <a:ext uri="{FF2B5EF4-FFF2-40B4-BE49-F238E27FC236}">
                <a16:creationId xmlns:a16="http://schemas.microsoft.com/office/drawing/2014/main" id="{2D366094-BF86-AFEE-F737-A1677B20BD0E}"/>
              </a:ext>
            </a:extLst>
          </p:cNvPr>
          <p:cNvSpPr txBox="1"/>
          <p:nvPr/>
        </p:nvSpPr>
        <p:spPr>
          <a:xfrm>
            <a:off x="6398845" y="3687884"/>
            <a:ext cx="27431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a:latin typeface="Proxima Nova"/>
                <a:ea typeface="-webkit-standard"/>
                <a:cs typeface="-webkit-standard"/>
              </a:rPr>
              <a:t>Aouad, D., &amp; El Rassi, G. (2021). </a:t>
            </a:r>
            <a:r>
              <a:rPr lang="en-US" sz="800" i="1">
                <a:latin typeface="Proxima Nova"/>
              </a:rPr>
              <a:t>Patient in beach chair position, with insertion of the anterolateral portal into the right shoulder under direct vision from the posterior portal</a:t>
            </a:r>
            <a:r>
              <a:rPr lang="en-US" sz="800">
                <a:latin typeface="Proxima Nova"/>
                <a:ea typeface="-webkit-standard"/>
                <a:cs typeface="-webkit-standard"/>
              </a:rPr>
              <a:t>. </a:t>
            </a:r>
            <a:endParaRPr lang="en-US" sz="800">
              <a:latin typeface="Proxima Nova"/>
            </a:endParaRPr>
          </a:p>
        </p:txBody>
      </p:sp>
    </p:spTree>
  </p:cSld>
  <p:clrMapOvr>
    <a:masterClrMapping/>
  </p:clrMapOvr>
  <p:extLst>
    <p:ext uri="{6950BFC3-D8DA-4A85-94F7-54DA5524770B}">
      <p188:commentRel xmlns:p188="http://schemas.microsoft.com/office/powerpoint/2018/8/main" r:id="rId3"/>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78"/>
          <p:cNvSpPr/>
          <p:nvPr/>
        </p:nvSpPr>
        <p:spPr>
          <a:xfrm>
            <a:off x="215450" y="1421575"/>
            <a:ext cx="8520600" cy="213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chemeClr val="accent6"/>
                </a:solidFill>
                <a:highlight>
                  <a:srgbClr val="FFFFFF"/>
                </a:highlight>
                <a:latin typeface="Proxima Nova"/>
                <a:ea typeface="Proxima Nova"/>
                <a:cs typeface="Proxima Nova"/>
                <a:sym typeface="Proxima Nova"/>
              </a:rPr>
              <a:t>Systematic review limited to outcomes in patients (n = 4542) with full-thickness tears participating in randomized trials </a:t>
            </a:r>
            <a:endParaRPr sz="1800">
              <a:solidFill>
                <a:schemeClr val="accent6"/>
              </a:solidFill>
              <a:highlight>
                <a:srgbClr val="FFFFFF"/>
              </a:highlight>
              <a:latin typeface="Proxima Nova"/>
              <a:ea typeface="Proxima Nova"/>
              <a:cs typeface="Proxima Nova"/>
              <a:sym typeface="Proxima Nova"/>
            </a:endParaRPr>
          </a:p>
          <a:p>
            <a:pPr marL="457200" marR="0" lvl="0" indent="-342900" algn="l" rtl="0">
              <a:spcBef>
                <a:spcPts val="0"/>
              </a:spcBef>
              <a:spcAft>
                <a:spcPts val="0"/>
              </a:spcAft>
              <a:buClr>
                <a:schemeClr val="accent6"/>
              </a:buClr>
              <a:buSzPts val="1800"/>
              <a:buFont typeface="Proxima Nova"/>
              <a:buChar char="●"/>
            </a:pPr>
            <a:r>
              <a:rPr lang="en" sz="1800">
                <a:solidFill>
                  <a:schemeClr val="accent6"/>
                </a:solidFill>
                <a:highlight>
                  <a:srgbClr val="FFFFFF"/>
                </a:highlight>
                <a:latin typeface="Proxima Nova"/>
                <a:ea typeface="Proxima Nova"/>
                <a:cs typeface="Proxima Nova"/>
                <a:sym typeface="Proxima Nova"/>
              </a:rPr>
              <a:t>Consistent improvements in shoulder symptoms and function at one-year follow-up regardless of treatment approach </a:t>
            </a:r>
            <a:endParaRPr sz="1800">
              <a:solidFill>
                <a:schemeClr val="accent6"/>
              </a:solidFill>
              <a:highlight>
                <a:srgbClr val="FFFFFF"/>
              </a:highlight>
              <a:latin typeface="Proxima Nova"/>
              <a:ea typeface="Proxima Nova"/>
              <a:cs typeface="Proxima Nova"/>
              <a:sym typeface="Proxima Nova"/>
            </a:endParaRPr>
          </a:p>
          <a:p>
            <a:pPr marL="457200" lvl="0" indent="-342900" algn="l" rtl="0">
              <a:spcBef>
                <a:spcPts val="0"/>
              </a:spcBef>
              <a:spcAft>
                <a:spcPts val="0"/>
              </a:spcAft>
              <a:buClr>
                <a:schemeClr val="accent6"/>
              </a:buClr>
              <a:buSzPts val="1800"/>
              <a:buFont typeface="Proxima Nova"/>
              <a:buChar char="●"/>
            </a:pPr>
            <a:r>
              <a:rPr lang="en" sz="1800">
                <a:solidFill>
                  <a:schemeClr val="accent6"/>
                </a:solidFill>
                <a:highlight>
                  <a:srgbClr val="FFFFFF"/>
                </a:highlight>
                <a:latin typeface="Proxima Nova"/>
                <a:ea typeface="Proxima Nova"/>
                <a:cs typeface="Proxima Nova"/>
                <a:sym typeface="Proxima Nova"/>
              </a:rPr>
              <a:t>Comparing surgical and nonsurgical management,  no clear benefit to surgery</a:t>
            </a:r>
            <a:endParaRPr sz="1800">
              <a:solidFill>
                <a:schemeClr val="accent6"/>
              </a:solidFill>
              <a:highlight>
                <a:srgbClr val="FFFFFF"/>
              </a:highlight>
              <a:latin typeface="Proxima Nova"/>
              <a:ea typeface="Proxima Nova"/>
              <a:cs typeface="Proxima Nova"/>
              <a:sym typeface="Proxima Nova"/>
            </a:endParaRPr>
          </a:p>
          <a:p>
            <a:pPr marL="914400" lvl="1" indent="-342900" algn="l" rtl="0">
              <a:spcBef>
                <a:spcPts val="0"/>
              </a:spcBef>
              <a:spcAft>
                <a:spcPts val="0"/>
              </a:spcAft>
              <a:buClr>
                <a:schemeClr val="accent6"/>
              </a:buClr>
              <a:buSzPts val="1800"/>
              <a:buFont typeface="Proxima Nova"/>
              <a:buChar char="○"/>
            </a:pPr>
            <a:r>
              <a:rPr lang="en" sz="1800">
                <a:solidFill>
                  <a:schemeClr val="accent6"/>
                </a:solidFill>
                <a:highlight>
                  <a:srgbClr val="FFFFFF"/>
                </a:highlight>
                <a:latin typeface="Proxima Nova"/>
                <a:ea typeface="Proxima Nova"/>
                <a:cs typeface="Proxima Nova"/>
                <a:sym typeface="Proxima Nova"/>
              </a:rPr>
              <a:t>Exception: Early on post surgery there seems to be improved functional outcome measures and reduced pain.</a:t>
            </a:r>
            <a:endParaRPr sz="1800">
              <a:solidFill>
                <a:schemeClr val="accent6"/>
              </a:solidFill>
              <a:highlight>
                <a:srgbClr val="FFFFFF"/>
              </a:highlight>
              <a:latin typeface="Proxima Nova"/>
              <a:ea typeface="Proxima Nova"/>
              <a:cs typeface="Proxima Nova"/>
              <a:sym typeface="Proxima Nova"/>
            </a:endParaRPr>
          </a:p>
        </p:txBody>
      </p:sp>
      <p:sp>
        <p:nvSpPr>
          <p:cNvPr id="670" name="Google Shape;670;p78"/>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6357"/>
              <a:buFont typeface="Arial"/>
              <a:buNone/>
            </a:pPr>
            <a:r>
              <a:rPr lang="en" sz="4173"/>
              <a:t>No Clear Path w/ RC Dysfunction</a:t>
            </a:r>
            <a:endParaRPr sz="4173">
              <a:latin typeface="Proxima Nova"/>
              <a:ea typeface="Proxima Nova"/>
              <a:cs typeface="Proxima Nova"/>
              <a:sym typeface="Proxima Nova"/>
            </a:endParaRPr>
          </a:p>
          <a:p>
            <a:pPr marL="0" lvl="0" indent="0" algn="ctr" rtl="0">
              <a:spcBef>
                <a:spcPts val="0"/>
              </a:spcBef>
              <a:spcAft>
                <a:spcPts val="0"/>
              </a:spcAft>
              <a:buNone/>
            </a:pPr>
            <a:endParaRPr/>
          </a:p>
        </p:txBody>
      </p:sp>
      <p:sp>
        <p:nvSpPr>
          <p:cNvPr id="671" name="Google Shape;671;p78"/>
          <p:cNvSpPr txBox="1"/>
          <p:nvPr/>
        </p:nvSpPr>
        <p:spPr>
          <a:xfrm>
            <a:off x="0" y="4836225"/>
            <a:ext cx="7509300"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highlight>
                  <a:srgbClr val="FFFFFF"/>
                </a:highlight>
                <a:latin typeface="Proxima Nova"/>
                <a:ea typeface="Proxima Nova"/>
                <a:cs typeface="Proxima Nova"/>
                <a:sym typeface="Proxima Nova"/>
              </a:rPr>
              <a:t>Khatri C, Ahmed I, Parsons H, et al., 2019. </a:t>
            </a:r>
            <a:endParaRPr lang="en-US" sz="800">
              <a:solidFill>
                <a:schemeClr val="accent1"/>
              </a:solidFill>
              <a:latin typeface="Proxima Nova"/>
              <a:ea typeface="Proxima Nova"/>
              <a:cs typeface="Proxima Nova"/>
            </a:endParaRPr>
          </a:p>
        </p:txBody>
      </p:sp>
      <p:pic>
        <p:nvPicPr>
          <p:cNvPr id="672" name="Google Shape;672;p78"/>
          <p:cNvPicPr preferRelativeResize="0"/>
          <p:nvPr/>
        </p:nvPicPr>
        <p:blipFill>
          <a:blip r:embed="rId4">
            <a:alphaModFix/>
          </a:blip>
          <a:stretch>
            <a:fillRect/>
          </a:stretch>
        </p:blipFill>
        <p:spPr>
          <a:xfrm>
            <a:off x="6840075" y="3304063"/>
            <a:ext cx="605675" cy="1306375"/>
          </a:xfrm>
          <a:prstGeom prst="rect">
            <a:avLst/>
          </a:prstGeom>
          <a:noFill/>
          <a:ln>
            <a:noFill/>
          </a:ln>
        </p:spPr>
      </p:pic>
      <p:sp>
        <p:nvSpPr>
          <p:cNvPr id="673" name="Google Shape;673;p78"/>
          <p:cNvSpPr txBox="1"/>
          <p:nvPr/>
        </p:nvSpPr>
        <p:spPr>
          <a:xfrm>
            <a:off x="2193900" y="3557050"/>
            <a:ext cx="1807800" cy="8004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Proxima Nova"/>
                <a:ea typeface="Proxima Nova"/>
                <a:cs typeface="Proxima Nova"/>
                <a:sym typeface="Proxima Nova"/>
              </a:rPr>
              <a:t>Conservative Care</a:t>
            </a:r>
            <a:endParaRPr sz="2000">
              <a:latin typeface="Proxima Nova"/>
              <a:ea typeface="Proxima Nova"/>
              <a:cs typeface="Proxima Nova"/>
              <a:sym typeface="Proxima Nova"/>
            </a:endParaRPr>
          </a:p>
        </p:txBody>
      </p:sp>
      <p:sp>
        <p:nvSpPr>
          <p:cNvPr id="674" name="Google Shape;674;p78"/>
          <p:cNvSpPr txBox="1"/>
          <p:nvPr/>
        </p:nvSpPr>
        <p:spPr>
          <a:xfrm>
            <a:off x="4624525" y="3557050"/>
            <a:ext cx="1892400" cy="8004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Proxima Nova"/>
                <a:ea typeface="Proxima Nova"/>
                <a:cs typeface="Proxima Nova"/>
                <a:sym typeface="Proxima Nova"/>
              </a:rPr>
              <a:t>Surgical Intervention</a:t>
            </a:r>
            <a:endParaRPr sz="2000">
              <a:latin typeface="Proxima Nova"/>
              <a:ea typeface="Proxima Nova"/>
              <a:cs typeface="Proxima Nova"/>
              <a:sym typeface="Proxima Nova"/>
            </a:endParaRPr>
          </a:p>
        </p:txBody>
      </p:sp>
      <p:sp>
        <p:nvSpPr>
          <p:cNvPr id="675" name="Google Shape;675;p78"/>
          <p:cNvSpPr txBox="1"/>
          <p:nvPr/>
        </p:nvSpPr>
        <p:spPr>
          <a:xfrm>
            <a:off x="3874925" y="3710950"/>
            <a:ext cx="841800" cy="4926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latin typeface="Proxima Nova"/>
                <a:ea typeface="Proxima Nova"/>
                <a:cs typeface="Proxima Nova"/>
                <a:sym typeface="Proxima Nova"/>
              </a:rPr>
              <a:t>VS</a:t>
            </a:r>
            <a:endParaRPr sz="2000" b="1">
              <a:latin typeface="Proxima Nova"/>
              <a:ea typeface="Proxima Nova"/>
              <a:cs typeface="Proxima Nova"/>
              <a:sym typeface="Proxima Nova"/>
            </a:endParaRPr>
          </a:p>
        </p:txBody>
      </p:sp>
    </p:spTree>
  </p:cSld>
  <p:clrMapOvr>
    <a:masterClrMapping/>
  </p:clrMapOvr>
  <p:extLst>
    <p:ext uri="{6950BFC3-D8DA-4A85-94F7-54DA5524770B}">
      <p188:commentRel xmlns:p188="http://schemas.microsoft.com/office/powerpoint/2018/8/main" r:id="rId3"/>
    </p:ext>
  </p:extLs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79"/>
          <p:cNvSpPr txBox="1"/>
          <p:nvPr/>
        </p:nvSpPr>
        <p:spPr>
          <a:xfrm>
            <a:off x="244500" y="1395275"/>
            <a:ext cx="8819400" cy="3475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chemeClr val="accent6"/>
                </a:solidFill>
                <a:latin typeface="Proxima Nova"/>
                <a:ea typeface="Proxima Nova"/>
                <a:cs typeface="Proxima Nova"/>
                <a:sym typeface="Proxima Nova"/>
              </a:rPr>
              <a:t>Comparison of three types of exercise in the treatment of rotator cuff tendinopathy/shoulder impingement syndrome: A RCT</a:t>
            </a:r>
            <a:endParaRPr sz="1800">
              <a:solidFill>
                <a:schemeClr val="accent6"/>
              </a:solidFill>
              <a:latin typeface="Proxima Nova"/>
              <a:ea typeface="Proxima Nova"/>
              <a:cs typeface="Proxima Nova"/>
              <a:sym typeface="Proxima Nova"/>
            </a:endParaRPr>
          </a:p>
          <a:p>
            <a:pPr marL="285750" marR="0" lvl="0" indent="-196850" algn="l" rtl="0">
              <a:spcBef>
                <a:spcPts val="0"/>
              </a:spcBef>
              <a:spcAft>
                <a:spcPts val="0"/>
              </a:spcAft>
              <a:buClr>
                <a:schemeClr val="accent6"/>
              </a:buClr>
              <a:buSzPts val="1800"/>
              <a:buFont typeface="Proxima Nova"/>
              <a:buChar char="●"/>
            </a:pPr>
            <a:r>
              <a:rPr lang="en" sz="1800" i="0" u="none" strike="noStrike" cap="none">
                <a:solidFill>
                  <a:schemeClr val="accent6"/>
                </a:solidFill>
                <a:latin typeface="Proxima Nova"/>
                <a:ea typeface="Proxima Nova"/>
                <a:cs typeface="Proxima Nova"/>
                <a:sym typeface="Proxima Nova"/>
              </a:rPr>
              <a:t>Compared </a:t>
            </a:r>
            <a:r>
              <a:rPr lang="en" sz="1800">
                <a:solidFill>
                  <a:schemeClr val="accent6"/>
                </a:solidFill>
                <a:latin typeface="Proxima Nova"/>
                <a:ea typeface="Proxima Nova"/>
                <a:cs typeface="Proxima Nova"/>
                <a:sym typeface="Proxima Nova"/>
              </a:rPr>
              <a:t>OC</a:t>
            </a:r>
            <a:r>
              <a:rPr lang="en" sz="1800" i="0" u="none" strike="noStrike" cap="none">
                <a:solidFill>
                  <a:schemeClr val="accent6"/>
                </a:solidFill>
                <a:latin typeface="Proxima Nova"/>
                <a:ea typeface="Proxima Nova"/>
                <a:cs typeface="Proxima Nova"/>
                <a:sym typeface="Proxima Nova"/>
              </a:rPr>
              <a:t>, simple </a:t>
            </a:r>
            <a:r>
              <a:rPr lang="en" sz="1800">
                <a:solidFill>
                  <a:schemeClr val="accent6"/>
                </a:solidFill>
                <a:latin typeface="Proxima Nova"/>
                <a:ea typeface="Proxima Nova"/>
                <a:cs typeface="Proxima Nova"/>
                <a:sym typeface="Proxima Nova"/>
              </a:rPr>
              <a:t>ROM </a:t>
            </a:r>
            <a:r>
              <a:rPr lang="en" sz="1800" i="0" u="none" strike="noStrike" cap="none">
                <a:solidFill>
                  <a:schemeClr val="accent6"/>
                </a:solidFill>
                <a:latin typeface="Proxima Nova"/>
                <a:ea typeface="Proxima Nova"/>
                <a:cs typeface="Proxima Nova"/>
                <a:sym typeface="Proxima Nova"/>
              </a:rPr>
              <a:t>and </a:t>
            </a:r>
            <a:r>
              <a:rPr lang="en" sz="1800">
                <a:solidFill>
                  <a:schemeClr val="accent6"/>
                </a:solidFill>
                <a:latin typeface="Proxima Nova"/>
                <a:ea typeface="Proxima Nova"/>
                <a:cs typeface="Proxima Nova"/>
                <a:sym typeface="Proxima Nova"/>
              </a:rPr>
              <a:t>CC exercise</a:t>
            </a:r>
            <a:r>
              <a:rPr lang="en" sz="1800" i="0" u="none" strike="noStrike" cap="none">
                <a:solidFill>
                  <a:schemeClr val="accent6"/>
                </a:solidFill>
                <a:latin typeface="Proxima Nova"/>
                <a:ea typeface="Proxima Nova"/>
                <a:cs typeface="Proxima Nova"/>
                <a:sym typeface="Proxima Nova"/>
              </a:rPr>
              <a:t>. </a:t>
            </a:r>
            <a:endParaRPr sz="1800">
              <a:solidFill>
                <a:schemeClr val="accent6"/>
              </a:solidFill>
              <a:latin typeface="Proxima Nova"/>
              <a:ea typeface="Proxima Nova"/>
              <a:cs typeface="Proxima Nova"/>
              <a:sym typeface="Proxima Nova"/>
            </a:endParaRPr>
          </a:p>
          <a:p>
            <a:pPr marL="742950" marR="0" lvl="1" indent="-247650" algn="l" rtl="0">
              <a:spcBef>
                <a:spcPts val="0"/>
              </a:spcBef>
              <a:spcAft>
                <a:spcPts val="0"/>
              </a:spcAft>
              <a:buClr>
                <a:schemeClr val="accent6"/>
              </a:buClr>
              <a:buSzPts val="1800"/>
              <a:buFont typeface="Proxima Nova"/>
              <a:buChar char="○"/>
            </a:pPr>
            <a:r>
              <a:rPr lang="en" sz="1800" i="0" u="none" strike="noStrike" cap="none">
                <a:solidFill>
                  <a:schemeClr val="accent6"/>
                </a:solidFill>
                <a:latin typeface="Proxima Nova"/>
                <a:ea typeface="Proxima Nova"/>
                <a:cs typeface="Proxima Nova"/>
                <a:sym typeface="Proxima Nova"/>
              </a:rPr>
              <a:t>All three programs resulted in improvement of the functional outcome measure. </a:t>
            </a:r>
            <a:endParaRPr sz="1800" i="0" u="none" strike="noStrike" cap="none">
              <a:solidFill>
                <a:schemeClr val="accent6"/>
              </a:solidFill>
              <a:latin typeface="Proxima Nova"/>
              <a:ea typeface="Proxima Nova"/>
              <a:cs typeface="Proxima Nova"/>
              <a:sym typeface="Proxima Nova"/>
            </a:endParaRPr>
          </a:p>
          <a:p>
            <a:pPr marL="742950" marR="0" lvl="1" indent="-24765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CC group had </a:t>
            </a:r>
            <a:r>
              <a:rPr lang="en" sz="1800" i="0" u="none" strike="noStrike" cap="none">
                <a:solidFill>
                  <a:schemeClr val="accent6"/>
                </a:solidFill>
                <a:latin typeface="Proxima Nova"/>
                <a:ea typeface="Proxima Nova"/>
                <a:cs typeface="Proxima Nova"/>
                <a:sym typeface="Proxima Nova"/>
              </a:rPr>
              <a:t>highest dropout rate </a:t>
            </a:r>
            <a:r>
              <a:rPr lang="en" sz="1800">
                <a:solidFill>
                  <a:schemeClr val="accent6"/>
                </a:solidFill>
                <a:latin typeface="Proxima Nova"/>
                <a:ea typeface="Proxima Nova"/>
                <a:cs typeface="Proxima Nova"/>
                <a:sym typeface="Proxima Nova"/>
              </a:rPr>
              <a:t>due to rigorous protocol</a:t>
            </a:r>
            <a:endParaRPr sz="1800">
              <a:solidFill>
                <a:schemeClr val="accent6"/>
              </a:solidFill>
              <a:latin typeface="Proxima Nova"/>
              <a:ea typeface="Proxima Nova"/>
              <a:cs typeface="Proxima Nova"/>
              <a:sym typeface="Proxima Nova"/>
            </a:endParaRPr>
          </a:p>
          <a:p>
            <a:pPr marL="742950" marR="0" lvl="1" indent="-247650" algn="l" rtl="0">
              <a:spcBef>
                <a:spcPts val="0"/>
              </a:spcBef>
              <a:spcAft>
                <a:spcPts val="0"/>
              </a:spcAft>
              <a:buClr>
                <a:schemeClr val="accent6"/>
              </a:buClr>
              <a:buSzPts val="1800"/>
              <a:buFont typeface="Proxima Nova"/>
              <a:buChar char="○"/>
            </a:pPr>
            <a:r>
              <a:rPr lang="en" sz="1800">
                <a:solidFill>
                  <a:schemeClr val="accent6"/>
                </a:solidFill>
                <a:latin typeface="Proxima Nova"/>
                <a:ea typeface="Proxima Nova"/>
                <a:cs typeface="Proxima Nova"/>
                <a:sym typeface="Proxima Nova"/>
              </a:rPr>
              <a:t>CC </a:t>
            </a:r>
            <a:r>
              <a:rPr lang="en" sz="1800" i="0" u="none" strike="noStrike" cap="none">
                <a:solidFill>
                  <a:schemeClr val="accent6"/>
                </a:solidFill>
                <a:latin typeface="Proxima Nova"/>
                <a:ea typeface="Proxima Nova"/>
                <a:cs typeface="Proxima Nova"/>
                <a:sym typeface="Proxima Nova"/>
              </a:rPr>
              <a:t>group achieved </a:t>
            </a:r>
            <a:r>
              <a:rPr lang="en" sz="1800">
                <a:solidFill>
                  <a:schemeClr val="accent6"/>
                </a:solidFill>
                <a:latin typeface="Proxima Nova"/>
                <a:ea typeface="Proxima Nova"/>
                <a:cs typeface="Proxima Nova"/>
                <a:sym typeface="Proxima Nova"/>
              </a:rPr>
              <a:t>most </a:t>
            </a:r>
            <a:r>
              <a:rPr lang="en" sz="1800" i="0" u="none" strike="noStrike" cap="none">
                <a:solidFill>
                  <a:schemeClr val="accent6"/>
                </a:solidFill>
                <a:latin typeface="Proxima Nova"/>
                <a:ea typeface="Proxima Nova"/>
                <a:cs typeface="Proxima Nova"/>
                <a:sym typeface="Proxima Nova"/>
              </a:rPr>
              <a:t>meaningful reduction in pain and disability</a:t>
            </a:r>
            <a:endParaRPr sz="1800">
              <a:solidFill>
                <a:schemeClr val="accent6"/>
              </a:solidFill>
              <a:latin typeface="Proxima Nova"/>
              <a:ea typeface="Proxima Nova"/>
              <a:cs typeface="Proxima Nova"/>
              <a:sym typeface="Proxima Nova"/>
            </a:endParaRPr>
          </a:p>
        </p:txBody>
      </p:sp>
      <p:sp>
        <p:nvSpPr>
          <p:cNvPr id="682" name="Google Shape;682;p79"/>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990"/>
              <a:buFont typeface="Arial"/>
              <a:buNone/>
            </a:pPr>
            <a:r>
              <a:rPr lang="en"/>
              <a:t>Comparing Conservative Approaches</a:t>
            </a:r>
            <a:endParaRPr>
              <a:latin typeface="Proxima Nova"/>
              <a:ea typeface="Proxima Nova"/>
              <a:cs typeface="Proxima Nova"/>
              <a:sym typeface="Proxima Nova"/>
            </a:endParaRPr>
          </a:p>
          <a:p>
            <a:pPr marL="0" lvl="0" indent="0" algn="ctr" rtl="0">
              <a:spcBef>
                <a:spcPts val="0"/>
              </a:spcBef>
              <a:spcAft>
                <a:spcPts val="0"/>
              </a:spcAft>
              <a:buSzPts val="990"/>
              <a:buNone/>
            </a:pPr>
            <a:endParaRPr/>
          </a:p>
        </p:txBody>
      </p:sp>
      <p:sp>
        <p:nvSpPr>
          <p:cNvPr id="683" name="Google Shape;683;p79"/>
          <p:cNvSpPr txBox="1"/>
          <p:nvPr/>
        </p:nvSpPr>
        <p:spPr>
          <a:xfrm>
            <a:off x="0" y="4833627"/>
            <a:ext cx="7757700" cy="307746"/>
          </a:xfrm>
          <a:prstGeom prst="rect">
            <a:avLst/>
          </a:prstGeom>
          <a:noFill/>
          <a:ln>
            <a:noFill/>
          </a:ln>
        </p:spPr>
        <p:txBody>
          <a:bodyPr spcFirstLastPara="1" wrap="square" lIns="91425" tIns="91425" rIns="91425" bIns="91425" anchor="t" anchorCtr="0">
            <a:spAutoFit/>
          </a:bodyPr>
          <a:lstStyle/>
          <a:p>
            <a:pPr>
              <a:buClr>
                <a:schemeClr val="accent6"/>
              </a:buClr>
            </a:pPr>
            <a:r>
              <a:rPr lang="en" sz="800">
                <a:solidFill>
                  <a:schemeClr val="accent1"/>
                </a:solidFill>
                <a:latin typeface="Proxima Nova"/>
                <a:ea typeface="Proxima Nova"/>
                <a:cs typeface="Proxima Nova"/>
                <a:sym typeface="Proxima Nova"/>
              </a:rPr>
              <a:t>Heron SR, </a:t>
            </a:r>
            <a:r>
              <a:rPr lang="en" sz="800" err="1">
                <a:solidFill>
                  <a:schemeClr val="accent1"/>
                </a:solidFill>
                <a:latin typeface="Proxima Nova"/>
                <a:ea typeface="Proxima Nova"/>
                <a:cs typeface="Proxima Nova"/>
                <a:sym typeface="Proxima Nova"/>
              </a:rPr>
              <a:t>Woby</a:t>
            </a:r>
            <a:r>
              <a:rPr lang="en" sz="800">
                <a:solidFill>
                  <a:schemeClr val="accent1"/>
                </a:solidFill>
                <a:latin typeface="Proxima Nova"/>
                <a:ea typeface="Proxima Nova"/>
                <a:cs typeface="Proxima Nova"/>
                <a:sym typeface="Proxima Nova"/>
              </a:rPr>
              <a:t> SR, Thompson DP, 2017. </a:t>
            </a:r>
            <a:endParaRPr sz="800">
              <a:solidFill>
                <a:schemeClr val="accent1"/>
              </a:solidFill>
              <a:latin typeface="Proxima Nova"/>
              <a:ea typeface="Proxima Nova"/>
              <a:cs typeface="Proxima Nova"/>
              <a:sym typeface="Proxima Nova"/>
            </a:endParaRPr>
          </a:p>
        </p:txBody>
      </p:sp>
      <p:sp>
        <p:nvSpPr>
          <p:cNvPr id="684" name="Google Shape;684;p79"/>
          <p:cNvSpPr txBox="1"/>
          <p:nvPr/>
        </p:nvSpPr>
        <p:spPr>
          <a:xfrm>
            <a:off x="1086775" y="3697925"/>
            <a:ext cx="1807800" cy="6465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Proxima Nova"/>
                <a:ea typeface="Proxima Nova"/>
                <a:cs typeface="Proxima Nova"/>
                <a:sym typeface="Proxima Nova"/>
              </a:rPr>
              <a:t>Open Chain Protocol</a:t>
            </a:r>
            <a:endParaRPr sz="1500">
              <a:latin typeface="Proxima Nova"/>
              <a:ea typeface="Proxima Nova"/>
              <a:cs typeface="Proxima Nova"/>
              <a:sym typeface="Proxima Nova"/>
            </a:endParaRPr>
          </a:p>
        </p:txBody>
      </p:sp>
      <p:sp>
        <p:nvSpPr>
          <p:cNvPr id="685" name="Google Shape;685;p79"/>
          <p:cNvSpPr txBox="1"/>
          <p:nvPr/>
        </p:nvSpPr>
        <p:spPr>
          <a:xfrm>
            <a:off x="3529725" y="3697925"/>
            <a:ext cx="1807800" cy="6465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Proxima Nova"/>
                <a:ea typeface="Proxima Nova"/>
                <a:cs typeface="Proxima Nova"/>
                <a:sym typeface="Proxima Nova"/>
              </a:rPr>
              <a:t>Closed Chain Protocol</a:t>
            </a:r>
            <a:endParaRPr sz="1500">
              <a:latin typeface="Proxima Nova"/>
              <a:ea typeface="Proxima Nova"/>
              <a:cs typeface="Proxima Nova"/>
              <a:sym typeface="Proxima Nova"/>
            </a:endParaRPr>
          </a:p>
        </p:txBody>
      </p:sp>
      <p:sp>
        <p:nvSpPr>
          <p:cNvPr id="686" name="Google Shape;686;p79"/>
          <p:cNvSpPr txBox="1"/>
          <p:nvPr/>
        </p:nvSpPr>
        <p:spPr>
          <a:xfrm>
            <a:off x="5972675" y="3697925"/>
            <a:ext cx="1883700" cy="6465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500">
                <a:latin typeface="Proxima Nova"/>
                <a:ea typeface="Proxima Nova"/>
                <a:cs typeface="Proxima Nova"/>
                <a:sym typeface="Proxima Nova"/>
              </a:rPr>
              <a:t>Simple Range of Motion Protocol</a:t>
            </a:r>
            <a:endParaRPr sz="1500">
              <a:latin typeface="Proxima Nova"/>
              <a:ea typeface="Proxima Nova"/>
              <a:cs typeface="Proxima Nova"/>
              <a:sym typeface="Proxima Nova"/>
            </a:endParaRPr>
          </a:p>
        </p:txBody>
      </p:sp>
      <p:sp>
        <p:nvSpPr>
          <p:cNvPr id="687" name="Google Shape;687;p79"/>
          <p:cNvSpPr txBox="1"/>
          <p:nvPr/>
        </p:nvSpPr>
        <p:spPr>
          <a:xfrm>
            <a:off x="2975750" y="3813425"/>
            <a:ext cx="472800" cy="4155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latin typeface="Proxima Nova"/>
                <a:ea typeface="Proxima Nova"/>
                <a:cs typeface="Proxima Nova"/>
                <a:sym typeface="Proxima Nova"/>
              </a:rPr>
              <a:t>VS</a:t>
            </a:r>
            <a:endParaRPr sz="1500" b="1">
              <a:latin typeface="Proxima Nova"/>
              <a:ea typeface="Proxima Nova"/>
              <a:cs typeface="Proxima Nova"/>
              <a:sym typeface="Proxima Nova"/>
            </a:endParaRPr>
          </a:p>
        </p:txBody>
      </p:sp>
      <p:sp>
        <p:nvSpPr>
          <p:cNvPr id="688" name="Google Shape;688;p79"/>
          <p:cNvSpPr txBox="1"/>
          <p:nvPr/>
        </p:nvSpPr>
        <p:spPr>
          <a:xfrm>
            <a:off x="5418700" y="3813425"/>
            <a:ext cx="472800" cy="4155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latin typeface="Proxima Nova"/>
                <a:ea typeface="Proxima Nova"/>
                <a:cs typeface="Proxima Nova"/>
                <a:sym typeface="Proxima Nova"/>
              </a:rPr>
              <a:t>VS</a:t>
            </a:r>
            <a:endParaRPr sz="1500" b="1">
              <a:latin typeface="Proxima Nova"/>
              <a:ea typeface="Proxima Nova"/>
              <a:cs typeface="Proxima Nova"/>
              <a:sym typeface="Proxima Nova"/>
            </a:endParaRPr>
          </a:p>
        </p:txBody>
      </p:sp>
      <p:sp>
        <p:nvSpPr>
          <p:cNvPr id="689" name="Google Shape;689;p79"/>
          <p:cNvSpPr/>
          <p:nvPr/>
        </p:nvSpPr>
        <p:spPr>
          <a:xfrm>
            <a:off x="4911525" y="3397925"/>
            <a:ext cx="426000" cy="415500"/>
          </a:xfrm>
          <a:prstGeom prst="star5">
            <a:avLst>
              <a:gd name="adj" fmla="val 19098"/>
              <a:gd name="hf" fmla="val 105146"/>
              <a:gd name="vf" fmla="val 110557"/>
            </a:avLst>
          </a:prstGeom>
          <a:solidFill>
            <a:srgbClr val="FFFF00"/>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9"/>
          <p:cNvSpPr/>
          <p:nvPr/>
        </p:nvSpPr>
        <p:spPr>
          <a:xfrm>
            <a:off x="3448550" y="4138475"/>
            <a:ext cx="426000" cy="415500"/>
          </a:xfrm>
          <a:prstGeom prst="star5">
            <a:avLst>
              <a:gd name="adj" fmla="val 19098"/>
              <a:gd name="hf" fmla="val 105146"/>
              <a:gd name="vf" fmla="val 110557"/>
            </a:avLst>
          </a:prstGeom>
          <a:solidFill>
            <a:srgbClr val="FFFF00"/>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6950BFC3-D8DA-4A85-94F7-54DA5524770B}">
      <p188:commentRel xmlns:p188="http://schemas.microsoft.com/office/powerpoint/2018/8/main" r:id="rId3"/>
    </p:ext>
  </p:extLs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pic>
        <p:nvPicPr>
          <p:cNvPr id="696" name="Google Shape;696;p80"/>
          <p:cNvPicPr preferRelativeResize="0"/>
          <p:nvPr/>
        </p:nvPicPr>
        <p:blipFill rotWithShape="1">
          <a:blip r:embed="rId4">
            <a:alphaModFix/>
          </a:blip>
          <a:srcRect l="3169" r="3616" b="1700"/>
          <a:stretch/>
        </p:blipFill>
        <p:spPr>
          <a:xfrm>
            <a:off x="6140849" y="1569850"/>
            <a:ext cx="2691451" cy="2691050"/>
          </a:xfrm>
          <a:prstGeom prst="rect">
            <a:avLst/>
          </a:prstGeom>
          <a:noFill/>
          <a:ln>
            <a:noFill/>
          </a:ln>
          <a:effectLst>
            <a:outerShdw blurRad="57150" dist="19050" dir="5400000" algn="bl" rotWithShape="0">
              <a:srgbClr val="000000">
                <a:alpha val="50000"/>
              </a:srgbClr>
            </a:outerShdw>
          </a:effectLst>
        </p:spPr>
      </p:pic>
      <p:sp>
        <p:nvSpPr>
          <p:cNvPr id="697" name="Google Shape;697;p80"/>
          <p:cNvSpPr txBox="1"/>
          <p:nvPr/>
        </p:nvSpPr>
        <p:spPr>
          <a:xfrm>
            <a:off x="311700" y="1447750"/>
            <a:ext cx="5655900" cy="319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accent6"/>
                </a:solidFill>
                <a:latin typeface="Proxima Nova"/>
                <a:ea typeface="Proxima Nova"/>
                <a:cs typeface="Proxima Nova"/>
                <a:sym typeface="Proxima Nova"/>
              </a:rPr>
              <a:t>The use of a modified connective tissue adaptation phase and closed chain PRE program in the treatment of a patient with a failed rotator cuff repair: A case report</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2 failed RC surgical repairs. Referred to total reverse arthroplasty</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Closed chain PRE resulted in significant improvement in pain and function</a:t>
            </a: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r>
              <a:rPr lang="en" sz="2000">
                <a:solidFill>
                  <a:schemeClr val="accent6"/>
                </a:solidFill>
                <a:latin typeface="Proxima Nova"/>
                <a:ea typeface="Proxima Nova"/>
                <a:cs typeface="Proxima Nova"/>
                <a:sym typeface="Proxima Nova"/>
              </a:rPr>
              <a:t>A medical anomaly, but why? </a:t>
            </a:r>
            <a:endParaRPr sz="2000">
              <a:solidFill>
                <a:schemeClr val="accent6"/>
              </a:solidFill>
              <a:latin typeface="Proxima Nova"/>
              <a:ea typeface="Proxima Nova"/>
              <a:cs typeface="Proxima Nova"/>
              <a:sym typeface="Proxima Nova"/>
            </a:endParaRPr>
          </a:p>
        </p:txBody>
      </p:sp>
      <p:sp>
        <p:nvSpPr>
          <p:cNvPr id="698" name="Google Shape;698;p80"/>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6357"/>
              <a:buFont typeface="Arial"/>
              <a:buNone/>
            </a:pPr>
            <a:r>
              <a:rPr lang="en" sz="4173"/>
              <a:t>The Case Study That Started It All</a:t>
            </a:r>
            <a:endParaRPr sz="4173">
              <a:latin typeface="Proxima Nova"/>
              <a:ea typeface="Proxima Nova"/>
              <a:cs typeface="Proxima Nova"/>
              <a:sym typeface="Proxima Nova"/>
            </a:endParaRPr>
          </a:p>
          <a:p>
            <a:pPr marL="0" lvl="0" indent="0" algn="l" rtl="0">
              <a:spcBef>
                <a:spcPts val="0"/>
              </a:spcBef>
              <a:spcAft>
                <a:spcPts val="0"/>
              </a:spcAft>
              <a:buNone/>
            </a:pPr>
            <a:endParaRPr/>
          </a:p>
        </p:txBody>
      </p:sp>
      <p:sp>
        <p:nvSpPr>
          <p:cNvPr id="699" name="Google Shape;699;p80"/>
          <p:cNvSpPr txBox="1"/>
          <p:nvPr/>
        </p:nvSpPr>
        <p:spPr>
          <a:xfrm>
            <a:off x="0" y="4833627"/>
            <a:ext cx="6700500" cy="307746"/>
          </a:xfrm>
          <a:prstGeom prst="rect">
            <a:avLst/>
          </a:prstGeom>
          <a:noFill/>
          <a:ln>
            <a:noFill/>
          </a:ln>
        </p:spPr>
        <p:txBody>
          <a:bodyPr spcFirstLastPara="1" wrap="square" lIns="91425" tIns="91425" rIns="91425" bIns="91425" anchor="t" anchorCtr="0">
            <a:spAutoFit/>
          </a:bodyPr>
          <a:lstStyle/>
          <a:p>
            <a:r>
              <a:rPr lang="en" sz="800" err="1">
                <a:solidFill>
                  <a:schemeClr val="accent1"/>
                </a:solidFill>
                <a:latin typeface="Proxima Nova"/>
                <a:ea typeface="Proxima Nova"/>
                <a:cs typeface="Proxima Nova"/>
                <a:sym typeface="Proxima Nova"/>
              </a:rPr>
              <a:t>Luedeka</a:t>
            </a:r>
            <a:r>
              <a:rPr lang="en" sz="800">
                <a:solidFill>
                  <a:schemeClr val="accent1"/>
                </a:solidFill>
                <a:latin typeface="Proxima Nova"/>
                <a:ea typeface="Proxima Nova"/>
                <a:cs typeface="Proxima Nova"/>
                <a:sym typeface="Proxima Nova"/>
              </a:rPr>
              <a:t>, Michener, 2013. </a:t>
            </a:r>
            <a:endParaRPr lang="en" sz="800">
              <a:solidFill>
                <a:schemeClr val="accent1"/>
              </a:solidFill>
              <a:latin typeface="Proxima Nova"/>
              <a:ea typeface="Proxima Nova"/>
              <a:cs typeface="Proxima Nova"/>
            </a:endParaRPr>
          </a:p>
        </p:txBody>
      </p:sp>
    </p:spTree>
  </p:cSld>
  <p:clrMapOvr>
    <a:masterClrMapping/>
  </p:clrMapOvr>
  <p:extLst>
    <p:ext uri="{6950BFC3-D8DA-4A85-94F7-54DA5524770B}">
      <p188:commentRel xmlns:p188="http://schemas.microsoft.com/office/powerpoint/2018/8/main" r:id="rId3"/>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81"/>
          <p:cNvSpPr txBox="1"/>
          <p:nvPr/>
        </p:nvSpPr>
        <p:spPr>
          <a:xfrm>
            <a:off x="132275" y="1375150"/>
            <a:ext cx="5439900" cy="324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000">
                <a:solidFill>
                  <a:schemeClr val="accent6"/>
                </a:solidFill>
                <a:latin typeface="Proxima Nova"/>
                <a:ea typeface="Proxima Nova"/>
                <a:cs typeface="Proxima Nova"/>
                <a:sym typeface="Proxima Nova"/>
              </a:rPr>
              <a:t>Heterogeneous muscle gene expression patterns in patients with massive rotator cuff tears </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Progressive and irreversible loss of RC function happens with RC disease. Muscle replaced w/ fat.</a:t>
            </a:r>
            <a:endParaRPr sz="2000">
              <a:solidFill>
                <a:schemeClr val="accent6"/>
              </a:solidFill>
              <a:latin typeface="Proxima Nova"/>
              <a:ea typeface="Proxima Nova"/>
              <a:cs typeface="Proxima Nova"/>
              <a:sym typeface="Proxima Nova"/>
            </a:endParaRPr>
          </a:p>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Fatty infiltration h</a:t>
            </a:r>
            <a:r>
              <a:rPr lang="en" sz="2000" u="none" strike="noStrike" cap="none">
                <a:solidFill>
                  <a:schemeClr val="accent6"/>
                </a:solidFill>
                <a:latin typeface="Proxima Nova"/>
                <a:ea typeface="Proxima Nova"/>
                <a:cs typeface="Proxima Nova"/>
                <a:sym typeface="Proxima Nova"/>
              </a:rPr>
              <a:t>appens slowly over time as the anabolism / catabolism battle is slowly lost to the increasing mechanical stress on the tendon</a:t>
            </a:r>
            <a:endParaRPr sz="2000" u="none" strike="noStrike" cap="none">
              <a:solidFill>
                <a:schemeClr val="accent6"/>
              </a:solidFill>
              <a:latin typeface="Proxima Nova"/>
              <a:ea typeface="Proxima Nova"/>
              <a:cs typeface="Proxima Nova"/>
              <a:sym typeface="Proxima Nova"/>
            </a:endParaRPr>
          </a:p>
        </p:txBody>
      </p:sp>
      <p:sp>
        <p:nvSpPr>
          <p:cNvPr id="705" name="Google Shape;705;p81"/>
          <p:cNvSpPr txBox="1">
            <a:spLocks noGrp="1"/>
          </p:cNvSpPr>
          <p:nvPr>
            <p:ph type="title"/>
          </p:nvPr>
        </p:nvSpPr>
        <p:spPr>
          <a:xfrm>
            <a:off x="311700" y="337500"/>
            <a:ext cx="8520600" cy="1095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accent6"/>
              </a:buClr>
              <a:buSzPts val="1100"/>
              <a:buFont typeface="Arial"/>
              <a:buNone/>
            </a:pPr>
            <a:r>
              <a:rPr lang="en" sz="3600"/>
              <a:t>Safe &amp; Effective PRE Needed in Rehab</a:t>
            </a:r>
            <a:endParaRPr sz="3600"/>
          </a:p>
        </p:txBody>
      </p:sp>
      <p:sp>
        <p:nvSpPr>
          <p:cNvPr id="706" name="Google Shape;706;p81"/>
          <p:cNvSpPr txBox="1"/>
          <p:nvPr/>
        </p:nvSpPr>
        <p:spPr>
          <a:xfrm>
            <a:off x="0" y="4834664"/>
            <a:ext cx="6630724" cy="307746"/>
          </a:xfrm>
          <a:prstGeom prst="rect">
            <a:avLst/>
          </a:prstGeom>
          <a:noFill/>
          <a:ln>
            <a:noFill/>
          </a:ln>
        </p:spPr>
        <p:txBody>
          <a:bodyPr spcFirstLastPara="1" wrap="square" lIns="91425" tIns="91425" rIns="91425" bIns="91425" anchor="t" anchorCtr="0">
            <a:spAutoFit/>
          </a:bodyPr>
          <a:lstStyle/>
          <a:p>
            <a:r>
              <a:rPr lang="en" sz="800">
                <a:solidFill>
                  <a:schemeClr val="accent1"/>
                </a:solidFill>
                <a:latin typeface="Proxima Nova"/>
                <a:ea typeface="Proxima Nova"/>
                <a:cs typeface="Proxima Nova"/>
                <a:sym typeface="Proxima Nova"/>
              </a:rPr>
              <a:t>Gibbons MC, Fisch KM, </a:t>
            </a:r>
            <a:r>
              <a:rPr lang="en" sz="800" err="1">
                <a:solidFill>
                  <a:schemeClr val="accent1"/>
                </a:solidFill>
                <a:latin typeface="Proxima Nova"/>
                <a:ea typeface="Proxima Nova"/>
                <a:cs typeface="Proxima Nova"/>
                <a:sym typeface="Proxima Nova"/>
              </a:rPr>
              <a:t>Pichika</a:t>
            </a:r>
            <a:r>
              <a:rPr lang="en" sz="800">
                <a:solidFill>
                  <a:schemeClr val="accent1"/>
                </a:solidFill>
                <a:latin typeface="Proxima Nova"/>
                <a:ea typeface="Proxima Nova"/>
                <a:cs typeface="Proxima Nova"/>
                <a:sym typeface="Proxima Nova"/>
              </a:rPr>
              <a:t> R, et al., 2018. </a:t>
            </a:r>
            <a:r>
              <a:rPr lang="en" sz="800">
                <a:solidFill>
                  <a:schemeClr val="accent1"/>
                </a:solidFill>
                <a:highlight>
                  <a:srgbClr val="FFFFFF"/>
                </a:highlight>
                <a:latin typeface="Proxima Nova"/>
                <a:ea typeface="Proxima Nova"/>
                <a:cs typeface="Proxima Nova"/>
                <a:sym typeface="Proxima Nova"/>
              </a:rPr>
              <a:t>Yi JW, Cho NS, Cho SH, Rhee YG, 2010. </a:t>
            </a:r>
            <a:endParaRPr lang="en" sz="800">
              <a:solidFill>
                <a:schemeClr val="accent1"/>
              </a:solidFill>
              <a:highlight>
                <a:srgbClr val="FFFFFF"/>
              </a:highlight>
              <a:latin typeface="Proxima Nova"/>
              <a:ea typeface="Proxima Nova"/>
              <a:cs typeface="Proxima Nova"/>
            </a:endParaRPr>
          </a:p>
        </p:txBody>
      </p:sp>
      <p:pic>
        <p:nvPicPr>
          <p:cNvPr id="707" name="Google Shape;707;p81"/>
          <p:cNvPicPr preferRelativeResize="0"/>
          <p:nvPr/>
        </p:nvPicPr>
        <p:blipFill rotWithShape="1">
          <a:blip r:embed="rId4">
            <a:alphaModFix/>
          </a:blip>
          <a:srcRect r="50553"/>
          <a:stretch/>
        </p:blipFill>
        <p:spPr>
          <a:xfrm>
            <a:off x="5327944" y="1285960"/>
            <a:ext cx="2090250" cy="1961227"/>
          </a:xfrm>
          <a:prstGeom prst="rect">
            <a:avLst/>
          </a:prstGeom>
          <a:noFill/>
          <a:ln>
            <a:noFill/>
          </a:ln>
          <a:effectLst>
            <a:outerShdw blurRad="57150" dist="19050" dir="5400000" algn="bl" rotWithShape="0">
              <a:srgbClr val="000000">
                <a:alpha val="50000"/>
              </a:srgbClr>
            </a:outerShdw>
          </a:effectLst>
        </p:spPr>
      </p:pic>
      <p:pic>
        <p:nvPicPr>
          <p:cNvPr id="708" name="Google Shape;708;p81"/>
          <p:cNvPicPr preferRelativeResize="0"/>
          <p:nvPr/>
        </p:nvPicPr>
        <p:blipFill rotWithShape="1">
          <a:blip r:embed="rId4">
            <a:alphaModFix/>
          </a:blip>
          <a:srcRect l="50553"/>
          <a:stretch/>
        </p:blipFill>
        <p:spPr>
          <a:xfrm>
            <a:off x="7027085" y="2266644"/>
            <a:ext cx="2013974" cy="1889675"/>
          </a:xfrm>
          <a:prstGeom prst="rect">
            <a:avLst/>
          </a:prstGeom>
          <a:noFill/>
          <a:ln>
            <a:noFill/>
          </a:ln>
          <a:effectLst>
            <a:outerShdw blurRad="57150" dist="19050" dir="5400000" algn="bl" rotWithShape="0">
              <a:srgbClr val="000000">
                <a:alpha val="50000"/>
              </a:srgbClr>
            </a:outerShdw>
          </a:effectLst>
        </p:spPr>
      </p:pic>
      <p:sp>
        <p:nvSpPr>
          <p:cNvPr id="2" name="TextBox 1">
            <a:extLst>
              <a:ext uri="{FF2B5EF4-FFF2-40B4-BE49-F238E27FC236}">
                <a16:creationId xmlns:a16="http://schemas.microsoft.com/office/drawing/2014/main" id="{694966AB-398C-F250-2217-0C1767E40063}"/>
              </a:ext>
            </a:extLst>
          </p:cNvPr>
          <p:cNvSpPr txBox="1"/>
          <p:nvPr/>
        </p:nvSpPr>
        <p:spPr>
          <a:xfrm>
            <a:off x="4216072" y="4157076"/>
            <a:ext cx="371770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err="1">
                <a:latin typeface="Proxima Nova"/>
              </a:rPr>
              <a:t>Finosh</a:t>
            </a:r>
            <a:r>
              <a:rPr lang="en-US" sz="800">
                <a:latin typeface="Proxima Nova"/>
              </a:rPr>
              <a:t>, G. T., Dilisio, M. F., &amp; Agrawal, D. K. (2016). </a:t>
            </a:r>
            <a:r>
              <a:rPr lang="en-US" sz="800" i="1">
                <a:latin typeface="Proxima Nova"/>
              </a:rPr>
              <a:t>The MRI images of RC. In panel A the normal RC anatomy and the attachment to the shoulder bones are shown</a:t>
            </a:r>
            <a:r>
              <a:rPr lang="en-US" sz="800">
                <a:latin typeface="Proxima Nova"/>
              </a:rPr>
              <a:t>. In </a:t>
            </a:r>
            <a:r>
              <a:rPr lang="en-US" sz="800" i="1">
                <a:latin typeface="Proxima Nova"/>
              </a:rPr>
              <a:t>Immunobiological factors aggravating the fatty infiltration on tendons and muscles in rotator cuff lesions</a:t>
            </a:r>
            <a:r>
              <a:rPr lang="en-US" sz="800">
                <a:latin typeface="Proxima Nova"/>
              </a:rPr>
              <a:t>. </a:t>
            </a:r>
            <a:r>
              <a:rPr lang="en-US" sz="800" i="1">
                <a:latin typeface="Proxima Nova"/>
              </a:rPr>
              <a:t>Molecular and Cellular Biochemistry</a:t>
            </a:r>
            <a:r>
              <a:rPr lang="en-US" sz="800">
                <a:latin typeface="Proxima Nova"/>
              </a:rPr>
              <a:t>.</a:t>
            </a:r>
          </a:p>
        </p:txBody>
      </p:sp>
    </p:spTree>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9"/>
          <p:cNvSpPr txBox="1"/>
          <p:nvPr/>
        </p:nvSpPr>
        <p:spPr>
          <a:xfrm>
            <a:off x="4029350" y="1659425"/>
            <a:ext cx="4457700" cy="2498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 sz="2000">
                <a:solidFill>
                  <a:schemeClr val="accent6"/>
                </a:solidFill>
                <a:latin typeface="Proxima Nova Semibold"/>
                <a:ea typeface="Proxima Nova Semibold"/>
                <a:cs typeface="Proxima Nova Semibold"/>
                <a:sym typeface="Proxima Nova Semibold"/>
              </a:rPr>
              <a:t>Primate Rib cage</a:t>
            </a:r>
            <a:endParaRPr sz="2000">
              <a:solidFill>
                <a:schemeClr val="accent6"/>
              </a:solidFill>
              <a:latin typeface="Proxima Nova Semibold"/>
              <a:ea typeface="Proxima Nova Semibold"/>
              <a:cs typeface="Proxima Nova Semibold"/>
              <a:sym typeface="Proxima Nova Semibold"/>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Triangularly shaped rib cage</a:t>
            </a:r>
            <a:endParaRPr sz="2000">
              <a:solidFill>
                <a:schemeClr val="accent6"/>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2000">
                <a:solidFill>
                  <a:schemeClr val="accent6"/>
                </a:solidFill>
                <a:latin typeface="Proxima Nova Semibold"/>
                <a:ea typeface="Proxima Nova Semibold"/>
                <a:cs typeface="Proxima Nova Semibold"/>
                <a:sym typeface="Proxima Nova Semibold"/>
              </a:rPr>
              <a:t>Hominin Rib cage</a:t>
            </a:r>
            <a:endParaRPr sz="2000">
              <a:solidFill>
                <a:schemeClr val="accent6"/>
              </a:solidFill>
              <a:latin typeface="Proxima Nova Semibold"/>
              <a:ea typeface="Proxima Nova Semibold"/>
              <a:cs typeface="Proxima Nova Semibold"/>
              <a:sym typeface="Proxima Nova Semibold"/>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Barrel shaped rib cage to accommodate increased lung capacity </a:t>
            </a:r>
            <a:endParaRPr sz="2000" i="0" u="none" strike="noStrike" cap="none">
              <a:solidFill>
                <a:schemeClr val="accent6"/>
              </a:solidFill>
              <a:latin typeface="Proxima Nova"/>
              <a:ea typeface="Proxima Nova"/>
              <a:cs typeface="Proxima Nova"/>
              <a:sym typeface="Proxima Nova"/>
            </a:endParaRPr>
          </a:p>
        </p:txBody>
      </p:sp>
      <p:sp>
        <p:nvSpPr>
          <p:cNvPr id="124" name="Google Shape;124;p19"/>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1100"/>
              <a:buFont typeface="Arial"/>
              <a:buNone/>
            </a:pPr>
            <a:r>
              <a:rPr lang="en" sz="3800"/>
              <a:t>Shoulder Evolutionary Changes</a:t>
            </a:r>
            <a:endParaRPr sz="3540">
              <a:latin typeface="Proxima Nova"/>
              <a:ea typeface="Proxima Nova"/>
              <a:cs typeface="Proxima Nova"/>
              <a:sym typeface="Proxima Nova"/>
            </a:endParaRPr>
          </a:p>
          <a:p>
            <a:pPr marL="0" lvl="0" indent="0" algn="ctr" rtl="0">
              <a:spcBef>
                <a:spcPts val="0"/>
              </a:spcBef>
              <a:spcAft>
                <a:spcPts val="0"/>
              </a:spcAft>
              <a:buSzPts val="990"/>
              <a:buNone/>
            </a:pPr>
            <a:endParaRPr sz="3420"/>
          </a:p>
        </p:txBody>
      </p:sp>
      <p:sp>
        <p:nvSpPr>
          <p:cNvPr id="125" name="Google Shape;125;p19"/>
          <p:cNvSpPr txBox="1"/>
          <p:nvPr/>
        </p:nvSpPr>
        <p:spPr>
          <a:xfrm>
            <a:off x="0" y="4851250"/>
            <a:ext cx="7840500" cy="292357"/>
          </a:xfrm>
          <a:prstGeom prst="rect">
            <a:avLst/>
          </a:prstGeom>
          <a:noFill/>
          <a:ln>
            <a:noFill/>
          </a:ln>
        </p:spPr>
        <p:txBody>
          <a:bodyPr spcFirstLastPara="1" wrap="square" lIns="91425" tIns="91425" rIns="91425" bIns="91425" anchor="t" anchorCtr="0">
            <a:spAutoFit/>
          </a:bodyPr>
          <a:lstStyle/>
          <a:p>
            <a:r>
              <a:rPr lang="en" sz="700">
                <a:solidFill>
                  <a:srgbClr val="626B73"/>
                </a:solidFill>
                <a:latin typeface="Proxima Nova"/>
                <a:ea typeface="Proxima Nova"/>
                <a:cs typeface="Proxima Nova"/>
                <a:sym typeface="Proxima Nova"/>
              </a:rPr>
              <a:t>Sonnabend DH, Young AA, 2009. Chan LK, 2014. </a:t>
            </a:r>
            <a:endParaRPr lang="en-US" sz="700">
              <a:solidFill>
                <a:srgbClr val="626B73"/>
              </a:solidFill>
              <a:latin typeface="Proxima Nova"/>
              <a:ea typeface="Proxima Nova"/>
              <a:cs typeface="Proxima Nova"/>
            </a:endParaRPr>
          </a:p>
        </p:txBody>
      </p:sp>
      <p:pic>
        <p:nvPicPr>
          <p:cNvPr id="126" name="Google Shape;126;p19" descr="Diagram&#10;&#10;Description automatically generated with medium confidence"/>
          <p:cNvPicPr preferRelativeResize="0"/>
          <p:nvPr/>
        </p:nvPicPr>
        <p:blipFill rotWithShape="1">
          <a:blip r:embed="rId3">
            <a:alphaModFix/>
          </a:blip>
          <a:srcRect r="67023"/>
          <a:stretch/>
        </p:blipFill>
        <p:spPr>
          <a:xfrm>
            <a:off x="311701" y="1443738"/>
            <a:ext cx="1664349" cy="3061675"/>
          </a:xfrm>
          <a:prstGeom prst="rect">
            <a:avLst/>
          </a:prstGeom>
          <a:noFill/>
          <a:ln>
            <a:noFill/>
          </a:ln>
          <a:effectLst>
            <a:outerShdw blurRad="57150" dist="19050" dir="5400000" algn="bl" rotWithShape="0">
              <a:srgbClr val="000000">
                <a:alpha val="50000"/>
              </a:srgbClr>
            </a:outerShdw>
          </a:effectLst>
        </p:spPr>
      </p:pic>
      <p:pic>
        <p:nvPicPr>
          <p:cNvPr id="127" name="Google Shape;127;p19" descr="Diagram&#10;&#10;Description automatically generated with medium confidence"/>
          <p:cNvPicPr preferRelativeResize="0"/>
          <p:nvPr/>
        </p:nvPicPr>
        <p:blipFill rotWithShape="1">
          <a:blip r:embed="rId3">
            <a:alphaModFix/>
          </a:blip>
          <a:srcRect l="69636"/>
          <a:stretch/>
        </p:blipFill>
        <p:spPr>
          <a:xfrm>
            <a:off x="2160105" y="1443738"/>
            <a:ext cx="1532495" cy="30616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82"/>
          <p:cNvSpPr txBox="1"/>
          <p:nvPr/>
        </p:nvSpPr>
        <p:spPr>
          <a:xfrm>
            <a:off x="196825" y="1421350"/>
            <a:ext cx="6457800" cy="2789100"/>
          </a:xfrm>
          <a:prstGeom prst="rect">
            <a:avLst/>
          </a:prstGeom>
          <a:noFill/>
          <a:ln>
            <a:noFill/>
          </a:ln>
        </p:spPr>
        <p:txBody>
          <a:bodyPr spcFirstLastPara="1" wrap="square" lIns="91425" tIns="45700" rIns="91425" bIns="45700" anchor="t" anchorCtr="0">
            <a:noAutofit/>
          </a:bodyPr>
          <a:lstStyle/>
          <a:p>
            <a:pPr marL="457200" marR="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Prolonged rest and immobilization post injury or surgery</a:t>
            </a:r>
            <a:endParaRPr sz="2000">
              <a:solidFill>
                <a:schemeClr val="accent6"/>
              </a:solidFill>
              <a:latin typeface="Proxima Nova"/>
              <a:ea typeface="Proxima Nova"/>
              <a:cs typeface="Proxima Nova"/>
              <a:sym typeface="Proxima Nova"/>
            </a:endParaRPr>
          </a:p>
          <a:p>
            <a:pPr marL="457200" marR="0" lvl="0" indent="-4064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Early introduction to closed chain exercise to assist the RC in shoulder joint stability</a:t>
            </a:r>
            <a:endParaRPr sz="2000">
              <a:solidFill>
                <a:schemeClr val="accent6"/>
              </a:solidFill>
              <a:latin typeface="Proxima Nova"/>
              <a:ea typeface="Proxima Nova"/>
              <a:cs typeface="Proxima Nova"/>
              <a:sym typeface="Proxima Nova"/>
            </a:endParaRPr>
          </a:p>
          <a:p>
            <a:pPr marL="457200" marR="0" lvl="0" indent="-4064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Stop forcing joint motion and stretching the vulnerable tissue</a:t>
            </a:r>
            <a:endParaRPr sz="2000">
              <a:solidFill>
                <a:schemeClr val="accent6"/>
              </a:solidFill>
              <a:latin typeface="Proxima Nova"/>
              <a:ea typeface="Proxima Nova"/>
              <a:cs typeface="Proxima Nova"/>
              <a:sym typeface="Proxima Nova"/>
            </a:endParaRPr>
          </a:p>
          <a:p>
            <a:pPr marL="457200" marR="0" lvl="0" indent="-4064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Use of a long period of connective tissue adaptation for the tendon (high reps, low load)</a:t>
            </a:r>
            <a:endParaRPr sz="2000">
              <a:solidFill>
                <a:schemeClr val="accent6"/>
              </a:solidFill>
              <a:latin typeface="Proxima Nova"/>
              <a:ea typeface="Proxima Nova"/>
              <a:cs typeface="Proxima Nova"/>
              <a:sym typeface="Proxima Nova"/>
            </a:endParaRPr>
          </a:p>
          <a:p>
            <a:pPr marL="457200" marR="0" lvl="0" indent="-4064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Targeted open chain motion restoration after 10 to 12 months</a:t>
            </a:r>
            <a:endParaRPr sz="2000">
              <a:solidFill>
                <a:schemeClr val="accent6"/>
              </a:solidFill>
              <a:latin typeface="Proxima Nova"/>
              <a:ea typeface="Proxima Nova"/>
              <a:cs typeface="Proxima Nova"/>
              <a:sym typeface="Proxima Nova"/>
            </a:endParaRPr>
          </a:p>
          <a:p>
            <a:pPr marL="457200" marR="0" lvl="0" indent="-4064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Patient education to prevent reoccurrence</a:t>
            </a:r>
            <a:endParaRPr sz="2000">
              <a:solidFill>
                <a:schemeClr val="accent6"/>
              </a:solidFill>
              <a:latin typeface="Proxima Nova"/>
              <a:ea typeface="Proxima Nova"/>
              <a:cs typeface="Proxima Nova"/>
              <a:sym typeface="Proxima Nova"/>
            </a:endParaRPr>
          </a:p>
          <a:p>
            <a:pPr marL="0" marR="0" lvl="0" indent="0" algn="l" rtl="0">
              <a:spcBef>
                <a:spcPts val="0"/>
              </a:spcBef>
              <a:spcAft>
                <a:spcPts val="0"/>
              </a:spcAft>
              <a:buNone/>
            </a:pPr>
            <a:r>
              <a:rPr lang="en" sz="2000">
                <a:solidFill>
                  <a:schemeClr val="accent6"/>
                </a:solidFill>
                <a:latin typeface="Proxima Nova"/>
                <a:ea typeface="Proxima Nova"/>
                <a:cs typeface="Proxima Nova"/>
                <a:sym typeface="Proxima Nova"/>
              </a:rPr>
              <a:t>  </a:t>
            </a:r>
            <a:endParaRPr sz="2000">
              <a:solidFill>
                <a:schemeClr val="accent6"/>
              </a:solidFill>
              <a:latin typeface="Proxima Nova"/>
              <a:ea typeface="Proxima Nova"/>
              <a:cs typeface="Proxima Nova"/>
              <a:sym typeface="Proxima Nova"/>
            </a:endParaRPr>
          </a:p>
        </p:txBody>
      </p:sp>
      <p:sp>
        <p:nvSpPr>
          <p:cNvPr id="714" name="Google Shape;714;p82"/>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1100"/>
              <a:buFont typeface="Arial"/>
              <a:buNone/>
            </a:pPr>
            <a:r>
              <a:rPr lang="en" sz="3600">
                <a:latin typeface="Proxima Nova"/>
                <a:ea typeface="Proxima Nova"/>
                <a:cs typeface="Proxima Nova"/>
                <a:sym typeface="Proxima Nova"/>
              </a:rPr>
              <a:t>A New </a:t>
            </a:r>
            <a:r>
              <a:rPr lang="en" sz="3600"/>
              <a:t>Treatment Approach</a:t>
            </a:r>
            <a:r>
              <a:rPr lang="en" sz="3600">
                <a:latin typeface="Proxima Nova"/>
                <a:ea typeface="Proxima Nova"/>
                <a:cs typeface="Proxima Nova"/>
                <a:sym typeface="Proxima Nova"/>
              </a:rPr>
              <a:t> </a:t>
            </a:r>
            <a:endParaRPr sz="3600">
              <a:latin typeface="Proxima Nova"/>
              <a:ea typeface="Proxima Nova"/>
              <a:cs typeface="Proxima Nova"/>
              <a:sym typeface="Proxima Nova"/>
            </a:endParaRPr>
          </a:p>
        </p:txBody>
      </p:sp>
      <p:pic>
        <p:nvPicPr>
          <p:cNvPr id="715" name="Google Shape;715;p82"/>
          <p:cNvPicPr preferRelativeResize="0"/>
          <p:nvPr/>
        </p:nvPicPr>
        <p:blipFill>
          <a:blip r:embed="rId3">
            <a:alphaModFix/>
          </a:blip>
          <a:stretch>
            <a:fillRect/>
          </a:stretch>
        </p:blipFill>
        <p:spPr>
          <a:xfrm>
            <a:off x="6804925" y="1421350"/>
            <a:ext cx="2027376" cy="304180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83"/>
          <p:cNvSpPr txBox="1">
            <a:spLocks noGrp="1"/>
          </p:cNvSpPr>
          <p:nvPr>
            <p:ph type="ctrTitle"/>
          </p:nvPr>
        </p:nvSpPr>
        <p:spPr>
          <a:xfrm>
            <a:off x="318300" y="1161600"/>
            <a:ext cx="8507400" cy="83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950"/>
              <a:t>Conclusion</a:t>
            </a:r>
            <a:endParaRPr sz="3950"/>
          </a:p>
        </p:txBody>
      </p:sp>
      <p:cxnSp>
        <p:nvCxnSpPr>
          <p:cNvPr id="721" name="Google Shape;721;p83"/>
          <p:cNvCxnSpPr/>
          <p:nvPr/>
        </p:nvCxnSpPr>
        <p:spPr>
          <a:xfrm>
            <a:off x="311700" y="1999800"/>
            <a:ext cx="6774600" cy="132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75E62-C5EB-8167-8399-A0D3E32FFF9B}"/>
              </a:ext>
            </a:extLst>
          </p:cNvPr>
          <p:cNvSpPr>
            <a:spLocks noGrp="1"/>
          </p:cNvSpPr>
          <p:nvPr>
            <p:ph type="title"/>
          </p:nvPr>
        </p:nvSpPr>
        <p:spPr/>
        <p:txBody>
          <a:bodyPr>
            <a:normAutofit fontScale="90000"/>
          </a:bodyPr>
          <a:lstStyle/>
          <a:p>
            <a:r>
              <a:rPr lang="en" sz="3600" b="1">
                <a:latin typeface="Proxima Nova"/>
              </a:rPr>
              <a:t>References</a:t>
            </a:r>
            <a:endParaRPr lang="en-US"/>
          </a:p>
        </p:txBody>
      </p:sp>
      <p:pic>
        <p:nvPicPr>
          <p:cNvPr id="5" name="Picture 4" descr="A close-up of a document&#10;&#10;AI-generated content may be incorrect.">
            <a:extLst>
              <a:ext uri="{FF2B5EF4-FFF2-40B4-BE49-F238E27FC236}">
                <a16:creationId xmlns:a16="http://schemas.microsoft.com/office/drawing/2014/main" id="{C1E9BFDC-B6D2-891A-D44B-2898B0DE2033}"/>
              </a:ext>
            </a:extLst>
          </p:cNvPr>
          <p:cNvPicPr>
            <a:picLocks noChangeAspect="1"/>
          </p:cNvPicPr>
          <p:nvPr/>
        </p:nvPicPr>
        <p:blipFill>
          <a:blip r:embed="rId2"/>
          <a:stretch>
            <a:fillRect/>
          </a:stretch>
        </p:blipFill>
        <p:spPr>
          <a:xfrm>
            <a:off x="2980" y="1280710"/>
            <a:ext cx="3030565" cy="3876562"/>
          </a:xfrm>
          <a:prstGeom prst="rect">
            <a:avLst/>
          </a:prstGeom>
        </p:spPr>
      </p:pic>
      <p:pic>
        <p:nvPicPr>
          <p:cNvPr id="6" name="Picture 5" descr="A close-up of a text&#10;&#10;AI-generated content may be incorrect.">
            <a:extLst>
              <a:ext uri="{FF2B5EF4-FFF2-40B4-BE49-F238E27FC236}">
                <a16:creationId xmlns:a16="http://schemas.microsoft.com/office/drawing/2014/main" id="{07863BCB-4B7F-1221-FCB0-F3D653C6827D}"/>
              </a:ext>
            </a:extLst>
          </p:cNvPr>
          <p:cNvPicPr>
            <a:picLocks noChangeAspect="1"/>
          </p:cNvPicPr>
          <p:nvPr/>
        </p:nvPicPr>
        <p:blipFill>
          <a:blip r:embed="rId3"/>
          <a:stretch>
            <a:fillRect/>
          </a:stretch>
        </p:blipFill>
        <p:spPr>
          <a:xfrm>
            <a:off x="3057180" y="1287137"/>
            <a:ext cx="3036525" cy="1061294"/>
          </a:xfrm>
          <a:prstGeom prst="rect">
            <a:avLst/>
          </a:prstGeom>
        </p:spPr>
      </p:pic>
      <p:pic>
        <p:nvPicPr>
          <p:cNvPr id="7" name="Picture 6" descr="A green and black logo&#10;&#10;AI-generated content may be incorrect.">
            <a:extLst>
              <a:ext uri="{FF2B5EF4-FFF2-40B4-BE49-F238E27FC236}">
                <a16:creationId xmlns:a16="http://schemas.microsoft.com/office/drawing/2014/main" id="{098855B7-3E1C-2299-1BD3-BA99B03B3315}"/>
              </a:ext>
            </a:extLst>
          </p:cNvPr>
          <p:cNvPicPr>
            <a:picLocks noChangeAspect="1"/>
          </p:cNvPicPr>
          <p:nvPr/>
        </p:nvPicPr>
        <p:blipFill>
          <a:blip r:embed="rId4"/>
          <a:stretch>
            <a:fillRect/>
          </a:stretch>
        </p:blipFill>
        <p:spPr>
          <a:xfrm>
            <a:off x="7149143" y="4353040"/>
            <a:ext cx="1992906" cy="789084"/>
          </a:xfrm>
          <a:prstGeom prst="rect">
            <a:avLst/>
          </a:prstGeom>
        </p:spPr>
      </p:pic>
    </p:spTree>
    <p:extLst>
      <p:ext uri="{BB962C8B-B14F-4D97-AF65-F5344CB8AC3E}">
        <p14:creationId xmlns:p14="http://schemas.microsoft.com/office/powerpoint/2010/main" val="3836015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txBox="1"/>
          <p:nvPr/>
        </p:nvSpPr>
        <p:spPr>
          <a:xfrm>
            <a:off x="250925" y="1431227"/>
            <a:ext cx="8229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a:solidFill>
                <a:schemeClr val="accent1"/>
              </a:solidFill>
              <a:latin typeface="Proxima Nova"/>
              <a:ea typeface="Proxima Nova"/>
              <a:cs typeface="Proxima Nova"/>
              <a:sym typeface="Proxima Nova"/>
            </a:endParaRPr>
          </a:p>
        </p:txBody>
      </p:sp>
      <p:sp>
        <p:nvSpPr>
          <p:cNvPr id="134" name="Google Shape;134;p20"/>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6"/>
              </a:buClr>
              <a:buSzPts val="1100"/>
              <a:buFont typeface="Arial"/>
              <a:buNone/>
            </a:pPr>
            <a:r>
              <a:rPr lang="en" sz="3800"/>
              <a:t>Shoulder Evolutionary Changes  </a:t>
            </a:r>
            <a:endParaRPr sz="3800"/>
          </a:p>
          <a:p>
            <a:pPr marL="0" lvl="0" indent="0" algn="ctr" rtl="0">
              <a:spcBef>
                <a:spcPts val="0"/>
              </a:spcBef>
              <a:spcAft>
                <a:spcPts val="0"/>
              </a:spcAft>
              <a:buNone/>
            </a:pPr>
            <a:endParaRPr sz="3600"/>
          </a:p>
        </p:txBody>
      </p:sp>
      <p:sp>
        <p:nvSpPr>
          <p:cNvPr id="135" name="Google Shape;135;p20"/>
          <p:cNvSpPr txBox="1"/>
          <p:nvPr/>
        </p:nvSpPr>
        <p:spPr>
          <a:xfrm>
            <a:off x="3173700" y="1698575"/>
            <a:ext cx="5658600" cy="2262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a:solidFill>
                  <a:schemeClr val="accent6"/>
                </a:solidFill>
                <a:latin typeface="Proxima Nova Semibold"/>
                <a:ea typeface="Proxima Nova Semibold"/>
                <a:cs typeface="Proxima Nova Semibold"/>
                <a:sym typeface="Proxima Nova Semibold"/>
              </a:rPr>
              <a:t>Past</a:t>
            </a:r>
            <a:endParaRPr sz="2000">
              <a:solidFill>
                <a:schemeClr val="accent6"/>
              </a:solidFill>
              <a:latin typeface="Proxima Nova Semibold"/>
              <a:ea typeface="Proxima Nova Semibold"/>
              <a:cs typeface="Proxima Nova Semibold"/>
              <a:sym typeface="Proxima Nova Semibold"/>
            </a:endParaRPr>
          </a:p>
          <a:p>
            <a:pPr marL="45720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Sagittal plane alignment of the scapulae </a:t>
            </a:r>
            <a:endParaRPr sz="2000">
              <a:solidFill>
                <a:schemeClr val="accent6"/>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2000">
                <a:solidFill>
                  <a:schemeClr val="accent6"/>
                </a:solidFill>
                <a:latin typeface="Proxima Nova Semibold"/>
                <a:ea typeface="Proxima Nova Semibold"/>
                <a:cs typeface="Proxima Nova Semibold"/>
                <a:sym typeface="Proxima Nova Semibold"/>
              </a:rPr>
              <a:t>Present</a:t>
            </a:r>
            <a:endParaRPr sz="2000">
              <a:solidFill>
                <a:schemeClr val="accent6"/>
              </a:solidFill>
              <a:latin typeface="Proxima Nova Semibold"/>
              <a:ea typeface="Proxima Nova Semibold"/>
              <a:cs typeface="Proxima Nova Semibold"/>
              <a:sym typeface="Proxima Nova Semibold"/>
            </a:endParaRPr>
          </a:p>
          <a:p>
            <a:pPr marL="45720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Oblique frontal alignment of the scapulae to accommodate increased rib / lung size </a:t>
            </a:r>
            <a:endParaRPr sz="2000">
              <a:solidFill>
                <a:schemeClr val="accent6"/>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2000">
              <a:solidFill>
                <a:schemeClr val="accent6"/>
              </a:solidFill>
              <a:latin typeface="Proxima Nova"/>
              <a:ea typeface="Proxima Nova"/>
              <a:cs typeface="Proxima Nova"/>
              <a:sym typeface="Proxima Nova"/>
            </a:endParaRPr>
          </a:p>
        </p:txBody>
      </p:sp>
      <p:pic>
        <p:nvPicPr>
          <p:cNvPr id="136" name="Google Shape;136;p20"/>
          <p:cNvPicPr preferRelativeResize="0"/>
          <p:nvPr/>
        </p:nvPicPr>
        <p:blipFill rotWithShape="1">
          <a:blip r:embed="rId3">
            <a:alphaModFix/>
          </a:blip>
          <a:srcRect b="17891"/>
          <a:stretch/>
        </p:blipFill>
        <p:spPr>
          <a:xfrm>
            <a:off x="379825" y="1359925"/>
            <a:ext cx="2607150" cy="3308851"/>
          </a:xfrm>
          <a:prstGeom prst="rect">
            <a:avLst/>
          </a:prstGeom>
          <a:noFill/>
          <a:ln>
            <a:noFill/>
          </a:ln>
          <a:effectLst>
            <a:outerShdw blurRad="57150" dist="19050" dir="5400000" algn="bl" rotWithShape="0">
              <a:srgbClr val="000000">
                <a:alpha val="50000"/>
              </a:srgbClr>
            </a:outerShdw>
          </a:effectLst>
        </p:spPr>
      </p:pic>
      <p:sp>
        <p:nvSpPr>
          <p:cNvPr id="137" name="Google Shape;137;p20"/>
          <p:cNvSpPr txBox="1"/>
          <p:nvPr/>
        </p:nvSpPr>
        <p:spPr>
          <a:xfrm>
            <a:off x="0" y="4925225"/>
            <a:ext cx="6779400" cy="431100"/>
          </a:xfrm>
          <a:prstGeom prst="rect">
            <a:avLst/>
          </a:prstGeom>
          <a:noFill/>
          <a:ln>
            <a:noFill/>
          </a:ln>
        </p:spPr>
        <p:txBody>
          <a:bodyPr spcFirstLastPara="1" wrap="square" lIns="91425" tIns="91425" rIns="91425" bIns="91425" anchor="t" anchorCtr="0">
            <a:spAutoFit/>
          </a:bodyPr>
          <a:lstStyle/>
          <a:p>
            <a:pPr>
              <a:buSzPts val="1100"/>
            </a:pPr>
            <a:r>
              <a:rPr lang="en" sz="800">
                <a:solidFill>
                  <a:srgbClr val="434343"/>
                </a:solidFill>
                <a:latin typeface="Proxima Nova"/>
                <a:ea typeface="Proxima Nova"/>
                <a:cs typeface="Proxima Nova"/>
                <a:sym typeface="Proxima Nova"/>
              </a:rPr>
              <a:t>Aiello L, Dean C, 1990.</a:t>
            </a:r>
            <a:endParaRPr lang="en-US" sz="800">
              <a:solidFill>
                <a:srgbClr val="434343"/>
              </a:solidFill>
              <a:latin typeface="Proxima Nova"/>
              <a:ea typeface="Proxima Nova"/>
              <a:cs typeface="Proxima Nova"/>
            </a:endParaRPr>
          </a:p>
          <a:p>
            <a:pPr marL="0" lvl="0" indent="0" algn="l" rtl="0">
              <a:spcBef>
                <a:spcPts val="0"/>
              </a:spcBef>
              <a:spcAft>
                <a:spcPts val="0"/>
              </a:spcAft>
              <a:buNone/>
            </a:pPr>
            <a:endParaRPr sz="800">
              <a:solidFill>
                <a:srgbClr val="434343"/>
              </a:solidFill>
              <a:latin typeface="Proxima Nova"/>
              <a:ea typeface="Proxima Nova"/>
              <a:cs typeface="Proxima Nova"/>
              <a:sym typeface="Proxima Nov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311700" y="237825"/>
            <a:ext cx="8520600" cy="623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Clr>
                <a:schemeClr val="accent6"/>
              </a:buClr>
              <a:buSzPct val="28947"/>
              <a:buFont typeface="Arial"/>
              <a:buNone/>
            </a:pPr>
            <a:r>
              <a:rPr lang="en" sz="3800"/>
              <a:t>Shoulder Evolutionary Changes</a:t>
            </a:r>
            <a:endParaRPr/>
          </a:p>
        </p:txBody>
      </p:sp>
      <p:sp>
        <p:nvSpPr>
          <p:cNvPr id="143" name="Google Shape;143;p21"/>
          <p:cNvSpPr txBox="1"/>
          <p:nvPr/>
        </p:nvSpPr>
        <p:spPr>
          <a:xfrm>
            <a:off x="311700" y="1666488"/>
            <a:ext cx="4610400" cy="217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accent6"/>
                </a:solidFill>
                <a:latin typeface="Proxima Nova Semibold"/>
                <a:ea typeface="Proxima Nova Semibold"/>
                <a:cs typeface="Proxima Nova Semibold"/>
                <a:sym typeface="Proxima Nova Semibold"/>
              </a:rPr>
              <a:t>Primate ancestor</a:t>
            </a:r>
            <a:endParaRPr sz="2000">
              <a:solidFill>
                <a:schemeClr val="accent6"/>
              </a:solidFill>
              <a:latin typeface="Proxima Nova Semibold"/>
              <a:ea typeface="Proxima Nova Semibold"/>
              <a:cs typeface="Proxima Nova Semibold"/>
              <a:sym typeface="Proxima Nova Semibold"/>
            </a:endParaRPr>
          </a:p>
          <a:p>
            <a:pPr marL="45720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Larger glenoid fossa</a:t>
            </a:r>
            <a:endParaRPr sz="2000">
              <a:solidFill>
                <a:schemeClr val="accent6"/>
              </a:solidFill>
              <a:latin typeface="Proxima Nova"/>
              <a:ea typeface="Proxima Nova"/>
              <a:cs typeface="Proxima Nova"/>
              <a:sym typeface="Proxima Nova"/>
            </a:endParaRPr>
          </a:p>
          <a:p>
            <a:pPr marL="457200" lvl="0" indent="-355600" algn="l" rtl="0">
              <a:lnSpc>
                <a:spcPct val="115000"/>
              </a:lnSpc>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Increased joint congruence</a:t>
            </a:r>
            <a:endParaRPr sz="2000">
              <a:solidFill>
                <a:schemeClr val="accent6"/>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2000">
                <a:solidFill>
                  <a:schemeClr val="accent6"/>
                </a:solidFill>
                <a:latin typeface="Proxima Nova Semibold"/>
                <a:ea typeface="Proxima Nova Semibold"/>
                <a:cs typeface="Proxima Nova Semibold"/>
                <a:sym typeface="Proxima Nova Semibold"/>
              </a:rPr>
              <a:t>Humans</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Smaller glenoid fossa</a:t>
            </a:r>
            <a:endParaRPr sz="2000">
              <a:solidFill>
                <a:schemeClr val="accent6"/>
              </a:solidFill>
              <a:latin typeface="Proxima Nova"/>
              <a:ea typeface="Proxima Nova"/>
              <a:cs typeface="Proxima Nova"/>
              <a:sym typeface="Proxima Nova"/>
            </a:endParaRPr>
          </a:p>
          <a:p>
            <a:pPr marL="457200" lvl="0" indent="-355600" algn="l" rtl="0">
              <a:spcBef>
                <a:spcPts val="0"/>
              </a:spcBef>
              <a:spcAft>
                <a:spcPts val="0"/>
              </a:spcAft>
              <a:buClr>
                <a:schemeClr val="accent6"/>
              </a:buClr>
              <a:buSzPts val="2000"/>
              <a:buFont typeface="Proxima Nova"/>
              <a:buChar char="●"/>
            </a:pPr>
            <a:r>
              <a:rPr lang="en" sz="2000">
                <a:solidFill>
                  <a:schemeClr val="accent6"/>
                </a:solidFill>
                <a:latin typeface="Proxima Nova"/>
                <a:ea typeface="Proxima Nova"/>
                <a:cs typeface="Proxima Nova"/>
                <a:sym typeface="Proxima Nova"/>
              </a:rPr>
              <a:t>Decreased joint congruence </a:t>
            </a:r>
            <a:endParaRPr sz="2000">
              <a:solidFill>
                <a:schemeClr val="accent6"/>
              </a:solidFill>
              <a:latin typeface="Proxima Nova"/>
              <a:ea typeface="Proxima Nova"/>
              <a:cs typeface="Proxima Nova"/>
              <a:sym typeface="Proxima Nova"/>
            </a:endParaRPr>
          </a:p>
        </p:txBody>
      </p:sp>
      <p:pic>
        <p:nvPicPr>
          <p:cNvPr id="144" name="Google Shape;144;p21"/>
          <p:cNvPicPr preferRelativeResize="0"/>
          <p:nvPr/>
        </p:nvPicPr>
        <p:blipFill rotWithShape="1">
          <a:blip r:embed="rId3">
            <a:alphaModFix/>
          </a:blip>
          <a:srcRect t="10569" b="30154"/>
          <a:stretch/>
        </p:blipFill>
        <p:spPr>
          <a:xfrm>
            <a:off x="4922100" y="1390300"/>
            <a:ext cx="3808673" cy="3010150"/>
          </a:xfrm>
          <a:prstGeom prst="rect">
            <a:avLst/>
          </a:prstGeom>
          <a:noFill/>
          <a:ln>
            <a:noFill/>
          </a:ln>
          <a:effectLst>
            <a:outerShdw blurRad="57150" dist="19050" dir="5400000" algn="bl" rotWithShape="0">
              <a:srgbClr val="000000">
                <a:alpha val="50000"/>
              </a:srgbClr>
            </a:outerShdw>
          </a:effectLst>
        </p:spPr>
      </p:pic>
      <p:sp>
        <p:nvSpPr>
          <p:cNvPr id="145" name="Google Shape;145;p21"/>
          <p:cNvSpPr txBox="1"/>
          <p:nvPr/>
        </p:nvSpPr>
        <p:spPr>
          <a:xfrm>
            <a:off x="0" y="4835700"/>
            <a:ext cx="7414200" cy="307800"/>
          </a:xfrm>
          <a:prstGeom prst="rect">
            <a:avLst/>
          </a:prstGeom>
          <a:noFill/>
          <a:ln>
            <a:noFill/>
          </a:ln>
        </p:spPr>
        <p:txBody>
          <a:bodyPr spcFirstLastPara="1" wrap="square" lIns="91425" tIns="91425" rIns="91425" bIns="91425" anchor="t" anchorCtr="0">
            <a:spAutoFit/>
          </a:bodyPr>
          <a:lstStyle/>
          <a:p>
            <a:pPr>
              <a:buSzPts val="1100"/>
            </a:pPr>
            <a:r>
              <a:rPr lang="en" sz="800">
                <a:solidFill>
                  <a:schemeClr val="accent1"/>
                </a:solidFill>
                <a:latin typeface="Proxima Nova"/>
                <a:ea typeface="Proxima Nova"/>
                <a:cs typeface="Proxima Nova"/>
                <a:sym typeface="Proxima Nova"/>
              </a:rPr>
              <a:t>Swartz SM, 1989. </a:t>
            </a:r>
            <a:endParaRPr sz="800">
              <a:solidFill>
                <a:schemeClr val="accent1"/>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name="Paradigm">
  <a:themeElements>
    <a:clrScheme name="Paradigm">
      <a:dk1>
        <a:srgbClr val="14A750"/>
      </a:dk1>
      <a:lt1>
        <a:srgbClr val="FFFFFF"/>
      </a:lt1>
      <a:dk2>
        <a:srgbClr val="666666"/>
      </a:dk2>
      <a:lt2>
        <a:srgbClr val="626B73"/>
      </a:lt2>
      <a:accent1>
        <a:srgbClr val="434343"/>
      </a:accent1>
      <a:accent2>
        <a:srgbClr val="B7B7B7"/>
      </a:accent2>
      <a:accent3>
        <a:srgbClr val="D9D9D9"/>
      </a:accent3>
      <a:accent4>
        <a:srgbClr val="EFEFEF"/>
      </a:accent4>
      <a:accent5>
        <a:srgbClr val="14A750"/>
      </a:accent5>
      <a:accent6>
        <a:srgbClr val="000000"/>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72</Slides>
  <Notes>71</Notes>
  <HiddenSlides>0</HiddenSlide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Paradigm</vt:lpstr>
      <vt:lpstr>The Shoulder </vt:lpstr>
      <vt:lpstr>Evolution of the Shoulder</vt:lpstr>
      <vt:lpstr>Our Evolutionary Past  </vt:lpstr>
      <vt:lpstr>Evolutionary Changes  </vt:lpstr>
      <vt:lpstr>An Overview of our Evolutionary Past </vt:lpstr>
      <vt:lpstr>An Overview of Evolutionary Changes </vt:lpstr>
      <vt:lpstr>Shoulder Evolutionary Changes </vt:lpstr>
      <vt:lpstr>Shoulder Evolutionary Changes   </vt:lpstr>
      <vt:lpstr>Shoulder Evolutionary Changes</vt:lpstr>
      <vt:lpstr>Shoulder Evolutionary Changes </vt:lpstr>
      <vt:lpstr>Shoulder Evolutionary Changes </vt:lpstr>
      <vt:lpstr>Evolutionary Similarities </vt:lpstr>
      <vt:lpstr>Functional Anatomy Review</vt:lpstr>
      <vt:lpstr>PowerPoint Presentation</vt:lpstr>
      <vt:lpstr>Glenoid Labrum  Fibrocartilaginous ring attached to the outer rim of the glenoid Provides some additional depth and stability. Functions as a static stabilizer </vt:lpstr>
      <vt:lpstr>Joint capsule and ligaments  Glenohumeral ligaments Coracohumeral ligaments Joint Capsule </vt:lpstr>
      <vt:lpstr>Rotator Cuff</vt:lpstr>
      <vt:lpstr>Scapulohumeral Rhythm</vt:lpstr>
      <vt:lpstr>PowerPoint Presentation</vt:lpstr>
      <vt:lpstr>Traps (I-IV)  Origin: Occipital bone, and SP from upper cervical to lower thoracic  Insertion: lateral clavicle (I), acromion (II), scapular spine (III), medial scapular spine (IV)   Innervation: Spinal accessory nerve Functions to stabilize the shoulder girdle through coupling patterns in all closed chain motion</vt:lpstr>
      <vt:lpstr>Latissimus Dorsi  Origin: Lower thoracic SP, thoracolumbar fascia, posterior iliac crest, ribs 9-12, inferior angle of scapula Insertion:  medial border bicipital groove Innervation: thoracodorsal nerve   Functions to raise the torso and counters distractive forces</vt:lpstr>
      <vt:lpstr>Serratus Anterior  Origin: lateral surface upper ribs Insertion: medial border of scapula superior angle  Innervation: long thoracic nerve Functions to stabilize the medial border of the scapula against the thoracic wall </vt:lpstr>
      <vt:lpstr>Pec Major   Origin: Sternum and clavicle Insertion:  lateral border bicipital groove Innervation: Medial and lateral pectoral nerve  Functions to assist in stabilizing the humeral head on the glenoid fossa. </vt:lpstr>
      <vt:lpstr>Pec Minor  Origin: anterior ribs 3-5 minor Insertion: coracoid process of scapula  Innervation: Medial pectoral nerve  Functions to stabilize the scapula against the thoracic wall</vt:lpstr>
      <vt:lpstr>Deltoids (Anterior, Middle, Posterior)  Origin: Lateral clavicle, acromion, scapular spine  Insertion:  deltoid tuberosity  Innervation: Axillary nerve  Functions  </vt:lpstr>
      <vt:lpstr>Rotator Cuff Compensation</vt:lpstr>
      <vt:lpstr>Synergistic Contraction w/ Closed Chain Motion </vt:lpstr>
      <vt:lpstr>The Evolutionary Mismatch</vt:lpstr>
      <vt:lpstr>Evolutionary Similarities </vt:lpstr>
      <vt:lpstr>The Evolutionary Mismatch</vt:lpstr>
      <vt:lpstr>Another Cultural Mismatch</vt:lpstr>
      <vt:lpstr>Re evaluate UE PRE </vt:lpstr>
      <vt:lpstr>The Evidence Part I: Support for Evolutionary Mismatch</vt:lpstr>
      <vt:lpstr>The Evidence</vt:lpstr>
      <vt:lpstr>The Evidence</vt:lpstr>
      <vt:lpstr>The Evidence: RC Pathology Chimps Vs Humans  </vt:lpstr>
      <vt:lpstr>The Evidence</vt:lpstr>
      <vt:lpstr>The Evidence: Acromion Shape</vt:lpstr>
      <vt:lpstr>The Evidence </vt:lpstr>
      <vt:lpstr>The Evidence Part II: A Stable Environment  </vt:lpstr>
      <vt:lpstr>The Evidence: Compression </vt:lpstr>
      <vt:lpstr>The Evidence: Reaction Forces   </vt:lpstr>
      <vt:lpstr>The Evidence: External Stability </vt:lpstr>
      <vt:lpstr>The Evidence: External Stability </vt:lpstr>
      <vt:lpstr>The Evidence   </vt:lpstr>
      <vt:lpstr>The Evidence: Neurological Recruitment   </vt:lpstr>
      <vt:lpstr>The Evidence: Neurological Recruitment  </vt:lpstr>
      <vt:lpstr>The Evidence</vt:lpstr>
      <vt:lpstr>The Evidence </vt:lpstr>
      <vt:lpstr>The Evidence Part III: CKC vs OKC Exercises</vt:lpstr>
      <vt:lpstr>The Evidence  </vt:lpstr>
      <vt:lpstr>The Evidence  </vt:lpstr>
      <vt:lpstr>The Evidence  </vt:lpstr>
      <vt:lpstr>The Evidence  </vt:lpstr>
      <vt:lpstr>The Evidence  </vt:lpstr>
      <vt:lpstr>The Evidence</vt:lpstr>
      <vt:lpstr>The Evidence</vt:lpstr>
      <vt:lpstr>The Evidence</vt:lpstr>
      <vt:lpstr>The Evidence</vt:lpstr>
      <vt:lpstr>The Evidence</vt:lpstr>
      <vt:lpstr>The Evidence Part IV: The Future of RC Rehab</vt:lpstr>
      <vt:lpstr>Current Model of Conservative Care </vt:lpstr>
      <vt:lpstr>Clinical Presentation</vt:lpstr>
      <vt:lpstr>Thinking more deeply about RC Dysfunction…</vt:lpstr>
      <vt:lpstr>Surgical Intervention </vt:lpstr>
      <vt:lpstr>No Clear Path w/ RC Dysfunction </vt:lpstr>
      <vt:lpstr>Comparing Conservative Approaches </vt:lpstr>
      <vt:lpstr>The Case Study That Started It All </vt:lpstr>
      <vt:lpstr>Safe &amp; Effective PRE Needed in Rehab</vt:lpstr>
      <vt:lpstr>A New Treatment Approach </vt:lpstr>
      <vt:lpstr>Conclusion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4</cp:revision>
  <dcterms:modified xsi:type="dcterms:W3CDTF">2026-01-27T20:14:46Z</dcterms:modified>
</cp:coreProperties>
</file>