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comments/modernComment_102_0.xml" ContentType="application/vnd.ms-powerpoint.comments+xml"/>
  <Override PartName="/ppt/notesSlides/notesSlide4.xml" ContentType="application/vnd.openxmlformats-officedocument.presentationml.notesSlide+xml"/>
  <Override PartName="/ppt/comments/modernComment_103_0.xml" ContentType="application/vnd.ms-powerpoint.comments+xml"/>
  <Override PartName="/ppt/notesSlides/notesSlide5.xml" ContentType="application/vnd.openxmlformats-officedocument.presentationml.notesSlide+xml"/>
  <Override PartName="/ppt/comments/modernComment_104_0.xml" ContentType="application/vnd.ms-powerpoint.comments+xml"/>
  <Override PartName="/ppt/notesSlides/notesSlide6.xml" ContentType="application/vnd.openxmlformats-officedocument.presentationml.notesSlide+xml"/>
  <Override PartName="/ppt/comments/modernComment_105_0.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8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B_0.xml" ContentType="application/vnd.ms-powerpoint.comments+xml"/>
  <Override PartName="/ppt/notesSlides/notesSlide13.xml" ContentType="application/vnd.openxmlformats-officedocument.presentationml.notesSlide+xml"/>
  <Override PartName="/ppt/comments/modernComment_10C_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18_0.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1F_0.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21_0.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23_0.xml" ContentType="application/vnd.ms-powerpoint.comments+xml"/>
  <Override PartName="/ppt/notesSlides/notesSlide37.xml" ContentType="application/vnd.openxmlformats-officedocument.presentationml.notesSlide+xml"/>
  <Override PartName="/ppt/comments/modernComment_124_0.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27_0.xml" ContentType="application/vnd.ms-powerpoint.comments+xml"/>
  <Override PartName="/ppt/notesSlides/notesSlide40.xml" ContentType="application/vnd.openxmlformats-officedocument.presentationml.notesSlide+xml"/>
  <Override PartName="/ppt/comments/modernComment_14A_9724788F.xml" ContentType="application/vnd.ms-powerpoint.comments+xml"/>
  <Override PartName="/ppt/notesSlides/notesSlide41.xml" ContentType="application/vnd.openxmlformats-officedocument.presentationml.notesSlide+xml"/>
  <Override PartName="/ppt/comments/modernComment_14D_769DB0B0.xml" ContentType="application/vnd.ms-powerpoint.comments+xml"/>
  <Override PartName="/ppt/notesSlides/notesSlide42.xml" ContentType="application/vnd.openxmlformats-officedocument.presentationml.notesSlide+xml"/>
  <Override PartName="/ppt/comments/modernComment_128_0.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2A_0.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12F_0.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14C_D3DB002E.xml" ContentType="application/vnd.ms-powerpoint.comments+xml"/>
  <Override PartName="/ppt/notesSlides/notesSlide67.xml" ContentType="application/vnd.openxmlformats-officedocument.presentationml.notesSlide+xml"/>
  <Override PartName="/ppt/comments/modernComment_14E_E061F6E0.xml" ContentType="application/vnd.ms-powerpoint.comments+xml"/>
  <Override PartName="/ppt/notesSlides/notesSlide68.xml" ContentType="application/vnd.openxmlformats-officedocument.presentationml.notesSlide+xml"/>
  <Override PartName="/ppt/comments/modernComment_14F_5A3D35F9.xml" ContentType="application/vnd.ms-powerpoint.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omments/modernComment_142_0.xml" ContentType="application/vnd.ms-powerpoint.comments+xml"/>
  <Override PartName="/ppt/notesSlides/notesSlide71.xml" ContentType="application/vnd.openxmlformats-officedocument.presentationml.notesSlide+xml"/>
  <Override PartName="/ppt/comments/modernComment_148_78D1878.xml" ContentType="application/vnd.ms-powerpoint.comments+xml"/>
  <Override PartName="/ppt/notesSlides/notesSlide72.xml" ContentType="application/vnd.openxmlformats-officedocument.presentationml.notesSlide+xml"/>
  <Override PartName="/ppt/comments/modernComment_145_0.xml" ContentType="application/vnd.ms-powerpoint.comment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modernComment_146_0.xml" ContentType="application/vnd.ms-powerpoint.comments+xml"/>
  <Override PartName="/ppt/notesSlides/notesSlide76.xml" ContentType="application/vnd.openxmlformats-officedocument.presentationml.notesSlide+xml"/>
  <Override PartName="/ppt/comments/modernComment_149_333286B5.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8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4" r:id="rId40"/>
    <p:sldId id="295" r:id="rId41"/>
    <p:sldId id="330" r:id="rId42"/>
    <p:sldId id="333"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2" r:id="rId58"/>
    <p:sldId id="311" r:id="rId59"/>
    <p:sldId id="310" r:id="rId60"/>
    <p:sldId id="313" r:id="rId61"/>
    <p:sldId id="314" r:id="rId62"/>
    <p:sldId id="315" r:id="rId63"/>
    <p:sldId id="316" r:id="rId64"/>
    <p:sldId id="317" r:id="rId65"/>
    <p:sldId id="318" r:id="rId66"/>
    <p:sldId id="319" r:id="rId67"/>
    <p:sldId id="332" r:id="rId68"/>
    <p:sldId id="334" r:id="rId69"/>
    <p:sldId id="335" r:id="rId70"/>
    <p:sldId id="321" r:id="rId71"/>
    <p:sldId id="322" r:id="rId72"/>
    <p:sldId id="328" r:id="rId73"/>
    <p:sldId id="325" r:id="rId74"/>
    <p:sldId id="323" r:id="rId75"/>
    <p:sldId id="324" r:id="rId76"/>
    <p:sldId id="326" r:id="rId77"/>
    <p:sldId id="327" r:id="rId78"/>
    <p:sldId id="337" r:id="rId79"/>
    <p:sldId id="329" r:id="rId80"/>
  </p:sldIdLst>
  <p:sldSz cx="9144000" cy="5143500" type="screen16x9"/>
  <p:notesSz cx="6858000" cy="9144000"/>
  <p:embeddedFontLst>
    <p:embeddedFont>
      <p:font typeface="Century Gothic" panose="020B0604020202020204" charset="0"/>
      <p:regular r:id="rId82"/>
      <p:bold r:id="rId83"/>
      <p:italic r:id="rId84"/>
      <p:boldItalic r:id="rId85"/>
    </p:embeddedFont>
    <p:embeddedFont>
      <p:font typeface="Proxima Nova" panose="020B0604020202020204" charset="0"/>
      <p:regular r:id="rId86"/>
      <p:bold r:id="rId87"/>
      <p:italic r:id="rId88"/>
      <p:boldItalic r:id="rId89"/>
    </p:embeddedFont>
    <p:embeddedFont>
      <p:font typeface="Proxima Nova Semibold" panose="020B0604020202020204" charset="0"/>
      <p:regular r:id="rId90"/>
      <p:bold r:id="rId91"/>
      <p:boldItalic r:id="rId92"/>
    </p:embeddedFont>
    <p:embeddedFont>
      <p:font typeface="Roboto" panose="020B0604020202020204" charset="0"/>
      <p:regular r:id="rId93"/>
      <p:bold r:id="rId94"/>
      <p:italic r:id="rId95"/>
      <p:boldItalic r:id="rId96"/>
    </p:embeddedFont>
    <p:embeddedFont>
      <p:font typeface="Segoe UI" panose="020B0502040204020203" pitchFamily="3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2B560D-C704-4E57-8ACA-9C70E0001700}" name="Caroline Williams" initials="CW" userId="S::cwilliams@fcapotential.org::177f79e0-afaf-496f-8eb9-494e8be1e0b0" providerId="AD"/>
  <p188:author id="{0B2DEF11-4BE6-11C0-A95C-05C1E4D4DCD5}" name="Nickolas Roche" initials="NR" userId="S::NRoche@fcapotential.org::5f7fbee1-5a2f-4978-92fb-e64b19e103e2" providerId="AD"/>
  <p188:author id="{FE498E5F-8C8A-E07F-DCED-207E9E6E3FC3}" name="auk3ef@virginia.edu" initials="au" userId="S::urn:spo:guest#auk3ef@virginia.edu::"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F3388C-EA93-4B26-AB3C-2F11159C1890}" v="1" dt="2025-10-08T16:44:06.109"/>
  </p1510:revLst>
</p1510:revInfo>
</file>

<file path=ppt/tableStyles.xml><?xml version="1.0" encoding="utf-8"?>
<a:tblStyleLst xmlns:a="http://schemas.openxmlformats.org/drawingml/2006/main" def="{255E911D-A2C1-40F6-8C4E-B53B5193ABC4}">
  <a:tblStyle styleId="{255E911D-A2C1-40F6-8C4E-B53B5193ABC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4.xml"/><Relationship Id="rId107" Type="http://schemas.microsoft.com/office/2018/10/relationships/authors" Target="author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4.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6.fntdata"/><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6.fntdata"/><Relationship Id="rId61" Type="http://schemas.openxmlformats.org/officeDocument/2006/relationships/slide" Target="slides/slide59.xml"/><Relationship Id="rId82"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9.fntdata"/><Relationship Id="rId105"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k3ef@virginia.edu" userId="S::urn:spo:guest#auk3ef@virginia.edu::" providerId="AD" clId="Web-{CAFFB8F4-E763-1384-5F16-A434F1B6446F}"/>
    <pc:docChg chg="mod">
      <pc:chgData name="auk3ef@virginia.edu" userId="S::urn:spo:guest#auk3ef@virginia.edu::" providerId="AD" clId="Web-{CAFFB8F4-E763-1384-5F16-A434F1B6446F}" dt="2025-09-24T16:47:32.864" v="0"/>
      <pc:docMkLst>
        <pc:docMk/>
      </pc:docMkLst>
    </pc:docChg>
  </pc:docChgLst>
  <pc:docChgLst>
    <pc:chgData name="auk3ef@virginia.edu" userId="S::urn:spo:guest#auk3ef@virginia.edu::" providerId="AD" clId="Web-{986C77C5-E135-C8BA-B9FF-12CE019EF909}"/>
    <pc:docChg chg="modSld">
      <pc:chgData name="auk3ef@virginia.edu" userId="S::urn:spo:guest#auk3ef@virginia.edu::" providerId="AD" clId="Web-{986C77C5-E135-C8BA-B9FF-12CE019EF909}" dt="2025-10-01T00:54:12.972" v="2" actId="20577"/>
      <pc:docMkLst>
        <pc:docMk/>
      </pc:docMkLst>
      <pc:sldChg chg="modSp">
        <pc:chgData name="auk3ef@virginia.edu" userId="S::urn:spo:guest#auk3ef@virginia.edu::" providerId="AD" clId="Web-{986C77C5-E135-C8BA-B9FF-12CE019EF909}" dt="2025-10-01T00:54:12.972" v="2" actId="20577"/>
        <pc:sldMkLst>
          <pc:docMk/>
          <pc:sldMk cId="0" sldId="325"/>
        </pc:sldMkLst>
        <pc:spChg chg="mod">
          <ac:chgData name="auk3ef@virginia.edu" userId="S::urn:spo:guest#auk3ef@virginia.edu::" providerId="AD" clId="Web-{986C77C5-E135-C8BA-B9FF-12CE019EF909}" dt="2025-10-01T00:54:12.972" v="2" actId="20577"/>
          <ac:spMkLst>
            <pc:docMk/>
            <pc:sldMk cId="0" sldId="325"/>
            <ac:spMk id="712" creationId="{00000000-0000-0000-0000-000000000000}"/>
          </ac:spMkLst>
        </pc:spChg>
      </pc:sldChg>
    </pc:docChg>
  </pc:docChgLst>
  <pc:docChgLst>
    <pc:chgData name="Nickolas Roche" userId="5f7fbee1-5a2f-4978-92fb-e64b19e103e2" providerId="ADAL" clId="{89A51F26-C7BA-491B-961E-E7C83CD25769}"/>
    <pc:docChg chg="undo custSel modSld">
      <pc:chgData name="Nickolas Roche" userId="5f7fbee1-5a2f-4978-92fb-e64b19e103e2" providerId="ADAL" clId="{89A51F26-C7BA-491B-961E-E7C83CD25769}" dt="2025-10-08T19:03:10.184" v="61" actId="113"/>
      <pc:docMkLst>
        <pc:docMk/>
      </pc:docMkLst>
      <pc:sldChg chg="modSp mod">
        <pc:chgData name="Nickolas Roche" userId="5f7fbee1-5a2f-4978-92fb-e64b19e103e2" providerId="ADAL" clId="{89A51F26-C7BA-491B-961E-E7C83CD25769}" dt="2025-10-08T16:34:13.290" v="13" actId="20577"/>
        <pc:sldMkLst>
          <pc:docMk/>
          <pc:sldMk cId="0" sldId="278"/>
        </pc:sldMkLst>
        <pc:spChg chg="mod">
          <ac:chgData name="Nickolas Roche" userId="5f7fbee1-5a2f-4978-92fb-e64b19e103e2" providerId="ADAL" clId="{89A51F26-C7BA-491B-961E-E7C83CD25769}" dt="2025-10-08T16:34:13.290" v="13" actId="20577"/>
          <ac:spMkLst>
            <pc:docMk/>
            <pc:sldMk cId="0" sldId="278"/>
            <ac:spMk id="314" creationId="{00000000-0000-0000-0000-000000000000}"/>
          </ac:spMkLst>
        </pc:spChg>
      </pc:sldChg>
      <pc:sldChg chg="modNotesTx">
        <pc:chgData name="Nickolas Roche" userId="5f7fbee1-5a2f-4978-92fb-e64b19e103e2" providerId="ADAL" clId="{89A51F26-C7BA-491B-961E-E7C83CD25769}" dt="2025-10-08T16:44:09.453" v="14" actId="313"/>
        <pc:sldMkLst>
          <pc:docMk/>
          <pc:sldMk cId="0" sldId="287"/>
        </pc:sldMkLst>
      </pc:sldChg>
      <pc:sldChg chg="modNotesTx">
        <pc:chgData name="Nickolas Roche" userId="5f7fbee1-5a2f-4978-92fb-e64b19e103e2" providerId="ADAL" clId="{89A51F26-C7BA-491B-961E-E7C83CD25769}" dt="2025-10-08T16:48:19.530" v="15" actId="20577"/>
        <pc:sldMkLst>
          <pc:docMk/>
          <pc:sldMk cId="0" sldId="289"/>
        </pc:sldMkLst>
      </pc:sldChg>
      <pc:sldChg chg="modNotesTx">
        <pc:chgData name="Nickolas Roche" userId="5f7fbee1-5a2f-4978-92fb-e64b19e103e2" providerId="ADAL" clId="{89A51F26-C7BA-491B-961E-E7C83CD25769}" dt="2025-10-08T17:13:42.712" v="21" actId="20577"/>
        <pc:sldMkLst>
          <pc:docMk/>
          <pc:sldMk cId="0" sldId="292"/>
        </pc:sldMkLst>
      </pc:sldChg>
      <pc:sldChg chg="modNotesTx">
        <pc:chgData name="Nickolas Roche" userId="5f7fbee1-5a2f-4978-92fb-e64b19e103e2" providerId="ADAL" clId="{89A51F26-C7BA-491B-961E-E7C83CD25769}" dt="2025-10-08T17:18:06.494" v="36" actId="20577"/>
        <pc:sldMkLst>
          <pc:docMk/>
          <pc:sldMk cId="0" sldId="295"/>
        </pc:sldMkLst>
      </pc:sldChg>
      <pc:sldChg chg="modNotesTx">
        <pc:chgData name="Nickolas Roche" userId="5f7fbee1-5a2f-4978-92fb-e64b19e103e2" providerId="ADAL" clId="{89A51F26-C7BA-491B-961E-E7C83CD25769}" dt="2025-10-08T18:34:19.376" v="45" actId="20577"/>
        <pc:sldMkLst>
          <pc:docMk/>
          <pc:sldMk cId="0" sldId="307"/>
        </pc:sldMkLst>
      </pc:sldChg>
      <pc:sldChg chg="modSp mod">
        <pc:chgData name="Nickolas Roche" userId="5f7fbee1-5a2f-4978-92fb-e64b19e103e2" providerId="ADAL" clId="{89A51F26-C7BA-491B-961E-E7C83CD25769}" dt="2025-10-08T18:35:20.428" v="49" actId="20577"/>
        <pc:sldMkLst>
          <pc:docMk/>
          <pc:sldMk cId="0" sldId="308"/>
        </pc:sldMkLst>
        <pc:spChg chg="mod">
          <ac:chgData name="Nickolas Roche" userId="5f7fbee1-5a2f-4978-92fb-e64b19e103e2" providerId="ADAL" clId="{89A51F26-C7BA-491B-961E-E7C83CD25769}" dt="2025-10-08T18:35:20.428" v="49" actId="20577"/>
          <ac:spMkLst>
            <pc:docMk/>
            <pc:sldMk cId="0" sldId="308"/>
            <ac:spMk id="554" creationId="{00000000-0000-0000-0000-000000000000}"/>
          </ac:spMkLst>
        </pc:spChg>
      </pc:sldChg>
      <pc:sldChg chg="modSp mod">
        <pc:chgData name="Nickolas Roche" userId="5f7fbee1-5a2f-4978-92fb-e64b19e103e2" providerId="ADAL" clId="{89A51F26-C7BA-491B-961E-E7C83CD25769}" dt="2025-10-08T18:43:28.687" v="56" actId="20577"/>
        <pc:sldMkLst>
          <pc:docMk/>
          <pc:sldMk cId="0" sldId="310"/>
        </pc:sldMkLst>
        <pc:spChg chg="mod">
          <ac:chgData name="Nickolas Roche" userId="5f7fbee1-5a2f-4978-92fb-e64b19e103e2" providerId="ADAL" clId="{89A51F26-C7BA-491B-961E-E7C83CD25769}" dt="2025-10-08T18:43:28.687" v="56" actId="20577"/>
          <ac:spMkLst>
            <pc:docMk/>
            <pc:sldMk cId="0" sldId="310"/>
            <ac:spMk id="570" creationId="{00000000-0000-0000-0000-000000000000}"/>
          </ac:spMkLst>
        </pc:spChg>
      </pc:sldChg>
      <pc:sldChg chg="modSp mod">
        <pc:chgData name="Nickolas Roche" userId="5f7fbee1-5a2f-4978-92fb-e64b19e103e2" providerId="ADAL" clId="{89A51F26-C7BA-491B-961E-E7C83CD25769}" dt="2025-10-08T18:40:41.112" v="52" actId="20577"/>
        <pc:sldMkLst>
          <pc:docMk/>
          <pc:sldMk cId="0" sldId="312"/>
        </pc:sldMkLst>
        <pc:spChg chg="mod">
          <ac:chgData name="Nickolas Roche" userId="5f7fbee1-5a2f-4978-92fb-e64b19e103e2" providerId="ADAL" clId="{89A51F26-C7BA-491B-961E-E7C83CD25769}" dt="2025-10-08T18:40:41.112" v="52" actId="20577"/>
          <ac:spMkLst>
            <pc:docMk/>
            <pc:sldMk cId="0" sldId="312"/>
            <ac:spMk id="590" creationId="{00000000-0000-0000-0000-000000000000}"/>
          </ac:spMkLst>
        </pc:spChg>
      </pc:sldChg>
      <pc:sldChg chg="modNotesTx">
        <pc:chgData name="Nickolas Roche" userId="5f7fbee1-5a2f-4978-92fb-e64b19e103e2" providerId="ADAL" clId="{89A51F26-C7BA-491B-961E-E7C83CD25769}" dt="2025-10-08T18:49:44.548" v="57" actId="113"/>
        <pc:sldMkLst>
          <pc:docMk/>
          <pc:sldMk cId="0" sldId="315"/>
        </pc:sldMkLst>
      </pc:sldChg>
      <pc:sldChg chg="modNotesTx">
        <pc:chgData name="Nickolas Roche" userId="5f7fbee1-5a2f-4978-92fb-e64b19e103e2" providerId="ADAL" clId="{89A51F26-C7BA-491B-961E-E7C83CD25769}" dt="2025-10-08T18:53:35.292" v="58" actId="113"/>
        <pc:sldMkLst>
          <pc:docMk/>
          <pc:sldMk cId="0" sldId="316"/>
        </pc:sldMkLst>
      </pc:sldChg>
      <pc:sldChg chg="modNotesTx">
        <pc:chgData name="Nickolas Roche" userId="5f7fbee1-5a2f-4978-92fb-e64b19e103e2" providerId="ADAL" clId="{89A51F26-C7BA-491B-961E-E7C83CD25769}" dt="2025-10-08T19:03:10.184" v="61" actId="113"/>
        <pc:sldMkLst>
          <pc:docMk/>
          <pc:sldMk cId="0" sldId="318"/>
        </pc:sldMkLst>
      </pc:sldChg>
      <pc:sldChg chg="modSp mod modNotesTx">
        <pc:chgData name="Nickolas Roche" userId="5f7fbee1-5a2f-4978-92fb-e64b19e103e2" providerId="ADAL" clId="{89A51F26-C7BA-491B-961E-E7C83CD25769}" dt="2025-10-08T17:23:40.915" v="44" actId="20577"/>
        <pc:sldMkLst>
          <pc:docMk/>
          <pc:sldMk cId="2535749775" sldId="330"/>
        </pc:sldMkLst>
        <pc:spChg chg="mod">
          <ac:chgData name="Nickolas Roche" userId="5f7fbee1-5a2f-4978-92fb-e64b19e103e2" providerId="ADAL" clId="{89A51F26-C7BA-491B-961E-E7C83CD25769}" dt="2025-10-08T17:22:10.927" v="40" actId="20577"/>
          <ac:spMkLst>
            <pc:docMk/>
            <pc:sldMk cId="2535749775" sldId="330"/>
            <ac:spMk id="443" creationId="{3E3E8C7F-9227-2A1E-6E14-AAE976C87C2C}"/>
          </ac:spMkLst>
        </pc:spChg>
      </pc:sldChg>
    </pc:docChg>
  </pc:docChgLst>
  <pc:docChgLst>
    <pc:chgData name="auk3ef@virginia.edu" userId="S::urn:spo:guest#auk3ef@virginia.edu::" providerId="AD" clId="Web-{B83CE039-FD1F-6540-4068-56538F0C23BF}"/>
    <pc:docChg chg="modSld">
      <pc:chgData name="auk3ef@virginia.edu" userId="S::urn:spo:guest#auk3ef@virginia.edu::" providerId="AD" clId="Web-{B83CE039-FD1F-6540-4068-56538F0C23BF}" dt="2025-10-01T18:54:09.857" v="12" actId="1076"/>
      <pc:docMkLst>
        <pc:docMk/>
      </pc:docMkLst>
      <pc:sldChg chg="modSp">
        <pc:chgData name="auk3ef@virginia.edu" userId="S::urn:spo:guest#auk3ef@virginia.edu::" providerId="AD" clId="Web-{B83CE039-FD1F-6540-4068-56538F0C23BF}" dt="2025-10-01T18:54:09.857" v="12" actId="1076"/>
        <pc:sldMkLst>
          <pc:docMk/>
          <pc:sldMk cId="649810945" sldId="337"/>
        </pc:sldMkLst>
      </pc:sldChg>
    </pc:docChg>
  </pc:docChgLst>
  <pc:docChgLst>
    <pc:chgData name="auk3ef@virginia.edu" userId="S::urn:spo:guest#auk3ef@virginia.edu::" providerId="AD" clId="Web-{8EAAE375-FE9A-F14B-C54F-ACC4F7FA0ADF}"/>
    <pc:docChg chg="modSld">
      <pc:chgData name="auk3ef@virginia.edu" userId="S::urn:spo:guest#auk3ef@virginia.edu::" providerId="AD" clId="Web-{8EAAE375-FE9A-F14B-C54F-ACC4F7FA0ADF}" dt="2025-10-02T17:40:01.425" v="19" actId="1076"/>
      <pc:docMkLst>
        <pc:docMk/>
      </pc:docMkLst>
      <pc:sldChg chg="addSp delSp modSp">
        <pc:chgData name="auk3ef@virginia.edu" userId="S::urn:spo:guest#auk3ef@virginia.edu::" providerId="AD" clId="Web-{8EAAE375-FE9A-F14B-C54F-ACC4F7FA0ADF}" dt="2025-10-02T17:40:01.425" v="19" actId="1076"/>
        <pc:sldMkLst>
          <pc:docMk/>
          <pc:sldMk cId="649810945" sldId="337"/>
        </pc:sldMkLst>
        <pc:picChg chg="add mod">
          <ac:chgData name="auk3ef@virginia.edu" userId="S::urn:spo:guest#auk3ef@virginia.edu::" providerId="AD" clId="Web-{8EAAE375-FE9A-F14B-C54F-ACC4F7FA0ADF}" dt="2025-10-02T17:39:46.784" v="13" actId="14100"/>
          <ac:picMkLst>
            <pc:docMk/>
            <pc:sldMk cId="649810945" sldId="337"/>
            <ac:picMk id="6" creationId="{178E7961-1383-9DF0-272B-49F523A703F6}"/>
          </ac:picMkLst>
        </pc:picChg>
        <pc:picChg chg="add mod">
          <ac:chgData name="auk3ef@virginia.edu" userId="S::urn:spo:guest#auk3ef@virginia.edu::" providerId="AD" clId="Web-{8EAAE375-FE9A-F14B-C54F-ACC4F7FA0ADF}" dt="2025-10-02T17:39:52.050" v="15" actId="14100"/>
          <ac:picMkLst>
            <pc:docMk/>
            <pc:sldMk cId="649810945" sldId="337"/>
            <ac:picMk id="7" creationId="{93B173B9-1072-A464-1616-55C0D8F85D4D}"/>
          </ac:picMkLst>
        </pc:picChg>
        <pc:picChg chg="add mod">
          <ac:chgData name="auk3ef@virginia.edu" userId="S::urn:spo:guest#auk3ef@virginia.edu::" providerId="AD" clId="Web-{8EAAE375-FE9A-F14B-C54F-ACC4F7FA0ADF}" dt="2025-10-02T17:40:01.425" v="19" actId="1076"/>
          <ac:picMkLst>
            <pc:docMk/>
            <pc:sldMk cId="649810945" sldId="337"/>
            <ac:picMk id="8" creationId="{25BFAE99-4419-AEAA-1260-868E69336462}"/>
          </ac:picMkLst>
        </pc:picChg>
      </pc:sldChg>
    </pc:docChg>
  </pc:docChgLst>
  <pc:docChgLst>
    <pc:chgData name="auk3ef@virginia.edu" userId="S::urn:spo:guest#auk3ef@virginia.edu::" providerId="AD" clId="Web-{4177BB35-8CCE-1C3B-28EE-9243B61FF8BC}"/>
    <pc:docChg chg="modSld">
      <pc:chgData name="auk3ef@virginia.edu" userId="S::urn:spo:guest#auk3ef@virginia.edu::" providerId="AD" clId="Web-{4177BB35-8CCE-1C3B-28EE-9243B61FF8BC}" dt="2025-10-01T20:30:27.266" v="40" actId="20577"/>
      <pc:docMkLst>
        <pc:docMk/>
      </pc:docMkLst>
      <pc:sldChg chg="addSp modSp">
        <pc:chgData name="auk3ef@virginia.edu" userId="S::urn:spo:guest#auk3ef@virginia.edu::" providerId="AD" clId="Web-{4177BB35-8CCE-1C3B-28EE-9243B61FF8BC}" dt="2025-10-01T20:30:27.266" v="40" actId="20577"/>
        <pc:sldMkLst>
          <pc:docMk/>
          <pc:sldMk cId="0" sldId="292"/>
        </pc:sldMkLst>
        <pc:spChg chg="add mod">
          <ac:chgData name="auk3ef@virginia.edu" userId="S::urn:spo:guest#auk3ef@virginia.edu::" providerId="AD" clId="Web-{4177BB35-8CCE-1C3B-28EE-9243B61FF8BC}" dt="2025-10-01T20:30:27.266" v="40" actId="20577"/>
          <ac:spMkLst>
            <pc:docMk/>
            <pc:sldMk cId="0" sldId="292"/>
            <ac:spMk id="4" creationId="{A18C58B6-BF68-F29C-DAE1-7BBEBF67F0BF}"/>
          </ac:spMkLst>
        </pc:spChg>
      </pc:sldChg>
    </pc:docChg>
  </pc:docChgLst>
  <pc:docChgLst>
    <pc:chgData name="auk3ef@virginia.edu" userId="S::urn:spo:guest#auk3ef@virginia.edu::" providerId="AD" clId="Web-{5630340C-E0ED-DC68-CD2D-69E6B951CE4E}"/>
    <pc:docChg chg="modSld">
      <pc:chgData name="auk3ef@virginia.edu" userId="S::urn:spo:guest#auk3ef@virginia.edu::" providerId="AD" clId="Web-{5630340C-E0ED-DC68-CD2D-69E6B951CE4E}" dt="2025-10-01T18:53:19.806" v="22" actId="1076"/>
      <pc:docMkLst>
        <pc:docMk/>
      </pc:docMkLst>
      <pc:sldChg chg="addSp modSp">
        <pc:chgData name="auk3ef@virginia.edu" userId="S::urn:spo:guest#auk3ef@virginia.edu::" providerId="AD" clId="Web-{5630340C-E0ED-DC68-CD2D-69E6B951CE4E}" dt="2025-10-01T18:53:19.806" v="22" actId="1076"/>
        <pc:sldMkLst>
          <pc:docMk/>
          <pc:sldMk cId="649810945" sldId="337"/>
        </pc:sldMkLst>
        <pc:spChg chg="mod">
          <ac:chgData name="auk3ef@virginia.edu" userId="S::urn:spo:guest#auk3ef@virginia.edu::" providerId="AD" clId="Web-{5630340C-E0ED-DC68-CD2D-69E6B951CE4E}" dt="2025-10-01T18:48:10.481" v="6" actId="20577"/>
          <ac:spMkLst>
            <pc:docMk/>
            <pc:sldMk cId="649810945" sldId="337"/>
            <ac:spMk id="2" creationId="{CD4E2C8D-916E-E466-F6D3-5E6BD06FFF3F}"/>
          </ac:spMkLst>
        </pc:spChg>
      </pc:sldChg>
    </pc:docChg>
  </pc:docChgLst>
  <pc:docChgLst>
    <pc:chgData name="auk3ef@virginia.edu" userId="S::urn:spo:guest#auk3ef@virginia.edu::" providerId="AD" clId="Web-{2E4E1EDC-84E4-0971-7EB5-2E004DA56521}"/>
    <pc:docChg chg="addSld delSld modSld">
      <pc:chgData name="auk3ef@virginia.edu" userId="S::urn:spo:guest#auk3ef@virginia.edu::" providerId="AD" clId="Web-{2E4E1EDC-84E4-0971-7EB5-2E004DA56521}" dt="2025-10-01T15:43:01.968" v="777"/>
      <pc:docMkLst>
        <pc:docMk/>
      </pc:docMkLst>
      <pc:sldChg chg="modSp">
        <pc:chgData name="auk3ef@virginia.edu" userId="S::urn:spo:guest#auk3ef@virginia.edu::" providerId="AD" clId="Web-{2E4E1EDC-84E4-0971-7EB5-2E004DA56521}" dt="2025-10-01T12:01:00.069" v="15" actId="1076"/>
        <pc:sldMkLst>
          <pc:docMk/>
          <pc:sldMk cId="0" sldId="258"/>
        </pc:sldMkLst>
        <pc:spChg chg="mod">
          <ac:chgData name="auk3ef@virginia.edu" userId="S::urn:spo:guest#auk3ef@virginia.edu::" providerId="AD" clId="Web-{2E4E1EDC-84E4-0971-7EB5-2E004DA56521}" dt="2025-10-01T12:01:00.069" v="15" actId="1076"/>
          <ac:spMkLst>
            <pc:docMk/>
            <pc:sldMk cId="0" sldId="258"/>
            <ac:spMk id="146" creationId="{00000000-0000-0000-0000-000000000000}"/>
          </ac:spMkLst>
        </pc:spChg>
      </pc:sldChg>
      <pc:sldChg chg="modSp">
        <pc:chgData name="auk3ef@virginia.edu" userId="S::urn:spo:guest#auk3ef@virginia.edu::" providerId="AD" clId="Web-{2E4E1EDC-84E4-0971-7EB5-2E004DA56521}" dt="2025-10-01T12:01:46.976" v="31" actId="1076"/>
        <pc:sldMkLst>
          <pc:docMk/>
          <pc:sldMk cId="0" sldId="259"/>
        </pc:sldMkLst>
        <pc:spChg chg="mod">
          <ac:chgData name="auk3ef@virginia.edu" userId="S::urn:spo:guest#auk3ef@virginia.edu::" providerId="AD" clId="Web-{2E4E1EDC-84E4-0971-7EB5-2E004DA56521}" dt="2025-10-01T12:01:46.976" v="31" actId="1076"/>
          <ac:spMkLst>
            <pc:docMk/>
            <pc:sldMk cId="0" sldId="259"/>
            <ac:spMk id="155" creationId="{00000000-0000-0000-0000-000000000000}"/>
          </ac:spMkLst>
        </pc:spChg>
      </pc:sldChg>
      <pc:sldChg chg="modSp">
        <pc:chgData name="auk3ef@virginia.edu" userId="S::urn:spo:guest#auk3ef@virginia.edu::" providerId="AD" clId="Web-{2E4E1EDC-84E4-0971-7EB5-2E004DA56521}" dt="2025-10-01T12:02:53.367" v="58" actId="1076"/>
        <pc:sldMkLst>
          <pc:docMk/>
          <pc:sldMk cId="0" sldId="260"/>
        </pc:sldMkLst>
        <pc:spChg chg="mod">
          <ac:chgData name="auk3ef@virginia.edu" userId="S::urn:spo:guest#auk3ef@virginia.edu::" providerId="AD" clId="Web-{2E4E1EDC-84E4-0971-7EB5-2E004DA56521}" dt="2025-10-01T12:02:53.367" v="58" actId="1076"/>
          <ac:spMkLst>
            <pc:docMk/>
            <pc:sldMk cId="0" sldId="260"/>
            <ac:spMk id="163" creationId="{00000000-0000-0000-0000-000000000000}"/>
          </ac:spMkLst>
        </pc:spChg>
      </pc:sldChg>
      <pc:sldChg chg="delSp modSp">
        <pc:chgData name="auk3ef@virginia.edu" userId="S::urn:spo:guest#auk3ef@virginia.edu::" providerId="AD" clId="Web-{2E4E1EDC-84E4-0971-7EB5-2E004DA56521}" dt="2025-10-01T12:03:53.837" v="87" actId="1076"/>
        <pc:sldMkLst>
          <pc:docMk/>
          <pc:sldMk cId="0" sldId="261"/>
        </pc:sldMkLst>
        <pc:spChg chg="mod">
          <ac:chgData name="auk3ef@virginia.edu" userId="S::urn:spo:guest#auk3ef@virginia.edu::" providerId="AD" clId="Web-{2E4E1EDC-84E4-0971-7EB5-2E004DA56521}" dt="2025-10-01T12:03:53.837" v="87" actId="1076"/>
          <ac:spMkLst>
            <pc:docMk/>
            <pc:sldMk cId="0" sldId="261"/>
            <ac:spMk id="174" creationId="{00000000-0000-0000-0000-000000000000}"/>
          </ac:spMkLst>
        </pc:spChg>
      </pc:sldChg>
      <pc:sldChg chg="modSp">
        <pc:chgData name="auk3ef@virginia.edu" userId="S::urn:spo:guest#auk3ef@virginia.edu::" providerId="AD" clId="Web-{2E4E1EDC-84E4-0971-7EB5-2E004DA56521}" dt="2025-10-01T12:04:16.134" v="99" actId="20577"/>
        <pc:sldMkLst>
          <pc:docMk/>
          <pc:sldMk cId="0" sldId="262"/>
        </pc:sldMkLst>
        <pc:spChg chg="mod">
          <ac:chgData name="auk3ef@virginia.edu" userId="S::urn:spo:guest#auk3ef@virginia.edu::" providerId="AD" clId="Web-{2E4E1EDC-84E4-0971-7EB5-2E004DA56521}" dt="2025-10-01T12:04:16.134" v="99" actId="20577"/>
          <ac:spMkLst>
            <pc:docMk/>
            <pc:sldMk cId="0" sldId="262"/>
            <ac:spMk id="181" creationId="{00000000-0000-0000-0000-000000000000}"/>
          </ac:spMkLst>
        </pc:spChg>
      </pc:sldChg>
      <pc:sldChg chg="modSp modNotes">
        <pc:chgData name="auk3ef@virginia.edu" userId="S::urn:spo:guest#auk3ef@virginia.edu::" providerId="AD" clId="Web-{2E4E1EDC-84E4-0971-7EB5-2E004DA56521}" dt="2025-10-01T12:05:53.310" v="151" actId="1076"/>
        <pc:sldMkLst>
          <pc:docMk/>
          <pc:sldMk cId="0" sldId="264"/>
        </pc:sldMkLst>
        <pc:spChg chg="mod">
          <ac:chgData name="auk3ef@virginia.edu" userId="S::urn:spo:guest#auk3ef@virginia.edu::" providerId="AD" clId="Web-{2E4E1EDC-84E4-0971-7EB5-2E004DA56521}" dt="2025-10-01T12:05:53.310" v="151" actId="1076"/>
          <ac:spMkLst>
            <pc:docMk/>
            <pc:sldMk cId="0" sldId="264"/>
            <ac:spMk id="195" creationId="{00000000-0000-0000-0000-000000000000}"/>
          </ac:spMkLst>
        </pc:spChg>
        <pc:spChg chg="mod">
          <ac:chgData name="auk3ef@virginia.edu" userId="S::urn:spo:guest#auk3ef@virginia.edu::" providerId="AD" clId="Web-{2E4E1EDC-84E4-0971-7EB5-2E004DA56521}" dt="2025-10-01T12:05:20.713" v="135" actId="20577"/>
          <ac:spMkLst>
            <pc:docMk/>
            <pc:sldMk cId="0" sldId="264"/>
            <ac:spMk id="197" creationId="{00000000-0000-0000-0000-000000000000}"/>
          </ac:spMkLst>
        </pc:spChg>
      </pc:sldChg>
      <pc:sldChg chg="modSp">
        <pc:chgData name="auk3ef@virginia.edu" userId="S::urn:spo:guest#auk3ef@virginia.edu::" providerId="AD" clId="Web-{2E4E1EDC-84E4-0971-7EB5-2E004DA56521}" dt="2025-10-01T12:05:43.403" v="150" actId="1076"/>
        <pc:sldMkLst>
          <pc:docMk/>
          <pc:sldMk cId="0" sldId="265"/>
        </pc:sldMkLst>
        <pc:spChg chg="mod">
          <ac:chgData name="auk3ef@virginia.edu" userId="S::urn:spo:guest#auk3ef@virginia.edu::" providerId="AD" clId="Web-{2E4E1EDC-84E4-0971-7EB5-2E004DA56521}" dt="2025-10-01T12:05:43.403" v="150" actId="1076"/>
          <ac:spMkLst>
            <pc:docMk/>
            <pc:sldMk cId="0" sldId="265"/>
            <ac:spMk id="210" creationId="{00000000-0000-0000-0000-000000000000}"/>
          </ac:spMkLst>
        </pc:spChg>
      </pc:sldChg>
      <pc:sldChg chg="modSp">
        <pc:chgData name="auk3ef@virginia.edu" userId="S::urn:spo:guest#auk3ef@virginia.edu::" providerId="AD" clId="Web-{2E4E1EDC-84E4-0971-7EB5-2E004DA56521}" dt="2025-10-01T12:06:33.658" v="171" actId="1076"/>
        <pc:sldMkLst>
          <pc:docMk/>
          <pc:sldMk cId="0" sldId="266"/>
        </pc:sldMkLst>
        <pc:spChg chg="mod">
          <ac:chgData name="auk3ef@virginia.edu" userId="S::urn:spo:guest#auk3ef@virginia.edu::" providerId="AD" clId="Web-{2E4E1EDC-84E4-0971-7EB5-2E004DA56521}" dt="2025-10-01T12:06:33.658" v="171" actId="1076"/>
          <ac:spMkLst>
            <pc:docMk/>
            <pc:sldMk cId="0" sldId="266"/>
            <ac:spMk id="218" creationId="{00000000-0000-0000-0000-000000000000}"/>
          </ac:spMkLst>
        </pc:spChg>
      </pc:sldChg>
      <pc:sldChg chg="modSp">
        <pc:chgData name="auk3ef@virginia.edu" userId="S::urn:spo:guest#auk3ef@virginia.edu::" providerId="AD" clId="Web-{2E4E1EDC-84E4-0971-7EB5-2E004DA56521}" dt="2025-10-01T12:07:04.332" v="190" actId="1076"/>
        <pc:sldMkLst>
          <pc:docMk/>
          <pc:sldMk cId="0" sldId="267"/>
        </pc:sldMkLst>
        <pc:spChg chg="mod">
          <ac:chgData name="auk3ef@virginia.edu" userId="S::urn:spo:guest#auk3ef@virginia.edu::" providerId="AD" clId="Web-{2E4E1EDC-84E4-0971-7EB5-2E004DA56521}" dt="2025-10-01T12:07:04.332" v="190" actId="1076"/>
          <ac:spMkLst>
            <pc:docMk/>
            <pc:sldMk cId="0" sldId="267"/>
            <ac:spMk id="228" creationId="{00000000-0000-0000-0000-000000000000}"/>
          </ac:spMkLst>
        </pc:spChg>
      </pc:sldChg>
      <pc:sldChg chg="modSp">
        <pc:chgData name="auk3ef@virginia.edu" userId="S::urn:spo:guest#auk3ef@virginia.edu::" providerId="AD" clId="Web-{2E4E1EDC-84E4-0971-7EB5-2E004DA56521}" dt="2025-10-01T12:07:50.054" v="199" actId="1076"/>
        <pc:sldMkLst>
          <pc:docMk/>
          <pc:sldMk cId="0" sldId="268"/>
        </pc:sldMkLst>
        <pc:spChg chg="mod">
          <ac:chgData name="auk3ef@virginia.edu" userId="S::urn:spo:guest#auk3ef@virginia.edu::" providerId="AD" clId="Web-{2E4E1EDC-84E4-0971-7EB5-2E004DA56521}" dt="2025-10-01T12:07:50.054" v="199" actId="1076"/>
          <ac:spMkLst>
            <pc:docMk/>
            <pc:sldMk cId="0" sldId="268"/>
            <ac:spMk id="2" creationId="{39E3EAD7-E9E6-EF23-4FFD-7AA557605C5A}"/>
          </ac:spMkLst>
        </pc:spChg>
      </pc:sldChg>
      <pc:sldChg chg="modSp">
        <pc:chgData name="auk3ef@virginia.edu" userId="S::urn:spo:guest#auk3ef@virginia.edu::" providerId="AD" clId="Web-{2E4E1EDC-84E4-0971-7EB5-2E004DA56521}" dt="2025-10-01T15:17:54.902" v="208" actId="1076"/>
        <pc:sldMkLst>
          <pc:docMk/>
          <pc:sldMk cId="0" sldId="274"/>
        </pc:sldMkLst>
        <pc:spChg chg="mod">
          <ac:chgData name="auk3ef@virginia.edu" userId="S::urn:spo:guest#auk3ef@virginia.edu::" providerId="AD" clId="Web-{2E4E1EDC-84E4-0971-7EB5-2E004DA56521}" dt="2025-10-01T15:17:54.902" v="208" actId="1076"/>
          <ac:spMkLst>
            <pc:docMk/>
            <pc:sldMk cId="0" sldId="274"/>
            <ac:spMk id="287" creationId="{00000000-0000-0000-0000-000000000000}"/>
          </ac:spMkLst>
        </pc:spChg>
      </pc:sldChg>
      <pc:sldChg chg="modSp">
        <pc:chgData name="auk3ef@virginia.edu" userId="S::urn:spo:guest#auk3ef@virginia.edu::" providerId="AD" clId="Web-{2E4E1EDC-84E4-0971-7EB5-2E004DA56521}" dt="2025-10-01T15:18:28.247" v="224" actId="1076"/>
        <pc:sldMkLst>
          <pc:docMk/>
          <pc:sldMk cId="0" sldId="280"/>
        </pc:sldMkLst>
        <pc:spChg chg="mod">
          <ac:chgData name="auk3ef@virginia.edu" userId="S::urn:spo:guest#auk3ef@virginia.edu::" providerId="AD" clId="Web-{2E4E1EDC-84E4-0971-7EB5-2E004DA56521}" dt="2025-10-01T15:18:28.247" v="224" actId="1076"/>
          <ac:spMkLst>
            <pc:docMk/>
            <pc:sldMk cId="0" sldId="280"/>
            <ac:spMk id="2" creationId="{D9F79006-9B43-E291-656C-E1ACC2235685}"/>
          </ac:spMkLst>
        </pc:spChg>
      </pc:sldChg>
      <pc:sldChg chg="modSp">
        <pc:chgData name="auk3ef@virginia.edu" userId="S::urn:spo:guest#auk3ef@virginia.edu::" providerId="AD" clId="Web-{2E4E1EDC-84E4-0971-7EB5-2E004DA56521}" dt="2025-10-01T15:18:59.982" v="229" actId="1076"/>
        <pc:sldMkLst>
          <pc:docMk/>
          <pc:sldMk cId="0" sldId="283"/>
        </pc:sldMkLst>
        <pc:spChg chg="mod">
          <ac:chgData name="auk3ef@virginia.edu" userId="S::urn:spo:guest#auk3ef@virginia.edu::" providerId="AD" clId="Web-{2E4E1EDC-84E4-0971-7EB5-2E004DA56521}" dt="2025-10-01T15:18:59.982" v="229" actId="1076"/>
          <ac:spMkLst>
            <pc:docMk/>
            <pc:sldMk cId="0" sldId="283"/>
            <ac:spMk id="3" creationId="{62FF0C2D-9CC6-7091-4DBD-E74751D5F126}"/>
          </ac:spMkLst>
        </pc:spChg>
      </pc:sldChg>
      <pc:sldChg chg="modSp">
        <pc:chgData name="auk3ef@virginia.edu" userId="S::urn:spo:guest#auk3ef@virginia.edu::" providerId="AD" clId="Web-{2E4E1EDC-84E4-0971-7EB5-2E004DA56521}" dt="2025-10-01T15:19:10.608" v="231" actId="20577"/>
        <pc:sldMkLst>
          <pc:docMk/>
          <pc:sldMk cId="0" sldId="284"/>
        </pc:sldMkLst>
        <pc:spChg chg="mod">
          <ac:chgData name="auk3ef@virginia.edu" userId="S::urn:spo:guest#auk3ef@virginia.edu::" providerId="AD" clId="Web-{2E4E1EDC-84E4-0971-7EB5-2E004DA56521}" dt="2025-10-01T15:19:10.608" v="231" actId="20577"/>
          <ac:spMkLst>
            <pc:docMk/>
            <pc:sldMk cId="0" sldId="284"/>
            <ac:spMk id="2" creationId="{6EAF45A7-731C-1B53-F77D-D62B631AB8D0}"/>
          </ac:spMkLst>
        </pc:spChg>
      </pc:sldChg>
      <pc:sldChg chg="modSp">
        <pc:chgData name="auk3ef@virginia.edu" userId="S::urn:spo:guest#auk3ef@virginia.edu::" providerId="AD" clId="Web-{2E4E1EDC-84E4-0971-7EB5-2E004DA56521}" dt="2025-10-01T15:20:00.344" v="244" actId="1076"/>
        <pc:sldMkLst>
          <pc:docMk/>
          <pc:sldMk cId="0" sldId="286"/>
        </pc:sldMkLst>
        <pc:spChg chg="mod">
          <ac:chgData name="auk3ef@virginia.edu" userId="S::urn:spo:guest#auk3ef@virginia.edu::" providerId="AD" clId="Web-{2E4E1EDC-84E4-0971-7EB5-2E004DA56521}" dt="2025-10-01T15:20:00.344" v="244" actId="1076"/>
          <ac:spMkLst>
            <pc:docMk/>
            <pc:sldMk cId="0" sldId="286"/>
            <ac:spMk id="374" creationId="{00000000-0000-0000-0000-000000000000}"/>
          </ac:spMkLst>
        </pc:spChg>
      </pc:sldChg>
      <pc:sldChg chg="modSp">
        <pc:chgData name="auk3ef@virginia.edu" userId="S::urn:spo:guest#auk3ef@virginia.edu::" providerId="AD" clId="Web-{2E4E1EDC-84E4-0971-7EB5-2E004DA56521}" dt="2025-10-01T15:21:09.798" v="269" actId="1076"/>
        <pc:sldMkLst>
          <pc:docMk/>
          <pc:sldMk cId="0" sldId="287"/>
        </pc:sldMkLst>
        <pc:spChg chg="mod">
          <ac:chgData name="auk3ef@virginia.edu" userId="S::urn:spo:guest#auk3ef@virginia.edu::" providerId="AD" clId="Web-{2E4E1EDC-84E4-0971-7EB5-2E004DA56521}" dt="2025-10-01T15:21:09.798" v="269" actId="1076"/>
          <ac:spMkLst>
            <pc:docMk/>
            <pc:sldMk cId="0" sldId="287"/>
            <ac:spMk id="382" creationId="{00000000-0000-0000-0000-000000000000}"/>
          </ac:spMkLst>
        </pc:spChg>
      </pc:sldChg>
      <pc:sldChg chg="modSp">
        <pc:chgData name="auk3ef@virginia.edu" userId="S::urn:spo:guest#auk3ef@virginia.edu::" providerId="AD" clId="Web-{2E4E1EDC-84E4-0971-7EB5-2E004DA56521}" dt="2025-10-01T15:21:29.361" v="273" actId="1076"/>
        <pc:sldMkLst>
          <pc:docMk/>
          <pc:sldMk cId="0" sldId="288"/>
        </pc:sldMkLst>
        <pc:spChg chg="mod">
          <ac:chgData name="auk3ef@virginia.edu" userId="S::urn:spo:guest#auk3ef@virginia.edu::" providerId="AD" clId="Web-{2E4E1EDC-84E4-0971-7EB5-2E004DA56521}" dt="2025-10-01T15:21:29.361" v="273" actId="1076"/>
          <ac:spMkLst>
            <pc:docMk/>
            <pc:sldMk cId="0" sldId="288"/>
            <ac:spMk id="391" creationId="{00000000-0000-0000-0000-000000000000}"/>
          </ac:spMkLst>
        </pc:spChg>
      </pc:sldChg>
      <pc:sldChg chg="modSp">
        <pc:chgData name="auk3ef@virginia.edu" userId="S::urn:spo:guest#auk3ef@virginia.edu::" providerId="AD" clId="Web-{2E4E1EDC-84E4-0971-7EB5-2E004DA56521}" dt="2025-10-01T15:22:00.393" v="284" actId="1076"/>
        <pc:sldMkLst>
          <pc:docMk/>
          <pc:sldMk cId="0" sldId="291"/>
        </pc:sldMkLst>
        <pc:spChg chg="mod">
          <ac:chgData name="auk3ef@virginia.edu" userId="S::urn:spo:guest#auk3ef@virginia.edu::" providerId="AD" clId="Web-{2E4E1EDC-84E4-0971-7EB5-2E004DA56521}" dt="2025-10-01T15:22:00.393" v="284" actId="1076"/>
          <ac:spMkLst>
            <pc:docMk/>
            <pc:sldMk cId="0" sldId="291"/>
            <ac:spMk id="415" creationId="{00000000-0000-0000-0000-000000000000}"/>
          </ac:spMkLst>
        </pc:spChg>
      </pc:sldChg>
      <pc:sldChg chg="modSp">
        <pc:chgData name="auk3ef@virginia.edu" userId="S::urn:spo:guest#auk3ef@virginia.edu::" providerId="AD" clId="Web-{2E4E1EDC-84E4-0971-7EB5-2E004DA56521}" dt="2025-10-01T15:23:06.551" v="314" actId="20577"/>
        <pc:sldMkLst>
          <pc:docMk/>
          <pc:sldMk cId="0" sldId="295"/>
        </pc:sldMkLst>
        <pc:spChg chg="mod">
          <ac:chgData name="auk3ef@virginia.edu" userId="S::urn:spo:guest#auk3ef@virginia.edu::" providerId="AD" clId="Web-{2E4E1EDC-84E4-0971-7EB5-2E004DA56521}" dt="2025-10-01T15:23:06.551" v="314" actId="20577"/>
          <ac:spMkLst>
            <pc:docMk/>
            <pc:sldMk cId="0" sldId="295"/>
            <ac:spMk id="4" creationId="{0A5D6D0B-9904-8700-1EF0-E1A14888DA8D}"/>
          </ac:spMkLst>
        </pc:spChg>
      </pc:sldChg>
      <pc:sldChg chg="modSp">
        <pc:chgData name="auk3ef@virginia.edu" userId="S::urn:spo:guest#auk3ef@virginia.edu::" providerId="AD" clId="Web-{2E4E1EDC-84E4-0971-7EB5-2E004DA56521}" dt="2025-10-01T15:24:18.491" v="354" actId="1076"/>
        <pc:sldMkLst>
          <pc:docMk/>
          <pc:sldMk cId="0" sldId="296"/>
        </pc:sldMkLst>
        <pc:spChg chg="mod">
          <ac:chgData name="auk3ef@virginia.edu" userId="S::urn:spo:guest#auk3ef@virginia.edu::" providerId="AD" clId="Web-{2E4E1EDC-84E4-0971-7EB5-2E004DA56521}" dt="2025-10-01T15:24:18.491" v="354" actId="1076"/>
          <ac:spMkLst>
            <pc:docMk/>
            <pc:sldMk cId="0" sldId="296"/>
            <ac:spMk id="453" creationId="{00000000-0000-0000-0000-000000000000}"/>
          </ac:spMkLst>
        </pc:spChg>
      </pc:sldChg>
      <pc:sldChg chg="modSp">
        <pc:chgData name="auk3ef@virginia.edu" userId="S::urn:spo:guest#auk3ef@virginia.edu::" providerId="AD" clId="Web-{2E4E1EDC-84E4-0971-7EB5-2E004DA56521}" dt="2025-10-01T15:24:33.291" v="361" actId="1076"/>
        <pc:sldMkLst>
          <pc:docMk/>
          <pc:sldMk cId="0" sldId="297"/>
        </pc:sldMkLst>
        <pc:spChg chg="mod">
          <ac:chgData name="auk3ef@virginia.edu" userId="S::urn:spo:guest#auk3ef@virginia.edu::" providerId="AD" clId="Web-{2E4E1EDC-84E4-0971-7EB5-2E004DA56521}" dt="2025-10-01T15:24:33.291" v="361" actId="1076"/>
          <ac:spMkLst>
            <pc:docMk/>
            <pc:sldMk cId="0" sldId="297"/>
            <ac:spMk id="460" creationId="{00000000-0000-0000-0000-000000000000}"/>
          </ac:spMkLst>
        </pc:spChg>
      </pc:sldChg>
      <pc:sldChg chg="modSp">
        <pc:chgData name="auk3ef@virginia.edu" userId="S::urn:spo:guest#auk3ef@virginia.edu::" providerId="AD" clId="Web-{2E4E1EDC-84E4-0971-7EB5-2E004DA56521}" dt="2025-10-01T15:25:21.327" v="377" actId="1076"/>
        <pc:sldMkLst>
          <pc:docMk/>
          <pc:sldMk cId="0" sldId="298"/>
        </pc:sldMkLst>
        <pc:spChg chg="mod">
          <ac:chgData name="auk3ef@virginia.edu" userId="S::urn:spo:guest#auk3ef@virginia.edu::" providerId="AD" clId="Web-{2E4E1EDC-84E4-0971-7EB5-2E004DA56521}" dt="2025-10-01T15:25:21.327" v="377" actId="1076"/>
          <ac:spMkLst>
            <pc:docMk/>
            <pc:sldMk cId="0" sldId="298"/>
            <ac:spMk id="468" creationId="{00000000-0000-0000-0000-000000000000}"/>
          </ac:spMkLst>
        </pc:spChg>
      </pc:sldChg>
      <pc:sldChg chg="modSp">
        <pc:chgData name="auk3ef@virginia.edu" userId="S::urn:spo:guest#auk3ef@virginia.edu::" providerId="AD" clId="Web-{2E4E1EDC-84E4-0971-7EB5-2E004DA56521}" dt="2025-10-01T15:25:38.031" v="387" actId="20577"/>
        <pc:sldMkLst>
          <pc:docMk/>
          <pc:sldMk cId="0" sldId="300"/>
        </pc:sldMkLst>
        <pc:spChg chg="mod">
          <ac:chgData name="auk3ef@virginia.edu" userId="S::urn:spo:guest#auk3ef@virginia.edu::" providerId="AD" clId="Web-{2E4E1EDC-84E4-0971-7EB5-2E004DA56521}" dt="2025-10-01T15:25:38.031" v="387" actId="20577"/>
          <ac:spMkLst>
            <pc:docMk/>
            <pc:sldMk cId="0" sldId="300"/>
            <ac:spMk id="487" creationId="{00000000-0000-0000-0000-000000000000}"/>
          </ac:spMkLst>
        </pc:spChg>
      </pc:sldChg>
      <pc:sldChg chg="modSp">
        <pc:chgData name="auk3ef@virginia.edu" userId="S::urn:spo:guest#auk3ef@virginia.edu::" providerId="AD" clId="Web-{2E4E1EDC-84E4-0971-7EB5-2E004DA56521}" dt="2025-10-01T15:25:55.265" v="395" actId="1076"/>
        <pc:sldMkLst>
          <pc:docMk/>
          <pc:sldMk cId="0" sldId="301"/>
        </pc:sldMkLst>
        <pc:spChg chg="mod">
          <ac:chgData name="auk3ef@virginia.edu" userId="S::urn:spo:guest#auk3ef@virginia.edu::" providerId="AD" clId="Web-{2E4E1EDC-84E4-0971-7EB5-2E004DA56521}" dt="2025-10-01T15:25:55.265" v="395" actId="1076"/>
          <ac:spMkLst>
            <pc:docMk/>
            <pc:sldMk cId="0" sldId="301"/>
            <ac:spMk id="496" creationId="{00000000-0000-0000-0000-000000000000}"/>
          </ac:spMkLst>
        </pc:spChg>
      </pc:sldChg>
      <pc:sldChg chg="modSp">
        <pc:chgData name="auk3ef@virginia.edu" userId="S::urn:spo:guest#auk3ef@virginia.edu::" providerId="AD" clId="Web-{2E4E1EDC-84E4-0971-7EB5-2E004DA56521}" dt="2025-10-01T15:26:22.281" v="414" actId="1076"/>
        <pc:sldMkLst>
          <pc:docMk/>
          <pc:sldMk cId="0" sldId="302"/>
        </pc:sldMkLst>
        <pc:spChg chg="mod">
          <ac:chgData name="auk3ef@virginia.edu" userId="S::urn:spo:guest#auk3ef@virginia.edu::" providerId="AD" clId="Web-{2E4E1EDC-84E4-0971-7EB5-2E004DA56521}" dt="2025-10-01T15:26:22.281" v="414" actId="1076"/>
          <ac:spMkLst>
            <pc:docMk/>
            <pc:sldMk cId="0" sldId="302"/>
            <ac:spMk id="505" creationId="{00000000-0000-0000-0000-000000000000}"/>
          </ac:spMkLst>
        </pc:spChg>
      </pc:sldChg>
      <pc:sldChg chg="modSp">
        <pc:chgData name="auk3ef@virginia.edu" userId="S::urn:spo:guest#auk3ef@virginia.edu::" providerId="AD" clId="Web-{2E4E1EDC-84E4-0971-7EB5-2E004DA56521}" dt="2025-10-01T15:26:45.078" v="424" actId="1076"/>
        <pc:sldMkLst>
          <pc:docMk/>
          <pc:sldMk cId="0" sldId="303"/>
        </pc:sldMkLst>
        <pc:spChg chg="mod">
          <ac:chgData name="auk3ef@virginia.edu" userId="S::urn:spo:guest#auk3ef@virginia.edu::" providerId="AD" clId="Web-{2E4E1EDC-84E4-0971-7EB5-2E004DA56521}" dt="2025-10-01T15:26:45.078" v="424" actId="1076"/>
          <ac:spMkLst>
            <pc:docMk/>
            <pc:sldMk cId="0" sldId="303"/>
            <ac:spMk id="4" creationId="{68997C60-0686-6AB9-4D70-0BA162B39D86}"/>
          </ac:spMkLst>
        </pc:spChg>
      </pc:sldChg>
      <pc:sldChg chg="modSp">
        <pc:chgData name="auk3ef@virginia.edu" userId="S::urn:spo:guest#auk3ef@virginia.edu::" providerId="AD" clId="Web-{2E4E1EDC-84E4-0971-7EB5-2E004DA56521}" dt="2025-10-01T15:26:58.641" v="430" actId="1076"/>
        <pc:sldMkLst>
          <pc:docMk/>
          <pc:sldMk cId="0" sldId="305"/>
        </pc:sldMkLst>
        <pc:spChg chg="mod">
          <ac:chgData name="auk3ef@virginia.edu" userId="S::urn:spo:guest#auk3ef@virginia.edu::" providerId="AD" clId="Web-{2E4E1EDC-84E4-0971-7EB5-2E004DA56521}" dt="2025-10-01T15:26:58.641" v="430" actId="1076"/>
          <ac:spMkLst>
            <pc:docMk/>
            <pc:sldMk cId="0" sldId="305"/>
            <ac:spMk id="529" creationId="{00000000-0000-0000-0000-000000000000}"/>
          </ac:spMkLst>
        </pc:spChg>
      </pc:sldChg>
      <pc:sldChg chg="modSp">
        <pc:chgData name="auk3ef@virginia.edu" userId="S::urn:spo:guest#auk3ef@virginia.edu::" providerId="AD" clId="Web-{2E4E1EDC-84E4-0971-7EB5-2E004DA56521}" dt="2025-10-01T15:27:28.672" v="440" actId="1076"/>
        <pc:sldMkLst>
          <pc:docMk/>
          <pc:sldMk cId="0" sldId="306"/>
        </pc:sldMkLst>
        <pc:spChg chg="mod">
          <ac:chgData name="auk3ef@virginia.edu" userId="S::urn:spo:guest#auk3ef@virginia.edu::" providerId="AD" clId="Web-{2E4E1EDC-84E4-0971-7EB5-2E004DA56521}" dt="2025-10-01T15:27:28.672" v="440" actId="1076"/>
          <ac:spMkLst>
            <pc:docMk/>
            <pc:sldMk cId="0" sldId="306"/>
            <ac:spMk id="537" creationId="{00000000-0000-0000-0000-000000000000}"/>
          </ac:spMkLst>
        </pc:spChg>
      </pc:sldChg>
      <pc:sldChg chg="modSp">
        <pc:chgData name="auk3ef@virginia.edu" userId="S::urn:spo:guest#auk3ef@virginia.edu::" providerId="AD" clId="Web-{2E4E1EDC-84E4-0971-7EB5-2E004DA56521}" dt="2025-10-01T15:27:58.063" v="459" actId="1076"/>
        <pc:sldMkLst>
          <pc:docMk/>
          <pc:sldMk cId="0" sldId="307"/>
        </pc:sldMkLst>
        <pc:spChg chg="mod">
          <ac:chgData name="auk3ef@virginia.edu" userId="S::urn:spo:guest#auk3ef@virginia.edu::" providerId="AD" clId="Web-{2E4E1EDC-84E4-0971-7EB5-2E004DA56521}" dt="2025-10-01T15:27:58.063" v="459" actId="1076"/>
          <ac:spMkLst>
            <pc:docMk/>
            <pc:sldMk cId="0" sldId="307"/>
            <ac:spMk id="545" creationId="{00000000-0000-0000-0000-000000000000}"/>
          </ac:spMkLst>
        </pc:spChg>
      </pc:sldChg>
      <pc:sldChg chg="modSp">
        <pc:chgData name="auk3ef@virginia.edu" userId="S::urn:spo:guest#auk3ef@virginia.edu::" providerId="AD" clId="Web-{2E4E1EDC-84E4-0971-7EB5-2E004DA56521}" dt="2025-10-01T15:28:08.719" v="463" actId="20577"/>
        <pc:sldMkLst>
          <pc:docMk/>
          <pc:sldMk cId="0" sldId="308"/>
        </pc:sldMkLst>
        <pc:spChg chg="mod">
          <ac:chgData name="auk3ef@virginia.edu" userId="S::urn:spo:guest#auk3ef@virginia.edu::" providerId="AD" clId="Web-{2E4E1EDC-84E4-0971-7EB5-2E004DA56521}" dt="2025-10-01T15:28:08.719" v="463" actId="20577"/>
          <ac:spMkLst>
            <pc:docMk/>
            <pc:sldMk cId="0" sldId="308"/>
            <ac:spMk id="557" creationId="{00000000-0000-0000-0000-000000000000}"/>
          </ac:spMkLst>
        </pc:spChg>
      </pc:sldChg>
      <pc:sldChg chg="modSp">
        <pc:chgData name="auk3ef@virginia.edu" userId="S::urn:spo:guest#auk3ef@virginia.edu::" providerId="AD" clId="Web-{2E4E1EDC-84E4-0971-7EB5-2E004DA56521}" dt="2025-10-01T15:29:07.985" v="487" actId="1076"/>
        <pc:sldMkLst>
          <pc:docMk/>
          <pc:sldMk cId="0" sldId="310"/>
        </pc:sldMkLst>
        <pc:spChg chg="mod">
          <ac:chgData name="auk3ef@virginia.edu" userId="S::urn:spo:guest#auk3ef@virginia.edu::" providerId="AD" clId="Web-{2E4E1EDC-84E4-0971-7EB5-2E004DA56521}" dt="2025-10-01T15:29:07.985" v="487" actId="1076"/>
          <ac:spMkLst>
            <pc:docMk/>
            <pc:sldMk cId="0" sldId="310"/>
            <ac:spMk id="572" creationId="{00000000-0000-0000-0000-000000000000}"/>
          </ac:spMkLst>
        </pc:spChg>
      </pc:sldChg>
      <pc:sldChg chg="modSp">
        <pc:chgData name="auk3ef@virginia.edu" userId="S::urn:spo:guest#auk3ef@virginia.edu::" providerId="AD" clId="Web-{2E4E1EDC-84E4-0971-7EB5-2E004DA56521}" dt="2025-10-01T15:28:37.360" v="476" actId="1076"/>
        <pc:sldMkLst>
          <pc:docMk/>
          <pc:sldMk cId="0" sldId="311"/>
        </pc:sldMkLst>
        <pc:spChg chg="mod">
          <ac:chgData name="auk3ef@virginia.edu" userId="S::urn:spo:guest#auk3ef@virginia.edu::" providerId="AD" clId="Web-{2E4E1EDC-84E4-0971-7EB5-2E004DA56521}" dt="2025-10-01T15:28:37.360" v="476" actId="1076"/>
          <ac:spMkLst>
            <pc:docMk/>
            <pc:sldMk cId="0" sldId="311"/>
            <ac:spMk id="582" creationId="{00000000-0000-0000-0000-000000000000}"/>
          </ac:spMkLst>
        </pc:spChg>
      </pc:sldChg>
      <pc:sldChg chg="modSp">
        <pc:chgData name="auk3ef@virginia.edu" userId="S::urn:spo:guest#auk3ef@virginia.edu::" providerId="AD" clId="Web-{2E4E1EDC-84E4-0971-7EB5-2E004DA56521}" dt="2025-10-01T15:28:24.453" v="469" actId="1076"/>
        <pc:sldMkLst>
          <pc:docMk/>
          <pc:sldMk cId="0" sldId="312"/>
        </pc:sldMkLst>
        <pc:spChg chg="mod">
          <ac:chgData name="auk3ef@virginia.edu" userId="S::urn:spo:guest#auk3ef@virginia.edu::" providerId="AD" clId="Web-{2E4E1EDC-84E4-0971-7EB5-2E004DA56521}" dt="2025-10-01T15:28:24.453" v="469" actId="1076"/>
          <ac:spMkLst>
            <pc:docMk/>
            <pc:sldMk cId="0" sldId="312"/>
            <ac:spMk id="593" creationId="{00000000-0000-0000-0000-000000000000}"/>
          </ac:spMkLst>
        </pc:spChg>
      </pc:sldChg>
      <pc:sldChg chg="modSp">
        <pc:chgData name="auk3ef@virginia.edu" userId="S::urn:spo:guest#auk3ef@virginia.edu::" providerId="AD" clId="Web-{2E4E1EDC-84E4-0971-7EB5-2E004DA56521}" dt="2025-10-01T15:30:28.047" v="568" actId="1076"/>
        <pc:sldMkLst>
          <pc:docMk/>
          <pc:sldMk cId="0" sldId="313"/>
        </pc:sldMkLst>
        <pc:spChg chg="mod">
          <ac:chgData name="auk3ef@virginia.edu" userId="S::urn:spo:guest#auk3ef@virginia.edu::" providerId="AD" clId="Web-{2E4E1EDC-84E4-0971-7EB5-2E004DA56521}" dt="2025-10-01T15:30:28.047" v="568" actId="1076"/>
          <ac:spMkLst>
            <pc:docMk/>
            <pc:sldMk cId="0" sldId="313"/>
            <ac:spMk id="602" creationId="{00000000-0000-0000-0000-000000000000}"/>
          </ac:spMkLst>
        </pc:spChg>
      </pc:sldChg>
      <pc:sldChg chg="modSp">
        <pc:chgData name="auk3ef@virginia.edu" userId="S::urn:spo:guest#auk3ef@virginia.edu::" providerId="AD" clId="Web-{2E4E1EDC-84E4-0971-7EB5-2E004DA56521}" dt="2025-10-01T15:30:44.250" v="576" actId="1076"/>
        <pc:sldMkLst>
          <pc:docMk/>
          <pc:sldMk cId="0" sldId="315"/>
        </pc:sldMkLst>
        <pc:spChg chg="mod">
          <ac:chgData name="auk3ef@virginia.edu" userId="S::urn:spo:guest#auk3ef@virginia.edu::" providerId="AD" clId="Web-{2E4E1EDC-84E4-0971-7EB5-2E004DA56521}" dt="2025-10-01T15:30:44.250" v="576" actId="1076"/>
          <ac:spMkLst>
            <pc:docMk/>
            <pc:sldMk cId="0" sldId="315"/>
            <ac:spMk id="617" creationId="{00000000-0000-0000-0000-000000000000}"/>
          </ac:spMkLst>
        </pc:spChg>
      </pc:sldChg>
      <pc:sldChg chg="modSp">
        <pc:chgData name="auk3ef@virginia.edu" userId="S::urn:spo:guest#auk3ef@virginia.edu::" providerId="AD" clId="Web-{2E4E1EDC-84E4-0971-7EB5-2E004DA56521}" dt="2025-10-01T15:30:59.156" v="588" actId="1076"/>
        <pc:sldMkLst>
          <pc:docMk/>
          <pc:sldMk cId="0" sldId="316"/>
        </pc:sldMkLst>
        <pc:spChg chg="mod">
          <ac:chgData name="auk3ef@virginia.edu" userId="S::urn:spo:guest#auk3ef@virginia.edu::" providerId="AD" clId="Web-{2E4E1EDC-84E4-0971-7EB5-2E004DA56521}" dt="2025-10-01T15:30:59.156" v="588" actId="1076"/>
          <ac:spMkLst>
            <pc:docMk/>
            <pc:sldMk cId="0" sldId="316"/>
            <ac:spMk id="626" creationId="{00000000-0000-0000-0000-000000000000}"/>
          </ac:spMkLst>
        </pc:spChg>
      </pc:sldChg>
      <pc:sldChg chg="modSp">
        <pc:chgData name="auk3ef@virginia.edu" userId="S::urn:spo:guest#auk3ef@virginia.edu::" providerId="AD" clId="Web-{2E4E1EDC-84E4-0971-7EB5-2E004DA56521}" dt="2025-10-01T15:31:12.875" v="609" actId="1076"/>
        <pc:sldMkLst>
          <pc:docMk/>
          <pc:sldMk cId="0" sldId="317"/>
        </pc:sldMkLst>
        <pc:spChg chg="mod">
          <ac:chgData name="auk3ef@virginia.edu" userId="S::urn:spo:guest#auk3ef@virginia.edu::" providerId="AD" clId="Web-{2E4E1EDC-84E4-0971-7EB5-2E004DA56521}" dt="2025-10-01T15:31:12.875" v="609" actId="1076"/>
          <ac:spMkLst>
            <pc:docMk/>
            <pc:sldMk cId="0" sldId="317"/>
            <ac:spMk id="638" creationId="{00000000-0000-0000-0000-000000000000}"/>
          </ac:spMkLst>
        </pc:spChg>
      </pc:sldChg>
      <pc:sldChg chg="modSp">
        <pc:chgData name="auk3ef@virginia.edu" userId="S::urn:spo:guest#auk3ef@virginia.edu::" providerId="AD" clId="Web-{2E4E1EDC-84E4-0971-7EB5-2E004DA56521}" dt="2025-10-01T15:31:34.642" v="616" actId="1076"/>
        <pc:sldMkLst>
          <pc:docMk/>
          <pc:sldMk cId="0" sldId="318"/>
        </pc:sldMkLst>
        <pc:spChg chg="mod">
          <ac:chgData name="auk3ef@virginia.edu" userId="S::urn:spo:guest#auk3ef@virginia.edu::" providerId="AD" clId="Web-{2E4E1EDC-84E4-0971-7EB5-2E004DA56521}" dt="2025-10-01T15:31:34.642" v="616" actId="1076"/>
          <ac:spMkLst>
            <pc:docMk/>
            <pc:sldMk cId="0" sldId="318"/>
            <ac:spMk id="647" creationId="{00000000-0000-0000-0000-000000000000}"/>
          </ac:spMkLst>
        </pc:spChg>
      </pc:sldChg>
      <pc:sldChg chg="modSp">
        <pc:chgData name="auk3ef@virginia.edu" userId="S::urn:spo:guest#auk3ef@virginia.edu::" providerId="AD" clId="Web-{2E4E1EDC-84E4-0971-7EB5-2E004DA56521}" dt="2025-10-01T15:31:46.376" v="621" actId="20577"/>
        <pc:sldMkLst>
          <pc:docMk/>
          <pc:sldMk cId="0" sldId="319"/>
        </pc:sldMkLst>
        <pc:spChg chg="mod">
          <ac:chgData name="auk3ef@virginia.edu" userId="S::urn:spo:guest#auk3ef@virginia.edu::" providerId="AD" clId="Web-{2E4E1EDC-84E4-0971-7EB5-2E004DA56521}" dt="2025-10-01T15:31:46.376" v="621" actId="20577"/>
          <ac:spMkLst>
            <pc:docMk/>
            <pc:sldMk cId="0" sldId="319"/>
            <ac:spMk id="656" creationId="{00000000-0000-0000-0000-000000000000}"/>
          </ac:spMkLst>
        </pc:spChg>
      </pc:sldChg>
      <pc:sldChg chg="modSp">
        <pc:chgData name="auk3ef@virginia.edu" userId="S::urn:spo:guest#auk3ef@virginia.edu::" providerId="AD" clId="Web-{2E4E1EDC-84E4-0971-7EB5-2E004DA56521}" dt="2025-10-01T15:34:01.022" v="683" actId="1076"/>
        <pc:sldMkLst>
          <pc:docMk/>
          <pc:sldMk cId="0" sldId="322"/>
        </pc:sldMkLst>
        <pc:spChg chg="mod">
          <ac:chgData name="auk3ef@virginia.edu" userId="S::urn:spo:guest#auk3ef@virginia.edu::" providerId="AD" clId="Web-{2E4E1EDC-84E4-0971-7EB5-2E004DA56521}" dt="2025-10-01T15:34:01.022" v="683" actId="1076"/>
          <ac:spMkLst>
            <pc:docMk/>
            <pc:sldMk cId="0" sldId="322"/>
            <ac:spMk id="677" creationId="{00000000-0000-0000-0000-000000000000}"/>
          </ac:spMkLst>
        </pc:spChg>
        <pc:spChg chg="mod">
          <ac:chgData name="auk3ef@virginia.edu" userId="S::urn:spo:guest#auk3ef@virginia.edu::" providerId="AD" clId="Web-{2E4E1EDC-84E4-0971-7EB5-2E004DA56521}" dt="2025-10-01T15:33:44.960" v="681" actId="1076"/>
          <ac:spMkLst>
            <pc:docMk/>
            <pc:sldMk cId="0" sldId="322"/>
            <ac:spMk id="679" creationId="{00000000-0000-0000-0000-000000000000}"/>
          </ac:spMkLst>
        </pc:spChg>
        <pc:spChg chg="mod">
          <ac:chgData name="auk3ef@virginia.edu" userId="S::urn:spo:guest#auk3ef@virginia.edu::" providerId="AD" clId="Web-{2E4E1EDC-84E4-0971-7EB5-2E004DA56521}" dt="2025-10-01T15:33:57.803" v="682" actId="1076"/>
          <ac:spMkLst>
            <pc:docMk/>
            <pc:sldMk cId="0" sldId="322"/>
            <ac:spMk id="681" creationId="{00000000-0000-0000-0000-000000000000}"/>
          </ac:spMkLst>
        </pc:spChg>
      </pc:sldChg>
      <pc:sldChg chg="modSp">
        <pc:chgData name="auk3ef@virginia.edu" userId="S::urn:spo:guest#auk3ef@virginia.edu::" providerId="AD" clId="Web-{2E4E1EDC-84E4-0971-7EB5-2E004DA56521}" dt="2025-10-01T15:38:03.995" v="753" actId="20577"/>
        <pc:sldMkLst>
          <pc:docMk/>
          <pc:sldMk cId="0" sldId="323"/>
        </pc:sldMkLst>
        <pc:spChg chg="mod">
          <ac:chgData name="auk3ef@virginia.edu" userId="S::urn:spo:guest#auk3ef@virginia.edu::" providerId="AD" clId="Web-{2E4E1EDC-84E4-0971-7EB5-2E004DA56521}" dt="2025-10-01T15:38:03.995" v="753" actId="20577"/>
          <ac:spMkLst>
            <pc:docMk/>
            <pc:sldMk cId="0" sldId="323"/>
            <ac:spMk id="693" creationId="{00000000-0000-0000-0000-000000000000}"/>
          </ac:spMkLst>
        </pc:spChg>
      </pc:sldChg>
      <pc:sldChg chg="modSp">
        <pc:chgData name="auk3ef@virginia.edu" userId="S::urn:spo:guest#auk3ef@virginia.edu::" providerId="AD" clId="Web-{2E4E1EDC-84E4-0971-7EB5-2E004DA56521}" dt="2025-10-01T15:38:26.496" v="757" actId="20577"/>
        <pc:sldMkLst>
          <pc:docMk/>
          <pc:sldMk cId="0" sldId="324"/>
        </pc:sldMkLst>
        <pc:spChg chg="mod">
          <ac:chgData name="auk3ef@virginia.edu" userId="S::urn:spo:guest#auk3ef@virginia.edu::" providerId="AD" clId="Web-{2E4E1EDC-84E4-0971-7EB5-2E004DA56521}" dt="2025-10-01T15:38:26.496" v="757" actId="20577"/>
          <ac:spMkLst>
            <pc:docMk/>
            <pc:sldMk cId="0" sldId="324"/>
            <ac:spMk id="701" creationId="{00000000-0000-0000-0000-000000000000}"/>
          </ac:spMkLst>
        </pc:spChg>
      </pc:sldChg>
      <pc:sldChg chg="modSp">
        <pc:chgData name="auk3ef@virginia.edu" userId="S::urn:spo:guest#auk3ef@virginia.edu::" providerId="AD" clId="Web-{2E4E1EDC-84E4-0971-7EB5-2E004DA56521}" dt="2025-10-01T15:37:27.320" v="740" actId="1076"/>
        <pc:sldMkLst>
          <pc:docMk/>
          <pc:sldMk cId="0" sldId="325"/>
        </pc:sldMkLst>
        <pc:spChg chg="mod">
          <ac:chgData name="auk3ef@virginia.edu" userId="S::urn:spo:guest#auk3ef@virginia.edu::" providerId="AD" clId="Web-{2E4E1EDC-84E4-0971-7EB5-2E004DA56521}" dt="2025-10-01T15:37:27.320" v="740" actId="1076"/>
          <ac:spMkLst>
            <pc:docMk/>
            <pc:sldMk cId="0" sldId="325"/>
            <ac:spMk id="712" creationId="{00000000-0000-0000-0000-000000000000}"/>
          </ac:spMkLst>
        </pc:spChg>
      </pc:sldChg>
      <pc:sldChg chg="modSp">
        <pc:chgData name="auk3ef@virginia.edu" userId="S::urn:spo:guest#auk3ef@virginia.edu::" providerId="AD" clId="Web-{2E4E1EDC-84E4-0971-7EB5-2E004DA56521}" dt="2025-10-01T15:38:57.263" v="774" actId="1076"/>
        <pc:sldMkLst>
          <pc:docMk/>
          <pc:sldMk cId="0" sldId="326"/>
        </pc:sldMkLst>
        <pc:spChg chg="mod">
          <ac:chgData name="auk3ef@virginia.edu" userId="S::urn:spo:guest#auk3ef@virginia.edu::" providerId="AD" clId="Web-{2E4E1EDC-84E4-0971-7EB5-2E004DA56521}" dt="2025-10-01T15:38:57.263" v="774" actId="1076"/>
          <ac:spMkLst>
            <pc:docMk/>
            <pc:sldMk cId="0" sldId="326"/>
            <ac:spMk id="720" creationId="{00000000-0000-0000-0000-000000000000}"/>
          </ac:spMkLst>
        </pc:spChg>
      </pc:sldChg>
      <pc:sldChg chg="modSp">
        <pc:chgData name="auk3ef@virginia.edu" userId="S::urn:spo:guest#auk3ef@virginia.edu::" providerId="AD" clId="Web-{2E4E1EDC-84E4-0971-7EB5-2E004DA56521}" dt="2025-10-01T15:35:45.663" v="718" actId="14100"/>
        <pc:sldMkLst>
          <pc:docMk/>
          <pc:sldMk cId="126687352" sldId="328"/>
        </pc:sldMkLst>
        <pc:spChg chg="mod">
          <ac:chgData name="auk3ef@virginia.edu" userId="S::urn:spo:guest#auk3ef@virginia.edu::" providerId="AD" clId="Web-{2E4E1EDC-84E4-0971-7EB5-2E004DA56521}" dt="2025-10-01T15:35:45.663" v="718" actId="14100"/>
          <ac:spMkLst>
            <pc:docMk/>
            <pc:sldMk cId="126687352" sldId="328"/>
            <ac:spMk id="679" creationId="{D721F642-6B0E-3BE0-9335-0C29A3D7330B}"/>
          </ac:spMkLst>
        </pc:spChg>
      </pc:sldChg>
      <pc:sldChg chg="modSp">
        <pc:chgData name="auk3ef@virginia.edu" userId="S::urn:spo:guest#auk3ef@virginia.edu::" providerId="AD" clId="Web-{2E4E1EDC-84E4-0971-7EB5-2E004DA56521}" dt="2025-10-01T15:23:23.582" v="323" actId="1076"/>
        <pc:sldMkLst>
          <pc:docMk/>
          <pc:sldMk cId="2535749775" sldId="330"/>
        </pc:sldMkLst>
        <pc:spChg chg="mod">
          <ac:chgData name="auk3ef@virginia.edu" userId="S::urn:spo:guest#auk3ef@virginia.edu::" providerId="AD" clId="Web-{2E4E1EDC-84E4-0971-7EB5-2E004DA56521}" dt="2025-10-01T15:23:23.582" v="323" actId="1076"/>
          <ac:spMkLst>
            <pc:docMk/>
            <pc:sldMk cId="2535749775" sldId="330"/>
            <ac:spMk id="4" creationId="{5F68F86D-C4A0-A7F7-86A8-AA65B44C7B05}"/>
          </ac:spMkLst>
        </pc:spChg>
      </pc:sldChg>
      <pc:sldChg chg="modSp">
        <pc:chgData name="auk3ef@virginia.edu" userId="S::urn:spo:guest#auk3ef@virginia.edu::" providerId="AD" clId="Web-{2E4E1EDC-84E4-0971-7EB5-2E004DA56521}" dt="2025-10-01T15:32:04.314" v="631" actId="1076"/>
        <pc:sldMkLst>
          <pc:docMk/>
          <pc:sldMk cId="3554345006" sldId="332"/>
        </pc:sldMkLst>
        <pc:spChg chg="mod">
          <ac:chgData name="auk3ef@virginia.edu" userId="S::urn:spo:guest#auk3ef@virginia.edu::" providerId="AD" clId="Web-{2E4E1EDC-84E4-0971-7EB5-2E004DA56521}" dt="2025-10-01T15:32:04.314" v="631" actId="1076"/>
          <ac:spMkLst>
            <pc:docMk/>
            <pc:sldMk cId="3554345006" sldId="332"/>
            <ac:spMk id="664" creationId="{901104E0-EC99-3F03-86C3-5646837707DE}"/>
          </ac:spMkLst>
        </pc:spChg>
      </pc:sldChg>
      <pc:sldChg chg="modSp">
        <pc:chgData name="auk3ef@virginia.edu" userId="S::urn:spo:guest#auk3ef@virginia.edu::" providerId="AD" clId="Web-{2E4E1EDC-84E4-0971-7EB5-2E004DA56521}" dt="2025-10-01T15:23:41.176" v="334" actId="1076"/>
        <pc:sldMkLst>
          <pc:docMk/>
          <pc:sldMk cId="1990045872" sldId="333"/>
        </pc:sldMkLst>
        <pc:spChg chg="mod">
          <ac:chgData name="auk3ef@virginia.edu" userId="S::urn:spo:guest#auk3ef@virginia.edu::" providerId="AD" clId="Web-{2E4E1EDC-84E4-0971-7EB5-2E004DA56521}" dt="2025-10-01T15:23:41.176" v="334" actId="1076"/>
          <ac:spMkLst>
            <pc:docMk/>
            <pc:sldMk cId="1990045872" sldId="333"/>
            <ac:spMk id="4" creationId="{8186CE0C-F3A6-14BE-1AA6-B82FB2A92385}"/>
          </ac:spMkLst>
        </pc:spChg>
      </pc:sldChg>
      <pc:sldChg chg="modSp">
        <pc:chgData name="auk3ef@virginia.edu" userId="S::urn:spo:guest#auk3ef@virginia.edu::" providerId="AD" clId="Web-{2E4E1EDC-84E4-0971-7EB5-2E004DA56521}" dt="2025-10-01T15:32:28.941" v="647" actId="1076"/>
        <pc:sldMkLst>
          <pc:docMk/>
          <pc:sldMk cId="3764516576" sldId="334"/>
        </pc:sldMkLst>
        <pc:spChg chg="mod">
          <ac:chgData name="auk3ef@virginia.edu" userId="S::urn:spo:guest#auk3ef@virginia.edu::" providerId="AD" clId="Web-{2E4E1EDC-84E4-0971-7EB5-2E004DA56521}" dt="2025-10-01T15:32:28.941" v="647" actId="1076"/>
          <ac:spMkLst>
            <pc:docMk/>
            <pc:sldMk cId="3764516576" sldId="334"/>
            <ac:spMk id="664" creationId="{5C5C0D87-9BE3-5FB1-B5B0-FB75428292B1}"/>
          </ac:spMkLst>
        </pc:spChg>
      </pc:sldChg>
      <pc:sldChg chg="modSp">
        <pc:chgData name="auk3ef@virginia.edu" userId="S::urn:spo:guest#auk3ef@virginia.edu::" providerId="AD" clId="Web-{2E4E1EDC-84E4-0971-7EB5-2E004DA56521}" dt="2025-10-01T15:33:06.256" v="663" actId="1076"/>
        <pc:sldMkLst>
          <pc:docMk/>
          <pc:sldMk cId="1513960953" sldId="335"/>
        </pc:sldMkLst>
        <pc:spChg chg="mod">
          <ac:chgData name="auk3ef@virginia.edu" userId="S::urn:spo:guest#auk3ef@virginia.edu::" providerId="AD" clId="Web-{2E4E1EDC-84E4-0971-7EB5-2E004DA56521}" dt="2025-10-01T15:33:06.256" v="663" actId="1076"/>
          <ac:spMkLst>
            <pc:docMk/>
            <pc:sldMk cId="1513960953" sldId="335"/>
            <ac:spMk id="664" creationId="{DFB21D48-4A97-C3A7-1047-3CC557C501B6}"/>
          </ac:spMkLst>
        </pc:spChg>
      </pc:sldChg>
      <pc:sldChg chg="new del">
        <pc:chgData name="auk3ef@virginia.edu" userId="S::urn:spo:guest#auk3ef@virginia.edu::" providerId="AD" clId="Web-{2E4E1EDC-84E4-0971-7EB5-2E004DA56521}" dt="2025-10-01T15:43:01.968" v="777"/>
        <pc:sldMkLst>
          <pc:docMk/>
          <pc:sldMk cId="2852428534" sldId="336"/>
        </pc:sldMkLst>
      </pc:sldChg>
      <pc:sldChg chg="new">
        <pc:chgData name="auk3ef@virginia.edu" userId="S::urn:spo:guest#auk3ef@virginia.edu::" providerId="AD" clId="Web-{2E4E1EDC-84E4-0971-7EB5-2E004DA56521}" dt="2025-10-01T15:42:57.796" v="776"/>
        <pc:sldMkLst>
          <pc:docMk/>
          <pc:sldMk cId="649810945" sldId="337"/>
        </pc:sldMkLst>
      </pc:sldChg>
    </pc:docChg>
  </pc:docChgLst>
</pc:chgInfo>
</file>

<file path=ppt/comments/modernComment_101_0.xml><?xml version="1.0" encoding="utf-8"?>
<p188:cmLst xmlns:a="http://schemas.openxmlformats.org/drawingml/2006/main" xmlns:r="http://schemas.openxmlformats.org/officeDocument/2006/relationships" xmlns:p188="http://schemas.microsoft.com/office/powerpoint/2018/8/main">
  <p188:cm id="{9735519A-10F7-4DAD-A246-95B13AB1A4BA}" authorId="{272B560D-C704-4E57-8ACA-9C70E0001700}" status="resolved" created="2025-08-11T14:59:12.399" complete="100000">
    <pc:sldMkLst xmlns:pc="http://schemas.microsoft.com/office/powerpoint/2013/main/command">
      <pc:docMk/>
      <pc:sldMk cId="0" sldId="257"/>
    </pc:sldMkLst>
    <p188:txBody>
      <a:bodyPr/>
      <a:lstStyle/>
      <a:p>
        <a:r>
          <a:rPr lang="en-US"/>
          <a:t>Added new source. Updated speaker notes lifetime prevalence "UP TO 80% " </a:t>
        </a:r>
      </a:p>
    </p188:txBody>
  </p188:cm>
</p188:cmLst>
</file>

<file path=ppt/comments/modernComment_102_0.xml><?xml version="1.0" encoding="utf-8"?>
<p188:cmLst xmlns:a="http://schemas.openxmlformats.org/drawingml/2006/main" xmlns:r="http://schemas.openxmlformats.org/officeDocument/2006/relationships" xmlns:p188="http://schemas.microsoft.com/office/powerpoint/2018/8/main">
  <p188:cm id="{73E3918F-9597-4E16-ACD3-A39575C44F62}" authorId="{272B560D-C704-4E57-8ACA-9C70E0001700}" status="resolved" created="2025-08-11T15:00:29.119" complete="100000">
    <ac:deMkLst xmlns:ac="http://schemas.microsoft.com/office/drawing/2013/main/command">
      <pc:docMk xmlns:pc="http://schemas.microsoft.com/office/powerpoint/2013/main/command"/>
      <pc:sldMk xmlns:pc="http://schemas.microsoft.com/office/powerpoint/2013/main/command" cId="0" sldId="258"/>
      <ac:spMk id="146" creationId="{00000000-0000-0000-0000-000000000000}"/>
    </ac:deMkLst>
    <p188:txBody>
      <a:bodyPr/>
      <a:lstStyle/>
      <a:p>
        <a:r>
          <a:rPr lang="en-US"/>
          <a:t>Add NEW Holowka study - both studies apply to whole slide</a:t>
        </a:r>
      </a:p>
    </p188:txBody>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088D3417-B2F8-4E50-9D75-2E30CA932D98}" authorId="{272B560D-C704-4E57-8ACA-9C70E0001700}" status="resolved" created="2025-08-11T15:01:17.326" complete="100000">
    <pc:sldMkLst xmlns:pc="http://schemas.microsoft.com/office/powerpoint/2013/main/command">
      <pc:docMk/>
      <pc:sldMk cId="0" sldId="259"/>
    </pc:sldMkLst>
    <p188:txBody>
      <a:bodyPr/>
      <a:lstStyle/>
      <a:p>
        <a:r>
          <a:rPr lang="en-US"/>
          <a:t>ADD NEW SOURCE: 
Williams SA, Russo GA. Evolution of the hominoid vertebral column: The long and the short of it. Evolutionary Anthropology. 2015;24(1):15-32.  
Applies to entire slide</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324083EE-B3DD-4009-9263-665C15B89868}" authorId="{272B560D-C704-4E57-8ACA-9C70E0001700}" status="resolved" created="2025-08-11T15:01:25.498" complete="100000">
    <pc:sldMkLst xmlns:pc="http://schemas.microsoft.com/office/powerpoint/2013/main/command">
      <pc:docMk/>
      <pc:sldMk cId="0" sldId="260"/>
    </pc:sldMkLst>
    <p188:txBody>
      <a:bodyPr/>
      <a:lstStyle/>
      <a:p>
        <a:r>
          <a:rPr lang="en-US"/>
          <a:t>ADD NEW SOURCE: 
Williams SA, Russo GA. Evolution of the hominoid vertebral column: The long and the short of it. Evolutionary Anthropology. 2015;24(1):15-32.  
Applies to entire slide</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A37542D5-5F91-4AD9-8C7C-996F83F3D67C}" authorId="{272B560D-C704-4E57-8ACA-9C70E0001700}" status="resolved" created="2025-08-11T15:01:33.749" complete="100000">
    <pc:sldMkLst xmlns:pc="http://schemas.microsoft.com/office/powerpoint/2013/main/command">
      <pc:docMk/>
      <pc:sldMk cId="0" sldId="261"/>
    </pc:sldMkLst>
    <p188:txBody>
      <a:bodyPr/>
      <a:lstStyle/>
      <a:p>
        <a:r>
          <a:rPr lang="en-US"/>
          <a:t>ADD NEW SOURCE: 
Williams SA, Russo GA. Evolution of the hominoid vertebral column: The long and the short of it. Evolutionary Anthropology. 2015;24(1):15-32.  
Applies to entire slide</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C91C24A2-37E8-4849-B443-D05530F1A48D}" authorId="{272B560D-C704-4E57-8ACA-9C70E0001700}" status="resolved" created="2025-08-11T15:10:58.735" complete="100000">
    <pc:sldMkLst xmlns:pc="http://schemas.microsoft.com/office/powerpoint/2013/main/command">
      <pc:docMk/>
      <pc:sldMk cId="0" sldId="264"/>
    </pc:sldMkLst>
    <p188:txBody>
      <a:bodyPr/>
      <a:lstStyle/>
      <a:p>
        <a:r>
          <a:rPr lang="en-US"/>
          <a:t>Changed left photo to illustrate facet planes/axes of motion. Image link in speaker notes. </a:t>
        </a:r>
      </a:p>
    </p188:txBody>
  </p188:cm>
</p188:cmLst>
</file>

<file path=ppt/comments/modernComment_10B_0.xml><?xml version="1.0" encoding="utf-8"?>
<p188:cmLst xmlns:a="http://schemas.openxmlformats.org/drawingml/2006/main" xmlns:r="http://schemas.openxmlformats.org/officeDocument/2006/relationships" xmlns:p188="http://schemas.microsoft.com/office/powerpoint/2018/8/main">
  <p188:cm id="{F4351690-DDA5-4B24-98ED-514A1A24BD4C}" authorId="{272B560D-C704-4E57-8ACA-9C70E0001700}" created="2025-08-11T15:12:49.534">
    <pc:sldMkLst xmlns:pc="http://schemas.microsoft.com/office/powerpoint/2013/main/command">
      <pc:docMk/>
      <pc:sldMk cId="0" sldId="267"/>
    </pc:sldMkLst>
    <p188:txBody>
      <a:bodyPr/>
      <a:lstStyle/>
      <a:p>
        <a:r>
          <a:rPr lang="en-US"/>
          <a:t>Changed LS angle in speaker notes. </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7646F955-3CC9-4FC0-8CE0-E7857888EE19}" authorId="{272B560D-C704-4E57-8ACA-9C70E0001700}" status="resolved" created="2025-08-11T15:13:23.893" complete="100000">
    <pc:sldMkLst xmlns:pc="http://schemas.microsoft.com/office/powerpoint/2013/main/command">
      <pc:docMk/>
      <pc:sldMk cId="0" sldId="268"/>
    </pc:sldMkLst>
    <p188:replyLst>
      <p188:reply id="{D8FC53B5-704B-40A0-B084-395A40A967C0}" authorId="{272B560D-C704-4E57-8ACA-9C70E0001700}" created="2025-08-11T15:15:58.129">
        <p188:txBody>
          <a:bodyPr/>
          <a:lstStyle/>
          <a:p>
            <a:r>
              <a:rPr lang="en-US"/>
              <a:t>also updated slide notes</a:t>
            </a:r>
          </a:p>
        </p188:txBody>
      </p188:reply>
    </p188:replyLst>
    <p188:txBody>
      <a:bodyPr/>
      <a:lstStyle/>
      <a:p>
        <a:r>
          <a:rPr lang="en-US"/>
          <a:t>Add NEW Williams 2015 study (entire slide)</a:t>
        </a:r>
      </a:p>
    </p188:txBody>
  </p188:cm>
</p188:cmLst>
</file>

<file path=ppt/comments/modernComment_118_0.xml><?xml version="1.0" encoding="utf-8"?>
<p188:cmLst xmlns:a="http://schemas.openxmlformats.org/drawingml/2006/main" xmlns:r="http://schemas.openxmlformats.org/officeDocument/2006/relationships" xmlns:p188="http://schemas.microsoft.com/office/powerpoint/2018/8/main">
  <p188:cm id="{3FFA2C0B-F965-4BF2-BAF5-7C3F83CABD63}" authorId="{272B560D-C704-4E57-8ACA-9C70E0001700}" status="resolved" created="2025-08-11T15:33:28.873" complete="100000">
    <ac:deMkLst xmlns:ac="http://schemas.microsoft.com/office/drawing/2013/main/command">
      <pc:docMk xmlns:pc="http://schemas.microsoft.com/office/powerpoint/2013/main/command"/>
      <pc:sldMk xmlns:pc="http://schemas.microsoft.com/office/powerpoint/2013/main/command" cId="0" sldId="280"/>
      <ac:spMk id="2" creationId="{D9F79006-9B43-E291-656C-E1ACC2235685}"/>
    </ac:deMkLst>
    <p188:txBody>
      <a:bodyPr/>
      <a:lstStyle/>
      <a:p>
        <a:r>
          <a:rPr lang="en-US"/>
          <a:t>Add NEW citations (see speaker notes for details on each study findings)
Hyler et al., 1981
Eberlein et al., 2004 </a:t>
        </a:r>
      </a:p>
    </p188:txBody>
  </p188:cm>
</p188:cmLst>
</file>

<file path=ppt/comments/modernComment_11F_0.xml><?xml version="1.0" encoding="utf-8"?>
<p188:cmLst xmlns:a="http://schemas.openxmlformats.org/drawingml/2006/main" xmlns:r="http://schemas.openxmlformats.org/officeDocument/2006/relationships" xmlns:p188="http://schemas.microsoft.com/office/powerpoint/2018/8/main">
  <p188:cm id="{23852F2A-4EE8-4B79-9375-C02067B0048B}" authorId="{272B560D-C704-4E57-8ACA-9C70E0001700}" status="resolved" created="2025-08-11T15:39:38.297" complete="100000">
    <ac:deMkLst xmlns:ac="http://schemas.microsoft.com/office/drawing/2013/main/command">
      <pc:docMk xmlns:pc="http://schemas.microsoft.com/office/powerpoint/2013/main/command"/>
      <pc:sldMk xmlns:pc="http://schemas.microsoft.com/office/powerpoint/2013/main/command" cId="0" sldId="287"/>
      <ac:spMk id="382" creationId="{00000000-0000-0000-0000-000000000000}"/>
    </ac:deMkLst>
    <p188:txBody>
      <a:bodyPr/>
      <a:lstStyle/>
      <a:p>
        <a:r>
          <a:rPr lang="en-US"/>
          <a:t>ADD (applies to last 3 bullets)
Lieberman DE, Kistner TM, Richard D, Lee IM, Baggish AL. The active grandparent hypothesis: Physical activity and the evolution of extended human healthspans and lifespans. Proceedings of the National Academy of Sciences of the United States of America. 2021;118(50):e2107621118. doi:10.1073/PNAS.2107621118​
​
​</a:t>
        </a:r>
      </a:p>
    </p188:txBody>
  </p188:cm>
</p188:cmLst>
</file>

<file path=ppt/comments/modernComment_121_0.xml><?xml version="1.0" encoding="utf-8"?>
<p188:cmLst xmlns:a="http://schemas.openxmlformats.org/drawingml/2006/main" xmlns:r="http://schemas.openxmlformats.org/officeDocument/2006/relationships" xmlns:p188="http://schemas.microsoft.com/office/powerpoint/2018/8/main">
  <p188:cm id="{F712E785-5FF2-4492-B607-9051C09AE82E}" authorId="{272B560D-C704-4E57-8ACA-9C70E0001700}" status="resolved" created="2025-08-11T15:48:01.915" complete="100000">
    <pc:sldMkLst xmlns:pc="http://schemas.microsoft.com/office/powerpoint/2013/main/command">
      <pc:docMk/>
      <pc:sldMk cId="0" sldId="289"/>
    </pc:sldMkLst>
    <p188:txBody>
      <a:bodyPr/>
      <a:lstStyle/>
      <a:p>
        <a:r>
          <a:rPr lang="en-US"/>
          <a:t>ADD new citation: 
Li JQ, Kwong WH, Chan YL, Kawabata M. Comparison of In Vivo Intradiscal Pressure between Sitting and Standing in Human Lumbar Spine: A Systematic Review and Meta-Analysis. Life 2022, Vol 12, Page 457. 2022;12(3):457. doi:10.3390/LIFE12030457 </a:t>
        </a:r>
      </a:p>
    </p188:txBody>
  </p188:cm>
</p188:cmLst>
</file>

<file path=ppt/comments/modernComment_123_0.xml><?xml version="1.0" encoding="utf-8"?>
<p188:cmLst xmlns:a="http://schemas.openxmlformats.org/drawingml/2006/main" xmlns:r="http://schemas.openxmlformats.org/officeDocument/2006/relationships" xmlns:p188="http://schemas.microsoft.com/office/powerpoint/2018/8/main">
  <p188:cm id="{53CAA121-3F05-4B7B-BB9C-D5AED6DE7BA7}" authorId="{272B560D-C704-4E57-8ACA-9C70E0001700}" status="resolved" created="2025-08-11T18:43:27.529" complete="100000">
    <pc:sldMkLst xmlns:pc="http://schemas.microsoft.com/office/powerpoint/2013/main/command">
      <pc:docMk/>
      <pc:sldMk cId="0" sldId="291"/>
    </pc:sldMkLst>
    <p188:txBody>
      <a:bodyPr/>
      <a:lstStyle/>
      <a:p>
        <a:r>
          <a:rPr lang="en-US"/>
          <a:t>ADD You et al., 2022 - applies to the entire slide</a:t>
        </a:r>
      </a:p>
    </p188:txBody>
  </p188:cm>
</p188:cmLst>
</file>

<file path=ppt/comments/modernComment_124_0.xml><?xml version="1.0" encoding="utf-8"?>
<p188:cmLst xmlns:a="http://schemas.openxmlformats.org/drawingml/2006/main" xmlns:r="http://schemas.openxmlformats.org/officeDocument/2006/relationships" xmlns:p188="http://schemas.microsoft.com/office/powerpoint/2018/8/main">
  <p188:cm id="{A19DFD5F-E494-4E72-B075-A85ED3F1B096}" authorId="{272B560D-C704-4E57-8ACA-9C70E0001700}" status="resolved" created="2025-08-11T19:08:39.062" complete="100000">
    <pc:sldMkLst xmlns:pc="http://schemas.microsoft.com/office/powerpoint/2013/main/command">
      <pc:docMk/>
      <pc:sldMk cId="0" sldId="292"/>
    </pc:sldMkLst>
    <p188:txBody>
      <a:bodyPr/>
      <a:lstStyle/>
      <a:p>
        <a:r>
          <a:rPr lang="en-US"/>
          <a:t>ADD Citation: Klein K (1961). The deep squat exercise as utilized in weight training for athletes and its effects on the ligaments of the knee. J Assoc Phys Ment Rehabil. 15; Pp 6-11.  
Applies to speaker notes (paragraph 2)</a:t>
        </a:r>
      </a:p>
    </p188:txBody>
  </p188:cm>
</p188:cmLst>
</file>

<file path=ppt/comments/modernComment_127_0.xml><?xml version="1.0" encoding="utf-8"?>
<p188:cmLst xmlns:a="http://schemas.openxmlformats.org/drawingml/2006/main" xmlns:r="http://schemas.openxmlformats.org/officeDocument/2006/relationships" xmlns:p188="http://schemas.microsoft.com/office/powerpoint/2018/8/main">
  <p188:cm id="{B0573C32-66A9-47AE-A898-5FB431D36EE1}" authorId="{272B560D-C704-4E57-8ACA-9C70E0001700}" status="resolved" created="2025-08-11T19:30:03.634" complete="100000">
    <pc:sldMkLst xmlns:pc="http://schemas.microsoft.com/office/powerpoint/2013/main/command">
      <pc:docMk/>
      <pc:sldMk cId="0" sldId="295"/>
    </pc:sldMkLst>
    <p188:txBody>
      <a:bodyPr/>
      <a:lstStyle/>
      <a:p>
        <a:r>
          <a:rPr lang="en-US"/>
          <a:t>REPLACE(REMOVE): Selby MS, Gillette A, Raval Y, Taufiq M, Sampson MJ. Modern Medical Consequences of the Ancient Evolution of a Long, Flexible Lumbar Spine. J Am Osteopath Assoc. 2019;119(9):622-630.
ADD: 3 NEW CITATIONS (summarized findings below)
Gallagher et al: Lumbar spinal flexion significantly affected cycles to tissue failure
Khoddam-Khorasani et al: When lifting with severe lordotic vs. Neutral vs. Severe Kyphotic lumbar spine posture, neutral spine was ideal. Severe lordosis increased compression, shear forces, and erector spinae activity. Severe kyphotic posture showed decreased muscle activity and more force through passive structures.  
Shiri et al: Manual handling of heavy loads increased risk of acute LBP and bending forward without support increased odds of low back pain  </a:t>
        </a:r>
      </a:p>
    </p188:txBody>
  </p188:cm>
</p188:cmLst>
</file>

<file path=ppt/comments/modernComment_128_0.xml><?xml version="1.0" encoding="utf-8"?>
<p188:cmLst xmlns:a="http://schemas.openxmlformats.org/drawingml/2006/main" xmlns:r="http://schemas.openxmlformats.org/officeDocument/2006/relationships" xmlns:p188="http://schemas.microsoft.com/office/powerpoint/2018/8/main">
  <p188:cm id="{CEE52570-CC89-4C9A-A607-FA0B4B2AA615}" authorId="{272B560D-C704-4E57-8ACA-9C70E0001700}" status="resolved" created="2025-08-11T19:45:36.464" complete="100000">
    <ac:deMkLst xmlns:ac="http://schemas.microsoft.com/office/drawing/2013/main/command">
      <pc:docMk xmlns:pc="http://schemas.microsoft.com/office/powerpoint/2013/main/command"/>
      <pc:sldMk xmlns:pc="http://schemas.microsoft.com/office/powerpoint/2013/main/command" cId="0" sldId="296"/>
      <ac:spMk id="451" creationId="{00000000-0000-0000-0000-000000000000}"/>
    </ac:deMkLst>
    <p188:txBody>
      <a:bodyPr/>
      <a:lstStyle/>
      <a:p>
        <a:r>
          <a:rPr lang="en-US"/>
          <a:t>ADD NEW: Gallagher et al., 2005 (applies to last bullet</a:t>
        </a:r>
      </a:p>
    </p188:txBody>
  </p188:cm>
</p188:cmLst>
</file>

<file path=ppt/comments/modernComment_12A_0.xml><?xml version="1.0" encoding="utf-8"?>
<p188:cmLst xmlns:a="http://schemas.openxmlformats.org/drawingml/2006/main" xmlns:r="http://schemas.openxmlformats.org/officeDocument/2006/relationships" xmlns:p188="http://schemas.microsoft.com/office/powerpoint/2018/8/main">
  <p188:cm id="{EC947573-1C30-49F2-BB77-BDD05AD32EB0}" authorId="{272B560D-C704-4E57-8ACA-9C70E0001700}" status="resolved" created="2025-08-11T19:58:05.396" complete="100000">
    <pc:sldMkLst xmlns:pc="http://schemas.microsoft.com/office/powerpoint/2013/main/command">
      <pc:docMk/>
      <pc:sldMk cId="0" sldId="298"/>
    </pc:sldMkLst>
    <p188:txBody>
      <a:bodyPr/>
      <a:lstStyle/>
      <a:p>
        <a:r>
          <a:rPr lang="en-US"/>
          <a:t>ADD Arakawa citation - applies to the last bullet (Findings supported greater hip extension, hip ABDuction and external rotation moments during the split squat compared to the back squat despite lower external load  )</a:t>
        </a:r>
      </a:p>
    </p188:txBody>
  </p188:cm>
</p188:cmLst>
</file>

<file path=ppt/comments/modernComment_12F_0.xml><?xml version="1.0" encoding="utf-8"?>
<p188:cmLst xmlns:a="http://schemas.openxmlformats.org/drawingml/2006/main" xmlns:r="http://schemas.openxmlformats.org/officeDocument/2006/relationships" xmlns:p188="http://schemas.microsoft.com/office/powerpoint/2018/8/main">
  <p188:cm id="{A72BE7CE-7C24-4AA8-B970-760FA1EA9ADB}" authorId="{272B560D-C704-4E57-8ACA-9C70E0001700}" status="resolved" created="2025-08-11T20:24:32.412" complete="100000">
    <pc:sldMkLst xmlns:pc="http://schemas.microsoft.com/office/powerpoint/2013/main/command">
      <pc:docMk/>
      <pc:sldMk cId="0" sldId="303"/>
    </pc:sldMkLst>
    <p188:txBody>
      <a:bodyPr/>
      <a:lstStyle/>
      <a:p>
        <a:r>
          <a:rPr lang="en-US"/>
          <a:t>REMOVE This study: Tomkins-Lane C, Sun R, Muaremi A, et al. Objective features of sedentary time and light activity differentiate people with low back pain from healthy controls: a pilot study. Spine Journal. 2022;22(4):629-634
ADD: (applies to whole slide)
Shiri R, Falah-Hassani K, Heliövaara M, et al. Risk Factors for Low Back Pain: A Population-Based Longitudinal Study. Arthritis Care and Research. 2019;71(2):290-299. doi:10.1002/ACR.23710/</a:t>
        </a:r>
      </a:p>
    </p188:txBody>
  </p188:cm>
</p188:cmLst>
</file>

<file path=ppt/comments/modernComment_142_0.xml><?xml version="1.0" encoding="utf-8"?>
<p188:cmLst xmlns:a="http://schemas.openxmlformats.org/drawingml/2006/main" xmlns:r="http://schemas.openxmlformats.org/officeDocument/2006/relationships" xmlns:p188="http://schemas.microsoft.com/office/powerpoint/2018/8/main">
  <p188:cm id="{1C9BAD5B-DB14-4469-B33E-8F1FCDBC6FE7}" authorId="{272B560D-C704-4E57-8ACA-9C70E0001700}" status="resolved" created="2025-08-12T13:48:06.807" complete="100000">
    <ac:deMkLst xmlns:ac="http://schemas.microsoft.com/office/drawing/2013/main/command">
      <pc:docMk xmlns:pc="http://schemas.microsoft.com/office/powerpoint/2013/main/command"/>
      <pc:sldMk xmlns:pc="http://schemas.microsoft.com/office/powerpoint/2013/main/command" cId="0" sldId="322"/>
      <ac:spMk id="679" creationId="{00000000-0000-0000-0000-000000000000}"/>
    </ac:deMkLst>
    <p188:replyLst>
      <p188:reply id="{13FDE582-CAFD-4EE6-8E4C-1B3417DA0935}" authorId="{272B560D-C704-4E57-8ACA-9C70E0001700}" created="2025-08-12T14:14:16.514">
        <p188:txBody>
          <a:bodyPr/>
          <a:lstStyle/>
          <a:p>
            <a:r>
              <a:rPr lang="en-US"/>
              <a:t>This is a new slide BTW</a:t>
            </a:r>
          </a:p>
        </p188:txBody>
      </p188:reply>
    </p188:replyLst>
    <p188:txBody>
      <a:bodyPr/>
      <a:lstStyle/>
      <a:p>
        <a:r>
          <a:rPr lang="en-US"/>
          <a:t>ADD NEW: Ramirez citation - findings applied to entire slide</a:t>
        </a:r>
      </a:p>
    </p188:txBody>
  </p188:cm>
</p188:cmLst>
</file>

<file path=ppt/comments/modernComment_145_0.xml><?xml version="1.0" encoding="utf-8"?>
<p188:cmLst xmlns:a="http://schemas.openxmlformats.org/drawingml/2006/main" xmlns:r="http://schemas.openxmlformats.org/officeDocument/2006/relationships" xmlns:p188="http://schemas.microsoft.com/office/powerpoint/2018/8/main">
  <p188:cm id="{1692C463-E95D-4C82-B7E7-C4FB0137F14F}" authorId="{272B560D-C704-4E57-8ACA-9C70E0001700}" status="resolved" created="2025-08-12T14:30:35.049" complete="100000">
    <ac:deMkLst xmlns:ac="http://schemas.microsoft.com/office/drawing/2013/main/command">
      <pc:docMk xmlns:pc="http://schemas.microsoft.com/office/powerpoint/2013/main/command"/>
      <pc:sldMk xmlns:pc="http://schemas.microsoft.com/office/powerpoint/2013/main/command" cId="0" sldId="325"/>
      <ac:spMk id="712" creationId="{00000000-0000-0000-0000-000000000000}"/>
    </ac:deMkLst>
    <p188:txBody>
      <a:bodyPr/>
      <a:lstStyle/>
      <a:p>
        <a:r>
          <a:rPr lang="en-US"/>
          <a:t>REMOVE Calhoon article and REPLACE WITH: Aasa and Tung articles (findings apply to the entire slide) and next slide</a:t>
        </a:r>
      </a:p>
    </p188:txBody>
  </p188:cm>
</p188:cmLst>
</file>

<file path=ppt/comments/modernComment_146_0.xml><?xml version="1.0" encoding="utf-8"?>
<p188:cmLst xmlns:a="http://schemas.openxmlformats.org/drawingml/2006/main" xmlns:r="http://schemas.openxmlformats.org/officeDocument/2006/relationships" xmlns:p188="http://schemas.microsoft.com/office/powerpoint/2018/8/main">
  <p188:cm id="{4DA75C4A-82D3-4CBC-95B2-2397FDF78A31}" authorId="{0B2DEF11-4BE6-11C0-A95C-05C1E4D4DCD5}" status="resolved" created="2025-08-12T16:12:57.801" complete="100000">
    <pc:sldMkLst xmlns:pc="http://schemas.microsoft.com/office/powerpoint/2013/main/command">
      <pc:docMk/>
      <pc:sldMk cId="0" sldId="326"/>
    </pc:sldMkLst>
    <p188:replyLst>
      <p188:reply id="{3BCAADB4-847A-4F5D-8F6A-6D7402BE09EB}" authorId="{272B560D-C704-4E57-8ACA-9C70E0001700}" created="2025-08-12T17:18:16.601">
        <p188:txBody>
          <a:bodyPr/>
          <a:lstStyle/>
          <a:p>
            <a:r>
              <a:rPr lang="en-US"/>
              <a:t>New citation = Moran et al</a:t>
            </a:r>
          </a:p>
        </p188:txBody>
      </p188:reply>
    </p188:replyLst>
    <p188:txBody>
      <a:bodyPr/>
      <a:lstStyle/>
      <a:p>
        <a:r>
          <a:rPr lang="en-US"/>
          <a:t>NEW Citation in the notes</a:t>
        </a:r>
      </a:p>
    </p188:txBody>
  </p188:cm>
</p188:cmLst>
</file>

<file path=ppt/comments/modernComment_148_78D1878.xml><?xml version="1.0" encoding="utf-8"?>
<p188:cmLst xmlns:a="http://schemas.openxmlformats.org/drawingml/2006/main" xmlns:r="http://schemas.openxmlformats.org/officeDocument/2006/relationships" xmlns:p188="http://schemas.microsoft.com/office/powerpoint/2018/8/main">
  <p188:cm id="{9E5F04DF-D1C2-4AD8-AEAD-08C1CDDF685A}" authorId="{272B560D-C704-4E57-8ACA-9C70E0001700}" status="resolved" created="2025-08-12T14:28:09.233" complete="100000">
    <pc:sldMkLst xmlns:pc="http://schemas.microsoft.com/office/powerpoint/2013/main/command">
      <pc:docMk/>
      <pc:sldMk cId="126687352" sldId="328"/>
    </pc:sldMkLst>
    <p188:txBody>
      <a:bodyPr/>
      <a:lstStyle/>
      <a:p>
        <a:r>
          <a:rPr lang="en-US"/>
          <a:t>ADD: Kerr and Kay articles (apply to the entire slide)
Hootman et al 2007 - apply to image on slide only (percentage of injuries based on body part) for colleagiate athletes in games and practices</a:t>
        </a:r>
      </a:p>
    </p188:txBody>
  </p188:cm>
</p188:cmLst>
</file>

<file path=ppt/comments/modernComment_149_333286B5.xml><?xml version="1.0" encoding="utf-8"?>
<p188:cmLst xmlns:a="http://schemas.openxmlformats.org/drawingml/2006/main" xmlns:r="http://schemas.openxmlformats.org/officeDocument/2006/relationships" xmlns:p188="http://schemas.microsoft.com/office/powerpoint/2018/8/main">
  <p188:cm id="{79072387-734A-4F6A-A259-540117857ED5}" authorId="{0B2DEF11-4BE6-11C0-A95C-05C1E4D4DCD5}" status="resolved" created="2025-08-06T17:30:47.767">
    <pc:sldMkLst xmlns:pc="http://schemas.microsoft.com/office/powerpoint/2013/main/command">
      <pc:docMk/>
      <pc:sldMk cId="858949301" sldId="318"/>
    </pc:sldMkLst>
    <p188:txBody>
      <a:bodyPr/>
      <a:lstStyle/>
      <a:p>
        <a:r>
          <a:rPr lang="en-US"/>
          <a:t>Do we need to update the date? </a:t>
        </a:r>
      </a:p>
    </p188:txBody>
  </p188:cm>
</p188:cmLst>
</file>

<file path=ppt/comments/modernComment_14A_9724788F.xml><?xml version="1.0" encoding="utf-8"?>
<p188:cmLst xmlns:a="http://schemas.openxmlformats.org/drawingml/2006/main" xmlns:r="http://schemas.openxmlformats.org/officeDocument/2006/relationships" xmlns:p188="http://schemas.microsoft.com/office/powerpoint/2018/8/main">
  <p188:cm id="{65722EE5-E015-4B16-B0DF-5E81772A1DA9}" authorId="{272B560D-C704-4E57-8ACA-9C70E0001700}" status="resolved" created="2025-08-20T18:48:42.926" complete="100000">
    <pc:sldMkLst xmlns:pc="http://schemas.microsoft.com/office/powerpoint/2013/main/command">
      <pc:docMk/>
      <pc:sldMk cId="2535749775" sldId="330"/>
    </pc:sldMkLst>
    <p188:txBody>
      <a:bodyPr/>
      <a:lstStyle/>
      <a:p>
        <a:r>
          <a:rPr lang="en-US"/>
          <a:t>NEW SLIDE!
Add: Gallagher S, Marras WS, Litsky AS, Burr D. Torso flexion loads and the fatigue failure of human
lumbosacral motion segments. Spine. 2005;30(20):2265-2273.
doi:10.1097/01.BRS.0000182086.33984.B3​</a:t>
        </a:r>
      </a:p>
    </p188:txBody>
  </p188:cm>
</p188:cmLst>
</file>

<file path=ppt/comments/modernComment_14C_D3DB002E.xml><?xml version="1.0" encoding="utf-8"?>
<p188:cmLst xmlns:a="http://schemas.openxmlformats.org/drawingml/2006/main" xmlns:r="http://schemas.openxmlformats.org/officeDocument/2006/relationships" xmlns:p188="http://schemas.microsoft.com/office/powerpoint/2018/8/main">
  <p188:cm id="{67CEA549-345D-4264-9416-2B673940F96D}" authorId="{272B560D-C704-4E57-8ACA-9C70E0001700}" status="resolved" created="2025-08-20T19:26:44.829" complete="100000">
    <pc:sldMkLst xmlns:pc="http://schemas.microsoft.com/office/powerpoint/2013/main/command">
      <pc:docMk/>
      <pc:sldMk cId="3554345006" sldId="332"/>
    </pc:sldMkLst>
    <p188:txBody>
      <a:bodyPr/>
      <a:lstStyle/>
      <a:p>
        <a:r>
          <a:rPr lang="en-US"/>
          <a:t>NEW SLIDE
Add: Hamberg-van Reenen HH, Ariëns GAM, Blatter BM, van Mechelen W, Bongers PM. A systematic review of the relation between physical capacity and future low back and neck/shoulder pain. Pain. 2007;130(1-2):93-107. doi:10.1016/J.PAIN.2006.11.004,</a:t>
        </a:r>
      </a:p>
    </p188:txBody>
  </p188:cm>
</p188:cmLst>
</file>

<file path=ppt/comments/modernComment_14D_769DB0B0.xml><?xml version="1.0" encoding="utf-8"?>
<p188:cmLst xmlns:a="http://schemas.openxmlformats.org/drawingml/2006/main" xmlns:r="http://schemas.openxmlformats.org/officeDocument/2006/relationships" xmlns:p188="http://schemas.microsoft.com/office/powerpoint/2018/8/main">
  <p188:cm id="{B1AAA995-EBE7-436B-94E6-CADF45B7B724}" authorId="{272B560D-C704-4E57-8ACA-9C70E0001700}" status="resolved" created="2025-08-20T19:03:19.820" complete="100000">
    <pc:sldMkLst xmlns:pc="http://schemas.microsoft.com/office/powerpoint/2013/main/command">
      <pc:docMk/>
      <pc:sldMk cId="1990045872" sldId="333"/>
    </pc:sldMkLst>
    <p188:txBody>
      <a:bodyPr/>
      <a:lstStyle/>
      <a:p>
        <a:r>
          <a:rPr lang="en-US"/>
          <a:t>NEW SLIDE! 
Add: Khoddam-Khorasani P, Arjmand N, Shirazi-Adl A. Effect of changes in the lumbar posture in lifting on
trunk muscle and spinal loads: A combined in vivo, musculoskeletal, and finite element model
study. Journal of Biomechanics. 2020;104:109728. doi:10.1016/J.JBIOMECH.2020.109728 ​
​
image link: https://www.researchgate.net/figure/An-individual-performing-back-squat-with-an-A-exaggerated-lumbar-lordosis-and-B_fig1_385650238 </a:t>
        </a:r>
      </a:p>
    </p188:txBody>
  </p188:cm>
</p188:cmLst>
</file>

<file path=ppt/comments/modernComment_14E_E061F6E0.xml><?xml version="1.0" encoding="utf-8"?>
<p188:cmLst xmlns:a="http://schemas.openxmlformats.org/drawingml/2006/main" xmlns:r="http://schemas.openxmlformats.org/officeDocument/2006/relationships" xmlns:p188="http://schemas.microsoft.com/office/powerpoint/2018/8/main">
  <p188:cm id="{4CFED5C2-7055-4B7F-AD45-AA0D67DEABD2}" authorId="{272B560D-C704-4E57-8ACA-9C70E0001700}" status="resolved" created="2025-08-20T19:26:54.329" complete="100000">
    <pc:sldMkLst xmlns:pc="http://schemas.microsoft.com/office/powerpoint/2013/main/command">
      <pc:docMk/>
      <pc:sldMk cId="3764516576" sldId="334"/>
    </pc:sldMkLst>
    <p188:txBody>
      <a:bodyPr/>
      <a:lstStyle/>
      <a:p>
        <a:r>
          <a:rPr lang="en-US"/>
          <a:t>NEW SLIDE: add citation
Ranger TA, Cicuttini FM, Jensen TS, et al. Are the size and composition of the paraspinal muscles associated with low back pain? A systematic review. The Spine Journal. 2017;17(11):1729-1748. doi:10.1016/J.SPINEE.2017.07.002</a:t>
        </a:r>
      </a:p>
    </p188:txBody>
  </p188:cm>
</p188:cmLst>
</file>

<file path=ppt/comments/modernComment_14F_5A3D35F9.xml><?xml version="1.0" encoding="utf-8"?>
<p188:cmLst xmlns:a="http://schemas.openxmlformats.org/drawingml/2006/main" xmlns:r="http://schemas.openxmlformats.org/officeDocument/2006/relationships" xmlns:p188="http://schemas.microsoft.com/office/powerpoint/2018/8/main">
  <p188:cm id="{E1B06106-03FC-4A0E-B25A-527FE6B8B89D}" authorId="{272B560D-C704-4E57-8ACA-9C70E0001700}" status="resolved" created="2025-08-20T19:31:52.013" complete="100000">
    <pc:sldMkLst xmlns:pc="http://schemas.microsoft.com/office/powerpoint/2013/main/command">
      <pc:docMk/>
      <pc:sldMk cId="1513960953" sldId="335"/>
    </pc:sldMkLst>
    <p188:txBody>
      <a:bodyPr/>
      <a:lstStyle/>
      <a:p>
        <a:r>
          <a:rPr lang="en-US"/>
          <a:t>NEW SLIDE: add Ghorbanpour A, Azghani MR, Taghipour M, Salahzadeh Z, Ghaderi F, Oskouei AE. Effects of McGill stabilization exercises and conventional physiotherapy on pain, functional disability and active back range of motion in patients with chronic non-specific low back pain. J Phys Ther Sci. 2018;30(4):481-485. doi:10.1589/jpts.30.481</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esearchgate.net/figure/An-individual-performing-back-squat-with-an-A-exaggerated-lumbar-lordosis-and-B_fig1_385650238"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pauljeffordsmd.com/spondylolysis-pars-fractures-and-lytic"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daniwinksflexibility.com/bendy-blog/4-bird-dog-variations-for-bendier-backbend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d9a27e63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0d9a27e63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highlight>
                  <a:srgbClr val="FFFFFF"/>
                </a:highlight>
              </a:rPr>
              <a:t>Hello, my name is David Luedeka. I am a physical therapist and certified strength and conditioning specialist. I am the founder of CKC Systems. I have been a practicing clinician for almost 30 years now. During this time, I have been on a quest to gain a deeper understanding of our evolutionary anatomy in the hope that with a deeper understanding of the forces that shaped our structure, I would more effectively be able to assist my clients in overcoming their musculoskeletal dysfunctions. Through this process, I have gained valuable insight that will help you become a more impactful provider or trainer. I hope you have enjoyed learning about the foot, knee and hip with Keila and Frank. Join me now as I lead you through CKC systems course the spine! </a:t>
            </a:r>
            <a:endParaRPr sz="15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3079e08ddb_1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3079e08ddb_1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This slide further demonstrates the loss of stability as we transitioned to bipedalism. This graphic depicts the </a:t>
            </a:r>
            <a:r>
              <a:rPr lang="en" sz="1500">
                <a:solidFill>
                  <a:schemeClr val="dk1"/>
                </a:solidFill>
                <a:highlight>
                  <a:srgbClr val="FFFFFF"/>
                </a:highlight>
              </a:rPr>
              <a:t>anatomical protection mechanisms to avoid hyperextension in quadrupedal primates shown on the left, when compared with humans shown on the right. </a:t>
            </a:r>
            <a:endParaRPr sz="15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5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rPr>
              <a:t>In non-bipedal primates, </a:t>
            </a:r>
            <a:r>
              <a:rPr lang="en" sz="1500">
                <a:solidFill>
                  <a:schemeClr val="dk1"/>
                </a:solidFill>
                <a:highlight>
                  <a:srgbClr val="FFFFFF"/>
                </a:highlight>
              </a:rPr>
              <a:t>the anteriorly positioned transverse processes and its associated ligament structure, help to limit extension sag and vertebral rotations. Additionally, their lumbar vertebrae commonly possess a styloid process which acts as an osseous block to facet sliding in spinal extension. In humans, however, these protection mechanisms were lost as the transverse processes are positioned posteriorly and we don’t have styloid processes. </a:t>
            </a:r>
            <a:endParaRPr sz="15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3079e08dd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So continuing on in our quest to stand upright, the lumbar spines became more wedge shaped, contributing to the creation of the lumbar lordosis. As you can see on the left, the posterior height of the human lumbar vertebral body is less than our primate ancestors allowing for a concave posterior curve.</a:t>
            </a:r>
            <a:endParaRPr sz="1600"/>
          </a:p>
        </p:txBody>
      </p:sp>
      <p:sp>
        <p:nvSpPr>
          <p:cNvPr id="214" name="Google Shape;214;g13079e08ddb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079e08ddb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What impact did all these anatomical changes have on the lumbar spine? Lets compare the Lumbosacral angles of primates and humans. Modern humans have average lumbosacral angle between 40-60 degrees while primates lumbosacral angles are less than 30 degrees. </a:t>
            </a:r>
            <a:endParaRPr sz="1600"/>
          </a:p>
          <a:p>
            <a:pPr marL="0" lvl="0" indent="0" algn="l" rtl="0">
              <a:spcBef>
                <a:spcPts val="0"/>
              </a:spcBef>
              <a:spcAft>
                <a:spcPts val="0"/>
              </a:spcAft>
              <a:buNone/>
            </a:pPr>
            <a:endParaRPr sz="1600"/>
          </a:p>
          <a:p>
            <a:pPr marL="0" lvl="0" indent="0" algn="l" rtl="0">
              <a:spcBef>
                <a:spcPts val="0"/>
              </a:spcBef>
              <a:spcAft>
                <a:spcPts val="0"/>
              </a:spcAft>
              <a:buClr>
                <a:schemeClr val="dk1"/>
              </a:buClr>
              <a:buSzPts val="1100"/>
              <a:buFont typeface="Arial"/>
              <a:buNone/>
            </a:pPr>
            <a:endParaRPr sz="1550">
              <a:solidFill>
                <a:schemeClr val="dk1"/>
              </a:solidFill>
              <a:highlight>
                <a:srgbClr val="FFFFFF"/>
              </a:highlight>
              <a:latin typeface="Times New Roman"/>
              <a:ea typeface="Times New Roman"/>
              <a:cs typeface="Times New Roman"/>
              <a:sym typeface="Times New Roman"/>
            </a:endParaRPr>
          </a:p>
          <a:p>
            <a:pPr marL="0" indent="0">
              <a:buNone/>
            </a:pPr>
            <a:r>
              <a:rPr lang="en-US"/>
              <a:t>Citation: Okpala F. Measurement of lumbosacral angle in normal radiographs: a retrospective study in southeast Nigeria. Ann Med Health Sci Res. 2014;4(5):757-762. doi:10.4103/2141-9248.141548</a:t>
            </a:r>
          </a:p>
        </p:txBody>
      </p:sp>
      <p:sp>
        <p:nvSpPr>
          <p:cNvPr id="225" name="Google Shape;225;g13079e08ddb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3079e08dd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500">
                <a:solidFill>
                  <a:schemeClr val="dk1"/>
                </a:solidFill>
                <a:highlight>
                  <a:srgbClr val="FFFFFF"/>
                </a:highlight>
              </a:rPr>
              <a:t>So what is the result of this increased lumbosacral angle? Homo sapiens have an undulating S-shape of their spines due to primary and secondary curves associated with upright posture. In humans, </a:t>
            </a:r>
            <a:r>
              <a:rPr lang="en-US">
                <a:solidFill>
                  <a:schemeClr val="dk1"/>
                </a:solidFill>
                <a:highlight>
                  <a:srgbClr val="FFFFFF"/>
                </a:highlight>
              </a:rPr>
              <a:t>cervical lordosis originates earlier as babies lift their heads up, and lumbar lordosis occurs a bit later once we start walking. </a:t>
            </a:r>
            <a:endParaRPr lang="en">
              <a:solidFill>
                <a:schemeClr val="dk1"/>
              </a:solidFill>
              <a:highlight>
                <a:srgbClr val="FFFFFF"/>
              </a:highlight>
            </a:endParaRPr>
          </a:p>
          <a:p>
            <a:pPr marL="0" indent="0">
              <a:buNone/>
            </a:pPr>
            <a:endParaRPr lang="en" sz="1500">
              <a:solidFill>
                <a:schemeClr val="dk1"/>
              </a:solidFill>
              <a:highlight>
                <a:srgbClr val="FFFFFF"/>
              </a:highlight>
            </a:endParaRPr>
          </a:p>
          <a:p>
            <a:pPr marL="0" indent="0">
              <a:buNone/>
            </a:pPr>
            <a:r>
              <a:rPr lang="en" sz="1500">
                <a:solidFill>
                  <a:schemeClr val="dk1"/>
                </a:solidFill>
                <a:highlight>
                  <a:srgbClr val="FFFFFF"/>
                </a:highlight>
              </a:rPr>
              <a:t>As mentioned, these curves locate the body’s center of mass over the pelvis and base of support, enabling humans to maintain a bipedal posture and to run and walk comfortably and efficiently. Primates, on the other hand, have one C curve which makes it difficult to stand and walk on two legs.</a:t>
            </a: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highlight>
                <a:srgbClr val="FFFFFF"/>
              </a:highlight>
            </a:endParaRPr>
          </a:p>
          <a:p>
            <a:pPr marL="0" lvl="0" indent="0" algn="l" rtl="0">
              <a:spcBef>
                <a:spcPts val="0"/>
              </a:spcBef>
              <a:spcAft>
                <a:spcPts val="0"/>
              </a:spcAft>
              <a:buNone/>
            </a:pPr>
            <a:r>
              <a:rPr lang="en" sz="1500">
                <a:solidFill>
                  <a:schemeClr val="dk1"/>
                </a:solidFill>
                <a:highlight>
                  <a:srgbClr val="FFFFFF"/>
                </a:highlight>
              </a:rPr>
              <a:t>Chimpanzees or other great apes have to exert a continual muscular effort to stand erect and keep from tipping forward. Their gait is clumsy and fatigue-inducing. </a:t>
            </a:r>
          </a:p>
          <a:p>
            <a:pPr marL="0" indent="0">
              <a:buNone/>
            </a:pPr>
            <a:endParaRPr lang="en">
              <a:solidFill>
                <a:schemeClr val="dk1"/>
              </a:solidFill>
              <a:highlight>
                <a:srgbClr val="FFFFFF"/>
              </a:highlight>
            </a:endParaRPr>
          </a:p>
        </p:txBody>
      </p:sp>
      <p:sp>
        <p:nvSpPr>
          <p:cNvPr id="234" name="Google Shape;234;g13079e08ddb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3079e08ddb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3079e08ddb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next chapter, in the spine lecture series will focus on a functional anatomy review. This is not a comprehensive review, but will focus on the key components as they relate to the biological and cultural evolutionary mismatches of the spine. </a:t>
            </a:r>
            <a:endParaRPr sz="16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079e08ddb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In this slide we will take the time to review the External oblique muscle. Take the time to review the origin, insertion, innervation, and function of this muscle.</a:t>
            </a:r>
            <a:endParaRPr sz="1500"/>
          </a:p>
          <a:p>
            <a:pPr marL="0" lvl="0" indent="0" algn="l" rtl="0">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highlight>
                  <a:srgbClr val="FFFFFF"/>
                </a:highlight>
              </a:rPr>
              <a:t>We don’t want to spend a lot of time reviewing open chain anatomy as you can find this in any textbook, but we will discuss the actions of the external oblique as it relates to functional bipedal motion. </a:t>
            </a:r>
            <a:endParaRPr sz="1500">
              <a:solidFill>
                <a:schemeClr val="dk1"/>
              </a:solidFill>
              <a:highlight>
                <a:srgbClr val="FFFFFF"/>
              </a:highlight>
            </a:endParaRPr>
          </a:p>
          <a:p>
            <a:pPr marL="0" lvl="0" indent="0" algn="l" rtl="0">
              <a:lnSpc>
                <a:spcPct val="115000"/>
              </a:lnSpc>
              <a:spcBef>
                <a:spcPts val="0"/>
              </a:spcBef>
              <a:spcAft>
                <a:spcPts val="0"/>
              </a:spcAft>
              <a:buNone/>
            </a:pPr>
            <a:endParaRPr sz="15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highlight>
                  <a:srgbClr val="FFFFFF"/>
                </a:highlight>
              </a:rPr>
              <a:t>Generally speaking the right external oblique is most active throughout the gait cycle at left toe-off when the left leg is entering swing phase, indicating the need to stabilize the rotation of the trunk in transverse plane, by rotating towards midline and therefore shortening the lever. </a:t>
            </a:r>
            <a:endParaRPr sz="15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050">
              <a:solidFill>
                <a:srgbClr val="2E2E2E"/>
              </a:solidFill>
              <a:highlight>
                <a:srgbClr val="FFFFFF"/>
              </a:highlight>
            </a:endParaRPr>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
        <p:nvSpPr>
          <p:cNvPr id="248" name="Google Shape;248;g13079e08ddb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3079e08ddb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In this slide we will review the internal oblique muscle. </a:t>
            </a:r>
            <a:r>
              <a:rPr lang="en" sz="1500">
                <a:solidFill>
                  <a:schemeClr val="dk1"/>
                </a:solidFill>
              </a:rPr>
              <a:t>Take the time to review the origin, insertion, innervation, and function of this muscle.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highlight>
                  <a:srgbClr val="FFFFFF"/>
                </a:highlight>
              </a:rPr>
              <a:t>Again, we won’t spend time reviewing open chain function, but we will discuss the actions of the internal oblique as it relates to functional bipedal motion. </a:t>
            </a:r>
            <a:endParaRPr sz="1500">
              <a:solidFill>
                <a:schemeClr val="dk1"/>
              </a:solidFill>
              <a:highlight>
                <a:srgbClr val="FFFFFF"/>
              </a:highlight>
            </a:endParaRPr>
          </a:p>
          <a:p>
            <a:pPr marL="0" lvl="0" indent="0" algn="l" rtl="0">
              <a:lnSpc>
                <a:spcPct val="115000"/>
              </a:lnSpc>
              <a:spcBef>
                <a:spcPts val="0"/>
              </a:spcBef>
              <a:spcAft>
                <a:spcPts val="0"/>
              </a:spcAft>
              <a:buNone/>
            </a:pPr>
            <a:endParaRPr sz="15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highlight>
                  <a:srgbClr val="FFFFFF"/>
                </a:highlight>
              </a:rPr>
              <a:t>The right internal oblique peaks during left foot stance when the right foot is in swing phase. The pattern of peaking is opposite to the activation pattern of the external oblique. Both muscles are serving the same purpose, working synergistically to manage the rotational moment arms that occur with gait and reducing the demands of the pelvic and core stabilizer in the frontal plane. </a:t>
            </a: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p>
        </p:txBody>
      </p:sp>
      <p:sp>
        <p:nvSpPr>
          <p:cNvPr id="257" name="Google Shape;257;g13079e08ddb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3079e08ddb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In this slide we will look at the transverse abdominus muscle. </a:t>
            </a:r>
            <a:r>
              <a:rPr lang="en" sz="1600">
                <a:solidFill>
                  <a:schemeClr val="dk1"/>
                </a:solidFill>
              </a:rPr>
              <a:t> Take the time to review the origin, insertion, innervation, and function of this muscle.</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We will go into more depth on this particular muscle in the evidence chapter, but the main function of this muscle is to stabilize the abdominal cavity and help to brace the spine during most functional activities. </a:t>
            </a:r>
            <a:endParaRPr sz="1600">
              <a:solidFill>
                <a:schemeClr val="dk1"/>
              </a:solidFill>
            </a:endParaRPr>
          </a:p>
          <a:p>
            <a:pPr marL="0" lvl="0" indent="0" algn="l" rtl="0">
              <a:spcBef>
                <a:spcPts val="0"/>
              </a:spcBef>
              <a:spcAft>
                <a:spcPts val="0"/>
              </a:spcAft>
              <a:buNone/>
            </a:pPr>
            <a:endParaRPr sz="1600"/>
          </a:p>
        </p:txBody>
      </p:sp>
      <p:sp>
        <p:nvSpPr>
          <p:cNvPr id="266" name="Google Shape;266;g13079e08ddb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3079e08ddb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In this slide we will review the superficial spinal extensors. Primates erector spinae musculature is much more developed than homo sapiens. Why? Primates erector spinae is much more involved in the quadrupedal gait function. As our COM was supported over our BOS with bipedal gait, it reduced our need for a robust erector spinae.</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erector spinae muscles function to stabilize an erect torso and extends the spine from a flexed position.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274" name="Google Shape;274;g13079e08ddb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f41424592f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f41424592f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This graphic compares adaptations of the back musculature of humans to primates.</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In humans and all other hominoids, the erector spinae functions as an extensor and spinal stabilizer to support an upright torso</a:t>
            </a:r>
            <a:r>
              <a:rPr lang="en" sz="1500">
                <a:solidFill>
                  <a:schemeClr val="dk1"/>
                </a:solidFill>
              </a:rPr>
              <a:t>. In chimps, these muscles were much more involved in the quadrupedal gait cycle. Remember the video we just showed you? Bipedal gait is very efficient and requires much less muscle activity. These functional differences are reflected in the dramatic difference in muscle volume between the two species.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Additionally, you can see the position of the iliocostalis in humans is laterally located when compared to chimps and attach onto the pelvis, which provides a significant role in reducing aberrant frontal plane movement during the gait cycle. </a:t>
            </a:r>
            <a:endParaRPr sz="1500"/>
          </a:p>
          <a:p>
            <a:pPr marL="0" lvl="0" indent="0" algn="l" rtl="0">
              <a:spcBef>
                <a:spcPts val="0"/>
              </a:spcBef>
              <a:spcAft>
                <a:spcPts val="0"/>
              </a:spcAft>
              <a:buNone/>
            </a:pPr>
            <a:endParaRPr sz="15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3079e08ddb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3079e08ddb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sz="1500">
                <a:solidFill>
                  <a:schemeClr val="dk1"/>
                </a:solidFill>
                <a:highlight>
                  <a:srgbClr val="FFFFFF"/>
                </a:highlight>
              </a:rPr>
              <a:t>Welcome to Evolution of the spine. The most common musculoskeletal complaint people seek medical support for is low back pain. Studies show up to 80% of us will experience low back pain during our lives. As providers, do we ever step back and ask ourselves why? </a:t>
            </a:r>
            <a:endParaRPr sz="15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5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500">
                <a:solidFill>
                  <a:schemeClr val="dk1"/>
                </a:solidFill>
                <a:highlight>
                  <a:srgbClr val="FFFFFF"/>
                </a:highlight>
              </a:rPr>
              <a:t>To answer the why question when it comes to low back pain, you must go back in time. Past environments shaped our structure through evolution. Some of these structural adaptations remain with us today and are maladapted to modern culture. </a:t>
            </a:r>
            <a:endParaRPr sz="15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500">
              <a:solidFill>
                <a:schemeClr val="dk1"/>
              </a:solidFill>
              <a:highlight>
                <a:srgbClr val="FFFFFF"/>
              </a:highlight>
            </a:endParaRPr>
          </a:p>
          <a:p>
            <a:pPr marL="0" indent="0">
              <a:buClr>
                <a:schemeClr val="dk1"/>
              </a:buClr>
              <a:buNone/>
            </a:pPr>
            <a:r>
              <a:rPr lang="en" sz="1500">
                <a:solidFill>
                  <a:schemeClr val="dk1"/>
                </a:solidFill>
                <a:highlight>
                  <a:srgbClr val="FFFFFF"/>
                </a:highlight>
              </a:rPr>
              <a:t>Ultimately, this is the reason why up to 8 of 10 of us will experience low back pain. Why is it important to understand the root causes of these dysfunctions? Because it helps us understand how to effectively treat low back pain. Having a deeper understanding of our spinal structure and evolutionary mismatches will help healthcare providers design more impactful treatment programs. Now let's get started.  </a:t>
            </a:r>
            <a:br>
              <a:rPr lang="en" sz="1500">
                <a:solidFill>
                  <a:schemeClr val="dk1"/>
                </a:solidFill>
                <a:highlight>
                  <a:srgbClr val="FFFFFF"/>
                </a:highlight>
              </a:rPr>
            </a:br>
            <a:br>
              <a:rPr lang="en" sz="1500">
                <a:highlight>
                  <a:srgbClr val="FFFFFF"/>
                </a:highlight>
              </a:rPr>
            </a:br>
            <a:r>
              <a:rPr lang="en-US">
                <a:highlight>
                  <a:srgbClr val="FFFFFF"/>
                </a:highlight>
              </a:rPr>
              <a:t>Urits I, </a:t>
            </a:r>
            <a:r>
              <a:rPr lang="en-US" err="1">
                <a:highlight>
                  <a:srgbClr val="FFFFFF"/>
                </a:highlight>
              </a:rPr>
              <a:t>Burshtein</a:t>
            </a:r>
            <a:r>
              <a:rPr lang="en-US">
                <a:highlight>
                  <a:srgbClr val="FFFFFF"/>
                </a:highlight>
              </a:rPr>
              <a:t> A, Sharma M, et al. Low Back Pain, a Comprehensive Review: Pathophysiology, Diagnosis, and Treatment. Curr Pain Headache Rep. 2019;23(3):23. Published 2019 Mar 11. doi:10.1007/s11916-019-0757-1</a:t>
            </a:r>
            <a:endParaRPr lang="en">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3079e08ddb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In this slide we are looking at the deep intrinsic muscles of the spine. Take the time to review the origin, insertion, innervation, and function of these muscles.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highlight>
                  <a:srgbClr val="FFFFFF"/>
                </a:highlight>
              </a:rPr>
              <a:t>Again, we won’t spend time reviewing open chain function, but we will discuss the actions of the multifidus and semispinalis as it relates to functional bipedal motion. </a:t>
            </a:r>
            <a:r>
              <a:rPr lang="en" sz="1500">
                <a:solidFill>
                  <a:schemeClr val="dk1"/>
                </a:solidFill>
              </a:rPr>
              <a:t>These muscle stabilize the intervertebral segments of the spine when the spine is presented with destabilizing forces. This function is particularly important in humans as our spine evolved to have more mobility. </a:t>
            </a:r>
            <a:endParaRPr sz="1500">
              <a:solidFill>
                <a:schemeClr val="dk1"/>
              </a:solidFill>
            </a:endParaRPr>
          </a:p>
        </p:txBody>
      </p:sp>
      <p:sp>
        <p:nvSpPr>
          <p:cNvPr id="290" name="Google Shape;290;g13079e08ddb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3079e08ddb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3079e08ddb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Now let’s take a look as some passive structures of the spine.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Modern homo sapiens tend to have lots of disc problems. To better understand why you first need to review spinal anatomy. Except this time don't just focus on the names of the structures. Notice a few important aspects of the disc. The annulus is thicker anteriorly and the nucleus is positioned posteriorly within the disc. Think about why this happened. We will touch on that in the next chapter. </a:t>
            </a:r>
            <a:endParaRPr sz="1600"/>
          </a:p>
          <a:p>
            <a:pPr marL="0" lvl="0" indent="0" algn="l" rtl="0">
              <a:spcBef>
                <a:spcPts val="0"/>
              </a:spcBef>
              <a:spcAft>
                <a:spcPts val="0"/>
              </a:spcAft>
              <a:buNone/>
            </a:pPr>
            <a:endParaRPr sz="15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198d48562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In this slide we will review two of the main ligaments that hold the spine together. The anterior and posterior longitudinal ligaments. Like the disc take time to notice their structure. The anterior longitudinal ligament is much more robust than the posterior longitudinal ligament. Think about why this is? We will touch on this in the next chapter as well. </a:t>
            </a:r>
            <a:endParaRPr sz="16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5" name="Google Shape;305;g1198d48562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317873617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317873617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sz="1600">
                <a:solidFill>
                  <a:schemeClr val="dk1"/>
                </a:solidFill>
              </a:rPr>
              <a:t>Recall from the hip lecture, the ilioinguinal ligament serves to protect 3 very important structures: the femoral artery, nerve, and vein. It also serves as the attachment point for the abdominal oblique musculature.</a:t>
            </a:r>
            <a:endParaRPr lang="en-US" sz="1600">
              <a:solidFill>
                <a:schemeClr val="dk1"/>
              </a:solidFill>
            </a:endParaRPr>
          </a:p>
          <a:p>
            <a:pPr marL="0" indent="0">
              <a:buNone/>
            </a:pPr>
            <a:endParaRPr lang="en" sz="1600">
              <a:solidFill>
                <a:schemeClr val="dk1"/>
              </a:solidFill>
            </a:endParaRPr>
          </a:p>
          <a:p>
            <a:pPr>
              <a:buNone/>
            </a:pPr>
            <a:r>
              <a:rPr lang="en-US">
                <a:solidFill>
                  <a:schemeClr val="dk1"/>
                </a:solidFill>
              </a:rPr>
              <a:t>When hip flexion is exhausted, further range of motion requires the pelvis to tilt posteriorly and the lumbar spine to flex, placing the spine in a more vulnerable position to injury. </a:t>
            </a:r>
            <a:endParaRPr lang="en">
              <a:solidFill>
                <a:schemeClr val="dk1"/>
              </a:solidFill>
            </a:endParaRPr>
          </a:p>
          <a:p>
            <a:pPr marL="0" indent="0">
              <a:buNone/>
            </a:pPr>
            <a:r>
              <a:rPr lang="en">
                <a:solidFill>
                  <a:schemeClr val="dk1"/>
                </a:solidFill>
              </a:rPr>
              <a:t>We theorize that the ilioinguinal ligament’s size and location can impact function in another way as well. When deep squatting with a narrow base of support, the ilioinguinal ligament prevents further femoral motion to protect against crimping of the femoral structures and results in a posterior pelvic tilt, aka the butt wink. </a:t>
            </a:r>
            <a:endParaRPr lang="en"/>
          </a:p>
          <a:p>
            <a:pPr marL="0" indent="0">
              <a:buNone/>
            </a:pPr>
            <a:endParaRPr lang="en" sz="1600">
              <a:solidFill>
                <a:schemeClr val="dk1"/>
              </a:solidFill>
            </a:endParaRPr>
          </a:p>
          <a:p>
            <a:pPr marL="0" indent="0">
              <a:buNone/>
            </a:pPr>
            <a:r>
              <a:rPr lang="en-US">
                <a:solidFill>
                  <a:schemeClr val="dk1"/>
                </a:solidFill>
              </a:rPr>
              <a:t>HOWEVER, current evidence is still unable to agree which anatomical structure is the limiting factor in hip flexor ROM! That's why if you look this up, all you will find is that butt wink is due to mobility restrictions</a:t>
            </a:r>
          </a:p>
          <a:p>
            <a:pPr marL="0" lvl="0" indent="0" algn="l">
              <a:spcBef>
                <a:spcPts val="0"/>
              </a:spcBef>
              <a:spcAft>
                <a:spcPts val="0"/>
              </a:spcAft>
              <a:buSzPts val="1100"/>
              <a:buFont typeface="Arial"/>
              <a:buNone/>
            </a:pPr>
            <a:endParaRPr lang="en"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In the next chapters you will understand why this is a position we don’t want to encourage, especially under high levels of load such as when performing a barbell squat.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3079e08ddb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3079e08dd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Now that you have a better understanding of the evolutionary adaptations to the spinal structure that helped to allow us to become successful bipeds and have reviewed some important anatomical concepts, it is time to learn the anatomical mismatches as it relates to our spinal structure.</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Remember, evolution does not seek perfection but rather the survival and continuation of the species. Our spinal structure is full of adaptations that were adapted in past environments and from a time in which we ambulated on all fours. Our spine is maladapted for many of the forces we apply to it in modern times. In this section we will review some of the most important spinal evolutionary mismatches.</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highlight>
                <a:schemeClr val="accent4"/>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3079e08ddb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3" indent="0">
              <a:buNone/>
            </a:pPr>
            <a:r>
              <a:rPr lang="en-US">
                <a:solidFill>
                  <a:srgbClr val="2E2E2E"/>
                </a:solidFill>
              </a:rPr>
              <a:t>Remember the ligaments from the functional anatomy review? What do you think is the "why"??</a:t>
            </a:r>
          </a:p>
          <a:p>
            <a:pPr lvl="3" indent="0">
              <a:buNone/>
            </a:pPr>
            <a:endParaRPr lang="en-US">
              <a:solidFill>
                <a:srgbClr val="2E2E2E"/>
              </a:solidFill>
            </a:endParaRPr>
          </a:p>
          <a:p>
            <a:pPr lvl="3" indent="0">
              <a:buNone/>
            </a:pPr>
            <a:r>
              <a:rPr lang="en-US">
                <a:solidFill>
                  <a:srgbClr val="2E2E2E"/>
                </a:solidFill>
              </a:rPr>
              <a:t>Hyler et al., 1981: Cross sectional area (CSA_ of primate anterior longitudinal ligament (ALL) were 10x larger than posterior longitudinal ligament (PLL) and were more securely attached to vertebral body. </a:t>
            </a:r>
            <a:endParaRPr lang="en-US"/>
          </a:p>
          <a:p>
            <a:pPr lvl="3" indent="0">
              <a:buNone/>
            </a:pPr>
            <a:r>
              <a:rPr lang="en-US">
                <a:solidFill>
                  <a:srgbClr val="2E2E2E"/>
                </a:solidFill>
              </a:rPr>
              <a:t>Eberlein et al., 2004: Observed CSA discrepancy to human spine with more robust ALL, except for the fact that the ALL:PLL ratio is on the order of 2-3x in humans instead of 10x </a:t>
            </a:r>
          </a:p>
          <a:p>
            <a:pPr lvl="3" indent="0">
              <a:buNone/>
            </a:pPr>
            <a:endParaRPr lang="en-US">
              <a:solidFill>
                <a:srgbClr val="2E2E2E"/>
              </a:solidFill>
            </a:endParaRPr>
          </a:p>
          <a:p>
            <a:pPr lvl="3" indent="0">
              <a:buNone/>
            </a:pPr>
            <a:r>
              <a:rPr lang="en-US">
                <a:solidFill>
                  <a:srgbClr val="2E2E2E"/>
                </a:solidFill>
              </a:rPr>
              <a:t>FCAP team posits – is this due to evolutionary change as anterior tension decreases with bipedalism and prolonged spinal flexion?? </a:t>
            </a:r>
            <a:r>
              <a:rPr lang="en" sz="1600"/>
              <a:t> </a:t>
            </a:r>
            <a:endParaRPr lang="en-US" sz="1600"/>
          </a:p>
        </p:txBody>
      </p:sp>
      <p:sp>
        <p:nvSpPr>
          <p:cNvPr id="324" name="Google Shape;324;g13079e08ddb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198d48562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Remember the components of the disc we talked about in the functional anatomy review? Have you had time to think about the why? </a:t>
            </a:r>
            <a:endParaRPr sz="16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332" name="Google Shape;332;g1198d485624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98d48562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To understand the why for both those questions we first need to review some physics. </a:t>
            </a:r>
            <a:r>
              <a:rPr lang="en" sz="1600" b="1"/>
              <a:t>Tension</a:t>
            </a:r>
            <a:r>
              <a:rPr lang="en" sz="1600"/>
              <a:t> is defined by a force that pulls something apart or stretches it. </a:t>
            </a:r>
            <a:r>
              <a:rPr lang="en" sz="1600" b="1"/>
              <a:t>Compression</a:t>
            </a:r>
            <a:r>
              <a:rPr lang="en" sz="1600"/>
              <a:t> is created when something is being pushed together and volume is reduced. </a:t>
            </a:r>
            <a:r>
              <a:rPr lang="en" sz="1600" b="1"/>
              <a:t>Bernoullis Principle</a:t>
            </a:r>
            <a:r>
              <a:rPr lang="en" sz="1600"/>
              <a:t> states fluid will move from higher to lower pressure.</a:t>
            </a:r>
          </a:p>
          <a:p>
            <a:pPr marL="0" lvl="0" indent="0" algn="l" rtl="0">
              <a:spcBef>
                <a:spcPts val="0"/>
              </a:spcBef>
              <a:spcAft>
                <a:spcPts val="0"/>
              </a:spcAft>
              <a:buNone/>
            </a:pPr>
            <a:endParaRPr lang="en" sz="1600"/>
          </a:p>
          <a:p>
            <a:pPr marL="0" lvl="0" indent="0" algn="l" rtl="0">
              <a:spcBef>
                <a:spcPts val="0"/>
              </a:spcBef>
              <a:spcAft>
                <a:spcPts val="0"/>
              </a:spcAft>
              <a:buNone/>
            </a:pPr>
            <a:r>
              <a:rPr lang="en" sz="1600"/>
              <a:t>Nick: Watermelon seed example if confused </a:t>
            </a:r>
            <a:endParaRPr sz="1600"/>
          </a:p>
        </p:txBody>
      </p:sp>
      <p:sp>
        <p:nvSpPr>
          <p:cNvPr id="340" name="Google Shape;340;g1198d48562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198d48562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In this slide I ask you to reflect on a few of the forces our quadrupedal ancestors spines were subject to as they evolved. What impact does gravity have on quadrupedal and bipedal structure? Think about what happens to body tissue over time when it is exposed to either compression or tension forces.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In our evolutionary past the ALL was exposed to constant tension. This tension kept trying to tear the ligament apart. It responded by getting bigger and thicker.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On the other side of the spine the PLL was under compression. It had intrinsic joint stability. The ligament structure did not need to grow. These same forces acted on the disc itself shaping the structure of the annulus and the position of the nucleus.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It is important to keep in mind that evolution does not seek structural perfection, only the continuation of the species.</a:t>
            </a:r>
            <a:endParaRPr sz="1600"/>
          </a:p>
        </p:txBody>
      </p:sp>
      <p:sp>
        <p:nvSpPr>
          <p:cNvPr id="348" name="Google Shape;348;g1198d48562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32e3f8a15b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Now that you understand how tension and compression impact the evolution of our spinal structure, you should have a better understanding as to why the ALL is much thicker than the PLL, the anterior annulus is more robust than the posterior, and finally, why the nucleus pulposus is positioned further back within the disc. </a:t>
            </a:r>
            <a:endParaRPr sz="1600"/>
          </a:p>
        </p:txBody>
      </p:sp>
      <p:sp>
        <p:nvSpPr>
          <p:cNvPr id="356" name="Google Shape;356;g132e3f8a15b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3079e08ddb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3079e08ddb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In our evolutionary past, our ancestors were better adapted to climb and walk quadrupedally, rather than to ambulate on two legs like modern homo sapiens. As we learned in the last two lectures, there were significant adaptations in our lower extremity structure to allow for a more refined bipedalism. Today’s lecture will focus on the changes that occurred to our spines. These changes also made it easier for us to stand upright and walk bipedally. </a:t>
            </a:r>
            <a:endParaRPr sz="16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32e3f8a1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32e3f8a1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We just reviewed the biological evolutionary mismatches and now we will discuss the cultural evolutionary mismatches. You will learn that in modern environments, we are not using our structures the way they were evolutionarily intended to be used. </a:t>
            </a:r>
            <a:endParaRPr sz="16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079e08ddb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So let's step back and compare how modern man uses his/her spine and compare it to our evolutionary past. Our ancestors were very lean, they did not sit all day, they had to move to attain food, and they were responsible for many of the physical tasks associated with activities of daily living. Modern man sits more, moves less and has a much easier time attaining calories. As such we are weaker and heavier. How does this impact the spine?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p:txBody>
      </p:sp>
      <p:sp>
        <p:nvSpPr>
          <p:cNvPr id="370" name="Google Shape;370;g13079e08ddb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cf243a30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cf243a30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It is theorized that hominins evolved from our last common ancestor about 6 to 7 million years ago.  For the vast majority of that time it was a struggle to attain enough calories to meet basic activity metabolic needs.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Keep in mind that during this period, the average hunter gatherer walked roughly 5-9 miles/day in search of food. Because calories were scarce, we evolved to store calories as fat if a plentiful food source was found.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Then, only about 12,000 years ago the agricultural revolution took place. Food became much more easily accessible. We did not have to spend so much energy attaining calories.  As a species we have not been the same since.</a:t>
            </a:r>
            <a:endParaRPr sz="1600">
              <a:solidFill>
                <a:schemeClr val="dk1"/>
              </a:solidFill>
            </a:endParaRPr>
          </a:p>
          <a:p>
            <a:pPr marL="0" lvl="0" indent="0" algn="l" rtl="0">
              <a:spcBef>
                <a:spcPts val="0"/>
              </a:spcBef>
              <a:spcAft>
                <a:spcPts val="0"/>
              </a:spcAft>
              <a:buNone/>
            </a:pPr>
            <a:endParaRPr/>
          </a:p>
          <a:p>
            <a:pPr marL="0" indent="0">
              <a:buNone/>
            </a:pPr>
            <a:r>
              <a:rPr lang="en-US"/>
              <a:t>Body fat percentages </a:t>
            </a:r>
          </a:p>
          <a:p>
            <a:pPr>
              <a:buNone/>
            </a:pPr>
            <a:r>
              <a:rPr lang="en-US">
                <a:solidFill>
                  <a:srgbClr val="333333"/>
                </a:solidFill>
              </a:rPr>
              <a:t>2-9% in adult chimpanzees and other primates </a:t>
            </a:r>
            <a:endParaRPr lang="en-US"/>
          </a:p>
          <a:p>
            <a:pPr>
              <a:buNone/>
            </a:pPr>
            <a:r>
              <a:rPr lang="en-US">
                <a:solidFill>
                  <a:srgbClr val="333333"/>
                </a:solidFill>
              </a:rPr>
              <a:t>10 to 15% and 15 to 25% body fat in male and female hunter-gatherers  </a:t>
            </a:r>
            <a:endParaRPr lang="en-US"/>
          </a:p>
          <a:p>
            <a:pPr>
              <a:buNone/>
            </a:pPr>
            <a:r>
              <a:rPr lang="en-US">
                <a:solidFill>
                  <a:srgbClr val="333333"/>
                </a:solidFill>
              </a:rPr>
              <a:t>23 to 31% and 32 to 42% in high income population </a:t>
            </a:r>
            <a:endParaRPr lang="en-US"/>
          </a:p>
          <a:p>
            <a:pPr>
              <a:buNone/>
            </a:pPr>
            <a:r>
              <a:rPr lang="en-US">
                <a:solidFill>
                  <a:srgbClr val="333333"/>
                </a:solidFill>
              </a:rPr>
              <a:t>males and females </a:t>
            </a:r>
            <a:endParaRPr lang="en-US"/>
          </a:p>
          <a:p>
            <a:pPr>
              <a:buNone/>
            </a:pPr>
            <a:r>
              <a:rPr lang="en-US">
                <a:solidFill>
                  <a:srgbClr val="333333"/>
                </a:solidFill>
              </a:rPr>
              <a:t>Lieberman DE, Kistner TM, Richard D, Lee IM, </a:t>
            </a:r>
            <a:r>
              <a:rPr lang="en-US" err="1">
                <a:solidFill>
                  <a:srgbClr val="333333"/>
                </a:solidFill>
              </a:rPr>
              <a:t>Baggish</a:t>
            </a:r>
            <a:r>
              <a:rPr lang="en-US">
                <a:solidFill>
                  <a:srgbClr val="333333"/>
                </a:solidFill>
              </a:rPr>
              <a:t> AL. The active grandparent hypothesis: Physical activity and the evolution of extended human </a:t>
            </a:r>
            <a:r>
              <a:rPr lang="en-US" err="1">
                <a:solidFill>
                  <a:srgbClr val="333333"/>
                </a:solidFill>
              </a:rPr>
              <a:t>healthspans</a:t>
            </a:r>
            <a:r>
              <a:rPr lang="en-US">
                <a:solidFill>
                  <a:srgbClr val="333333"/>
                </a:solidFill>
              </a:rPr>
              <a:t> and lifespans. Proceedings of the National Academy of Sciences of the United States of America. 2021;118(50):e2107621118. doi:10.1073/PNAS.2107621118 </a:t>
            </a:r>
            <a:endParaRPr lang="en-US"/>
          </a:p>
          <a:p>
            <a:pPr>
              <a:buNone/>
            </a:pPr>
            <a:r>
              <a:rPr lang="en-US">
                <a:solidFill>
                  <a:srgbClr val="333333"/>
                </a:solidFill>
              </a:rPr>
              <a:t> </a:t>
            </a:r>
            <a:endParaRPr lang="en-US"/>
          </a:p>
          <a:p>
            <a:pPr>
              <a:buNone/>
            </a:pPr>
            <a:r>
              <a:rPr lang="en-US">
                <a:solidFill>
                  <a:srgbClr val="333333"/>
                </a:solidFill>
              </a:rPr>
              <a:t> </a:t>
            </a:r>
            <a:endParaRPr lang="en-US"/>
          </a:p>
          <a:p>
            <a:pPr marL="0" indent="0">
              <a:buNone/>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1cf243a30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1cf243a30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The next cultural evolutionary milestone that impacted our structure was the Industrial revolution. It too profoundly altered our structure. Most successful products invented during the industrial revolution were labor-saving devices (cars, bikes, escalators, dishwashers, food processors, etc.). These devices lessoned our need for muscular activity and attacked our body composition. Body fat levels increased as we gained mass and lost muscle.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Think about the impact on our structure? All the aberrant motion patterns that had to develop to accommodate motion with a structure that was heavier and weaker.</a:t>
            </a:r>
            <a:endParaRPr sz="16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cf243a30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cf243a30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600"/>
              <a:t>We just learned about the tension and compression forces that our spinal structures evolved under. </a:t>
            </a:r>
            <a:r>
              <a:rPr lang="en" sz="1600">
                <a:solidFill>
                  <a:schemeClr val="dk1"/>
                </a:solidFill>
              </a:rPr>
              <a:t>What happens to the tension compression curve in the spine when we sit? The tension and compression forces around the disc are switched. The posterior aspects of the disc are now under tension and the anterior aspects are under compression. </a:t>
            </a:r>
            <a:endParaRPr lang="en-US" sz="1600">
              <a:solidFill>
                <a:schemeClr val="dk1"/>
              </a:solidFill>
            </a:endParaRPr>
          </a:p>
          <a:p>
            <a:pPr marL="0" lvl="0" indent="0" algn="l" rtl="0">
              <a:spcBef>
                <a:spcPts val="0"/>
              </a:spcBef>
              <a:spcAft>
                <a:spcPts val="0"/>
              </a:spcAft>
              <a:buNone/>
            </a:pPr>
            <a:endParaRPr sz="1600">
              <a:solidFill>
                <a:schemeClr val="dk1"/>
              </a:solidFill>
            </a:endParaRPr>
          </a:p>
          <a:p>
            <a:pPr marL="0" indent="0">
              <a:buNone/>
            </a:pPr>
            <a:r>
              <a:rPr lang="en" sz="1600">
                <a:solidFill>
                  <a:schemeClr val="dk1"/>
                </a:solidFill>
              </a:rPr>
              <a:t>The nucleus is now subjected to forces that push it backwards into a less robust posterior annulus that is further damaged through repetitive strain.</a:t>
            </a:r>
            <a:r>
              <a:rPr lang="en" sz="1600"/>
              <a:t> Let's think about what happens to the disc when it is under more compression and subjected to the forces associated with lumbar flexion. In modern day culture, not only are we too sedentary and sit too much, but our structures also have to support an increase body mass. </a:t>
            </a:r>
            <a:endParaRPr lang="en-US" sz="1600"/>
          </a:p>
          <a:p>
            <a:pPr marL="0" lvl="0" indent="0" algn="l">
              <a:spcBef>
                <a:spcPts val="0"/>
              </a:spcBef>
              <a:spcAft>
                <a:spcPts val="0"/>
              </a:spcAft>
              <a:buSzPts val="1100"/>
              <a:buFont typeface="Arial"/>
              <a:buNone/>
            </a:pPr>
            <a:endParaRPr lang="en" sz="1600"/>
          </a:p>
          <a:p>
            <a:pPr marL="285750" indent="-285750">
              <a:lnSpc>
                <a:spcPct val="90000"/>
              </a:lnSpc>
              <a:spcBef>
                <a:spcPts val="1000"/>
              </a:spcBef>
            </a:pPr>
            <a:r>
              <a:rPr lang="en-US"/>
              <a:t>Li et al., 2022 findings:</a:t>
            </a:r>
          </a:p>
          <a:p>
            <a:pPr marL="285750" indent="-285750">
              <a:lnSpc>
                <a:spcPct val="90000"/>
              </a:lnSpc>
              <a:spcBef>
                <a:spcPts val="1000"/>
              </a:spcBef>
            </a:pPr>
            <a:r>
              <a:rPr lang="en-US"/>
              <a:t>Positions in spinal flexion increases IDP</a:t>
            </a:r>
          </a:p>
          <a:p>
            <a:pPr marL="0" indent="-285750">
              <a:lnSpc>
                <a:spcPct val="90000"/>
              </a:lnSpc>
              <a:spcBef>
                <a:spcPts val="500"/>
              </a:spcBef>
            </a:pPr>
            <a:r>
              <a:rPr lang="en-US"/>
              <a:t>*Recent literature is mixed on IDP sitting vs standing; however, it is clear that standing with a neutral spine has less IDP than standing with a flexed and/or loaded spine. </a:t>
            </a:r>
          </a:p>
          <a:p>
            <a:pPr marL="0" indent="-285750">
              <a:lnSpc>
                <a:spcPct val="90000"/>
              </a:lnSpc>
              <a:spcBef>
                <a:spcPts val="500"/>
              </a:spcBef>
            </a:pPr>
            <a:r>
              <a:rPr lang="en-US"/>
              <a:t>Note, studies mostly looking at unsupported sitting (position of lumbar spine is largely undefined)</a:t>
            </a:r>
          </a:p>
          <a:p>
            <a:pPr marL="0" indent="0">
              <a:lnSpc>
                <a:spcPct val="90000"/>
              </a:lnSpc>
              <a:spcBef>
                <a:spcPts val="500"/>
              </a:spcBef>
              <a:buNone/>
            </a:pPr>
            <a:endParaRPr lang="en-US"/>
          </a:p>
          <a:p>
            <a:pPr marL="0" indent="0">
              <a:buClr>
                <a:schemeClr val="dk1"/>
              </a:buClr>
              <a:buNone/>
            </a:pPr>
            <a:endParaRPr lang="en-US" sz="1600"/>
          </a:p>
          <a:p>
            <a:pPr marL="0" indent="0">
              <a:buClr>
                <a:schemeClr val="dk1"/>
              </a:buClr>
              <a:buNone/>
            </a:pPr>
            <a:endParaRPr lang="en-US" sz="16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354a8f08c0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354a8f08c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So we have learned that our spinal structure is not perfectly evolved to cope with the forces placed upon it in modern culture. These structural vulnerabilities lead to spinal pathology when they are exacerbated by increased body mass, overall weakness, and a sedentary lifestyle. In modern times, some of the most widely taught strength and conditioning practices further challenge our spinal structure and greatly increase our injury risk.</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1cf243a30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1cf243a30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In this slide we are going to spend some time specifically discussing the nucleus of the disc. The mucoprotein of the nucleus evolved over a time when our body mass was much less than it is in modern times. The disc has a very complex job. It has to hold vertebrae together, allow motion and dissipate compression. Recall the more aberrant motion patterns established as our body fat percentage increased. These aberrant motion patterns cause microtraumas to the posterior annulus causing it to breakdown. With this breakdown and the abnormal pressures in the nucleus, the nucleus can herniate posteriorly overtime.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rPr>
              <a:t>In regards to the nucleus of the disc, degenerative processes include, enzymatic degradation that leads to decreased disc hydration. These changes are naturally brought on with age. However, they are facilitated with abnormal excessive physical loading.</a:t>
            </a:r>
            <a:endParaRPr sz="150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indent="0">
              <a:buClr>
                <a:schemeClr val="dk1"/>
              </a:buClr>
              <a:buNone/>
            </a:pPr>
            <a:r>
              <a:rPr lang="en" sz="1500">
                <a:solidFill>
                  <a:schemeClr val="dk1"/>
                </a:solidFill>
              </a:rPr>
              <a:t>To recap, it is not only the greater levels of forces on the disc associated with increased body mass indices that cause problems. It is the increased forces around the disc associated with aberrant motion patterns that are the real concern.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So, I would like you to consider a staple of modern strength and conditioning program education: the hip hinge squat.</a:t>
            </a:r>
            <a:endParaRPr sz="15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1cf243a3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1cf243a3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So let's talk about a commonly taught lower extremity strengthening exercise, the hip hinge squat. Squats are a great way to functionally strengthen the legs (I would argue that the single leg squat is better) however, is the hip hinge the best way to teach the squat? </a:t>
            </a:r>
            <a:endParaRPr sz="1600"/>
          </a:p>
          <a:p>
            <a:pPr marL="0" lvl="0" indent="0" algn="l" rtl="0">
              <a:spcBef>
                <a:spcPts val="0"/>
              </a:spcBef>
              <a:spcAft>
                <a:spcPts val="0"/>
              </a:spcAft>
              <a:buNone/>
            </a:pPr>
            <a:endParaRPr sz="1600"/>
          </a:p>
          <a:p>
            <a:pPr marL="0" indent="0">
              <a:buNone/>
            </a:pPr>
            <a:r>
              <a:rPr lang="en-US"/>
              <a:t>The "no knees over toes" squat with a hip hinge can be tracked back to an extremely flawed research article that associated anterior tibial translation with increased shear stress on the knee. Despite its flawed methodology, the article became famous when sports illustrated interviewed the author in 1962. This "no knees over toes" phenomenon was adopted specifically by college football coaches and therefore the strength and conditioning world. </a:t>
            </a:r>
            <a:endParaRPr lang="en"/>
          </a:p>
          <a:p>
            <a:pPr marL="0" indent="0">
              <a:buNone/>
            </a:pPr>
            <a:r>
              <a:rPr lang="en">
                <a:solidFill>
                  <a:srgbClr val="2E2E2E"/>
                </a:solidFill>
              </a:rPr>
              <a:t>Klein K (1961). The deep squat exercise as utilized in weight training for athletes and its effects on the ligaments of the knee. J Assoc Phys Ment Rehabil. 15; Pp 6-11.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31787361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31787361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Injury can also occur with another aberrant motion pattern that occurs when the hip hinge squat is performed with a narrow base and to full depth.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Recall one of the functions of the ilioinguinal ligament is to protect vital structures in groin from being kinked with excessive hip flexion. It protects the vital structures by arresting hip flexion motion and thus allowing lower limb circulation to remain unimpeded.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solidFill>
                  <a:schemeClr val="dk1"/>
                </a:solidFill>
              </a:rPr>
              <a:t>In the full depth hip hinge squat, as the femoral motion is blocked, the hip can no longer contribute to maintaining the COM over the BOS. In order to stay balanced in a narrow base deep squat, a posterior pelvic tilt and flexion of the lumbar spine must occur. </a:t>
            </a:r>
            <a:r>
              <a:rPr lang="en" sz="1600"/>
              <a:t>Think of the consequences.</a:t>
            </a:r>
            <a:r>
              <a:rPr lang="en"/>
              <a: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3079e08ddb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3079e08ddb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solidFill>
                  <a:schemeClr val="accent6"/>
                </a:solidFill>
              </a:rPr>
              <a:t>Neutral spine can help mitigate injury risk, as too much spinal flexion (</a:t>
            </a:r>
            <a:r>
              <a:rPr lang="en-US" err="1">
                <a:solidFill>
                  <a:schemeClr val="accent6"/>
                </a:solidFill>
              </a:rPr>
              <a:t>hypolordosis</a:t>
            </a:r>
            <a:r>
              <a:rPr lang="en-US">
                <a:solidFill>
                  <a:schemeClr val="accent6"/>
                </a:solidFill>
              </a:rPr>
              <a:t>) or extension (</a:t>
            </a:r>
            <a:r>
              <a:rPr lang="en-US" err="1">
                <a:solidFill>
                  <a:schemeClr val="accent6"/>
                </a:solidFill>
              </a:rPr>
              <a:t>hyperlordosis</a:t>
            </a:r>
            <a:r>
              <a:rPr lang="en-US">
                <a:solidFill>
                  <a:schemeClr val="accent6"/>
                </a:solidFill>
              </a:rPr>
              <a:t>) can excessively and inappropriately load passive tissues. </a:t>
            </a:r>
          </a:p>
          <a:p>
            <a:pPr marL="0" indent="0">
              <a:buNone/>
            </a:pPr>
            <a:endParaRPr lang="en-US">
              <a:solidFill>
                <a:schemeClr val="accent6"/>
              </a:solidFill>
            </a:endParaRPr>
          </a:p>
          <a:p>
            <a:pPr marL="0" indent="0">
              <a:buNone/>
            </a:pPr>
            <a:r>
              <a:rPr lang="en-US" u="sng">
                <a:solidFill>
                  <a:schemeClr val="accent6"/>
                </a:solidFill>
              </a:rPr>
              <a:t>Individual research summaries:</a:t>
            </a:r>
          </a:p>
          <a:p>
            <a:pPr marL="0" indent="0">
              <a:buNone/>
            </a:pPr>
            <a:endParaRPr lang="en-US">
              <a:solidFill>
                <a:schemeClr val="accent6"/>
              </a:solidFill>
            </a:endParaRPr>
          </a:p>
          <a:p>
            <a:pPr>
              <a:buNone/>
            </a:pPr>
            <a:r>
              <a:rPr lang="en-US">
                <a:solidFill>
                  <a:srgbClr val="333333"/>
                </a:solidFill>
              </a:rPr>
              <a:t>ADD: 3 NEW CITATIONS (summarized findings below)</a:t>
            </a:r>
            <a:endParaRPr lang="en-US"/>
          </a:p>
          <a:p>
            <a:pPr>
              <a:buNone/>
            </a:pPr>
            <a:r>
              <a:rPr lang="en-US">
                <a:solidFill>
                  <a:srgbClr val="333333"/>
                </a:solidFill>
              </a:rPr>
              <a:t>Gallagher et al: Lumbar spinal flexion significantly affected cycles to tissue failure (next slide)</a:t>
            </a:r>
            <a:endParaRPr lang="en-US"/>
          </a:p>
          <a:p>
            <a:pPr>
              <a:buNone/>
            </a:pPr>
            <a:r>
              <a:rPr lang="en-US" err="1">
                <a:solidFill>
                  <a:srgbClr val="333333"/>
                </a:solidFill>
              </a:rPr>
              <a:t>Khoddam</a:t>
            </a:r>
            <a:r>
              <a:rPr lang="en-US">
                <a:solidFill>
                  <a:srgbClr val="333333"/>
                </a:solidFill>
              </a:rPr>
              <a:t>-Khorasani et al: When lifting with severe lordotic vs. Neutral vs. Severe Kyphotic lumbar spine posture, neutral spine was ideal. Severe lordosis increased compression, shear forces, and erector spinae activity. Severe kyphotic posture showed decreased muscle activity and more force through passive structures.  </a:t>
            </a:r>
            <a:endParaRPr lang="en-US"/>
          </a:p>
          <a:p>
            <a:pPr>
              <a:buNone/>
            </a:pPr>
            <a:r>
              <a:rPr lang="en-US">
                <a:solidFill>
                  <a:srgbClr val="333333"/>
                </a:solidFill>
              </a:rPr>
              <a:t>Shiri et al: Manual handling of heavy loads increased risk of acute LBP and bending forward without support increased odds of low back pain  </a:t>
            </a:r>
            <a:endParaRPr lang="en-US"/>
          </a:p>
          <a:p>
            <a:pPr marL="0" indent="0">
              <a:buNone/>
            </a:pPr>
            <a:endParaRPr lang="en-US">
              <a:solidFill>
                <a:schemeClr val="accent6"/>
              </a:solidFill>
            </a:endParaRPr>
          </a:p>
          <a:p>
            <a:pPr marL="0" indent="0">
              <a:buNone/>
            </a:pPr>
            <a:r>
              <a:rPr lang="en" b="1">
                <a:solidFill>
                  <a:schemeClr val="accent6"/>
                </a:solidFill>
              </a:rPr>
              <a:t>Previous slide content: </a:t>
            </a:r>
            <a:endParaRPr lang="en-US" b="1">
              <a:solidFill>
                <a:srgbClr val="14A750"/>
              </a:solidFill>
            </a:endParaRPr>
          </a:p>
          <a:p>
            <a:pPr marL="0" indent="0">
              <a:buNone/>
            </a:pPr>
            <a:r>
              <a:rPr lang="en">
                <a:solidFill>
                  <a:schemeClr val="accent6"/>
                </a:solidFill>
              </a:rPr>
              <a:t>Modern ailments demonstrate the necessity and the delicate nature of lumbar lordosis for human bipedal locomotion</a:t>
            </a:r>
            <a:endParaRPr lang="en-US">
              <a:solidFill>
                <a:srgbClr val="14A750"/>
              </a:solidFill>
            </a:endParaRPr>
          </a:p>
          <a:p>
            <a:pPr indent="-342900">
              <a:buFont typeface="Proxima Nova,Sans-Serif"/>
              <a:buChar char="●"/>
            </a:pPr>
            <a:r>
              <a:rPr lang="en">
                <a:solidFill>
                  <a:schemeClr val="accent6"/>
                </a:solidFill>
              </a:rPr>
              <a:t>To protect the spine one attempts to maintain a strong lordosis</a:t>
            </a:r>
            <a:endParaRPr lang="en-US">
              <a:solidFill>
                <a:srgbClr val="14A750"/>
              </a:solidFill>
            </a:endParaRPr>
          </a:p>
          <a:p>
            <a:pPr indent="-342900">
              <a:buFont typeface="Proxima Nova,Sans-Serif"/>
              <a:buChar char="●"/>
            </a:pPr>
            <a:r>
              <a:rPr lang="en">
                <a:solidFill>
                  <a:schemeClr val="accent6"/>
                </a:solidFill>
              </a:rPr>
              <a:t>As the much stronger LE musculature is able to overcome greater loads the posterior spinal extensors can’t keep up</a:t>
            </a:r>
            <a:endParaRPr lang="en-US">
              <a:solidFill>
                <a:srgbClr val="14A750"/>
              </a:solidFill>
            </a:endParaRPr>
          </a:p>
          <a:p>
            <a:pPr indent="-342900">
              <a:buFont typeface="Proxima Nova,Sans-Serif"/>
              <a:buChar char="●"/>
            </a:pPr>
            <a:r>
              <a:rPr lang="en">
                <a:solidFill>
                  <a:schemeClr val="accent6"/>
                </a:solidFill>
              </a:rPr>
              <a:t>Humans have a greater lumbosacral angle and thus a lumbar spine lordosis </a:t>
            </a:r>
            <a:endParaRPr lang="en-US">
              <a:solidFill>
                <a:srgbClr val="14A750"/>
              </a:solidFill>
            </a:endParaRPr>
          </a:p>
          <a:p>
            <a:pPr indent="-342900">
              <a:buFont typeface="Proxima Nova,Sans-Serif"/>
              <a:buChar char="●"/>
            </a:pPr>
            <a:r>
              <a:rPr lang="en">
                <a:solidFill>
                  <a:schemeClr val="accent6"/>
                </a:solidFill>
              </a:rPr>
              <a:t>This lordosis is partially supported by the facet joints</a:t>
            </a:r>
            <a:endParaRPr lang="en-US">
              <a:solidFill>
                <a:srgbClr val="14A750"/>
              </a:solidFill>
            </a:endParaRPr>
          </a:p>
          <a:p>
            <a:pPr indent="-342900">
              <a:buFont typeface="Proxima Nova,Sans-Serif"/>
              <a:buChar char="●"/>
            </a:pPr>
            <a:r>
              <a:rPr lang="en">
                <a:solidFill>
                  <a:schemeClr val="accent6"/>
                </a:solidFill>
              </a:rPr>
              <a:t>These joints are not evolved to dissipate heavy loads </a:t>
            </a:r>
            <a:endParaRPr lang="en-US">
              <a:solidFill>
                <a:srgbClr val="14A750"/>
              </a:solidFill>
            </a:endParaRPr>
          </a:p>
          <a:p>
            <a:pPr>
              <a:buNone/>
            </a:pPr>
            <a:endParaRPr lang="en"/>
          </a:p>
          <a:p>
            <a:pPr>
              <a:buNone/>
            </a:pPr>
            <a:r>
              <a:rPr lang="en"/>
              <a:t>So, if the knees can't go forward than the hips have to go backwards. As the hip joint moves to the back of the base of support, the trunk has to bend forward to maintain the com within the bos. The low back should be held in a neutral position to protect the spinal structures. However, ultimately,failure to maintain neutral spine due to the "butt wink"leads to spine excessively loaded in a flexed position, increasing injury risk.</a:t>
            </a:r>
          </a:p>
          <a:p>
            <a:pPr marL="0" indent="0">
              <a:buNone/>
            </a:pPr>
            <a:endParaRPr lang="en" sz="1500"/>
          </a:p>
          <a:p>
            <a:pPr>
              <a:buNone/>
            </a:pPr>
            <a:r>
              <a:rPr lang="en"/>
              <a:t>A question I am often asked: If I can hip hinge back squat and maintain my lumbar lordosis is the back squat still bad for me? This study may suggest yes. The increased loads dissipated by the vertebral joint structure in the bilateral back squat may contribute to degenerative joint disease and more serious pathologies.</a:t>
            </a:r>
          </a:p>
          <a:p>
            <a:pPr lvl="0" algn="l">
              <a:spcBef>
                <a:spcPts val="0"/>
              </a:spcBef>
              <a:spcAft>
                <a:spcPts val="0"/>
              </a:spcAft>
              <a:buNone/>
            </a:pPr>
            <a:endParaRPr lang="en"/>
          </a:p>
          <a:p>
            <a:pPr marL="0" lvl="0" indent="0" algn="l" rtl="0">
              <a:spcBef>
                <a:spcPts val="0"/>
              </a:spcBef>
              <a:spcAft>
                <a:spcPts val="0"/>
              </a:spcAft>
              <a:buNone/>
            </a:pPr>
            <a:endParaRPr lang="en" sz="1500"/>
          </a:p>
          <a:p>
            <a:pPr marL="0" indent="0">
              <a:buNone/>
            </a:pPr>
            <a:endParaRPr lang="en" sz="15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3079e08ddb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3079e08ddb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What is theorized to be the main driver of the evolutionary adaptations to our spine? The quest for calories. Our spines adapted to allow us to stand upright and more efficiently walk on two legs. Bipedalism is more energy efficient when compared to quadrupedalism.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For those of you who have heart rate monitors and treadmills why don't you try something at home. Monitor your heart rate at an easy bipedal walking pace, say 2 mph, on flat ground. Now try the same thing crawling. During which mode of ambulation was your heart rate higher?</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a:extLst>
            <a:ext uri="{FF2B5EF4-FFF2-40B4-BE49-F238E27FC236}">
              <a16:creationId xmlns:a16="http://schemas.microsoft.com/office/drawing/2014/main" id="{82341A4C-C769-FC25-21B0-0C3B2F2BA8DC}"/>
            </a:ext>
          </a:extLst>
        </p:cNvPr>
        <p:cNvGrpSpPr/>
        <p:nvPr/>
      </p:nvGrpSpPr>
      <p:grpSpPr>
        <a:xfrm>
          <a:off x="0" y="0"/>
          <a:ext cx="0" cy="0"/>
          <a:chOff x="0" y="0"/>
          <a:chExt cx="0" cy="0"/>
        </a:xfrm>
      </p:grpSpPr>
      <p:sp>
        <p:nvSpPr>
          <p:cNvPr id="439" name="Google Shape;439;g13079e08ddb_1_162:notes">
            <a:extLst>
              <a:ext uri="{FF2B5EF4-FFF2-40B4-BE49-F238E27FC236}">
                <a16:creationId xmlns:a16="http://schemas.microsoft.com/office/drawing/2014/main" id="{D9DDD7DA-FD13-7356-8279-7F0CED1A55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3079e08ddb_1_162:notes">
            <a:extLst>
              <a:ext uri="{FF2B5EF4-FFF2-40B4-BE49-F238E27FC236}">
                <a16:creationId xmlns:a16="http://schemas.microsoft.com/office/drawing/2014/main" id="{F4588022-0A0B-0274-1C46-7D85A01D85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solidFill>
                  <a:schemeClr val="accent6"/>
                </a:solidFill>
              </a:rPr>
              <a:t>one extreme in either lumbar direction – </a:t>
            </a:r>
            <a:r>
              <a:rPr lang="en-US" b="1">
                <a:solidFill>
                  <a:schemeClr val="accent6"/>
                </a:solidFill>
              </a:rPr>
              <a:t>Flexion</a:t>
            </a:r>
          </a:p>
          <a:p>
            <a:pPr marL="0" indent="0">
              <a:buNone/>
            </a:pPr>
            <a:endParaRPr lang="en-US">
              <a:solidFill>
                <a:schemeClr val="accent6"/>
              </a:solidFill>
            </a:endParaRPr>
          </a:p>
          <a:p>
            <a:pPr marL="0" indent="0">
              <a:buNone/>
            </a:pPr>
            <a:r>
              <a:rPr lang="en-US">
                <a:solidFill>
                  <a:schemeClr val="accent6"/>
                </a:solidFill>
              </a:rPr>
              <a:t>Individual research summaries</a:t>
            </a:r>
          </a:p>
          <a:p>
            <a:pPr marL="0" indent="0">
              <a:buNone/>
            </a:pPr>
            <a:endParaRPr lang="en-US">
              <a:solidFill>
                <a:schemeClr val="accent6"/>
              </a:solidFill>
            </a:endParaRPr>
          </a:p>
          <a:p>
            <a:pPr>
              <a:buNone/>
            </a:pPr>
            <a:r>
              <a:rPr lang="en-US">
                <a:solidFill>
                  <a:srgbClr val="333333"/>
                </a:solidFill>
              </a:rPr>
              <a:t>ADD: 3 NEW CITATIONS (summarized findings below)</a:t>
            </a:r>
            <a:endParaRPr lang="en-US"/>
          </a:p>
          <a:p>
            <a:pPr>
              <a:buNone/>
            </a:pPr>
            <a:r>
              <a:rPr lang="en-US" err="1">
                <a:solidFill>
                  <a:srgbClr val="333333"/>
                </a:solidFill>
              </a:rPr>
              <a:t>Khoddam</a:t>
            </a:r>
            <a:r>
              <a:rPr lang="en-US">
                <a:solidFill>
                  <a:srgbClr val="333333"/>
                </a:solidFill>
              </a:rPr>
              <a:t>-Khorasani et al: When lifting with severe lordotic vs. Neutral vs. Severe Kyphotic lumbar spine posture, neutral spine was ideal. Severe lordosis increased compression, shear forces, and erector spinae activity. Severe kyphotic posture showed decreased muscle activity and more force through passive structures.  </a:t>
            </a:r>
            <a:endParaRPr lang="en-US"/>
          </a:p>
          <a:p>
            <a:pPr>
              <a:buNone/>
            </a:pPr>
            <a:r>
              <a:rPr lang="en-US">
                <a:solidFill>
                  <a:srgbClr val="333333"/>
                </a:solidFill>
              </a:rPr>
              <a:t>Shiri et al: Manual handling of heavy loads increased risk of acute LBP and bending forward without support increased odds of low back pain  </a:t>
            </a:r>
            <a:endParaRPr lang="en-US"/>
          </a:p>
          <a:p>
            <a:pPr>
              <a:buNone/>
            </a:pPr>
            <a:r>
              <a:rPr lang="en">
                <a:solidFill>
                  <a:srgbClr val="2E2E2E"/>
                </a:solidFill>
              </a:rPr>
              <a:t>Summary: </a:t>
            </a:r>
            <a:r>
              <a:rPr lang="en" b="1">
                <a:solidFill>
                  <a:srgbClr val="2E2E2E"/>
                </a:solidFill>
              </a:rPr>
              <a:t>12 fresh human cadaver spines</a:t>
            </a:r>
            <a:r>
              <a:rPr lang="en">
                <a:solidFill>
                  <a:srgbClr val="2E2E2E"/>
                </a:solidFill>
              </a:rPr>
              <a:t> were dissected into 3 lumbar motion segments and randomly assigned to 0*/22.5*/45* flexion. Each segment then underwent </a:t>
            </a:r>
            <a:r>
              <a:rPr lang="en" b="1">
                <a:solidFill>
                  <a:srgbClr val="2E2E2E"/>
                </a:solidFill>
              </a:rPr>
              <a:t>15 mins creep loading with 9kg weight, then cyclical compression loading until point of tissue failure </a:t>
            </a:r>
            <a:r>
              <a:rPr lang="en">
                <a:solidFill>
                  <a:srgbClr val="2E2E2E"/>
                </a:solidFill>
              </a:rPr>
              <a:t>(vertebrae/disc). Researchers found </a:t>
            </a:r>
            <a:r>
              <a:rPr lang="en" b="1">
                <a:solidFill>
                  <a:srgbClr val="2E2E2E"/>
                </a:solidFill>
              </a:rPr>
              <a:t>that spinal flexion had a significant impact on cycles to failure</a:t>
            </a:r>
            <a:r>
              <a:rPr lang="en">
                <a:solidFill>
                  <a:srgbClr val="2E2E2E"/>
                </a:solidFill>
              </a:rPr>
              <a:t>, with 0* segments lasting average 8,253 cycles to failure, 22.5* lasting average 3,257 cycles and 45* lasing only average 263 cycles before failure. Lumbar segment did not appear to impact results. Endplate fractures, vertebral body fractures, facet joint fractures were all seen as common failure modes as well as posterior annular protrusion/blood in posterior central IV disc </a:t>
            </a:r>
            <a:endParaRPr lang="en-US">
              <a:solidFill>
                <a:srgbClr val="2E2E2E"/>
              </a:solidFill>
            </a:endParaRPr>
          </a:p>
          <a:p>
            <a:pPr>
              <a:buNone/>
            </a:pPr>
            <a:r>
              <a:rPr lang="en-US">
                <a:solidFill>
                  <a:schemeClr val="accent6"/>
                </a:solidFill>
              </a:rPr>
              <a:t>Lots of newer support that loaded spinal flexion does result in injury</a:t>
            </a:r>
          </a:p>
          <a:p>
            <a:pPr marL="2114550" lvl="3" indent="-285750"/>
            <a:r>
              <a:rPr lang="en-US">
                <a:solidFill>
                  <a:schemeClr val="accent6"/>
                </a:solidFill>
              </a:rPr>
              <a:t>Manual handling of heavy loads increased risk of acute LBP and acute radiculopathy by 24% and 35%, and bending forward without support had a mean increased odds ratio of 21%</a:t>
            </a:r>
          </a:p>
          <a:p>
            <a:pPr marL="2571750" lvl="4" indent="-285750"/>
            <a:r>
              <a:rPr lang="en-US">
                <a:solidFill>
                  <a:schemeClr val="accent6"/>
                </a:solidFill>
              </a:rPr>
              <a:t>Shiri R, Falah-Hassani K, </a:t>
            </a:r>
            <a:r>
              <a:rPr lang="en-US" err="1">
                <a:solidFill>
                  <a:schemeClr val="accent6"/>
                </a:solidFill>
              </a:rPr>
              <a:t>Heliövaara</a:t>
            </a:r>
            <a:r>
              <a:rPr lang="en-US">
                <a:solidFill>
                  <a:schemeClr val="accent6"/>
                </a:solidFill>
              </a:rPr>
              <a:t> M, et al. Risk Factors for Low Back Pain: A Population-Based Longitudinal Study. </a:t>
            </a:r>
            <a:r>
              <a:rPr lang="en-US" i="1">
                <a:solidFill>
                  <a:schemeClr val="accent6"/>
                </a:solidFill>
              </a:rPr>
              <a:t>Arthritis Care and Research</a:t>
            </a:r>
            <a:r>
              <a:rPr lang="en-US">
                <a:solidFill>
                  <a:schemeClr val="accent6"/>
                </a:solidFill>
              </a:rPr>
              <a:t>. 2019;71(2):290-299. doi:10.1002/ACR.23710/</a:t>
            </a:r>
          </a:p>
          <a:p>
            <a:pPr marL="2114550" lvl="3" indent="-285750"/>
            <a:r>
              <a:rPr lang="en-US">
                <a:solidFill>
                  <a:schemeClr val="accent6"/>
                </a:solidFill>
              </a:rPr>
              <a:t>12 human cadaver spines, dissected into 3 lumbar motion segments, each assigned to creep load for 15 min with cyclical compression until the point of tissue failure. 0 degrees (8,200 cycles), 22.5 deg (3,200 cycles), and 45 deg (263) of flexion in each segment. Spinal flexion had a significant effect on cycles to failure. Noted defects included: endplate fractures, vertebral body fractures, facet joint fractures, and posterior annulus protrusion </a:t>
            </a:r>
          </a:p>
          <a:p>
            <a:pPr marL="2571750" lvl="4" indent="-285750"/>
            <a:r>
              <a:rPr lang="en-US">
                <a:solidFill>
                  <a:schemeClr val="accent6"/>
                </a:solidFill>
              </a:rPr>
              <a:t>Gallagher S, Marras WS, Litsky AS, Burr D. Torso flexion loads and the fatigue failure of human lumbosacral motion segments. </a:t>
            </a:r>
            <a:r>
              <a:rPr lang="en-US" i="1">
                <a:solidFill>
                  <a:schemeClr val="accent6"/>
                </a:solidFill>
              </a:rPr>
              <a:t>Spine</a:t>
            </a:r>
            <a:r>
              <a:rPr lang="en-US">
                <a:solidFill>
                  <a:schemeClr val="accent6"/>
                </a:solidFill>
              </a:rPr>
              <a:t>. 2005;30(20):2265-2273. doi:10.1097/01.BRS.0000182086.33984.B3</a:t>
            </a:r>
          </a:p>
          <a:p>
            <a:pPr marL="2114550" lvl="3" indent="-285750"/>
            <a:r>
              <a:rPr lang="en-US">
                <a:solidFill>
                  <a:schemeClr val="accent6"/>
                </a:solidFill>
              </a:rPr>
              <a:t>In vivo data lifting with severe lordotic vs. Neutral vs. Severe Kyphotic lumbar spine posture. Overall, neutral spine is ideal. Severe lordosis increased compression, shear forces, and ES activity. Severe kyphotic posture showed decreased muscle activity and more force through passive structures. </a:t>
            </a:r>
          </a:p>
          <a:p>
            <a:pPr marL="2571750" lvl="4" indent="-285750"/>
            <a:r>
              <a:rPr lang="en-US" err="1">
                <a:solidFill>
                  <a:schemeClr val="accent6"/>
                </a:solidFill>
              </a:rPr>
              <a:t>Khoddam</a:t>
            </a:r>
            <a:r>
              <a:rPr lang="en-US">
                <a:solidFill>
                  <a:schemeClr val="accent6"/>
                </a:solidFill>
              </a:rPr>
              <a:t>-Khorasani P, Arjmand N, Shirazi-Adl A. Effect of changes in the lumbar posture in lifting on trunk muscle and spinal loads: A combined in vivo, musculoskeletal, and finite element model study. </a:t>
            </a:r>
            <a:r>
              <a:rPr lang="en-US" i="1">
                <a:solidFill>
                  <a:schemeClr val="accent6"/>
                </a:solidFill>
              </a:rPr>
              <a:t>Journal of Biomechanics</a:t>
            </a:r>
            <a:r>
              <a:rPr lang="en-US">
                <a:solidFill>
                  <a:schemeClr val="accent6"/>
                </a:solidFill>
              </a:rPr>
              <a:t>. 2020;104:109728. doi:10.1016/J.JBIOMECH.2020.109728</a:t>
            </a:r>
          </a:p>
          <a:p>
            <a:pPr lvl="0" algn="l">
              <a:spcBef>
                <a:spcPts val="0"/>
              </a:spcBef>
              <a:spcAft>
                <a:spcPts val="0"/>
              </a:spcAft>
              <a:buNone/>
            </a:pPr>
            <a:endParaRPr lang="en"/>
          </a:p>
          <a:p>
            <a:pPr marL="0" lvl="0" indent="0" algn="l" rtl="0">
              <a:spcBef>
                <a:spcPts val="0"/>
              </a:spcBef>
              <a:spcAft>
                <a:spcPts val="0"/>
              </a:spcAft>
              <a:buNone/>
            </a:pPr>
            <a:endParaRPr lang="en" sz="1500"/>
          </a:p>
          <a:p>
            <a:pPr marL="0" indent="0">
              <a:buNone/>
            </a:pPr>
            <a:endParaRPr lang="en" sz="1500"/>
          </a:p>
        </p:txBody>
      </p:sp>
    </p:spTree>
    <p:extLst>
      <p:ext uri="{BB962C8B-B14F-4D97-AF65-F5344CB8AC3E}">
        <p14:creationId xmlns:p14="http://schemas.microsoft.com/office/powerpoint/2010/main" val="1069574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a:extLst>
            <a:ext uri="{FF2B5EF4-FFF2-40B4-BE49-F238E27FC236}">
              <a16:creationId xmlns:a16="http://schemas.microsoft.com/office/drawing/2014/main" id="{F7E4BB93-055F-1011-B07C-CD4FC718CB60}"/>
            </a:ext>
          </a:extLst>
        </p:cNvPr>
        <p:cNvGrpSpPr/>
        <p:nvPr/>
      </p:nvGrpSpPr>
      <p:grpSpPr>
        <a:xfrm>
          <a:off x="0" y="0"/>
          <a:ext cx="0" cy="0"/>
          <a:chOff x="0" y="0"/>
          <a:chExt cx="0" cy="0"/>
        </a:xfrm>
      </p:grpSpPr>
      <p:sp>
        <p:nvSpPr>
          <p:cNvPr id="439" name="Google Shape;439;g13079e08ddb_1_162:notes">
            <a:extLst>
              <a:ext uri="{FF2B5EF4-FFF2-40B4-BE49-F238E27FC236}">
                <a16:creationId xmlns:a16="http://schemas.microsoft.com/office/drawing/2014/main" id="{02FB5C4B-3E60-9206-8D1B-2E867E608E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3079e08ddb_1_162:notes">
            <a:extLst>
              <a:ext uri="{FF2B5EF4-FFF2-40B4-BE49-F238E27FC236}">
                <a16:creationId xmlns:a16="http://schemas.microsoft.com/office/drawing/2014/main" id="{D345134A-3331-157A-F898-56A94FD7B9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err="1">
                <a:solidFill>
                  <a:srgbClr val="333333"/>
                </a:solidFill>
              </a:rPr>
              <a:t>Khoddam</a:t>
            </a:r>
            <a:r>
              <a:rPr lang="en-US">
                <a:solidFill>
                  <a:srgbClr val="333333"/>
                </a:solidFill>
              </a:rPr>
              <a:t>-Khorasani et al: In-vivo assessments of internal forces and load distribution found that when lifting with a neutral spine was ideal. </a:t>
            </a:r>
            <a:endParaRPr lang="en-US"/>
          </a:p>
          <a:p>
            <a:pPr marL="444500" indent="-285750">
              <a:buFont typeface="Calibri"/>
              <a:buChar char="-"/>
            </a:pPr>
            <a:r>
              <a:rPr lang="en-US">
                <a:solidFill>
                  <a:srgbClr val="333333"/>
                </a:solidFill>
              </a:rPr>
              <a:t>Lifting with a severe lordotic posture increased vertebral segment compression, shear forces, and increased risk of erector spinae failure.         </a:t>
            </a:r>
            <a:endParaRPr lang="en-US"/>
          </a:p>
          <a:p>
            <a:pPr>
              <a:buNone/>
            </a:pPr>
            <a:endParaRPr lang="en"/>
          </a:p>
          <a:p>
            <a:pPr marL="0" indent="0">
              <a:buNone/>
            </a:pPr>
            <a:r>
              <a:rPr lang="en">
                <a:solidFill>
                  <a:srgbClr val="333333"/>
                </a:solidFill>
              </a:rPr>
              <a:t>image link: </a:t>
            </a:r>
            <a:r>
              <a:rPr lang="en">
                <a:solidFill>
                  <a:srgbClr val="0000EE"/>
                </a:solidFill>
                <a:hlinkClick r:id="rId3"/>
              </a:rPr>
              <a:t>https://www.researchgate.net/figure/An-individual-performing-back-squat-with-an-A-exaggerated-lumbar-lordosis-and-B_fig1_385650238</a:t>
            </a:r>
            <a:r>
              <a:rPr lang="en">
                <a:solidFill>
                  <a:srgbClr val="333333"/>
                </a:solidFill>
              </a:rPr>
              <a:t> </a:t>
            </a:r>
            <a:endParaRPr lang="en"/>
          </a:p>
          <a:p>
            <a:pPr marL="0" indent="0">
              <a:buNone/>
            </a:pPr>
            <a:endParaRPr lang="en" sz="1500"/>
          </a:p>
        </p:txBody>
      </p:sp>
    </p:spTree>
    <p:extLst>
      <p:ext uri="{BB962C8B-B14F-4D97-AF65-F5344CB8AC3E}">
        <p14:creationId xmlns:p14="http://schemas.microsoft.com/office/powerpoint/2010/main" val="2691873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32772b0c5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32772b0c5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During the back squat, the position of bar on back as you descend makes you lean forward to maintain COM over BOS, placing great stress on the spinal structures. Front squat allows you to more isotopically load the spine. </a:t>
            </a:r>
          </a:p>
          <a:p>
            <a:pPr marL="0" indent="0">
              <a:buNone/>
            </a:pPr>
            <a:r>
              <a:rPr lang="en-US"/>
              <a:t>You are also able to lift more weight in a back squat (due to the placement of the load/bar) resulting in higher compression of tissues</a:t>
            </a:r>
          </a:p>
          <a:p>
            <a:pPr marL="285750" indent="-285750">
              <a:buFont typeface="Arial"/>
              <a:buChar char="•"/>
            </a:pPr>
            <a:r>
              <a:rPr lang="en-US"/>
              <a:t>Flexed lumbar spine + compression = dec threshold to injury (Gallagher et al., 2005)</a:t>
            </a:r>
          </a:p>
          <a:p>
            <a:pPr marL="0" lvl="0" indent="0" algn="l">
              <a:spcBef>
                <a:spcPts val="0"/>
              </a:spcBef>
              <a:spcAft>
                <a:spcPts val="0"/>
              </a:spcAft>
              <a:buNone/>
            </a:pPr>
            <a:endParaRPr lang="en" sz="1700"/>
          </a:p>
          <a:p>
            <a:pPr marL="0" indent="0">
              <a:buNone/>
            </a:pPr>
            <a:r>
              <a:rPr lang="en" sz="1700"/>
              <a:t>OLD COURSE NOTES: </a:t>
            </a:r>
          </a:p>
          <a:p>
            <a:pPr marL="0" indent="0">
              <a:buNone/>
            </a:pPr>
            <a:r>
              <a:rPr lang="en"/>
              <a:t>The plie or sumo front squat is a much safer and more effective exercise to teach clients. Have you ever thought about why 1 rep max loads are less when comparing someone's ability to perform a front squat vs a back squat? </a:t>
            </a:r>
          </a:p>
          <a:p>
            <a:pPr marL="0" indent="0">
              <a:buNone/>
            </a:pPr>
            <a:r>
              <a:rPr lang="en" sz="1700"/>
              <a:t>What happens if you lean forward during a front squat? It is difficult to hold the bar on your shoulders. A front squat forces the exercise to take place with an upright posture. When the hip hinge is performed, the low back musculature contributes to lifting the com to a more upright position.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Something these muscles are able to do if the spine is flexed. Recall we lost erector spinae muscle mass as we evolved to become bipedal. These muscles are not adapted to overcome heavy loads when the spine is moving from a flexed to an upright position, but rather function to stabilize an erect spine.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t>However, if the spine is held in a neutral stable position the low back musculature functions to stabilize the spinal structure. A role it was evolved to handle. The stress of the squat motion is placed on the legs as it should be. The plie or sumo front squat is a much safer exercise than the hip hinge back squat while providing the ability to make the same, if not more impactful, strength gains. </a:t>
            </a:r>
            <a:endParaRPr sz="17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3299d579a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3299d579a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This study demonstrates the emg activity in the erector spinae musculature when the single leg squat and the bilateral squat in the hip hinge are compared. The single leg squat is less dependant on the core musculature when compared to the bilateral hip hinge squat as you can see with the increased EMG ES activation here in this chart. </a:t>
            </a:r>
            <a:endParaRPr sz="1500"/>
          </a:p>
          <a:p>
            <a:pPr marL="0" lvl="0" indent="0" algn="l" rtl="0">
              <a:spcBef>
                <a:spcPts val="0"/>
              </a:spcBef>
              <a:spcAft>
                <a:spcPts val="0"/>
              </a:spcAft>
              <a:buNone/>
            </a:pPr>
            <a:endParaRPr sz="15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317873617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317873617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Let's take the thought process one step further. The truly most impactful way to strengthen the LE is the single leg squat. If you don't believe me read the literature as referenced in this slide. Most are not able to do a single leg squat with proper form against their own body weight, let alone added load. So the compression on the spine with loads needed to strengthen the legs is less. This exercise also trains the stabilizing muscles around the hip and foot, something that is needed when 70% of human motion takes place on one foot.</a:t>
            </a:r>
            <a:endParaRPr sz="16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32e3f8a15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32e3f8a15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600">
                <a:solidFill>
                  <a:schemeClr val="dk1"/>
                </a:solidFill>
              </a:rPr>
              <a:t>We just reviewed some of the more important cultural evolutionary mismatches pertaining to the spine, </a:t>
            </a:r>
            <a:r>
              <a:rPr lang="en" sz="1600">
                <a:solidFill>
                  <a:schemeClr val="dk1"/>
                </a:solidFill>
                <a:highlight>
                  <a:srgbClr val="FFFFFF"/>
                </a:highlight>
              </a:rPr>
              <a:t>and now we will present the evidence that supports these mismatches</a:t>
            </a:r>
            <a:endParaRPr sz="16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198d485624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1198d485624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600">
                <a:solidFill>
                  <a:schemeClr val="dk1"/>
                </a:solidFill>
              </a:rPr>
              <a:t>So this slide summarizes the start of my “why” journey. These numbers are shocking to me. Low back pain is a global pandemic. I wanted to understand why. In the context of our evolutionary anatomy and our cultural mismatches it is easier to understand. Given the advancements in medicine and science does this percentage sound shocking to you?</a:t>
            </a:r>
            <a:endParaRPr sz="2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
        <p:nvSpPr>
          <p:cNvPr id="483" name="Google Shape;483;g1198d485624_0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46</a:t>
            </a:fld>
            <a:endParaRPr>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198d48562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1198d48562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Clr>
                <a:schemeClr val="dk1"/>
              </a:buClr>
              <a:buNone/>
            </a:pPr>
            <a:r>
              <a:rPr lang="en" sz="1600">
                <a:solidFill>
                  <a:schemeClr val="dk1"/>
                </a:solidFill>
              </a:rPr>
              <a:t>Almost 20 years later, this incidence of LBP still holds true. This is a shockingly real number and more recent studies dig deeper into the data.</a:t>
            </a:r>
            <a:endParaRPr lang="en-US"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p:txBody>
      </p:sp>
      <p:sp>
        <p:nvSpPr>
          <p:cNvPr id="492" name="Google Shape;492;g1198d485624_0_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47</a:t>
            </a:fld>
            <a:endParaRPr>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198d485624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1198d485624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800">
                <a:solidFill>
                  <a:schemeClr val="dk1"/>
                </a:solidFill>
                <a:latin typeface="Proxima Nova"/>
                <a:ea typeface="Proxima Nova"/>
                <a:cs typeface="Proxima Nova"/>
                <a:sym typeface="Proxima Nova"/>
              </a:rPr>
              <a:t>A more detailed look at the overall incidence is presented in this study. This 75 to 80% number is not consistent across the globe. Some regions of the world have much lower incidence of low back pain. Why? They are not as developed as western society and as such calories are harder to attain and many of the people in these countries have not experienced the “benefits” of the industrial revolution. They are not subject to the damage to our structure caused by the cultural mismatch associated with modern western society. </a:t>
            </a:r>
            <a:endParaRPr sz="18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800">
                <a:solidFill>
                  <a:schemeClr val="dk1"/>
                </a:solidFill>
                <a:latin typeface="Proxima Nova"/>
                <a:ea typeface="Proxima Nova"/>
                <a:cs typeface="Proxima Nova"/>
                <a:sym typeface="Proxima Nova"/>
              </a:rPr>
              <a:t>Both studies found that incidence is higher in high-income areas and more developed countries. The human development index (HDI) helps predict these trends. The HDI is a composite statistic of life expectancy, education, and per capita income indicators. It is used to rank countries into four tiers of human development. Countries with higher HDIs have higher prevalence of LBP.</a:t>
            </a:r>
            <a:endParaRPr sz="18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800">
                <a:solidFill>
                  <a:schemeClr val="dk1"/>
                </a:solidFill>
                <a:latin typeface="Proxima Nova"/>
                <a:ea typeface="Proxima Nova"/>
                <a:cs typeface="Proxima Nova"/>
                <a:sym typeface="Proxima Nova"/>
              </a:rPr>
              <a:t>Being physically active is an important factor in reducing the likelihood of experiencing LBP. </a:t>
            </a:r>
            <a:endParaRPr sz="18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
        <p:nvSpPr>
          <p:cNvPr id="501" name="Google Shape;501;g1198d485624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48</a:t>
            </a:fld>
            <a:endParaRPr>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3079e08ddb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3079e08ddb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None/>
            </a:pPr>
            <a:r>
              <a:rPr lang="en" sz="1500">
                <a:solidFill>
                  <a:schemeClr val="dk1"/>
                </a:solidFill>
              </a:rPr>
              <a:t>This next slide demonstrates the importance of physical activity to decrease likelihood of low back pain</a:t>
            </a:r>
            <a:endParaRPr lang="en-US" sz="1500">
              <a:solidFill>
                <a:schemeClr val="dk1"/>
              </a:solidFill>
            </a:endParaRPr>
          </a:p>
          <a:p>
            <a:pPr marL="0" indent="0">
              <a:lnSpc>
                <a:spcPct val="114999"/>
              </a:lnSpc>
              <a:buNone/>
            </a:pPr>
            <a:endParaRPr lang="en" sz="1500">
              <a:solidFill>
                <a:schemeClr val="dk1"/>
              </a:solidFill>
            </a:endParaRPr>
          </a:p>
          <a:p>
            <a:pPr marL="0" indent="0">
              <a:lnSpc>
                <a:spcPct val="114999"/>
              </a:lnSpc>
              <a:buNone/>
            </a:pPr>
            <a:r>
              <a:rPr lang="en">
                <a:solidFill>
                  <a:srgbClr val="2E2E2E"/>
                </a:solidFill>
              </a:rPr>
              <a:t>A study of over three thousand people 30 years or older found that people who walked or cycled to work reduced their risk of experiencing LBP by 25% over the next 11 years. </a:t>
            </a:r>
            <a:endParaRPr lang="en-US" sz="1500">
              <a:solidFill>
                <a:schemeClr val="dk1"/>
              </a:solidFill>
            </a:endParaRPr>
          </a:p>
          <a:p>
            <a:pPr marL="0" indent="0">
              <a:lnSpc>
                <a:spcPct val="114999"/>
              </a:lnSpc>
              <a:buNone/>
            </a:pPr>
            <a:endParaRPr lang="en" sz="1500">
              <a:solidFill>
                <a:schemeClr val="dk1"/>
              </a:solidFill>
            </a:endParaRPr>
          </a:p>
          <a:p>
            <a:pPr marL="0" indent="0">
              <a:lnSpc>
                <a:spcPct val="114999"/>
              </a:lnSpc>
              <a:buNone/>
            </a:pPr>
            <a:r>
              <a:rPr lang="en" sz="1500">
                <a:solidFill>
                  <a:schemeClr val="dk1"/>
                </a:solidFill>
              </a:rPr>
              <a:t>How has modern culture influenced your activity levels? </a:t>
            </a:r>
            <a:endParaRPr lang="en-US" sz="15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3079e08dd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13079e08dd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Our primate ancestors had fewer lumbar vertebrae and thus their spines were less flexible. Their vertebrae were not wedged shaped posteriorly and as such they lacked a lumbar lordotic curve. Our structural past made it difficult to place our COM within our BOS when standing, and thus bipedalism was difficult.</a:t>
            </a:r>
            <a:endParaRPr>
              <a:solidFill>
                <a:schemeClr val="dk1"/>
              </a:solidFill>
              <a:highlight>
                <a:srgbClr val="FFFFFF"/>
              </a:highlight>
            </a:endParaRPr>
          </a:p>
        </p:txBody>
      </p:sp>
      <p:sp>
        <p:nvSpPr>
          <p:cNvPr id="159" name="Google Shape;159;g13079e08ddb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a:t>
            </a:fld>
            <a:endParaRPr>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32e3f8a15b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32e3f8a15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600">
                <a:solidFill>
                  <a:schemeClr val="dk1"/>
                </a:solidFill>
              </a:rPr>
              <a:t>The next chapter of evidence will support the biological evolutionary mismatches that we just reviewed.</a:t>
            </a:r>
            <a:endParaRPr sz="16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3079e08ddb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13079e08ddb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highlight>
                  <a:schemeClr val="lt1"/>
                </a:highlight>
              </a:rPr>
              <a:t>We’ve talked about the importance of upright walking and bipedalism ad nauseam, but these biological changes still come at a cost, the cost is just less consequential and life threatening than the alternative. </a:t>
            </a:r>
            <a:endParaRPr sz="140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140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1400">
                <a:solidFill>
                  <a:schemeClr val="dk1"/>
                </a:solidFill>
                <a:highlight>
                  <a:schemeClr val="lt1"/>
                </a:highlight>
              </a:rPr>
              <a:t>Mechanically induced LBP is often thought to be a consequence of trade-offs in the spine due to selection for bipedalism from a quadrupedal ancestor. The costs of increased shear forces due to lordosis were offset by the benefits of positioning the upper body’s center of mass over the hips, stabilizing the trunk and decreasing the energy expenditure of upright posture.</a:t>
            </a:r>
            <a:endParaRPr sz="140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140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1400">
                <a:solidFill>
                  <a:schemeClr val="dk1"/>
                </a:solidFill>
                <a:highlight>
                  <a:schemeClr val="lt1"/>
                </a:highlight>
              </a:rPr>
              <a:t>Remember the goal of evolution is reproduction not perfection.</a:t>
            </a:r>
            <a:endParaRPr sz="140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32e3f8a15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32e3f8a15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With the delicate need to balance enough lumbar lordosis but not too much to accommodate bipedal locomotion, those who are on either end of the scale may be more likely to have low back pain.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Commonly, back pain may result from an increased lumbar lordosis, which causes excessive load through the facet joints rather than vertebral bodies. These forces increase dramatically in </a:t>
            </a:r>
            <a:r>
              <a:rPr lang="en" sz="1500">
                <a:solidFill>
                  <a:schemeClr val="dk1"/>
                </a:solidFill>
              </a:rPr>
              <a:t>people who are obese or pregnant.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On the other hand, reduction in lumbar lordosis, such as in flatback syndrome can also cause back pain.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Human lumbar lordosis is necessary for placing the trunk atop the pelvis and presents a balancing act not required of our closest primate relatives.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198d48562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500"/>
              <a:t>Trying to evolve the perfect level of lordosis in the lumbar spine, however, is a challenge and the variability in our spines can help explain some of the modern issues as it relates to the prevalence of low back pain.  </a:t>
            </a: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r>
              <a:rPr lang="en" sz="1500"/>
              <a:t>This slide emphasizes the variability aspect of features in the evolutionary process. Some of us retain a vertebral shape that does not promote spinal extension and posterior vertebral support. According to this study, individuals with vertebral shapes closer to our quadrupedal ancestors are more prone to disc herniation. </a:t>
            </a: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r>
              <a:rPr lang="en" sz="1500">
                <a:solidFill>
                  <a:schemeClr val="dk1"/>
                </a:solidFill>
              </a:rPr>
              <a:t>Since low back pain does not determine reproductive success these features continue to be passed on</a:t>
            </a:r>
          </a:p>
          <a:p>
            <a:pPr marL="0" lvl="0" indent="0" algn="l" rtl="0">
              <a:spcBef>
                <a:spcPts val="0"/>
              </a:spcBef>
              <a:spcAft>
                <a:spcPts val="0"/>
              </a:spcAft>
              <a:buClr>
                <a:schemeClr val="dk1"/>
              </a:buClr>
              <a:buFont typeface="Arial"/>
              <a:buNone/>
            </a:pPr>
            <a:endParaRPr lang="en" sz="1500">
              <a:solidFill>
                <a:schemeClr val="dk1"/>
              </a:solidFill>
            </a:endParaRPr>
          </a:p>
          <a:p>
            <a:pPr marL="0" lvl="0" indent="0" algn="l" rtl="0">
              <a:spcBef>
                <a:spcPts val="0"/>
              </a:spcBef>
              <a:spcAft>
                <a:spcPts val="0"/>
              </a:spcAft>
              <a:buClr>
                <a:schemeClr val="dk1"/>
              </a:buClr>
              <a:buFont typeface="Arial"/>
              <a:buNone/>
            </a:pPr>
            <a:r>
              <a:rPr lang="en" sz="1500">
                <a:solidFill>
                  <a:schemeClr val="dk1"/>
                </a:solidFill>
              </a:rPr>
              <a:t>Nick Note – IV disc herniation preferentially affects individuals with vertebrae towards the ancestral end of the range of shape variation within H. Sapiens and therefore are less well adapted for bipedalism </a:t>
            </a:r>
            <a:r>
              <a:rPr lang="en" sz="1500">
                <a:solidFill>
                  <a:schemeClr val="dk1"/>
                </a:solidFill>
                <a:sym typeface="Wingdings" panose="05000000000000000000" pitchFamily="2" charset="2"/>
              </a:rPr>
              <a:t> evolution is not perfect. Consider in the ancestral end, the image on the R, would this create more compression or tension posteriorly? </a:t>
            </a:r>
            <a:endParaRPr sz="1500"/>
          </a:p>
        </p:txBody>
      </p:sp>
      <p:sp>
        <p:nvSpPr>
          <p:cNvPr id="541" name="Google Shape;541;g1198d48562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32e3f8a15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500">
                <a:solidFill>
                  <a:schemeClr val="dk1"/>
                </a:solidFill>
              </a:rPr>
              <a:t>The same author found that on the other end of the spectrum, as in when there is excessive lordosis, individuals are more prone to spondylolysis due to the increase stress on the posterior aspect of the vertebra. This hypothesis was coined the “overshoot hypothesis” which describes vertebral shape on the highly derived end of the spectrum within homo sapiens. </a:t>
            </a:r>
            <a:endParaRPr sz="1500">
              <a:solidFill>
                <a:schemeClr val="dk1"/>
              </a:solidFill>
            </a:endParaRPr>
          </a:p>
          <a:p>
            <a:pPr marL="0" lvl="0" indent="0" algn="l" rtl="0">
              <a:spcBef>
                <a:spcPts val="0"/>
              </a:spcBef>
              <a:spcAft>
                <a:spcPts val="0"/>
              </a:spcAft>
              <a:buClr>
                <a:schemeClr val="dk1"/>
              </a:buClr>
              <a:buFont typeface="Arial"/>
              <a:buNone/>
            </a:pPr>
            <a:endParaRPr sz="1500">
              <a:solidFill>
                <a:schemeClr val="dk1"/>
              </a:solidFill>
            </a:endParaRPr>
          </a:p>
          <a:p>
            <a:pPr marL="0" lvl="0" indent="0" algn="l" rtl="0">
              <a:spcBef>
                <a:spcPts val="0"/>
              </a:spcBef>
              <a:spcAft>
                <a:spcPts val="0"/>
              </a:spcAft>
              <a:buClr>
                <a:schemeClr val="dk1"/>
              </a:buClr>
              <a:buFont typeface="Arial"/>
              <a:buNone/>
            </a:pPr>
            <a:r>
              <a:rPr lang="en" sz="1500">
                <a:solidFill>
                  <a:schemeClr val="dk1"/>
                </a:solidFill>
              </a:rPr>
              <a:t>When thinking about back pain it is important to realize that evolution has not perfected our spinal structure. </a:t>
            </a:r>
          </a:p>
          <a:p>
            <a:pPr marL="0" indent="0">
              <a:buNone/>
            </a:pPr>
            <a:endParaRPr lang="en" sz="1500">
              <a:solidFill>
                <a:schemeClr val="dk1"/>
              </a:solidFill>
            </a:endParaRPr>
          </a:p>
          <a:p>
            <a:pPr marL="0" indent="0">
              <a:buNone/>
            </a:pPr>
            <a:r>
              <a:rPr lang="en" sz="1500">
                <a:solidFill>
                  <a:schemeClr val="dk1"/>
                </a:solidFill>
              </a:rPr>
              <a:t>image citation: </a:t>
            </a:r>
            <a:r>
              <a:rPr lang="en">
                <a:solidFill>
                  <a:schemeClr val="dk1"/>
                </a:solidFill>
                <a:hlinkClick r:id="rId3"/>
              </a:rPr>
              <a:t>https://www.pauljeffordsmd.com/spondylolysis-pars-fractures-and-lytic</a:t>
            </a:r>
            <a:r>
              <a:rPr lang="en">
                <a:solidFill>
                  <a:schemeClr val="dk1"/>
                </a:solidFill>
              </a:rPr>
              <a:t> </a:t>
            </a:r>
            <a:endParaRPr lang="en-US">
              <a:solidFill>
                <a:srgbClr val="14A750"/>
              </a:solidFill>
            </a:endParaRPr>
          </a:p>
          <a:p>
            <a:pPr marL="0" indent="0">
              <a:buNone/>
            </a:pPr>
            <a:endParaRPr lang="en-US"/>
          </a:p>
        </p:txBody>
      </p:sp>
      <p:sp>
        <p:nvSpPr>
          <p:cNvPr id="552" name="Google Shape;552;g132e3f8a15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32e3f8a15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32e3f8a15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600"/>
              <a:t>So it is commonly understood that in western cultures we sit too much and have high body mass indices.  So what happens to to the intervertebral disc when we sit too much with increased loads? Let's look at some of the research. </a:t>
            </a:r>
            <a:endParaRPr sz="16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198d485624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1198d485624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This is a brave sole. Putting a catheter in one's spine to measure pressure does not seem like a fun thing to do. Also, notice the posterior wedging of the L5 vertebral segment. He got the lucky gene.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When reviewing the data it is clear that there is not a big difference in the disc pressure between sitting and standing. This confirms the findings of the study in the last slide.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However, the pressures in the nucleus get much worse when excessively loaded and the spine is flexed. So increased pressures against a posterior annulus that is under strain is a recipe for disaster.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Makes you think about loading the spine and teaching the hip hinge doesn't it?</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None/>
            </a:pPr>
            <a:endParaRPr sz="1500"/>
          </a:p>
        </p:txBody>
      </p:sp>
      <p:sp>
        <p:nvSpPr>
          <p:cNvPr id="588" name="Google Shape;588;g1198d485624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56</a:t>
            </a:fld>
            <a:endParaRPr>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198d485624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1198d485624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Recall from earlier slides that the load itself is not an isolated factor causing low back pain. Isotopical forces are more easily dispersed through the disc. </a:t>
            </a:r>
            <a:r>
              <a:rPr lang="en" sz="1500">
                <a:solidFill>
                  <a:schemeClr val="dk1"/>
                </a:solidFill>
              </a:rPr>
              <a:t>This study demonstrated that intradiscal pressure is similar in  both sitting and standing positions. What are they missing? When disc pressures are dissipated against a weaker posterior annulus it allows for the slow bulging/herniation process to begin. </a:t>
            </a:r>
            <a:r>
              <a:rPr lang="en" sz="1500"/>
              <a:t>It is the sustained stress and breakdown of the posterior annulus that causes the damage and allows the disc to migrate backwards.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It is important to sit up straight while maintaining a lumbar lordosis for the sake of decreasing the posterior annular strain. </a:t>
            </a:r>
            <a:endParaRPr sz="1500"/>
          </a:p>
        </p:txBody>
      </p:sp>
      <p:sp>
        <p:nvSpPr>
          <p:cNvPr id="578" name="Google Shape;578;g1198d485624_0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57</a:t>
            </a:fld>
            <a:endParaRPr>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198d485624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1198d485624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Lets review the evidence as it relates to the flexed spine and the switching of the tension and compression forces.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This is a good study, even though it was done on non living tissue, because it looked at the stress on the posterior annulus of the disc when exposed to tension.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The study looked at the strain in the annulus in 2 ways. One with the neural arch and its associated structure intact and the other with the neural arch removed relying solely on the posterior annulus fibers to resist flexion strain. First it is important to notice that the less robust posterior annulus is the least effective at resisting flexion strain forces. That defect is worsened when the neural arch structure is removed.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Recall the anatomical review section of this lecture in which you learned that as we stood upright we lost posterior vertebral structure. That did decrease our ability to resist flexion strain</a:t>
            </a:r>
            <a:endParaRPr sz="1500">
              <a:solidFill>
                <a:schemeClr val="dk1"/>
              </a:solidFill>
            </a:endParaRPr>
          </a:p>
          <a:p>
            <a:pPr marL="0" lvl="0" indent="0" algn="l" rtl="0">
              <a:spcBef>
                <a:spcPts val="0"/>
              </a:spcBef>
              <a:spcAft>
                <a:spcPts val="0"/>
              </a:spcAft>
              <a:buNone/>
            </a:pP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highlight>
                <a:srgbClr val="FFFFFF"/>
              </a:highlight>
            </a:endParaRPr>
          </a:p>
        </p:txBody>
      </p:sp>
      <p:sp>
        <p:nvSpPr>
          <p:cNvPr id="568" name="Google Shape;568;g1198d485624_0_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58</a:t>
            </a:fld>
            <a:endParaRPr>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1aa3d8d26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11aa3d8d266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We’ve talked about the impact of a flexed spine at more of a micro level, but when we zoom out, we can appreciate how the repetitive nature of flexing the spine can increase one’s propensity towards low back pain.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This studied assessed rates of low back pain among athletes. Those with the highest prevalence include football players, skiers, and rowers.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 few things stand out - Football players tend to have high BMI and resistance train with heavy loads, Skiers and rowers, although lean, participate in a sport that requires lots of sustained spinal flexion. Both factors are contributory to low back pain. </a:t>
            </a:r>
            <a:endParaRPr sz="1500"/>
          </a:p>
        </p:txBody>
      </p:sp>
      <p:sp>
        <p:nvSpPr>
          <p:cNvPr id="598" name="Google Shape;598;g11aa3d8d266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59</a:t>
            </a:fld>
            <a:endParaRP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198d48562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1198d485624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600"/>
              <a:t>Modern Homo sapiens have 5 lumbar vertebrae that are wedge shaped posteriorly. This allowed us to place our COM within our BOS when standing. Another consequence? Our spines became much more mobile.</a:t>
            </a: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1100"/>
              <a:buFont typeface="Arial"/>
              <a:buNone/>
            </a:pPr>
            <a:r>
              <a:rPr lang="en" sz="1600"/>
              <a:t>Let's look at some of these changes in more detail.</a:t>
            </a:r>
            <a:endParaRPr sz="1600"/>
          </a:p>
        </p:txBody>
      </p:sp>
      <p:sp>
        <p:nvSpPr>
          <p:cNvPr id="168" name="Google Shape;168;g1198d485624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6</a:t>
            </a:fld>
            <a:endParaRPr>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32e3f8a15b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32e3f8a15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500">
                <a:solidFill>
                  <a:schemeClr val="dk1"/>
                </a:solidFill>
              </a:rPr>
              <a:t>Spinal stability. It's all we talk about in the rehab/strength and conditioning literature when it comes to the treatment of LBP. There is lots of evidence demonstrating the need for spinal stability. However, we need to start thinking about functional spinal stability strength, not endurance</a:t>
            </a:r>
            <a:r>
              <a:rPr lang="en" sz="1600">
                <a:solidFill>
                  <a:schemeClr val="dk1"/>
                </a:solidFill>
              </a:rPr>
              <a:t>.</a:t>
            </a:r>
            <a:endParaRPr sz="16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32e3f8a15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132e3f8a15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First, lets review the evidence supporting the core musculature as a stabilizing force. This study utilized fine-wire surface EMG electrodes on 15 human subjects to record the activity of the hip prime mover muscles along with selected trunk muscles during hip flexion, abduction, and extension.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It was found that core musculature activation preceded each hip movement. The TrA was invariably the first muscle that was active for each hip action.  Although reaction time for the TrA and oblique abdominal muscles was consistent across movement directions, reaction time for the multifidi and the rectus abdominis varied depending on the direction of limb movement.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There seems to be a rudimentary neurological response associated with lower extremity motion. </a:t>
            </a:r>
            <a:r>
              <a:rPr lang="en" sz="1500" b="1">
                <a:solidFill>
                  <a:schemeClr val="dk1"/>
                </a:solidFill>
              </a:rPr>
              <a:t>The deep core musculature is not acting as a prime lifter</a:t>
            </a:r>
            <a:r>
              <a:rPr lang="en" sz="1500">
                <a:solidFill>
                  <a:schemeClr val="dk1"/>
                </a:solidFill>
              </a:rPr>
              <a:t>. If it was, the contraction would happen simultaneously. It is acting to create abdominal cavity pressure to stabilize the spine. </a:t>
            </a:r>
            <a:endParaRPr sz="1500">
              <a:solidFill>
                <a:schemeClr val="dk1"/>
              </a:solidFill>
            </a:endParaRPr>
          </a:p>
          <a:p>
            <a:pPr marL="0" lvl="0" indent="0" algn="l" rtl="0">
              <a:spcBef>
                <a:spcPts val="0"/>
              </a:spcBef>
              <a:spcAft>
                <a:spcPts val="0"/>
              </a:spcAft>
              <a:buNone/>
            </a:pPr>
            <a:endParaRPr sz="2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
        <p:nvSpPr>
          <p:cNvPr id="613" name="Google Shape;613;g132e3f8a15b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61</a:t>
            </a:fld>
            <a:endParaRPr>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32e3f8a15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g132e3f8a15b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This study is similar to the one just reviewed. However, it assessed core muscle activation with bilateral upper extremity motion. The deep abdominal muscles activated prior to UE limb movement independent of the direction of upper extremity limb motion. Specifically the transverse abdominis and the internal oblique muscle activation did not significantly differ between  UE movement direction. This non-direction specific activation contributes to spinal stability.</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It was found that activation patterns of the superficial trunk muscles; including the rectus abdominis, external oblique, and erector spinae were specific to UE limb movement direction.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The results from the last two studies we reviewed suggest that </a:t>
            </a:r>
            <a:r>
              <a:rPr lang="en" sz="1500" b="1">
                <a:solidFill>
                  <a:schemeClr val="dk1"/>
                </a:solidFill>
              </a:rPr>
              <a:t>there is a neurological response that occurs prior to moving our limbs that helps to stabilize the spine by activating the muscles around it in anticipation of the reactive forces produced by limb movement in both the upper and lower extremity. </a:t>
            </a:r>
            <a:endParaRPr sz="1500" b="1">
              <a:solidFill>
                <a:schemeClr val="dk1"/>
              </a:solidFill>
            </a:endParaRPr>
          </a:p>
          <a:p>
            <a:pPr marL="0" lvl="0" indent="0" algn="l" rtl="0">
              <a:spcBef>
                <a:spcPts val="0"/>
              </a:spcBef>
              <a:spcAft>
                <a:spcPts val="0"/>
              </a:spcAft>
              <a:buNone/>
            </a:pPr>
            <a:endParaRPr sz="1500">
              <a:solidFill>
                <a:schemeClr val="dk1"/>
              </a:solidFill>
            </a:endParaRPr>
          </a:p>
        </p:txBody>
      </p:sp>
      <p:sp>
        <p:nvSpPr>
          <p:cNvPr id="622" name="Google Shape;622;g132e3f8a15b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62</a:t>
            </a:fld>
            <a:endParaRPr>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32e3f8a15b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132e3f8a15b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So what if we just moved one arm up and down. Do we still get anticipatory neurological contraction of the core? The answer is yes, but not all symmetrical. This study looked at the anticipatory trunk activation in 18 healthy subjects for rapid unilateral arm flexion.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During right arm flexion, there was not bilateral anticipatory contraction of the transverse abdominis and internal oblique. There was however, unilateral activation of the left transverse abdominis and internal oblique. The vertical dashed line in the graph indicates the onset of right shoulder flexion. Prior to the right anterior deltoid engaging, all the trunk muscles engage in anticipation of the movement. All with the exception of the ipsilateral TrA and IO, which activates after the deltoid.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Theoretically, this activation pattern counters the increased bending forces on the trunk when the arm elevates and to achieve full UE elevation the thoracic spine needs to extend. </a:t>
            </a:r>
          </a:p>
          <a:p>
            <a:pPr marL="0" lvl="0" indent="0" algn="l" rtl="0">
              <a:spcBef>
                <a:spcPts val="0"/>
              </a:spcBef>
              <a:spcAft>
                <a:spcPts val="0"/>
              </a:spcAft>
              <a:buClr>
                <a:schemeClr val="dk1"/>
              </a:buClr>
              <a:buSzPts val="1100"/>
              <a:buFont typeface="Arial"/>
              <a:buNone/>
            </a:pPr>
            <a:endParaRPr lang="en"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Nick Notes – LES (lumbar erector spinae), SLM (superficial lumbar multifidus),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None/>
            </a:pPr>
            <a:endParaRPr sz="1500"/>
          </a:p>
        </p:txBody>
      </p:sp>
      <p:sp>
        <p:nvSpPr>
          <p:cNvPr id="634" name="Google Shape;634;g132e3f8a15b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63</a:t>
            </a:fld>
            <a:endParaRPr>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32e3f8a15b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132e3f8a15b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This information is very important and should impact your core training program design</a:t>
            </a:r>
            <a:r>
              <a:rPr lang="en" sz="1500" b="0">
                <a:solidFill>
                  <a:schemeClr val="dk1"/>
                </a:solidFill>
              </a:rPr>
              <a:t>.</a:t>
            </a:r>
            <a:r>
              <a:rPr lang="en" sz="1500" b="1">
                <a:solidFill>
                  <a:schemeClr val="dk1"/>
                </a:solidFill>
              </a:rPr>
              <a:t> The transverse abdominal muscle contracted harder with increasing levels of perturbation</a:t>
            </a:r>
            <a:r>
              <a:rPr lang="en" sz="1500">
                <a:solidFill>
                  <a:schemeClr val="dk1"/>
                </a:solidFill>
              </a:rPr>
              <a:t>. The extra force is needed to stabilize the spine against the higher torque levels produced by the extremity musculature. This should have a direct impact on how we train the deep core. Do we typically add load to the deep spinal stabilizers or do we train for endurance?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It </a:t>
            </a:r>
            <a:r>
              <a:rPr lang="en" sz="1500" b="1">
                <a:solidFill>
                  <a:schemeClr val="dk1"/>
                </a:solidFill>
              </a:rPr>
              <a:t>is important to apply overload to the deep core musculature to strengthen its ability to stabilize greater extremity force production</a:t>
            </a:r>
            <a:r>
              <a:rPr lang="en" sz="1500">
                <a:solidFill>
                  <a:schemeClr val="dk1"/>
                </a:solidFill>
              </a:rPr>
              <a:t>.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p>
        </p:txBody>
      </p:sp>
      <p:sp>
        <p:nvSpPr>
          <p:cNvPr id="643" name="Google Shape;643;g132e3f8a15b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64</a:t>
            </a:fld>
            <a:endParaRPr>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32e3f8a15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132e3f8a15b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This slide further demonstrates the importance of deep core PRE. This systematic review compares the outcomes of previous studies exploring the effectiveness of deep core muscle strength training and generalized core training targeting more superficial muscles for patients with chronic back pain.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All forms of exercise intervention help those with back pain, however, the groups that performed exercises specific for improving the strength of the deep spinal stabilizers had better outcomes in terms of function and pain. </a:t>
            </a:r>
          </a:p>
          <a:p>
            <a:pPr marL="0" lvl="0" indent="0" algn="l" rtl="0">
              <a:spcBef>
                <a:spcPts val="0"/>
              </a:spcBef>
              <a:spcAft>
                <a:spcPts val="0"/>
              </a:spcAft>
              <a:buNone/>
            </a:pPr>
            <a:endParaRPr lang="en" sz="1500">
              <a:solidFill>
                <a:schemeClr val="dk1"/>
              </a:solidFill>
            </a:endParaRPr>
          </a:p>
          <a:p>
            <a:pPr marL="0" lvl="0" indent="0" algn="l" rtl="0">
              <a:spcBef>
                <a:spcPts val="0"/>
              </a:spcBef>
              <a:spcAft>
                <a:spcPts val="0"/>
              </a:spcAft>
              <a:buNone/>
            </a:pPr>
            <a:r>
              <a:rPr lang="en" sz="1500">
                <a:solidFill>
                  <a:schemeClr val="dk1"/>
                </a:solidFill>
              </a:rPr>
              <a:t>Nick Notes:</a:t>
            </a:r>
          </a:p>
          <a:p>
            <a:pPr marL="0" lvl="0" indent="0" algn="l" rtl="0">
              <a:spcBef>
                <a:spcPts val="0"/>
              </a:spcBef>
              <a:spcAft>
                <a:spcPts val="0"/>
              </a:spcAft>
              <a:buNone/>
            </a:pPr>
            <a:r>
              <a:rPr lang="en" sz="1500">
                <a:solidFill>
                  <a:schemeClr val="dk1"/>
                </a:solidFill>
              </a:rPr>
              <a:t>-Control Group Exercises: curl ups, straight leg raises, push ups</a:t>
            </a:r>
          </a:p>
          <a:p>
            <a:pPr marL="0" lvl="0" indent="0" algn="l" rtl="0">
              <a:spcBef>
                <a:spcPts val="0"/>
              </a:spcBef>
              <a:spcAft>
                <a:spcPts val="0"/>
              </a:spcAft>
              <a:buNone/>
            </a:pPr>
            <a:r>
              <a:rPr lang="en" sz="1500">
                <a:solidFill>
                  <a:schemeClr val="dk1"/>
                </a:solidFill>
              </a:rPr>
              <a:t>-Experimental Group Exercises: 4 point kneeling/supine lying/sitting/standing core muscle activation, 10 x 10 sec holds. TA activation exercises. A/P pelvic tilts in supine, bird dogs, single leg bridge, other nonsense (See Gatti et al., 2011 study appendix, shows current state of PT for “core stability”, ridiculous photos)</a:t>
            </a:r>
            <a:endParaRPr sz="1500">
              <a:solidFill>
                <a:schemeClr val="dk1"/>
              </a:solidFill>
            </a:endParaRPr>
          </a:p>
          <a:p>
            <a:pPr marL="0" lvl="0" indent="0" algn="l" rtl="0">
              <a:spcBef>
                <a:spcPts val="0"/>
              </a:spcBef>
              <a:spcAft>
                <a:spcPts val="0"/>
              </a:spcAft>
              <a:buNone/>
            </a:pPr>
            <a:endParaRPr sz="1500">
              <a:solidFill>
                <a:schemeClr val="dk1"/>
              </a:solidFill>
            </a:endParaRPr>
          </a:p>
        </p:txBody>
      </p:sp>
      <p:sp>
        <p:nvSpPr>
          <p:cNvPr id="652" name="Google Shape;652;g132e3f8a15b_0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65</a:t>
            </a:fld>
            <a:endParaRPr>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a:extLst>
            <a:ext uri="{FF2B5EF4-FFF2-40B4-BE49-F238E27FC236}">
              <a16:creationId xmlns:a16="http://schemas.microsoft.com/office/drawing/2014/main" id="{F63652C6-4530-9652-726A-C7BB82B46E2B}"/>
            </a:ext>
          </a:extLst>
        </p:cNvPr>
        <p:cNvGrpSpPr/>
        <p:nvPr/>
      </p:nvGrpSpPr>
      <p:grpSpPr>
        <a:xfrm>
          <a:off x="0" y="0"/>
          <a:ext cx="0" cy="0"/>
          <a:chOff x="0" y="0"/>
          <a:chExt cx="0" cy="0"/>
        </a:xfrm>
      </p:grpSpPr>
      <p:sp>
        <p:nvSpPr>
          <p:cNvPr id="659" name="Google Shape;659;g132e3f8a15b_0_85:notes">
            <a:extLst>
              <a:ext uri="{FF2B5EF4-FFF2-40B4-BE49-F238E27FC236}">
                <a16:creationId xmlns:a16="http://schemas.microsoft.com/office/drawing/2014/main" id="{2E680C84-11FC-38B0-4574-4E037732A9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132e3f8a15b_0_85:notes">
            <a:extLst>
              <a:ext uri="{FF2B5EF4-FFF2-40B4-BE49-F238E27FC236}">
                <a16:creationId xmlns:a16="http://schemas.microsoft.com/office/drawing/2014/main" id="{6E932FEB-D4E8-9F02-2F63-060FFA9DF5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solidFill>
                  <a:schemeClr val="accent6"/>
                </a:solidFill>
              </a:rPr>
              <a:t>Function of Deep Spinal Stabilizers</a:t>
            </a:r>
            <a:endParaRPr lang="en-US">
              <a:solidFill>
                <a:srgbClr val="14A750"/>
              </a:solidFill>
            </a:endParaRPr>
          </a:p>
          <a:p>
            <a:pPr indent="-355600">
              <a:buFont typeface="Proxima Nova,Sans-Serif"/>
              <a:buChar char="●"/>
            </a:pPr>
            <a:r>
              <a:rPr lang="en"/>
              <a:t>We can posit that low levels of spinal loading may result in weak, unstable back tissues and increased risk of pain and injury. However, </a:t>
            </a:r>
            <a:endParaRPr lang="en-US">
              <a:solidFill>
                <a:srgbClr val="14A750"/>
              </a:solidFill>
            </a:endParaRPr>
          </a:p>
          <a:p>
            <a:pPr indent="-355600">
              <a:buFont typeface="Proxima Nova,Sans-Serif"/>
              <a:buChar char="●"/>
            </a:pPr>
            <a:r>
              <a:rPr lang="en"/>
              <a:t>Available evidence does not reflect a relationship between back muscle endurance and LBP. Why?</a:t>
            </a:r>
            <a:endParaRPr lang="en-US">
              <a:solidFill>
                <a:srgbClr val="14A750"/>
              </a:solidFill>
            </a:endParaRPr>
          </a:p>
          <a:p>
            <a:pPr indent="-355600">
              <a:buFont typeface="Proxima Nova,Sans-Serif"/>
              <a:buChar char="●"/>
            </a:pPr>
            <a:r>
              <a:rPr lang="en"/>
              <a:t>Consider: </a:t>
            </a:r>
            <a:endParaRPr lang="en-US">
              <a:solidFill>
                <a:srgbClr val="14A750"/>
              </a:solidFill>
            </a:endParaRPr>
          </a:p>
          <a:p>
            <a:pPr lvl="1" indent="-355600">
              <a:buFont typeface="Courier New,monospace"/>
              <a:buChar char="o"/>
            </a:pPr>
            <a:r>
              <a:rPr lang="en"/>
              <a:t>How do these studies measure spinal endurance? (in pic: Sorenson test – primarily assesses superficial erector spinae musculature without regard for deep active stabilizers)</a:t>
            </a:r>
            <a:endParaRPr lang="en-US">
              <a:solidFill>
                <a:srgbClr val="14A750"/>
              </a:solidFill>
            </a:endParaRPr>
          </a:p>
          <a:p>
            <a:pPr lvl="1" indent="-355600">
              <a:buFont typeface="Courier New,monospace"/>
              <a:buChar char="o"/>
            </a:pPr>
            <a:r>
              <a:rPr lang="en"/>
              <a:t>Where are our deep core stabilizers located? (obliques, transverse abdominis, multifidi)</a:t>
            </a:r>
            <a:endParaRPr lang="en-US">
              <a:solidFill>
                <a:srgbClr val="14A750"/>
              </a:solidFill>
            </a:endParaRPr>
          </a:p>
          <a:p>
            <a:pPr lvl="1" indent="-355600">
              <a:buFont typeface="Courier New,monospace"/>
              <a:buChar char="o"/>
            </a:pPr>
            <a:r>
              <a:rPr lang="en"/>
              <a:t>Is it functional? Nope! </a:t>
            </a:r>
            <a:endParaRPr lang="en-US">
              <a:solidFill>
                <a:srgbClr val="444444"/>
              </a:solidFill>
            </a:endParaRPr>
          </a:p>
          <a:p>
            <a:pPr lvl="2">
              <a:buFont typeface="Wingdings"/>
              <a:buChar char="§"/>
            </a:pPr>
            <a:r>
              <a:rPr lang="en"/>
              <a:t>Will holding a 3 minute prone plank prepare our spines to resist the quick and forceful perturbation forces that are attempting to destabilize our core when performing ADLS or athletic movements? Probably not, as most of these movements occur while standing. The core stabilizers need to be functionally strong and have endurance. </a:t>
            </a:r>
            <a:endParaRPr lang="en-US">
              <a:solidFill>
                <a:srgbClr val="444444"/>
              </a:solidFill>
            </a:endParaRPr>
          </a:p>
          <a:p>
            <a:pPr marL="0" indent="0">
              <a:buNone/>
            </a:pPr>
            <a:endParaRPr lang="en-US">
              <a:solidFill>
                <a:srgbClr val="444444"/>
              </a:solidFill>
            </a:endParaRPr>
          </a:p>
          <a:p>
            <a:pPr marL="0" indent="0">
              <a:buNone/>
            </a:pPr>
            <a:r>
              <a:rPr lang="en"/>
              <a:t>Remember, stability is critical for optimal strength production and injury prevention. It has been said that “having strength without stability, is like shooting a cannon from a canoe”. How true.</a:t>
            </a:r>
            <a:endParaRPr lang="en-US">
              <a:solidFill>
                <a:srgbClr val="444444"/>
              </a:solidFill>
            </a:endParaRPr>
          </a:p>
          <a:p>
            <a:pPr marL="0" indent="0">
              <a:buNone/>
            </a:pPr>
            <a:endParaRPr lang="en-US">
              <a:solidFill>
                <a:srgbClr val="444444"/>
              </a:solidFill>
            </a:endParaRPr>
          </a:p>
          <a:p>
            <a:pPr marL="0" indent="0">
              <a:buNone/>
            </a:pPr>
            <a:r>
              <a:rPr lang="en"/>
              <a:t>Going one step further. Can you truly have a functionally stable spine if you do not have a stable foot and hip? We will review this further in our lab content.</a:t>
            </a:r>
            <a:endParaRPr lang="en-US">
              <a:solidFill>
                <a:srgbClr val="444444"/>
              </a:solidFill>
            </a:endParaRPr>
          </a:p>
          <a:p>
            <a:pPr>
              <a:buNone/>
            </a:pPr>
            <a:endParaRPr lang="en">
              <a:solidFill>
                <a:srgbClr val="2E2E2E"/>
              </a:solidFill>
            </a:endParaRPr>
          </a:p>
          <a:p>
            <a:pPr>
              <a:buNone/>
            </a:pPr>
            <a:endParaRPr lang="en">
              <a:solidFill>
                <a:srgbClr val="2E2E2E"/>
              </a:solidFill>
            </a:endParaRPr>
          </a:p>
          <a:p>
            <a:pPr>
              <a:buNone/>
            </a:pPr>
            <a:r>
              <a:rPr lang="en">
                <a:solidFill>
                  <a:srgbClr val="2E2E2E"/>
                </a:solidFill>
              </a:rPr>
              <a:t>Hamberg-van Reenen et al., 2007 </a:t>
            </a:r>
            <a:endParaRPr lang="en-US">
              <a:solidFill>
                <a:srgbClr val="2E2E2E"/>
              </a:solidFill>
            </a:endParaRPr>
          </a:p>
          <a:p>
            <a:pPr marL="742950" indent="-285750">
              <a:buFont typeface="Arial"/>
              <a:buChar char="•"/>
            </a:pPr>
            <a:r>
              <a:rPr lang="en">
                <a:solidFill>
                  <a:srgbClr val="2E2E2E"/>
                </a:solidFill>
              </a:rPr>
              <a:t>Summary: systematic review including 24 prospective cohort studies reporting on the longitudinal relationship between physical capacity measures and the risk of low back pain. Researchers found strong evidence that there is NOT a relationship between trunk muscle endurance and the risk of developing low back pain.</a:t>
            </a:r>
            <a:endParaRPr lang="en-US">
              <a:solidFill>
                <a:srgbClr val="2E2E2E"/>
              </a:solidFill>
            </a:endParaRPr>
          </a:p>
          <a:p>
            <a:pPr marL="0" indent="0">
              <a:buNone/>
            </a:pPr>
            <a:endParaRPr lang="en" sz="1500"/>
          </a:p>
          <a:p>
            <a:pPr marL="0" indent="0">
              <a:buNone/>
            </a:pPr>
            <a:endParaRPr lang="en" sz="1500"/>
          </a:p>
          <a:p>
            <a:pPr marL="0" lvl="0" indent="0" algn="l">
              <a:spcBef>
                <a:spcPts val="0"/>
              </a:spcBef>
              <a:spcAft>
                <a:spcPts val="0"/>
              </a:spcAft>
              <a:buNone/>
            </a:pPr>
            <a:r>
              <a:rPr lang="en" sz="1500"/>
              <a:t>Utilizing a properly designed PRE program is the optimal way to strengthen the deep core musculature. When designing a program to strengthen the core, function must also be taken into consideration.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lang="en" sz="1500"/>
          </a:p>
          <a:p>
            <a:pPr marL="0" indent="0">
              <a:buNone/>
            </a:pPr>
            <a:endParaRPr lang="en" sz="1500"/>
          </a:p>
        </p:txBody>
      </p:sp>
    </p:spTree>
    <p:extLst>
      <p:ext uri="{BB962C8B-B14F-4D97-AF65-F5344CB8AC3E}">
        <p14:creationId xmlns:p14="http://schemas.microsoft.com/office/powerpoint/2010/main" val="260357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a:extLst>
            <a:ext uri="{FF2B5EF4-FFF2-40B4-BE49-F238E27FC236}">
              <a16:creationId xmlns:a16="http://schemas.microsoft.com/office/drawing/2014/main" id="{1ADD8214-D5F3-B2E9-91D3-08057268118A}"/>
            </a:ext>
          </a:extLst>
        </p:cNvPr>
        <p:cNvGrpSpPr/>
        <p:nvPr/>
      </p:nvGrpSpPr>
      <p:grpSpPr>
        <a:xfrm>
          <a:off x="0" y="0"/>
          <a:ext cx="0" cy="0"/>
          <a:chOff x="0" y="0"/>
          <a:chExt cx="0" cy="0"/>
        </a:xfrm>
      </p:grpSpPr>
      <p:sp>
        <p:nvSpPr>
          <p:cNvPr id="659" name="Google Shape;659;g132e3f8a15b_0_85:notes">
            <a:extLst>
              <a:ext uri="{FF2B5EF4-FFF2-40B4-BE49-F238E27FC236}">
                <a16:creationId xmlns:a16="http://schemas.microsoft.com/office/drawing/2014/main" id="{3048676D-6046-19A9-5778-5DEEC300D7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132e3f8a15b_0_85:notes">
            <a:extLst>
              <a:ext uri="{FF2B5EF4-FFF2-40B4-BE49-F238E27FC236}">
                <a16:creationId xmlns:a16="http://schemas.microsoft.com/office/drawing/2014/main" id="{1C4FD728-2275-830C-745F-50F8450152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285750">
              <a:buFont typeface="Arial"/>
              <a:buChar char="•"/>
            </a:pPr>
            <a:r>
              <a:rPr lang="en">
                <a:solidFill>
                  <a:srgbClr val="467886"/>
                </a:solidFill>
              </a:rPr>
              <a:t>Ranger TA, </a:t>
            </a:r>
            <a:r>
              <a:rPr lang="en" err="1">
                <a:solidFill>
                  <a:srgbClr val="467886"/>
                </a:solidFill>
              </a:rPr>
              <a:t>Cicuttini</a:t>
            </a:r>
            <a:r>
              <a:rPr lang="en">
                <a:solidFill>
                  <a:srgbClr val="467886"/>
                </a:solidFill>
              </a:rPr>
              <a:t> FM, Jensen TS, et al. Are the size and composition of the paraspinal muscles associated with low back pain? A systematic review. </a:t>
            </a:r>
            <a:r>
              <a:rPr lang="en" i="1">
                <a:solidFill>
                  <a:srgbClr val="467886"/>
                </a:solidFill>
              </a:rPr>
              <a:t>The Spine Journal</a:t>
            </a:r>
            <a:r>
              <a:rPr lang="en">
                <a:solidFill>
                  <a:srgbClr val="467886"/>
                </a:solidFill>
              </a:rPr>
              <a:t>. 2017;17(11):1729-1748. doi:10.1016/J.SPINEE.2017.07.002</a:t>
            </a:r>
            <a:endParaRPr lang="en-US">
              <a:solidFill>
                <a:srgbClr val="1B1B1B"/>
              </a:solidFill>
            </a:endParaRPr>
          </a:p>
          <a:p>
            <a:pPr lvl="1" indent="-355600">
              <a:buFont typeface="Courier New"/>
              <a:buChar char="o"/>
            </a:pPr>
            <a:r>
              <a:rPr lang="en">
                <a:solidFill>
                  <a:srgbClr val="1B1B1B"/>
                </a:solidFill>
              </a:rPr>
              <a:t>Findings = multifidus CSA was negatively associated with LBP and predictive of LBP in men up to 12 months later. This association was NOT found in QL, psoas and ES CSA (where evidence was conflicted)</a:t>
            </a:r>
            <a:endParaRPr lang="en-US">
              <a:solidFill>
                <a:srgbClr val="1B1B1B"/>
              </a:solidFill>
            </a:endParaRPr>
          </a:p>
          <a:p>
            <a:pPr marL="0" indent="0">
              <a:buNone/>
            </a:pPr>
            <a:endParaRPr lang="en" sz="1500"/>
          </a:p>
        </p:txBody>
      </p:sp>
    </p:spTree>
    <p:extLst>
      <p:ext uri="{BB962C8B-B14F-4D97-AF65-F5344CB8AC3E}">
        <p14:creationId xmlns:p14="http://schemas.microsoft.com/office/powerpoint/2010/main" val="32163904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a:extLst>
            <a:ext uri="{FF2B5EF4-FFF2-40B4-BE49-F238E27FC236}">
              <a16:creationId xmlns:a16="http://schemas.microsoft.com/office/drawing/2014/main" id="{9D574A39-A658-DA9C-0B45-062370815B64}"/>
            </a:ext>
          </a:extLst>
        </p:cNvPr>
        <p:cNvGrpSpPr/>
        <p:nvPr/>
      </p:nvGrpSpPr>
      <p:grpSpPr>
        <a:xfrm>
          <a:off x="0" y="0"/>
          <a:ext cx="0" cy="0"/>
          <a:chOff x="0" y="0"/>
          <a:chExt cx="0" cy="0"/>
        </a:xfrm>
      </p:grpSpPr>
      <p:sp>
        <p:nvSpPr>
          <p:cNvPr id="659" name="Google Shape;659;g132e3f8a15b_0_85:notes">
            <a:extLst>
              <a:ext uri="{FF2B5EF4-FFF2-40B4-BE49-F238E27FC236}">
                <a16:creationId xmlns:a16="http://schemas.microsoft.com/office/drawing/2014/main" id="{0A8F2FB7-F936-06C5-97F8-E045E43D70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132e3f8a15b_0_85:notes">
            <a:extLst>
              <a:ext uri="{FF2B5EF4-FFF2-40B4-BE49-F238E27FC236}">
                <a16:creationId xmlns:a16="http://schemas.microsoft.com/office/drawing/2014/main" id="{AFE97876-30F3-6F61-12E9-D208A5BDFD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indent="-285750">
              <a:buFont typeface="Arial"/>
              <a:buChar char="•"/>
            </a:pPr>
            <a:r>
              <a:rPr lang="en">
                <a:solidFill>
                  <a:srgbClr val="1B1B1B"/>
                </a:solidFill>
              </a:rPr>
              <a:t>Ghorbanpour A, </a:t>
            </a:r>
            <a:r>
              <a:rPr lang="en" err="1">
                <a:solidFill>
                  <a:srgbClr val="1B1B1B"/>
                </a:solidFill>
              </a:rPr>
              <a:t>Azghani</a:t>
            </a:r>
            <a:r>
              <a:rPr lang="en">
                <a:solidFill>
                  <a:srgbClr val="1B1B1B"/>
                </a:solidFill>
              </a:rPr>
              <a:t> MR, Taghipour M, </a:t>
            </a:r>
            <a:r>
              <a:rPr lang="en" err="1">
                <a:solidFill>
                  <a:srgbClr val="1B1B1B"/>
                </a:solidFill>
              </a:rPr>
              <a:t>Salahzadeh</a:t>
            </a:r>
            <a:r>
              <a:rPr lang="en">
                <a:solidFill>
                  <a:srgbClr val="1B1B1B"/>
                </a:solidFill>
              </a:rPr>
              <a:t> Z, Ghaderi F, </a:t>
            </a:r>
            <a:r>
              <a:rPr lang="en" err="1">
                <a:solidFill>
                  <a:srgbClr val="1B1B1B"/>
                </a:solidFill>
              </a:rPr>
              <a:t>Oskouei</a:t>
            </a:r>
            <a:r>
              <a:rPr lang="en">
                <a:solidFill>
                  <a:srgbClr val="1B1B1B"/>
                </a:solidFill>
              </a:rPr>
              <a:t> AE. Effects of McGill stabilization exercises and conventional physiotherapy on pain, functional disability and active back range of motion in patients with chronic non-specific low back pain. </a:t>
            </a:r>
            <a:r>
              <a:rPr lang="en" i="1">
                <a:solidFill>
                  <a:srgbClr val="1B1B1B"/>
                </a:solidFill>
              </a:rPr>
              <a:t>J Phys Ther Sci</a:t>
            </a:r>
            <a:r>
              <a:rPr lang="en">
                <a:solidFill>
                  <a:srgbClr val="1B1B1B"/>
                </a:solidFill>
              </a:rPr>
              <a:t>. 2018;30(4):481-485. doi:10.1589/jpts.30.481</a:t>
            </a:r>
            <a:endParaRPr lang="en-US">
              <a:solidFill>
                <a:srgbClr val="1B1B1B"/>
              </a:solidFill>
            </a:endParaRPr>
          </a:p>
          <a:p>
            <a:pPr lvl="1" indent="-355600">
              <a:buFont typeface="Courier New"/>
              <a:buChar char="o"/>
            </a:pPr>
            <a:r>
              <a:rPr lang="en">
                <a:solidFill>
                  <a:srgbClr val="1B1B1B"/>
                </a:solidFill>
              </a:rPr>
              <a:t>Summary: 30 individuals with non-specific LBP &gt;6 months without radiating </a:t>
            </a:r>
            <a:r>
              <a:rPr lang="en" err="1">
                <a:solidFill>
                  <a:srgbClr val="1B1B1B"/>
                </a:solidFill>
              </a:rPr>
              <a:t>sx</a:t>
            </a:r>
            <a:r>
              <a:rPr lang="en">
                <a:solidFill>
                  <a:srgbClr val="1B1B1B"/>
                </a:solidFill>
              </a:rPr>
              <a:t> split into 2 intervention groups. </a:t>
            </a:r>
            <a:endParaRPr lang="en-US">
              <a:solidFill>
                <a:srgbClr val="1B1B1B"/>
              </a:solidFill>
            </a:endParaRPr>
          </a:p>
          <a:p>
            <a:pPr lvl="2">
              <a:buFont typeface="Wingdings"/>
              <a:buChar char="§"/>
            </a:pPr>
            <a:r>
              <a:rPr lang="en">
                <a:solidFill>
                  <a:srgbClr val="1B1B1B"/>
                </a:solidFill>
              </a:rPr>
              <a:t>McGill stabilization group (bird-dogs, curl-ups and side bridges (for QL) had significant improvements in pain (p=0.001), functional disability (p=0.001), and active back extension range of motion (p=0.031) following six weeks exercises. </a:t>
            </a:r>
            <a:endParaRPr lang="en-US">
              <a:solidFill>
                <a:srgbClr val="1B1B1B"/>
              </a:solidFill>
            </a:endParaRPr>
          </a:p>
          <a:p>
            <a:pPr lvl="2">
              <a:buFont typeface="Wingdings"/>
              <a:buChar char="§"/>
            </a:pPr>
            <a:r>
              <a:rPr lang="en">
                <a:solidFill>
                  <a:srgbClr val="1B1B1B"/>
                </a:solidFill>
              </a:rPr>
              <a:t>The group who performed conventional physiotherapy (stretching, supine bicycles, supine glute bridges) showed an increase in active back flexion range of motion but no statistically significant changes in pain, functional disability, and active back extension range of motion.</a:t>
            </a:r>
            <a:endParaRPr lang="en-US">
              <a:solidFill>
                <a:srgbClr val="1B1B1B"/>
              </a:solidFill>
            </a:endParaRPr>
          </a:p>
          <a:p>
            <a:pPr indent="-285750">
              <a:buFont typeface="Arial"/>
              <a:buChar char="•"/>
            </a:pPr>
            <a:r>
              <a:rPr lang="en">
                <a:solidFill>
                  <a:srgbClr val="1B1B1B"/>
                </a:solidFill>
              </a:rPr>
              <a:t>Photo link: </a:t>
            </a:r>
            <a:r>
              <a:rPr lang="en">
                <a:solidFill>
                  <a:srgbClr val="1B1B1B"/>
                </a:solidFill>
                <a:hlinkClick r:id="rId3"/>
              </a:rPr>
              <a:t>https://www.daniwinksflexibility.com/bendy-blog/4-bird-dog-variations-for-bendier-backbends</a:t>
            </a:r>
            <a:r>
              <a:rPr lang="en">
                <a:solidFill>
                  <a:srgbClr val="1B1B1B"/>
                </a:solidFill>
              </a:rPr>
              <a:t> </a:t>
            </a:r>
          </a:p>
          <a:p>
            <a:pPr marL="3028950" lvl="5" indent="-285750">
              <a:buFont typeface="Arial"/>
              <a:buChar char="■"/>
            </a:pPr>
            <a:endParaRPr lang="en">
              <a:solidFill>
                <a:srgbClr val="1B1B1B"/>
              </a:solidFill>
            </a:endParaRPr>
          </a:p>
          <a:p>
            <a:pPr marL="3028950" lvl="5" indent="-285750"/>
            <a:endParaRPr lang="en-US">
              <a:solidFill>
                <a:srgbClr val="1B1B1B"/>
              </a:solidFill>
            </a:endParaRPr>
          </a:p>
        </p:txBody>
      </p:sp>
    </p:spTree>
    <p:extLst>
      <p:ext uri="{BB962C8B-B14F-4D97-AF65-F5344CB8AC3E}">
        <p14:creationId xmlns:p14="http://schemas.microsoft.com/office/powerpoint/2010/main" val="32340478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2e3f8a15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32e3f8a15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We’ve learned a lot to this point in the spinal lecture. We’ve learned about spinal functional anatomy, spinal evolutionary mismatches, the impact of various postures on our spinal structure, the factors that may increase one’s propensity for low back pain and how we should exercise the deep core. </a:t>
            </a:r>
            <a:endParaRPr sz="1500">
              <a:solidFill>
                <a:schemeClr val="dk1"/>
              </a:solidFill>
            </a:endParaRPr>
          </a:p>
          <a:p>
            <a:pPr marL="0" lvl="0" indent="0" algn="l" rtl="0">
              <a:spcBef>
                <a:spcPts val="0"/>
              </a:spcBef>
              <a:spcAft>
                <a:spcPts val="0"/>
              </a:spcAft>
              <a:buClr>
                <a:schemeClr val="dk1"/>
              </a:buClr>
              <a:buFont typeface="Arial"/>
              <a:buNone/>
            </a:pPr>
            <a:endParaRPr sz="1500">
              <a:solidFill>
                <a:schemeClr val="dk1"/>
              </a:solidFill>
            </a:endParaRPr>
          </a:p>
          <a:p>
            <a:pPr marL="0" lvl="0" indent="0" algn="l" rtl="0">
              <a:spcBef>
                <a:spcPts val="0"/>
              </a:spcBef>
              <a:spcAft>
                <a:spcPts val="0"/>
              </a:spcAft>
              <a:buClr>
                <a:schemeClr val="dk1"/>
              </a:buClr>
              <a:buFont typeface="Arial"/>
              <a:buNone/>
            </a:pPr>
            <a:r>
              <a:rPr lang="en" sz="1500">
                <a:solidFill>
                  <a:schemeClr val="dk1"/>
                </a:solidFill>
              </a:rPr>
              <a:t>Now, we are going to review the evidence that supports stopping something that is widely taught and is a staple of the modern strength and conditioning program. The hip hinge squat. Does the hip hinge back squat increase one's risk for spinal injury? </a:t>
            </a:r>
            <a:endParaRPr sz="15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198d48562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As you can see our primate ancestors had fewer lumbar vertebral segments. This is due to their increased need for spinal stability. Quadrupedal locomotion requires a strong and stable “bridge” between forelimbs and hindlimbs. The trunks more rigid structure resists flexion/bending moments during the quadrupedal gait cycle.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Think about where a primates COM is when they are on all fours and how gravity impacts its suspended position. If a primates spine were to be too flexible there would be lots of sag in the core. This sag would result in reduced efficiency in the quadrupedal gait.</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Compare that to modern homo sapiens where our COM is supported in a position that allows for our LE to directly carry the load created by our mass. This is the main reason bipedal gait is more energy efficient. Homo sapiens do not need as much muscle activity to move about the planet. </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
        <p:nvSpPr>
          <p:cNvPr id="177" name="Google Shape;177;g1198d48562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198d48562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1198d485624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143000" lvl="2" indent="-228600">
              <a:lnSpc>
                <a:spcPct val="90000"/>
              </a:lnSpc>
              <a:spcBef>
                <a:spcPts val="500"/>
              </a:spcBef>
              <a:buNone/>
            </a:pPr>
            <a:endParaRPr lang="en-US">
              <a:solidFill>
                <a:schemeClr val="dk1"/>
              </a:solidFill>
              <a:highlight>
                <a:srgbClr val="00FF00"/>
              </a:highlight>
            </a:endParaRPr>
          </a:p>
          <a:p>
            <a:pPr marL="971550" lvl="1" indent="-285750">
              <a:lnSpc>
                <a:spcPct val="90000"/>
              </a:lnSpc>
              <a:spcBef>
                <a:spcPts val="500"/>
              </a:spcBef>
              <a:buFont typeface="Arial,Sans-Serif"/>
              <a:buChar char="•"/>
            </a:pPr>
            <a:r>
              <a:rPr lang="en-US">
                <a:solidFill>
                  <a:schemeClr val="dk1"/>
                </a:solidFill>
              </a:rPr>
              <a:t>Summary: 2022 Narrative review of low back biomechanics during repetitive deadlifts</a:t>
            </a:r>
          </a:p>
          <a:p>
            <a:pPr marL="971550" lvl="1" indent="-285750">
              <a:lnSpc>
                <a:spcPct val="90000"/>
              </a:lnSpc>
              <a:spcBef>
                <a:spcPts val="500"/>
              </a:spcBef>
              <a:buFont typeface="Arial,Sans-Serif"/>
              <a:buChar char="•"/>
            </a:pPr>
            <a:r>
              <a:rPr lang="en-US">
                <a:solidFill>
                  <a:schemeClr val="dk1"/>
                </a:solidFill>
              </a:rPr>
              <a:t>Study conducted form the lens of LBP being one of the main MSK conditions affecting active duty service members; paper is pushing to stop promoting deadlift culture in the military essentially, both from a testing and training perspective. </a:t>
            </a:r>
          </a:p>
          <a:p>
            <a:pPr marL="1314450" lvl="2" indent="-171450">
              <a:lnSpc>
                <a:spcPct val="90000"/>
              </a:lnSpc>
              <a:spcBef>
                <a:spcPts val="500"/>
              </a:spcBef>
              <a:buFont typeface="Arial,Sans-Serif"/>
              <a:buChar char="•"/>
            </a:pPr>
            <a:r>
              <a:rPr lang="en-US">
                <a:solidFill>
                  <a:schemeClr val="dk1"/>
                </a:solidFill>
              </a:rPr>
              <a:t>Looked at 17 studies looking at low back biomechanics, shearing forces, compressive forces, etc. </a:t>
            </a:r>
          </a:p>
          <a:p>
            <a:pPr marL="857250" lvl="1" indent="-171450">
              <a:lnSpc>
                <a:spcPct val="90000"/>
              </a:lnSpc>
              <a:spcBef>
                <a:spcPts val="500"/>
              </a:spcBef>
              <a:buFont typeface="Arial,Sans-Serif"/>
              <a:buChar char="•"/>
            </a:pPr>
            <a:r>
              <a:rPr lang="en-US" b="1">
                <a:solidFill>
                  <a:schemeClr val="dk1"/>
                </a:solidFill>
              </a:rPr>
              <a:t>Important findings: </a:t>
            </a:r>
            <a:r>
              <a:rPr lang="en-US">
                <a:solidFill>
                  <a:schemeClr val="dk1"/>
                </a:solidFill>
              </a:rPr>
              <a:t>"While performing 75-100% of the individuals 1 RM, maximum compressive spinal forces can reach 18 </a:t>
            </a:r>
            <a:r>
              <a:rPr lang="en-US" err="1">
                <a:solidFill>
                  <a:schemeClr val="dk1"/>
                </a:solidFill>
              </a:rPr>
              <a:t>kN</a:t>
            </a:r>
            <a:r>
              <a:rPr lang="en-US">
                <a:solidFill>
                  <a:schemeClr val="dk1"/>
                </a:solidFill>
              </a:rPr>
              <a:t> among men and 8 </a:t>
            </a:r>
            <a:r>
              <a:rPr lang="en-US" err="1">
                <a:solidFill>
                  <a:schemeClr val="dk1"/>
                </a:solidFill>
              </a:rPr>
              <a:t>kN</a:t>
            </a:r>
            <a:r>
              <a:rPr lang="en-US">
                <a:solidFill>
                  <a:schemeClr val="dk1"/>
                </a:solidFill>
              </a:rPr>
              <a:t> among women, and maximum shearing spinal forces can reach 3 </a:t>
            </a:r>
            <a:r>
              <a:rPr lang="en-US" err="1">
                <a:solidFill>
                  <a:schemeClr val="dk1"/>
                </a:solidFill>
              </a:rPr>
              <a:t>kN</a:t>
            </a:r>
            <a:r>
              <a:rPr lang="en-US">
                <a:solidFill>
                  <a:schemeClr val="dk1"/>
                </a:solidFill>
              </a:rPr>
              <a:t> among men and 2 </a:t>
            </a:r>
            <a:r>
              <a:rPr lang="en-US" err="1">
                <a:solidFill>
                  <a:schemeClr val="dk1"/>
                </a:solidFill>
              </a:rPr>
              <a:t>kN</a:t>
            </a:r>
            <a:r>
              <a:rPr lang="en-US">
                <a:solidFill>
                  <a:schemeClr val="dk1"/>
                </a:solidFill>
              </a:rPr>
              <a:t> among women. These values are concerning given reported injury thresholds for the lumbar spine segments that range between 5-10 </a:t>
            </a:r>
            <a:r>
              <a:rPr lang="en-US" err="1">
                <a:solidFill>
                  <a:schemeClr val="dk1"/>
                </a:solidFill>
              </a:rPr>
              <a:t>kN</a:t>
            </a:r>
            <a:r>
              <a:rPr lang="en-US">
                <a:solidFill>
                  <a:schemeClr val="dk1"/>
                </a:solidFill>
              </a:rPr>
              <a:t> and 1-2 </a:t>
            </a:r>
            <a:r>
              <a:rPr lang="en-US" err="1">
                <a:solidFill>
                  <a:schemeClr val="dk1"/>
                </a:solidFill>
              </a:rPr>
              <a:t>kN</a:t>
            </a:r>
            <a:r>
              <a:rPr lang="en-US">
                <a:solidFill>
                  <a:schemeClr val="dk1"/>
                </a:solidFill>
              </a:rPr>
              <a:t>, for compressive and shearing forces, respectively."</a:t>
            </a:r>
          </a:p>
          <a:p>
            <a:pPr marL="857250" lvl="1" indent="-171450">
              <a:lnSpc>
                <a:spcPct val="90000"/>
              </a:lnSpc>
              <a:spcBef>
                <a:spcPts val="500"/>
              </a:spcBef>
              <a:buFont typeface="Arial,Sans-Serif"/>
              <a:buChar char="•"/>
            </a:pPr>
            <a:endParaRPr lang="en-US">
              <a:solidFill>
                <a:schemeClr val="dk1"/>
              </a:solidFill>
            </a:endParaRPr>
          </a:p>
          <a:p>
            <a:pPr marL="914400" lvl="2" indent="0">
              <a:lnSpc>
                <a:spcPct val="90000"/>
              </a:lnSpc>
              <a:spcBef>
                <a:spcPts val="500"/>
              </a:spcBef>
              <a:buNone/>
            </a:pPr>
            <a:endParaRPr lang="en-US">
              <a:solidFill>
                <a:schemeClr val="dk1"/>
              </a:solidFill>
            </a:endParaRPr>
          </a:p>
          <a:p>
            <a:pPr marL="0" indent="0">
              <a:buNone/>
            </a:pPr>
            <a:endParaRPr lang="en-US">
              <a:solidFill>
                <a:schemeClr val="dk1"/>
              </a:solidFill>
            </a:endParaRPr>
          </a:p>
        </p:txBody>
      </p:sp>
      <p:sp>
        <p:nvSpPr>
          <p:cNvPr id="675" name="Google Shape;675;g1198d485624_0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70</a:t>
            </a:fld>
            <a:endParaRPr>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a:extLst>
            <a:ext uri="{FF2B5EF4-FFF2-40B4-BE49-F238E27FC236}">
              <a16:creationId xmlns:a16="http://schemas.microsoft.com/office/drawing/2014/main" id="{B529C299-5355-EC3C-259D-B509661FCEFA}"/>
            </a:ext>
          </a:extLst>
        </p:cNvPr>
        <p:cNvGrpSpPr/>
        <p:nvPr/>
      </p:nvGrpSpPr>
      <p:grpSpPr>
        <a:xfrm>
          <a:off x="0" y="0"/>
          <a:ext cx="0" cy="0"/>
          <a:chOff x="0" y="0"/>
          <a:chExt cx="0" cy="0"/>
        </a:xfrm>
      </p:grpSpPr>
      <p:sp>
        <p:nvSpPr>
          <p:cNvPr id="673" name="Google Shape;673;g1198d485624_0_73:notes">
            <a:extLst>
              <a:ext uri="{FF2B5EF4-FFF2-40B4-BE49-F238E27FC236}">
                <a16:creationId xmlns:a16="http://schemas.microsoft.com/office/drawing/2014/main" id="{2877B446-E917-D556-57F8-723DF0447C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1198d485624_0_73:notes">
            <a:extLst>
              <a:ext uri="{FF2B5EF4-FFF2-40B4-BE49-F238E27FC236}">
                <a16:creationId xmlns:a16="http://schemas.microsoft.com/office/drawing/2014/main" id="{DC30D6ED-C098-223B-E4A9-63558A7AB60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None/>
            </a:pPr>
            <a:r>
              <a:rPr lang="en" sz="1500">
                <a:solidFill>
                  <a:schemeClr val="dk1"/>
                </a:solidFill>
              </a:rPr>
              <a:t>Let's start by looking at injury rates for high school and collegiate athletes. More than 50% of all reported injuries were to the lower extremity. Injuries to the upper extremity accounted for 40% of game and practice injuries. Trunk / Low back injuries were 3</a:t>
            </a:r>
            <a:r>
              <a:rPr lang="en" sz="1500" baseline="30000">
                <a:solidFill>
                  <a:schemeClr val="dk1"/>
                </a:solidFill>
              </a:rPr>
              <a:t>rd</a:t>
            </a:r>
            <a:r>
              <a:rPr lang="en" sz="1500">
                <a:solidFill>
                  <a:schemeClr val="dk1"/>
                </a:solidFill>
              </a:rPr>
              <a:t> on the list accounting for &lt;10% only. </a:t>
            </a:r>
            <a:endParaRPr sz="1500">
              <a:solidFill>
                <a:schemeClr val="dk1"/>
              </a:solidFill>
            </a:endParaRPr>
          </a:p>
          <a:p>
            <a:pPr marL="0" lvl="0" indent="0" algn="l" rtl="0">
              <a:spcBef>
                <a:spcPts val="0"/>
              </a:spcBef>
              <a:spcAft>
                <a:spcPts val="0"/>
              </a:spcAft>
              <a:buNone/>
            </a:pPr>
            <a:endParaRPr sz="1500">
              <a:solidFill>
                <a:schemeClr val="dk1"/>
              </a:solidFill>
            </a:endParaRPr>
          </a:p>
          <a:p>
            <a:pPr>
              <a:buNone/>
            </a:pPr>
            <a:r>
              <a:rPr lang="en">
                <a:solidFill>
                  <a:schemeClr val="dk1"/>
                </a:solidFill>
              </a:rPr>
              <a:t>Wrestling followed by gymnastics and football had the highest injury rates. </a:t>
            </a:r>
          </a:p>
          <a:p>
            <a:pPr marL="0" lvl="0" indent="0" algn="l">
              <a:spcBef>
                <a:spcPts val="0"/>
              </a:spcBef>
              <a:spcAft>
                <a:spcPts val="0"/>
              </a:spcAft>
              <a:buNone/>
            </a:pPr>
            <a:r>
              <a:rPr lang="en" sz="1500">
                <a:solidFill>
                  <a:schemeClr val="dk1"/>
                </a:solidFill>
              </a:rPr>
              <a:t>It is important to note that powerlifting was not a sport evaluated in this study.</a:t>
            </a:r>
            <a:endParaRPr lang="en"/>
          </a:p>
          <a:p>
            <a:pPr marL="0" indent="0">
              <a:buNone/>
            </a:pPr>
            <a:endParaRPr lang="en" sz="1500">
              <a:solidFill>
                <a:schemeClr val="dk1"/>
              </a:solidFill>
            </a:endParaRPr>
          </a:p>
          <a:p>
            <a:pPr marL="0" indent="0">
              <a:buNone/>
            </a:pPr>
            <a:r>
              <a:rPr lang="en" sz="1500">
                <a:solidFill>
                  <a:schemeClr val="dk1"/>
                </a:solidFill>
              </a:rPr>
              <a:t>Sources------------------</a:t>
            </a:r>
          </a:p>
          <a:p>
            <a:pPr marL="0" indent="0">
              <a:buNone/>
            </a:pPr>
            <a:endParaRPr lang="en" sz="1500">
              <a:solidFill>
                <a:schemeClr val="dk1"/>
              </a:solidFill>
            </a:endParaRPr>
          </a:p>
          <a:p>
            <a:pPr marL="1657350" lvl="2" indent="-285750">
              <a:lnSpc>
                <a:spcPct val="90000"/>
              </a:lnSpc>
              <a:spcBef>
                <a:spcPts val="500"/>
              </a:spcBef>
              <a:buFont typeface="Arial,Sans-Serif"/>
              <a:buChar char="•"/>
            </a:pPr>
            <a:r>
              <a:rPr lang="en">
                <a:solidFill>
                  <a:schemeClr val="dk1"/>
                </a:solidFill>
              </a:rPr>
              <a:t>Kerr et al., 2017 </a:t>
            </a:r>
            <a:endParaRPr lang="en-US">
              <a:solidFill>
                <a:schemeClr val="dk1"/>
              </a:solidFill>
            </a:endParaRPr>
          </a:p>
          <a:p>
            <a:pPr marL="2114550" lvl="3" indent="-285750">
              <a:lnSpc>
                <a:spcPct val="90000"/>
              </a:lnSpc>
              <a:spcBef>
                <a:spcPts val="500"/>
              </a:spcBef>
              <a:buFont typeface="Arial,Sans-Serif"/>
              <a:buChar char="•"/>
            </a:pPr>
            <a:r>
              <a:rPr lang="en">
                <a:solidFill>
                  <a:schemeClr val="dk1"/>
                </a:solidFill>
              </a:rPr>
              <a:t>Summary: Descriptive epidemiology study of non-time loss injuries in high school and collegiate athletes. Found that commonly injured body parts were hip/thigh/ upper leg (17.5%) and hand/wrist (18.2%), respectively. Trunk injuries including low back constituted 7.2% of high school NTL injuries and 9% of collegiate NTL </a:t>
            </a:r>
            <a:endParaRPr lang="en-US">
              <a:solidFill>
                <a:schemeClr val="dk1"/>
              </a:solidFill>
            </a:endParaRPr>
          </a:p>
          <a:p>
            <a:pPr marL="1657350" lvl="2" indent="-285750">
              <a:lnSpc>
                <a:spcPct val="90000"/>
              </a:lnSpc>
              <a:spcBef>
                <a:spcPts val="500"/>
              </a:spcBef>
              <a:buFont typeface="Arial,Sans-Serif"/>
              <a:buChar char="•"/>
            </a:pPr>
            <a:r>
              <a:rPr lang="en">
                <a:solidFill>
                  <a:schemeClr val="dk1"/>
                </a:solidFill>
              </a:rPr>
              <a:t>Kay et al., 2017</a:t>
            </a:r>
            <a:endParaRPr lang="en-US">
              <a:solidFill>
                <a:schemeClr val="dk1"/>
              </a:solidFill>
            </a:endParaRPr>
          </a:p>
          <a:p>
            <a:pPr marL="2114550" lvl="3" indent="-285750">
              <a:lnSpc>
                <a:spcPct val="90000"/>
              </a:lnSpc>
              <a:spcBef>
                <a:spcPts val="500"/>
              </a:spcBef>
              <a:buFont typeface="Arial,Sans-Serif"/>
              <a:buChar char="•"/>
            </a:pPr>
            <a:r>
              <a:rPr lang="en">
                <a:solidFill>
                  <a:schemeClr val="dk1"/>
                </a:solidFill>
              </a:rPr>
              <a:t>Summary: Descriptive epidemiology study of severe injuries in collegiate athletes.</a:t>
            </a:r>
            <a:endParaRPr lang="en-US">
              <a:solidFill>
                <a:schemeClr val="dk1"/>
              </a:solidFill>
            </a:endParaRPr>
          </a:p>
          <a:p>
            <a:pPr marL="2114550" lvl="3" indent="-285750">
              <a:lnSpc>
                <a:spcPct val="90000"/>
              </a:lnSpc>
              <a:spcBef>
                <a:spcPts val="500"/>
              </a:spcBef>
              <a:buFont typeface="Arial,Sans-Serif"/>
              <a:buChar char="•"/>
            </a:pPr>
            <a:r>
              <a:rPr lang="en">
                <a:solidFill>
                  <a:schemeClr val="dk1"/>
                </a:solidFill>
              </a:rPr>
              <a:t>Common severely injured body parts were the knee (32.9%, n = 1047), lower leg/ankle/foot (22.5%, n = 715), and head/face/neck (11.2%, n = 358). Trunk injuries constituted 5%. </a:t>
            </a:r>
            <a:endParaRPr lang="en-US">
              <a:solidFill>
                <a:schemeClr val="dk1"/>
              </a:solidFill>
            </a:endParaRPr>
          </a:p>
          <a:p>
            <a:pPr marL="0" indent="0">
              <a:buNone/>
            </a:pPr>
            <a:endParaRPr lang="en" sz="1500">
              <a:solidFill>
                <a:schemeClr val="dk1"/>
              </a:solidFill>
            </a:endParaRPr>
          </a:p>
        </p:txBody>
      </p:sp>
      <p:sp>
        <p:nvSpPr>
          <p:cNvPr id="675" name="Google Shape;675;g1198d485624_0_73:notes">
            <a:extLst>
              <a:ext uri="{FF2B5EF4-FFF2-40B4-BE49-F238E27FC236}">
                <a16:creationId xmlns:a16="http://schemas.microsoft.com/office/drawing/2014/main" id="{AB4163C5-DED2-32B9-3FD8-6DF031DA91E3}"/>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71</a:t>
            </a:fld>
            <a:endParaRPr>
              <a:solidFill>
                <a:srgbClr val="000000"/>
              </a:solidFill>
            </a:endParaRPr>
          </a:p>
        </p:txBody>
      </p:sp>
    </p:spTree>
    <p:extLst>
      <p:ext uri="{BB962C8B-B14F-4D97-AF65-F5344CB8AC3E}">
        <p14:creationId xmlns:p14="http://schemas.microsoft.com/office/powerpoint/2010/main" val="20809365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198d48562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g1198d485624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What about highly trained individuals who compete in the olympic weight lifting? Surely the outcomes will be different with this highly trained group of athletes. Guess what? It isn't. </a:t>
            </a:r>
            <a:endParaRPr sz="1500"/>
          </a:p>
          <a:p>
            <a:pPr marL="0" indent="0">
              <a:buNone/>
            </a:pPr>
            <a:r>
              <a:rPr lang="en" sz="1500"/>
              <a:t>High quality evidence sugguests that the low back is the most common site of injury. </a:t>
            </a:r>
            <a:endParaRPr lang="en"/>
          </a:p>
          <a:p>
            <a:pPr marL="0" indent="0">
              <a:buNone/>
            </a:pPr>
            <a:endParaRPr lang="en"/>
          </a:p>
          <a:p>
            <a:pPr marL="0" indent="0">
              <a:buNone/>
            </a:pPr>
            <a:r>
              <a:rPr lang="en"/>
              <a:t>Specifically, A 2016 systematic review representing 9 Olympic weightlifting and powerlifting studies found the most common locations of injury were low back (43-59%), followed by the shoulder (6-53%),  and knee (8-49%) regions. </a:t>
            </a:r>
          </a:p>
          <a:p>
            <a:pPr>
              <a:buNone/>
            </a:pPr>
            <a:r>
              <a:rPr lang="en"/>
              <a:t>Of note – rates of shoulder injuries were higher in powerlifters compared to weight lifters. Authors attributed this may be due to the bench press lift which is only included in powerlifting.</a:t>
            </a:r>
          </a:p>
          <a:p>
            <a:pPr marL="0" indent="0">
              <a:buNone/>
            </a:pPr>
            <a:endParaRPr lang="en" sz="1500"/>
          </a:p>
          <a:p>
            <a:pPr marL="0" indent="0">
              <a:buNone/>
            </a:pPr>
            <a:endParaRPr lang="en" sz="1500"/>
          </a:p>
          <a:p>
            <a:pPr marL="0" lvl="0" indent="0" algn="l" rtl="0">
              <a:spcBef>
                <a:spcPts val="0"/>
              </a:spcBef>
              <a:spcAft>
                <a:spcPts val="0"/>
              </a:spcAft>
              <a:buNone/>
            </a:pPr>
            <a:r>
              <a:rPr lang="en" sz="1500"/>
              <a:t>I will ask the question again, Is our spine designed to handle these excessive axial loads? Especially in the full depth squat position?</a:t>
            </a:r>
            <a:endParaRPr sz="1500"/>
          </a:p>
        </p:txBody>
      </p:sp>
      <p:sp>
        <p:nvSpPr>
          <p:cNvPr id="706" name="Google Shape;706;g1198d485624_0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72</a:t>
            </a:fld>
            <a:endParaRPr>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f41424592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f41424592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When looking specifically at the weight-training sports guess what body part is the most commonly injured? The low back.</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Some of the movements most associated with injury include deep squats, deadlifts, tire flips, and weight toss.This study supports the argument that human spines have not evolved to tolerate heavy loads and motion patterns that can cause excessive spinal flexion with increased loads.</a:t>
            </a:r>
            <a:r>
              <a:rPr lang="en" sz="1400">
                <a:solidFill>
                  <a:schemeClr val="dk1"/>
                </a:solidFill>
              </a:rPr>
              <a:t> </a:t>
            </a:r>
            <a:endParaRPr sz="10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Are we noticing a trend?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p>
        </p:txBody>
      </p:sp>
      <p:sp>
        <p:nvSpPr>
          <p:cNvPr id="685" name="Google Shape;685;gf41424592f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73</a:t>
            </a:fld>
            <a:endParaRPr>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198d485624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1198d485624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chemeClr val="dk1"/>
                </a:solidFill>
              </a:rPr>
              <a:t>This systematic review assessed injury epidemiology across 6 different weight-training sports. The sports compared were weightlifting, powerlifting, bodybuilding, crossfit, strongman, and highland games.  Bodybuilding had the lowest injury rates and strongman and highland games had the highest rates.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What’s the biggest difference between bodybuilding and strongman sports? Load and volume.</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p>
        </p:txBody>
      </p:sp>
      <p:sp>
        <p:nvSpPr>
          <p:cNvPr id="697" name="Google Shape;697;g1198d485624_0_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74</a:t>
            </a:fld>
            <a:endParaRPr>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3299d579a2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13299d579a2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Finally, this study demonstrates the effectiveness of the single leg squat. Can you build strength with the single leg squat? That is a question I am often asked. Sure you can. Load is the important variable. As long as you push against a load that arrests motion in the appropriate rep range you will get stronger. As referenced above the single leg squat is the apex predator when it comes to lower extremity strength training exercise.</a:t>
            </a:r>
            <a:endParaRPr sz="1500"/>
          </a:p>
          <a:p>
            <a:pPr marL="0" lvl="0" indent="0" algn="l" rtl="0">
              <a:spcBef>
                <a:spcPts val="0"/>
              </a:spcBef>
              <a:spcAft>
                <a:spcPts val="0"/>
              </a:spcAft>
              <a:buNone/>
            </a:pPr>
            <a:endParaRPr lang="en-US" sz="1500"/>
          </a:p>
          <a:p>
            <a:pPr marL="0" lvl="0" indent="0" algn="l" rtl="0">
              <a:spcBef>
                <a:spcPts val="0"/>
              </a:spcBef>
              <a:spcAft>
                <a:spcPts val="0"/>
              </a:spcAft>
              <a:buNone/>
            </a:pPr>
            <a:r>
              <a:rPr lang="en-US" sz="1500"/>
              <a:t>Nick Notes – 4 RM determined for 14 resistance trained males in their early 20s. Along with increased vertical GRF and velocity of barbell movement in the SL squat group, researchers also saw similar magnitudes of muscle activity in the SL squat even though the weight was much lower. Less load on the spine, similar muscle response and likely similar muscle adaptation</a:t>
            </a:r>
          </a:p>
          <a:p>
            <a:pPr marL="0" lvl="0" indent="0" algn="l" rtl="0">
              <a:spcBef>
                <a:spcPts val="0"/>
              </a:spcBef>
              <a:spcAft>
                <a:spcPts val="0"/>
              </a:spcAft>
              <a:buNone/>
            </a:pPr>
            <a:endParaRPr lang="en-US" sz="1500"/>
          </a:p>
          <a:p>
            <a:pPr marL="0" lvl="0" indent="0" algn="l" rtl="0">
              <a:spcBef>
                <a:spcPts val="0"/>
              </a:spcBef>
              <a:spcAft>
                <a:spcPts val="0"/>
              </a:spcAft>
              <a:buNone/>
            </a:pPr>
            <a:r>
              <a:rPr lang="en-US" sz="1500"/>
              <a:t>This trends shows up in newer unilateral vs bilateral research as well: </a:t>
            </a:r>
          </a:p>
          <a:p>
            <a:pPr marL="171450" lvl="0" indent="-171450" algn="l" rtl="0">
              <a:spcBef>
                <a:spcPts val="0"/>
              </a:spcBef>
              <a:spcAft>
                <a:spcPts val="0"/>
              </a:spcAft>
            </a:pPr>
            <a:r>
              <a:rPr lang="en-US" sz="1100" b="0" i="0" u="none" strike="noStrike" cap="none">
                <a:solidFill>
                  <a:srgbClr val="000000"/>
                </a:solidFill>
                <a:effectLst/>
                <a:latin typeface="Arial"/>
                <a:ea typeface="Arial"/>
                <a:cs typeface="Arial"/>
                <a:sym typeface="Arial"/>
              </a:rPr>
              <a:t>Moran J, Ramirez-Campillo R, Liew B, et al. Effects of Bilateral and Unilateral Resistance Training on Horizontally Orientated Movement Performance: A Systematic Review and Meta-analysis. Sports Medicine. 2021</a:t>
            </a:r>
          </a:p>
          <a:p>
            <a:pPr marL="628650" lvl="1" indent="-171450" algn="l" rtl="0">
              <a:spcBef>
                <a:spcPts val="0"/>
              </a:spcBef>
              <a:spcAft>
                <a:spcPts val="0"/>
              </a:spcAft>
            </a:pPr>
            <a:r>
              <a:rPr lang="en-US" sz="1500" b="0" i="0" u="none" strike="noStrike" cap="none">
                <a:solidFill>
                  <a:srgbClr val="000000"/>
                </a:solidFill>
                <a:effectLst/>
                <a:latin typeface="Arial"/>
                <a:cs typeface="Arial"/>
                <a:sym typeface="Arial"/>
              </a:rPr>
              <a:t>Both unilateral and bilateral training were effective at improving horizontal movement performance (10 m sprint, T test, pro agility). Key being, similar results while training at lower load with unilateral methods.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3079e08ddb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3079e08dd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concludes CKC Systems lecture on the spine. Thank you for joining me on this evolutionary journey. I hope it was as exciting for you, as it was for me, the first time i discovered these truths. My desire was to give you a better understand of the “why” behind back pain. I hope this will impact the way you design programs for your clients.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Join me in our next segment of Evolutionary Mismatch Theory and Functional Human Motion, on the rotator cuff! </a:t>
            </a:r>
            <a:endParaRPr sz="16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299d579a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299d579a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To demonstrate that point, here in a video example, you can see </a:t>
            </a:r>
            <a:r>
              <a:rPr lang="en" sz="1500">
                <a:solidFill>
                  <a:schemeClr val="dk1"/>
                </a:solidFill>
              </a:rPr>
              <a:t>this powerless, muscle-less, and brain-less structure moving independently. How is that? </a:t>
            </a:r>
            <a:r>
              <a:rPr lang="en" sz="1500"/>
              <a:t>This</a:t>
            </a:r>
            <a:r>
              <a:rPr lang="en" sz="1500">
                <a:solidFill>
                  <a:schemeClr val="dk1"/>
                </a:solidFill>
              </a:rPr>
              <a:t> passive walking machine moves by inertia and gravity, demonstrating just how efficient bipedal gait can be.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3079e08ddb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600"/>
              <a:t>As mentioned many times now our primate ancestors lumbar spine stability came from having fewer lumbar vertebrae, but there are other structural differences such as the orientation and size of the facets joints and processes. Our primate relatives have facets oriented to limit flexion/extension motion and more robust processes to block the same.</a:t>
            </a:r>
            <a:endParaRPr lang="en-US" sz="1600"/>
          </a:p>
          <a:p>
            <a:pPr marL="0" lvl="0" indent="0" algn="l">
              <a:spcBef>
                <a:spcPts val="0"/>
              </a:spcBef>
              <a:spcAft>
                <a:spcPts val="0"/>
              </a:spcAft>
              <a:buNone/>
            </a:pPr>
            <a:endParaRPr lang="en" sz="1600"/>
          </a:p>
          <a:p>
            <a:pPr marL="0" indent="0">
              <a:buNone/>
            </a:pPr>
            <a:r>
              <a:rPr lang="en" sz="1600"/>
              <a:t>Image source: </a:t>
            </a:r>
            <a:r>
              <a:rPr lang="en"/>
              <a:t>https://www.wheelessonline.com/issls/section-3-chapter-6-biomechanics-of-motion-preservation-technologies/#:~:text=This%20axis%20is%20the%20%E2%80%9Caxis,a%20neutral%20position%20(b).</a:t>
            </a:r>
            <a:endParaRPr lang="en" sz="1600"/>
          </a:p>
          <a:p>
            <a:pPr marL="0" indent="0">
              <a:buNone/>
            </a:pPr>
            <a:endParaRPr lang="en-US" sz="1600"/>
          </a:p>
          <a:p>
            <a:pPr marL="0" indent="0">
              <a:buNone/>
            </a:pPr>
            <a:endParaRPr lang="en-US" sz="1600"/>
          </a:p>
        </p:txBody>
      </p:sp>
      <p:sp>
        <p:nvSpPr>
          <p:cNvPr id="192" name="Google Shape;192;g13079e08ddb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4500" b="1">
                <a:latin typeface="Arial"/>
                <a:ea typeface="Arial"/>
                <a:cs typeface="Arial"/>
                <a:sym typeface="Aria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lt2"/>
              </a:buClr>
              <a:buSzPts val="1600"/>
              <a:buNone/>
              <a:defRPr sz="1779">
                <a:solidFill>
                  <a:schemeClr val="lt2"/>
                </a:solidFill>
                <a:latin typeface="Arial"/>
                <a:ea typeface="Arial"/>
                <a:cs typeface="Arial"/>
                <a:sym typeface="Aria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6736625" y="4090470"/>
            <a:ext cx="2339100" cy="9663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60" name="Google Shape;60;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61" name="Google Shape;6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68"/>
        <p:cNvGrpSpPr/>
        <p:nvPr/>
      </p:nvGrpSpPr>
      <p:grpSpPr>
        <a:xfrm>
          <a:off x="0" y="0"/>
          <a:ext cx="0" cy="0"/>
          <a:chOff x="0" y="0"/>
          <a:chExt cx="0" cy="0"/>
        </a:xfrm>
      </p:grpSpPr>
      <p:sp>
        <p:nvSpPr>
          <p:cNvPr id="69" name="Google Shape;69;p14"/>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70" name="Google Shape;70;p1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4500" b="1">
                <a:latin typeface="Arial"/>
                <a:ea typeface="Arial"/>
                <a:cs typeface="Arial"/>
                <a:sym typeface="Aria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1" name="Google Shape;71;p14"/>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Clr>
                <a:schemeClr val="lt2"/>
              </a:buClr>
              <a:buSzPts val="1600"/>
              <a:buNone/>
              <a:defRPr sz="1779">
                <a:solidFill>
                  <a:schemeClr val="lt2"/>
                </a:solidFill>
                <a:latin typeface="Arial"/>
                <a:ea typeface="Arial"/>
                <a:cs typeface="Arial"/>
                <a:sym typeface="Aria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73" name="Google Shape;73;p14"/>
          <p:cNvPicPr preferRelativeResize="0"/>
          <p:nvPr/>
        </p:nvPicPr>
        <p:blipFill>
          <a:blip r:embed="rId2">
            <a:alphaModFix/>
          </a:blip>
          <a:stretch>
            <a:fillRect/>
          </a:stretch>
        </p:blipFill>
        <p:spPr>
          <a:xfrm>
            <a:off x="6991150" y="4218175"/>
            <a:ext cx="2030002" cy="838649"/>
          </a:xfrm>
          <a:prstGeom prst="rect">
            <a:avLst/>
          </a:prstGeom>
          <a:noFill/>
          <a:ln>
            <a:noFill/>
          </a:ln>
        </p:spPr>
      </p:pic>
      <p:sp>
        <p:nvSpPr>
          <p:cNvPr id="74" name="Google Shape;74;p14"/>
          <p:cNvSpPr txBox="1"/>
          <p:nvPr/>
        </p:nvSpPr>
        <p:spPr>
          <a:xfrm>
            <a:off x="788200" y="1384400"/>
            <a:ext cx="582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75"/>
        <p:cNvGrpSpPr/>
        <p:nvPr/>
      </p:nvGrpSpPr>
      <p:grpSpPr>
        <a:xfrm>
          <a:off x="0" y="0"/>
          <a:ext cx="0" cy="0"/>
          <a:chOff x="0" y="0"/>
          <a:chExt cx="0" cy="0"/>
        </a:xfrm>
      </p:grpSpPr>
      <p:sp>
        <p:nvSpPr>
          <p:cNvPr id="76" name="Google Shape;76;p15"/>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77" name="Google Shape;77;p15"/>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78" name="Google Shape;78;p1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9" name="Google Shape;7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p16"/>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6"/>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83" name="Google Shape;83;p16"/>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84" name="Google Shape;84;p1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5" name="Google Shape;85;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86" name="Google Shape;8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7"/>
        <p:cNvGrpSpPr/>
        <p:nvPr/>
      </p:nvGrpSpPr>
      <p:grpSpPr>
        <a:xfrm>
          <a:off x="0" y="0"/>
          <a:ext cx="0" cy="0"/>
          <a:chOff x="0" y="0"/>
          <a:chExt cx="0" cy="0"/>
        </a:xfrm>
      </p:grpSpPr>
      <p:sp>
        <p:nvSpPr>
          <p:cNvPr id="88" name="Google Shape;88;p1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0" name="Google Shape;90;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91" name="Google Shape;91;p1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sp>
        <p:nvSpPr>
          <p:cNvPr id="94" name="Google Shape;94;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Proxima Nova"/>
              <a:buNone/>
              <a:defRPr sz="3800" b="1">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6" name="Google Shape;9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97" name="Google Shape;97;p18"/>
          <p:cNvPicPr preferRelativeResize="0"/>
          <p:nvPr/>
        </p:nvPicPr>
        <p:blipFill>
          <a:blip r:embed="rId2">
            <a:alphaModFix/>
          </a:blip>
          <a:stretch>
            <a:fillRect/>
          </a:stretch>
        </p:blipFill>
        <p:spPr>
          <a:xfrm>
            <a:off x="7771175" y="4516975"/>
            <a:ext cx="1306751" cy="539850"/>
          </a:xfrm>
          <a:prstGeom prst="rect">
            <a:avLst/>
          </a:prstGeom>
          <a:noFill/>
          <a:ln>
            <a:noFill/>
          </a:ln>
        </p:spPr>
      </p:pic>
      <p:sp>
        <p:nvSpPr>
          <p:cNvPr id="98" name="Google Shape;98;p18"/>
          <p:cNvSpPr txBox="1"/>
          <p:nvPr/>
        </p:nvSpPr>
        <p:spPr>
          <a:xfrm>
            <a:off x="434525" y="4789825"/>
            <a:ext cx="4476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
        <p:nvSpPr>
          <p:cNvPr id="99" name="Google Shape;99;p18"/>
          <p:cNvSpPr txBox="1"/>
          <p:nvPr/>
        </p:nvSpPr>
        <p:spPr>
          <a:xfrm>
            <a:off x="525475" y="1687550"/>
            <a:ext cx="4870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0"/>
        <p:cNvGrpSpPr/>
        <p:nvPr/>
      </p:nvGrpSpPr>
      <p:grpSpPr>
        <a:xfrm>
          <a:off x="0" y="0"/>
          <a:ext cx="0" cy="0"/>
          <a:chOff x="0" y="0"/>
          <a:chExt cx="0" cy="0"/>
        </a:xfrm>
      </p:grpSpPr>
      <p:sp>
        <p:nvSpPr>
          <p:cNvPr id="101" name="Google Shape;101;p1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9"/>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Font typeface="Proxima Nova"/>
              <a:buNone/>
              <a:defRPr sz="3200" b="1">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3" name="Google Shape;103;p1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1pPr>
            <a:lvl2pPr marL="914400" lvl="1" indent="-342900" rtl="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2pPr>
            <a:lvl3pPr marL="1371600" lvl="2" indent="-342900" rtl="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3pPr>
            <a:lvl4pPr marL="1828800" lvl="3" indent="-342900" rtl="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4pPr>
            <a:lvl5pPr marL="2286000" lvl="4" indent="-342900" rtl="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5pPr>
            <a:lvl6pPr marL="2743200" lvl="5" indent="-342900" rtl="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6pPr>
            <a:lvl7pPr marL="3200400" lvl="6" indent="-342900" rtl="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7pPr>
            <a:lvl8pPr marL="3657600" lvl="7" indent="-342900" rtl="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8pPr>
            <a:lvl9pPr marL="4114800" lvl="8" indent="-342900" rtl="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9pPr>
          </a:lstStyle>
          <a:p>
            <a:endParaRPr/>
          </a:p>
        </p:txBody>
      </p:sp>
      <p:sp>
        <p:nvSpPr>
          <p:cNvPr id="104" name="Google Shape;10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5" name="Google Shape;105;p19"/>
          <p:cNvPicPr preferRelativeResize="0"/>
          <p:nvPr/>
        </p:nvPicPr>
        <p:blipFill>
          <a:blip r:embed="rId2">
            <a:alphaModFix/>
          </a:blip>
          <a:stretch>
            <a:fillRect/>
          </a:stretch>
        </p:blipFill>
        <p:spPr>
          <a:xfrm>
            <a:off x="7771175" y="4516975"/>
            <a:ext cx="1306751" cy="5398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8" name="Google Shape;10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9"/>
        <p:cNvGrpSpPr/>
        <p:nvPr/>
      </p:nvGrpSpPr>
      <p:grpSpPr>
        <a:xfrm>
          <a:off x="0" y="0"/>
          <a:ext cx="0" cy="0"/>
          <a:chOff x="0" y="0"/>
          <a:chExt cx="0" cy="0"/>
        </a:xfrm>
      </p:grpSpPr>
      <p:sp>
        <p:nvSpPr>
          <p:cNvPr id="110" name="Google Shape;110;p21"/>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2" name="Google Shape;112;p21"/>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13" name="Google Shape;113;p21"/>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14" name="Google Shape;11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8" name="Google Shape;18;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5"/>
        <p:cNvGrpSpPr/>
        <p:nvPr/>
      </p:nvGrpSpPr>
      <p:grpSpPr>
        <a:xfrm>
          <a:off x="0" y="0"/>
          <a:ext cx="0" cy="0"/>
          <a:chOff x="0" y="0"/>
          <a:chExt cx="0" cy="0"/>
        </a:xfrm>
      </p:grpSpPr>
      <p:sp>
        <p:nvSpPr>
          <p:cNvPr id="116" name="Google Shape;11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18" name="Google Shape;11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21" name="Google Shape;121;p23"/>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122" name="Google Shape;12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3" name="Google Shape;23;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4" name="Google Shape;24;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5" name="Google Shape;25;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0" name="Google Shape;30;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2" name="Google Shape;3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Proxima Nova"/>
              <a:buNone/>
              <a:defRPr sz="3800" b="1">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7" name="Google Shape;37;p6"/>
          <p:cNvPicPr preferRelativeResize="0"/>
          <p:nvPr/>
        </p:nvPicPr>
        <p:blipFill>
          <a:blip r:embed="rId2">
            <a:alphaModFix/>
          </a:blip>
          <a:stretch>
            <a:fillRect/>
          </a:stretch>
        </p:blipFill>
        <p:spPr>
          <a:xfrm>
            <a:off x="7653931" y="4492007"/>
            <a:ext cx="1367225" cy="564825"/>
          </a:xfrm>
          <a:prstGeom prst="rect">
            <a:avLst/>
          </a:prstGeom>
          <a:noFill/>
          <a:ln>
            <a:noFill/>
          </a:ln>
        </p:spPr>
      </p:pic>
      <p:sp>
        <p:nvSpPr>
          <p:cNvPr id="38" name="Google Shape;38;p6"/>
          <p:cNvSpPr txBox="1"/>
          <p:nvPr/>
        </p:nvSpPr>
        <p:spPr>
          <a:xfrm>
            <a:off x="568975" y="1661400"/>
            <a:ext cx="8011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39" name="Google Shape;39;p6"/>
          <p:cNvSpPr txBox="1"/>
          <p:nvPr/>
        </p:nvSpPr>
        <p:spPr>
          <a:xfrm>
            <a:off x="102425" y="4706113"/>
            <a:ext cx="7032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200"/>
              <a:buFont typeface="Proxima Nova"/>
              <a:buNone/>
              <a:defRPr sz="3200" b="1">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3" name="Google Shape;4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4" name="Google Shape;44;p7"/>
          <p:cNvPicPr preferRelativeResize="0"/>
          <p:nvPr/>
        </p:nvPicPr>
        <p:blipFill>
          <a:blip r:embed="rId2">
            <a:alphaModFix/>
          </a:blip>
          <a:stretch>
            <a:fillRect/>
          </a:stretch>
        </p:blipFill>
        <p:spPr>
          <a:xfrm>
            <a:off x="7615025" y="4475900"/>
            <a:ext cx="1406125" cy="5809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7" name="Google Shape;4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51" name="Google Shape;51;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52" name="Google Shape;52;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3" name="Google Shape;5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7" name="Google Shape;5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66" name="Google Shape;66;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67" name="Google Shape;6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0B_0.xm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C_0.xm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18_0.xm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0.xm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1F_0.xm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21_0.xm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23_0.xm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124_0.xm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27_0.xm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14A_9724788F.xm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14D_769DB0B0.xm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128_0.xm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2A_0.xml"/><Relationship Id="rId7"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2F_0.xml"/><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s4gDRhma9Ds"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3" Type="http://schemas.microsoft.com/office/2018/10/relationships/comments" Target="../comments/modernComment_14C_D3DB002E.xml"/><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microsoft.com/office/2018/10/relationships/comments" Target="../comments/modernComment_14E_E061F6E0.xml"/><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microsoft.com/office/2018/10/relationships/comments" Target="../comments/modernComment_14F_5A3D35F9.xml"/><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microsoft.com/office/2018/10/relationships/comments" Target="../comments/modernComment_142_0.xml"/><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71.xml.rels><?xml version="1.0" encoding="UTF-8" standalone="yes"?>
<Relationships xmlns="http://schemas.openxmlformats.org/package/2006/relationships"><Relationship Id="rId3" Type="http://schemas.microsoft.com/office/2018/10/relationships/comments" Target="../comments/modernComment_148_78D1878.xml"/><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microsoft.com/office/2018/10/relationships/comments" Target="../comments/modernComment_145_0.xml"/><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85.pn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microsoft.com/office/2018/10/relationships/comments" Target="../comments/modernComment_146_0.xml"/><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3" Type="http://schemas.openxmlformats.org/officeDocument/2006/relationships/hyperlink" Target="http://www.ckcfitness.com/" TargetMode="External"/><Relationship Id="rId2" Type="http://schemas.microsoft.com/office/2018/10/relationships/comments" Target="../comments/modernComment_149_333286B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_2pAMe_5VeY"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ctrTitle"/>
          </p:nvPr>
        </p:nvSpPr>
        <p:spPr>
          <a:xfrm>
            <a:off x="311700" y="696300"/>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Spine	</a:t>
            </a:r>
            <a:endParaRPr/>
          </a:p>
        </p:txBody>
      </p:sp>
      <p:cxnSp>
        <p:nvCxnSpPr>
          <p:cNvPr id="130" name="Google Shape;130;p25"/>
          <p:cNvCxnSpPr/>
          <p:nvPr/>
        </p:nvCxnSpPr>
        <p:spPr>
          <a:xfrm>
            <a:off x="424675" y="1656450"/>
            <a:ext cx="6774600" cy="13200"/>
          </a:xfrm>
          <a:prstGeom prst="straightConnector1">
            <a:avLst/>
          </a:prstGeom>
          <a:noFill/>
          <a:ln w="9525" cap="flat" cmpd="sng">
            <a:solidFill>
              <a:schemeClr val="dk2"/>
            </a:solidFill>
            <a:prstDash val="solid"/>
            <a:round/>
            <a:headEnd type="none" w="med" len="med"/>
            <a:tailEnd type="none" w="med" len="med"/>
          </a:ln>
        </p:spPr>
      </p:cxnSp>
      <p:sp>
        <p:nvSpPr>
          <p:cNvPr id="131" name="Google Shape;131;p25"/>
          <p:cNvSpPr txBox="1"/>
          <p:nvPr/>
        </p:nvSpPr>
        <p:spPr>
          <a:xfrm>
            <a:off x="311700" y="1878545"/>
            <a:ext cx="4242600" cy="1075200"/>
          </a:xfrm>
          <a:prstGeom prst="rect">
            <a:avLst/>
          </a:prstGeom>
          <a:noFill/>
          <a:ln>
            <a:noFill/>
          </a:ln>
        </p:spPr>
        <p:txBody>
          <a:bodyPr spcFirstLastPara="1" wrap="square" lIns="91425" tIns="91425" rIns="91425" bIns="91425" anchor="t" anchorCtr="0">
            <a:noAutofit/>
          </a:bodyPr>
          <a:lstStyle/>
          <a:p>
            <a:pPr lvl="0">
              <a:spcAft>
                <a:spcPts val="115"/>
              </a:spcAft>
              <a:buSzPts val="1018"/>
            </a:pPr>
            <a:r>
              <a:rPr lang="en-US">
                <a:solidFill>
                  <a:schemeClr val="accent6"/>
                </a:solidFill>
              </a:rPr>
              <a:t>David </a:t>
            </a:r>
            <a:r>
              <a:rPr lang="en-US" err="1">
                <a:solidFill>
                  <a:schemeClr val="accent6"/>
                </a:solidFill>
              </a:rPr>
              <a:t>Luedeka</a:t>
            </a:r>
            <a:r>
              <a:rPr lang="en-US">
                <a:solidFill>
                  <a:schemeClr val="accent6"/>
                </a:solidFill>
              </a:rPr>
              <a:t> PT, DPT, MS, CSCS  </a:t>
            </a:r>
          </a:p>
          <a:p>
            <a:pPr lvl="0">
              <a:spcAft>
                <a:spcPts val="115"/>
              </a:spcAft>
              <a:buSzPts val="1018"/>
            </a:pPr>
            <a:r>
              <a:rPr lang="en-US">
                <a:solidFill>
                  <a:schemeClr val="accent6"/>
                </a:solidFill>
              </a:rPr>
              <a:t>Keila Strick PT, DPT, CSCS</a:t>
            </a:r>
          </a:p>
          <a:p>
            <a:pPr lvl="0">
              <a:spcAft>
                <a:spcPts val="115"/>
              </a:spcAft>
              <a:buSzPts val="1018"/>
            </a:pPr>
            <a:r>
              <a:rPr lang="en-US">
                <a:solidFill>
                  <a:schemeClr val="accent6"/>
                </a:solidFill>
              </a:rPr>
              <a:t>Caroline Williams, PT, DPT, MS, GCS</a:t>
            </a:r>
          </a:p>
          <a:p>
            <a:pPr lvl="0">
              <a:spcAft>
                <a:spcPts val="115"/>
              </a:spcAft>
              <a:buSzPts val="1018"/>
            </a:pPr>
            <a:r>
              <a:rPr lang="en-US">
                <a:solidFill>
                  <a:schemeClr val="accent6"/>
                </a:solidFill>
              </a:rPr>
              <a:t>Nick Roche, PT, DPT, CSCS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Evolutionary Changes</a:t>
            </a:r>
            <a:endParaRPr/>
          </a:p>
        </p:txBody>
      </p:sp>
      <p:pic>
        <p:nvPicPr>
          <p:cNvPr id="209" name="Google Shape;209;p34"/>
          <p:cNvPicPr preferRelativeResize="0"/>
          <p:nvPr/>
        </p:nvPicPr>
        <p:blipFill>
          <a:blip r:embed="rId3">
            <a:alphaModFix/>
          </a:blip>
          <a:stretch>
            <a:fillRect/>
          </a:stretch>
        </p:blipFill>
        <p:spPr>
          <a:xfrm>
            <a:off x="83650" y="1889417"/>
            <a:ext cx="4651174" cy="2243858"/>
          </a:xfrm>
          <a:prstGeom prst="rect">
            <a:avLst/>
          </a:prstGeom>
          <a:noFill/>
          <a:ln>
            <a:noFill/>
          </a:ln>
        </p:spPr>
      </p:pic>
      <p:sp>
        <p:nvSpPr>
          <p:cNvPr id="210" name="Google Shape;210;p34"/>
          <p:cNvSpPr txBox="1"/>
          <p:nvPr/>
        </p:nvSpPr>
        <p:spPr>
          <a:xfrm>
            <a:off x="-2075" y="4833844"/>
            <a:ext cx="7485300" cy="307746"/>
          </a:xfrm>
          <a:prstGeom prst="rect">
            <a:avLst/>
          </a:prstGeom>
          <a:noFill/>
          <a:ln>
            <a:noFill/>
          </a:ln>
        </p:spPr>
        <p:txBody>
          <a:bodyPr spcFirstLastPara="1" wrap="square" lIns="91425" tIns="91425" rIns="91425" bIns="91425" anchor="t" anchorCtr="0">
            <a:spAutoFit/>
          </a:bodyPr>
          <a:lstStyle/>
          <a:p>
            <a:r>
              <a:rPr lang="en" sz="800" err="1">
                <a:solidFill>
                  <a:srgbClr val="303030"/>
                </a:solidFill>
                <a:highlight>
                  <a:srgbClr val="FFFFFF"/>
                </a:highlight>
                <a:latin typeface="Proxima Nova"/>
                <a:ea typeface="Proxima Nova"/>
                <a:cs typeface="Proxima Nova"/>
                <a:sym typeface="Proxima Nova"/>
              </a:rPr>
              <a:t>Galbusera</a:t>
            </a:r>
            <a:r>
              <a:rPr lang="en" sz="800">
                <a:solidFill>
                  <a:srgbClr val="303030"/>
                </a:solidFill>
                <a:highlight>
                  <a:srgbClr val="FFFFFF"/>
                </a:highlight>
                <a:latin typeface="Proxima Nova"/>
                <a:ea typeface="Proxima Nova"/>
                <a:cs typeface="Proxima Nova"/>
                <a:sym typeface="Proxima Nova"/>
              </a:rPr>
              <a:t> F, Bassani T, 2019. </a:t>
            </a:r>
            <a:endParaRPr lang="en" sz="800">
              <a:solidFill>
                <a:srgbClr val="303030"/>
              </a:solidFill>
              <a:highlight>
                <a:srgbClr val="FFFFFF"/>
              </a:highlight>
              <a:latin typeface="Proxima Nova"/>
              <a:ea typeface="Proxima Nova"/>
              <a:cs typeface="Proxima Nova"/>
            </a:endParaRPr>
          </a:p>
        </p:txBody>
      </p:sp>
      <p:sp>
        <p:nvSpPr>
          <p:cNvPr id="211" name="Google Shape;211;p34"/>
          <p:cNvSpPr txBox="1"/>
          <p:nvPr/>
        </p:nvSpPr>
        <p:spPr>
          <a:xfrm>
            <a:off x="4678500" y="1526550"/>
            <a:ext cx="4465500" cy="281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Proxima Nova Semibold"/>
                <a:ea typeface="Proxima Nova Semibold"/>
                <a:cs typeface="Proxima Nova Semibold"/>
                <a:sym typeface="Proxima Nova Semibold"/>
              </a:rPr>
              <a:t>Past</a:t>
            </a:r>
            <a:endParaRPr sz="1900">
              <a:latin typeface="Proxima Nova Semibold"/>
              <a:ea typeface="Proxima Nova Semibold"/>
              <a:cs typeface="Proxima Nova Semibold"/>
              <a:sym typeface="Proxima Nova Semibold"/>
            </a:endParaRPr>
          </a:p>
          <a:p>
            <a:pPr marL="457200" lvl="0" indent="-349250" algn="l" rtl="0">
              <a:spcBef>
                <a:spcPts val="0"/>
              </a:spcBef>
              <a:spcAft>
                <a:spcPts val="0"/>
              </a:spcAft>
              <a:buSzPts val="1900"/>
              <a:buFont typeface="Proxima Nova"/>
              <a:buChar char="●"/>
            </a:pPr>
            <a:r>
              <a:rPr lang="en" sz="1900">
                <a:latin typeface="Proxima Nova"/>
                <a:ea typeface="Proxima Nova"/>
                <a:cs typeface="Proxima Nova"/>
                <a:sym typeface="Proxima Nova"/>
              </a:rPr>
              <a:t>Anteriorly positioned and forward angled transverse processes </a:t>
            </a:r>
            <a:endParaRPr sz="1900">
              <a:latin typeface="Proxima Nova"/>
              <a:ea typeface="Proxima Nova"/>
              <a:cs typeface="Proxima Nova"/>
              <a:sym typeface="Proxima Nova"/>
            </a:endParaRPr>
          </a:p>
          <a:p>
            <a:pPr marL="457200" lvl="0" indent="-349250" algn="l" rtl="0">
              <a:spcBef>
                <a:spcPts val="0"/>
              </a:spcBef>
              <a:spcAft>
                <a:spcPts val="0"/>
              </a:spcAft>
              <a:buSzPts val="1900"/>
              <a:buFont typeface="Proxima Nova"/>
              <a:buChar char="●"/>
            </a:pPr>
            <a:r>
              <a:rPr lang="en" sz="1900">
                <a:latin typeface="Proxima Nova"/>
                <a:ea typeface="Proxima Nova"/>
                <a:cs typeface="Proxima Nova"/>
                <a:sym typeface="Proxima Nova"/>
              </a:rPr>
              <a:t>Styloid process as bony block to extension movements (red)</a:t>
            </a:r>
            <a:endParaRPr sz="1900">
              <a:latin typeface="Proxima Nova"/>
              <a:ea typeface="Proxima Nova"/>
              <a:cs typeface="Proxima Nova"/>
              <a:sym typeface="Proxima Nova"/>
            </a:endParaRPr>
          </a:p>
          <a:p>
            <a:pPr marL="0" lvl="0" indent="0" algn="l" rtl="0">
              <a:spcBef>
                <a:spcPts val="0"/>
              </a:spcBef>
              <a:spcAft>
                <a:spcPts val="0"/>
              </a:spcAft>
              <a:buNone/>
            </a:pPr>
            <a:r>
              <a:rPr lang="en" sz="1900">
                <a:latin typeface="Proxima Nova Semibold"/>
                <a:ea typeface="Proxima Nova Semibold"/>
                <a:cs typeface="Proxima Nova Semibold"/>
                <a:sym typeface="Proxima Nova Semibold"/>
              </a:rPr>
              <a:t>Present </a:t>
            </a:r>
            <a:endParaRPr sz="1900">
              <a:latin typeface="Proxima Nova Semibold"/>
              <a:ea typeface="Proxima Nova Semibold"/>
              <a:cs typeface="Proxima Nova Semibold"/>
              <a:sym typeface="Proxima Nova Semibold"/>
            </a:endParaRPr>
          </a:p>
          <a:p>
            <a:pPr marL="457200" lvl="0" indent="-349250" algn="l" rtl="0">
              <a:spcBef>
                <a:spcPts val="0"/>
              </a:spcBef>
              <a:spcAft>
                <a:spcPts val="0"/>
              </a:spcAft>
              <a:buSzPts val="1900"/>
              <a:buFont typeface="Proxima Nova"/>
              <a:buChar char="●"/>
            </a:pPr>
            <a:r>
              <a:rPr lang="en" sz="1900">
                <a:solidFill>
                  <a:schemeClr val="accent6"/>
                </a:solidFill>
                <a:latin typeface="Proxima Nova"/>
                <a:ea typeface="Proxima Nova"/>
                <a:cs typeface="Proxima Nova"/>
                <a:sym typeface="Proxima Nova"/>
              </a:rPr>
              <a:t>Further posteriorly positioned and angled transverse processes</a:t>
            </a:r>
            <a:endParaRPr sz="1900">
              <a:solidFill>
                <a:schemeClr val="accent6"/>
              </a:solidFill>
              <a:latin typeface="Proxima Nova"/>
              <a:ea typeface="Proxima Nova"/>
              <a:cs typeface="Proxima Nova"/>
              <a:sym typeface="Proxima Nova"/>
            </a:endParaRPr>
          </a:p>
          <a:p>
            <a:pPr marL="457200" lvl="0" indent="-34925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Absent styloid processes</a:t>
            </a:r>
            <a:endParaRPr sz="1900">
              <a:solidFill>
                <a:schemeClr val="accent6"/>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Evolutionary Changes </a:t>
            </a:r>
            <a:endParaRPr/>
          </a:p>
        </p:txBody>
      </p:sp>
      <p:sp>
        <p:nvSpPr>
          <p:cNvPr id="217" name="Google Shape;217;p35"/>
          <p:cNvSpPr txBox="1"/>
          <p:nvPr/>
        </p:nvSpPr>
        <p:spPr>
          <a:xfrm>
            <a:off x="128375" y="1899150"/>
            <a:ext cx="4103700" cy="2020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Past: </a:t>
            </a:r>
            <a:endParaRPr sz="2000">
              <a:solidFill>
                <a:schemeClr val="accent6"/>
              </a:solidFill>
              <a:latin typeface="Proxima Nova Semibold"/>
              <a:ea typeface="Proxima Nova Semibold"/>
              <a:cs typeface="Proxima Nova Semibold"/>
              <a:sym typeface="Proxima Nova Semibold"/>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Non-wedged shaped vertebra </a:t>
            </a: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Present: </a:t>
            </a:r>
            <a:endParaRPr sz="2000">
              <a:solidFill>
                <a:schemeClr val="accent6"/>
              </a:solidFill>
              <a:latin typeface="Proxima Nova Semibold"/>
              <a:ea typeface="Proxima Nova Semibold"/>
              <a:cs typeface="Proxima Nova Semibold"/>
              <a:sym typeface="Proxima Nova Semibold"/>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Increased wedging of lumbar vertebrae to allow for lordosis </a:t>
            </a:r>
            <a:endParaRPr sz="2000">
              <a:solidFill>
                <a:schemeClr val="accent6"/>
              </a:solidFill>
              <a:latin typeface="Proxima Nova"/>
              <a:ea typeface="Proxima Nova"/>
              <a:cs typeface="Proxima Nova"/>
              <a:sym typeface="Proxima Nova"/>
            </a:endParaRPr>
          </a:p>
        </p:txBody>
      </p:sp>
      <p:sp>
        <p:nvSpPr>
          <p:cNvPr id="218" name="Google Shape;218;p35"/>
          <p:cNvSpPr txBox="1"/>
          <p:nvPr/>
        </p:nvSpPr>
        <p:spPr>
          <a:xfrm>
            <a:off x="-167175" y="4835119"/>
            <a:ext cx="7509000" cy="307746"/>
          </a:xfrm>
          <a:prstGeom prst="rect">
            <a:avLst/>
          </a:prstGeom>
          <a:noFill/>
          <a:ln>
            <a:noFill/>
          </a:ln>
        </p:spPr>
        <p:txBody>
          <a:bodyPr spcFirstLastPara="1" wrap="square" lIns="91425" tIns="91425" rIns="91425" bIns="91425" anchor="t" anchorCtr="0">
            <a:spAutoFit/>
          </a:bodyPr>
          <a:lstStyle/>
          <a:p>
            <a:pPr marL="177800">
              <a:buClr>
                <a:schemeClr val="accent1"/>
              </a:buClr>
              <a:buSzPts val="800"/>
            </a:pPr>
            <a:r>
              <a:rPr lang="en" sz="800">
                <a:solidFill>
                  <a:schemeClr val="accent1"/>
                </a:solidFill>
                <a:highlight>
                  <a:schemeClr val="lt1"/>
                </a:highlight>
                <a:latin typeface="Proxima Nova"/>
                <a:ea typeface="Proxima Nova"/>
                <a:cs typeface="Proxima Nova"/>
                <a:sym typeface="Proxima Nova"/>
              </a:rPr>
              <a:t>Been E, </a:t>
            </a:r>
            <a:r>
              <a:rPr lang="en" sz="800" err="1">
                <a:solidFill>
                  <a:schemeClr val="accent1"/>
                </a:solidFill>
                <a:highlight>
                  <a:schemeClr val="lt1"/>
                </a:highlight>
                <a:latin typeface="Proxima Nova"/>
                <a:ea typeface="Proxima Nova"/>
                <a:cs typeface="Proxima Nova"/>
                <a:sym typeface="Proxima Nova"/>
              </a:rPr>
              <a:t>Gõmez</a:t>
            </a:r>
            <a:r>
              <a:rPr lang="en" sz="800">
                <a:solidFill>
                  <a:schemeClr val="accent1"/>
                </a:solidFill>
                <a:highlight>
                  <a:schemeClr val="lt1"/>
                </a:highlight>
                <a:latin typeface="Proxima Nova"/>
                <a:ea typeface="Proxima Nova"/>
                <a:cs typeface="Proxima Nova"/>
                <a:sym typeface="Proxima Nova"/>
              </a:rPr>
              <a:t>-Olivencia A, Kramer PA, 2012. Plomp KA, </a:t>
            </a:r>
            <a:r>
              <a:rPr lang="en" sz="800" err="1">
                <a:solidFill>
                  <a:schemeClr val="accent1"/>
                </a:solidFill>
                <a:highlight>
                  <a:schemeClr val="lt1"/>
                </a:highlight>
                <a:latin typeface="Proxima Nova"/>
                <a:ea typeface="Proxima Nova"/>
                <a:cs typeface="Proxima Nova"/>
                <a:sym typeface="Proxima Nova"/>
              </a:rPr>
              <a:t>Viarsdóttir</a:t>
            </a:r>
            <a:r>
              <a:rPr lang="en" sz="800">
                <a:solidFill>
                  <a:schemeClr val="accent1"/>
                </a:solidFill>
                <a:highlight>
                  <a:schemeClr val="lt1"/>
                </a:highlight>
                <a:latin typeface="Proxima Nova"/>
                <a:ea typeface="Proxima Nova"/>
                <a:cs typeface="Proxima Nova"/>
                <a:sym typeface="Proxima Nova"/>
              </a:rPr>
              <a:t> US, Weston DA, Dobney K, Collard M, 2015. </a:t>
            </a:r>
            <a:endParaRPr lang="en-US" sz="800">
              <a:solidFill>
                <a:schemeClr val="accent1"/>
              </a:solidFill>
              <a:highlight>
                <a:srgbClr val="FFFFFF"/>
              </a:highlight>
              <a:latin typeface="Proxima Nova"/>
              <a:ea typeface="Proxima Nova"/>
              <a:cs typeface="Proxima Nova"/>
            </a:endParaRPr>
          </a:p>
        </p:txBody>
      </p:sp>
      <p:pic>
        <p:nvPicPr>
          <p:cNvPr id="219" name="Google Shape;219;p35"/>
          <p:cNvPicPr preferRelativeResize="0"/>
          <p:nvPr/>
        </p:nvPicPr>
        <p:blipFill>
          <a:blip r:embed="rId3">
            <a:alphaModFix/>
          </a:blip>
          <a:stretch>
            <a:fillRect/>
          </a:stretch>
        </p:blipFill>
        <p:spPr>
          <a:xfrm>
            <a:off x="4292575" y="2250850"/>
            <a:ext cx="2564600" cy="1356925"/>
          </a:xfrm>
          <a:prstGeom prst="rect">
            <a:avLst/>
          </a:prstGeom>
          <a:noFill/>
          <a:ln>
            <a:noFill/>
          </a:ln>
        </p:spPr>
      </p:pic>
      <p:sp>
        <p:nvSpPr>
          <p:cNvPr id="220" name="Google Shape;220;p35"/>
          <p:cNvSpPr txBox="1"/>
          <p:nvPr/>
        </p:nvSpPr>
        <p:spPr>
          <a:xfrm>
            <a:off x="4416350" y="1741950"/>
            <a:ext cx="15912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highlight>
                  <a:srgbClr val="FFFFFF"/>
                </a:highlight>
                <a:latin typeface="Proxima Nova"/>
                <a:ea typeface="Proxima Nova"/>
                <a:cs typeface="Proxima Nova"/>
                <a:sym typeface="Proxima Nova"/>
              </a:rPr>
              <a:t>Homo sapien  </a:t>
            </a:r>
            <a:endParaRPr>
              <a:solidFill>
                <a:schemeClr val="dk1"/>
              </a:solidFill>
              <a:latin typeface="Proxima Nova"/>
              <a:ea typeface="Proxima Nova"/>
              <a:cs typeface="Proxima Nova"/>
              <a:sym typeface="Proxima Nova"/>
            </a:endParaRPr>
          </a:p>
        </p:txBody>
      </p:sp>
      <p:pic>
        <p:nvPicPr>
          <p:cNvPr id="221" name="Google Shape;221;p35"/>
          <p:cNvPicPr preferRelativeResize="0"/>
          <p:nvPr/>
        </p:nvPicPr>
        <p:blipFill>
          <a:blip r:embed="rId4">
            <a:alphaModFix/>
          </a:blip>
          <a:stretch>
            <a:fillRect/>
          </a:stretch>
        </p:blipFill>
        <p:spPr>
          <a:xfrm>
            <a:off x="6917600" y="2314200"/>
            <a:ext cx="1986475" cy="1150625"/>
          </a:xfrm>
          <a:prstGeom prst="rect">
            <a:avLst/>
          </a:prstGeom>
          <a:noFill/>
          <a:ln>
            <a:noFill/>
          </a:ln>
        </p:spPr>
      </p:pic>
      <p:sp>
        <p:nvSpPr>
          <p:cNvPr id="222" name="Google Shape;222;p35"/>
          <p:cNvSpPr txBox="1"/>
          <p:nvPr/>
        </p:nvSpPr>
        <p:spPr>
          <a:xfrm>
            <a:off x="7055075" y="1741950"/>
            <a:ext cx="25647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5"/>
                </a:solidFill>
                <a:highlight>
                  <a:srgbClr val="FFFFFF"/>
                </a:highlight>
                <a:latin typeface="Proxima Nova"/>
                <a:ea typeface="Proxima Nova"/>
                <a:cs typeface="Proxima Nova"/>
                <a:sym typeface="Proxima Nova"/>
              </a:rPr>
              <a:t>Primate Ancestor</a:t>
            </a:r>
            <a:endParaRPr>
              <a:solidFill>
                <a:schemeClr val="accent5"/>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Evolutionary Changes </a:t>
            </a:r>
            <a:endParaRPr/>
          </a:p>
        </p:txBody>
      </p:sp>
      <p:sp>
        <p:nvSpPr>
          <p:cNvPr id="228" name="Google Shape;228;p36"/>
          <p:cNvSpPr txBox="1"/>
          <p:nvPr/>
        </p:nvSpPr>
        <p:spPr>
          <a:xfrm>
            <a:off x="-171750" y="4905281"/>
            <a:ext cx="6906600" cy="477023"/>
          </a:xfrm>
          <a:prstGeom prst="rect">
            <a:avLst/>
          </a:prstGeom>
          <a:noFill/>
          <a:ln>
            <a:noFill/>
          </a:ln>
        </p:spPr>
        <p:txBody>
          <a:bodyPr spcFirstLastPara="1" wrap="square" lIns="91425" tIns="91425" rIns="91425" bIns="91425" anchor="t" anchorCtr="0">
            <a:spAutoFit/>
          </a:bodyPr>
          <a:lstStyle/>
          <a:p>
            <a:pPr marL="177800">
              <a:buClr>
                <a:schemeClr val="accent1"/>
              </a:buClr>
              <a:buSzPts val="800"/>
            </a:pPr>
            <a:r>
              <a:rPr lang="en" sz="800">
                <a:solidFill>
                  <a:schemeClr val="accent1"/>
                </a:solidFill>
                <a:highlight>
                  <a:schemeClr val="lt1"/>
                </a:highlight>
                <a:latin typeface="Proxima Nova"/>
                <a:ea typeface="Proxima Nova"/>
                <a:cs typeface="Proxima Nova"/>
                <a:sym typeface="Proxima Nova"/>
              </a:rPr>
              <a:t>Been E, </a:t>
            </a:r>
            <a:r>
              <a:rPr lang="en" sz="800" err="1">
                <a:solidFill>
                  <a:schemeClr val="accent1"/>
                </a:solidFill>
                <a:highlight>
                  <a:schemeClr val="lt1"/>
                </a:highlight>
                <a:latin typeface="Proxima Nova"/>
                <a:ea typeface="Proxima Nova"/>
                <a:cs typeface="Proxima Nova"/>
                <a:sym typeface="Proxima Nova"/>
              </a:rPr>
              <a:t>Gõmez</a:t>
            </a:r>
            <a:r>
              <a:rPr lang="en" sz="800">
                <a:solidFill>
                  <a:schemeClr val="accent1"/>
                </a:solidFill>
                <a:highlight>
                  <a:schemeClr val="lt1"/>
                </a:highlight>
                <a:latin typeface="Proxima Nova"/>
                <a:ea typeface="Proxima Nova"/>
                <a:cs typeface="Proxima Nova"/>
                <a:sym typeface="Proxima Nova"/>
              </a:rPr>
              <a:t>-Olivencia A, Kramer PA, 2012. </a:t>
            </a:r>
            <a:r>
              <a:rPr lang="en" sz="800">
                <a:solidFill>
                  <a:schemeClr val="accent1"/>
                </a:solidFill>
                <a:highlight>
                  <a:srgbClr val="FFFFFF"/>
                </a:highlight>
                <a:latin typeface="Proxima Nova"/>
                <a:ea typeface="Proxima Nova"/>
                <a:cs typeface="Proxima Nova"/>
                <a:sym typeface="Proxima Nova"/>
              </a:rPr>
              <a:t>Williams SA, Russo GA, 2015. </a:t>
            </a:r>
            <a:endParaRPr lang="en" sz="800">
              <a:solidFill>
                <a:schemeClr val="accent1"/>
              </a:solidFill>
              <a:highlight>
                <a:srgbClr val="FFFFFF"/>
              </a:highlight>
              <a:latin typeface="Proxima Nova"/>
              <a:ea typeface="Proxima Nova"/>
              <a:cs typeface="Proxima Nova"/>
            </a:endParaRPr>
          </a:p>
          <a:p>
            <a:pPr marL="457200" indent="-279400">
              <a:buClr>
                <a:schemeClr val="accent1"/>
              </a:buClr>
              <a:buSzPts val="800"/>
              <a:buFont typeface="Proxima Nova"/>
              <a:buChar char="●"/>
            </a:pPr>
            <a:endParaRPr lang="en-US" sz="1100">
              <a:solidFill>
                <a:schemeClr val="accent1"/>
              </a:solidFill>
              <a:highlight>
                <a:srgbClr val="FFFFFF"/>
              </a:highlight>
              <a:latin typeface="Calibri"/>
              <a:ea typeface="Calibri"/>
              <a:cs typeface="Calibri"/>
            </a:endParaRPr>
          </a:p>
        </p:txBody>
      </p:sp>
      <p:pic>
        <p:nvPicPr>
          <p:cNvPr id="229" name="Google Shape;229;p36"/>
          <p:cNvPicPr preferRelativeResize="0"/>
          <p:nvPr/>
        </p:nvPicPr>
        <p:blipFill>
          <a:blip r:embed="rId4">
            <a:alphaModFix/>
          </a:blip>
          <a:stretch>
            <a:fillRect/>
          </a:stretch>
        </p:blipFill>
        <p:spPr>
          <a:xfrm>
            <a:off x="311700" y="1407650"/>
            <a:ext cx="3526975" cy="3175800"/>
          </a:xfrm>
          <a:prstGeom prst="rect">
            <a:avLst/>
          </a:prstGeom>
          <a:noFill/>
          <a:ln>
            <a:noFill/>
          </a:ln>
          <a:effectLst>
            <a:outerShdw blurRad="57150" dist="19050" dir="5400000" algn="bl" rotWithShape="0">
              <a:srgbClr val="000000">
                <a:alpha val="50000"/>
              </a:srgbClr>
            </a:outerShdw>
          </a:effectLst>
        </p:spPr>
      </p:pic>
      <p:pic>
        <p:nvPicPr>
          <p:cNvPr id="230" name="Google Shape;230;p36"/>
          <p:cNvPicPr preferRelativeResize="0"/>
          <p:nvPr/>
        </p:nvPicPr>
        <p:blipFill>
          <a:blip r:embed="rId5">
            <a:alphaModFix/>
          </a:blip>
          <a:stretch>
            <a:fillRect/>
          </a:stretch>
        </p:blipFill>
        <p:spPr>
          <a:xfrm>
            <a:off x="4854113" y="2571750"/>
            <a:ext cx="3376575" cy="1944524"/>
          </a:xfrm>
          <a:prstGeom prst="rect">
            <a:avLst/>
          </a:prstGeom>
          <a:noFill/>
          <a:ln>
            <a:noFill/>
          </a:ln>
          <a:effectLst>
            <a:outerShdw blurRad="57150" dist="19050" dir="5400000" algn="bl" rotWithShape="0">
              <a:srgbClr val="000000">
                <a:alpha val="50000"/>
              </a:srgbClr>
            </a:outerShdw>
          </a:effectLst>
        </p:spPr>
      </p:pic>
      <p:sp>
        <p:nvSpPr>
          <p:cNvPr id="231" name="Google Shape;231;p36"/>
          <p:cNvSpPr txBox="1"/>
          <p:nvPr/>
        </p:nvSpPr>
        <p:spPr>
          <a:xfrm>
            <a:off x="3941775" y="1346525"/>
            <a:ext cx="5118300" cy="1164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800">
                <a:solidFill>
                  <a:schemeClr val="accent6"/>
                </a:solidFill>
                <a:latin typeface="Proxima Nova Semibold"/>
                <a:ea typeface="Proxima Nova Semibold"/>
                <a:cs typeface="Proxima Nova Semibold"/>
                <a:sym typeface="Proxima Nova Semibold"/>
              </a:rPr>
              <a:t>Past: </a:t>
            </a:r>
            <a:endParaRPr sz="1800">
              <a:solidFill>
                <a:schemeClr val="accent6"/>
              </a:solidFill>
              <a:latin typeface="Proxima Nova Semibold"/>
              <a:ea typeface="Proxima Nova Semibold"/>
              <a:cs typeface="Proxima Nova Semibold"/>
              <a:sym typeface="Proxima Nova Semibold"/>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Limited lordosis</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r>
              <a:rPr lang="en" sz="1800">
                <a:solidFill>
                  <a:schemeClr val="accent6"/>
                </a:solidFill>
                <a:latin typeface="Proxima Nova Semibold"/>
                <a:ea typeface="Proxima Nova Semibold"/>
                <a:cs typeface="Proxima Nova Semibold"/>
                <a:sym typeface="Proxima Nova Semibold"/>
              </a:rPr>
              <a:t>Present: </a:t>
            </a:r>
            <a:endParaRPr sz="1800">
              <a:solidFill>
                <a:schemeClr val="accent6"/>
              </a:solidFill>
              <a:latin typeface="Proxima Nova Semibold"/>
              <a:ea typeface="Proxima Nova Semibold"/>
              <a:cs typeface="Proxima Nova Semibold"/>
              <a:sym typeface="Proxima Nova Semibold"/>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Increased angle of lumbar lordosis</a:t>
            </a: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Semibold"/>
              <a:ea typeface="Proxima Nova Semibold"/>
              <a:cs typeface="Proxima Nova Semibold"/>
              <a:sym typeface="Proxima Nova Semibold"/>
            </a:endParaRPr>
          </a:p>
        </p:txBody>
      </p:sp>
    </p:spTree>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7"/>
          <p:cNvPicPr preferRelativeResize="0"/>
          <p:nvPr/>
        </p:nvPicPr>
        <p:blipFill>
          <a:blip r:embed="rId4">
            <a:alphaModFix/>
          </a:blip>
          <a:stretch>
            <a:fillRect/>
          </a:stretch>
        </p:blipFill>
        <p:spPr>
          <a:xfrm>
            <a:off x="5989025" y="1439728"/>
            <a:ext cx="2969001" cy="2710825"/>
          </a:xfrm>
          <a:prstGeom prst="rect">
            <a:avLst/>
          </a:prstGeom>
          <a:noFill/>
          <a:ln>
            <a:noFill/>
          </a:ln>
          <a:effectLst>
            <a:outerShdw blurRad="57150" dist="19050" dir="5400000" algn="bl" rotWithShape="0">
              <a:srgbClr val="000000">
                <a:alpha val="50000"/>
              </a:srgbClr>
            </a:outerShdw>
          </a:effectLst>
        </p:spPr>
      </p:pic>
      <p:pic>
        <p:nvPicPr>
          <p:cNvPr id="237" name="Google Shape;237;p37"/>
          <p:cNvPicPr preferRelativeResize="0"/>
          <p:nvPr/>
        </p:nvPicPr>
        <p:blipFill rotWithShape="1">
          <a:blip r:embed="rId5">
            <a:alphaModFix/>
          </a:blip>
          <a:srcRect l="9608" b="2818"/>
          <a:stretch/>
        </p:blipFill>
        <p:spPr>
          <a:xfrm>
            <a:off x="145150" y="1940338"/>
            <a:ext cx="3013925" cy="2211150"/>
          </a:xfrm>
          <a:prstGeom prst="rect">
            <a:avLst/>
          </a:prstGeom>
          <a:noFill/>
          <a:ln>
            <a:noFill/>
          </a:ln>
          <a:effectLst>
            <a:outerShdw blurRad="57150" dist="19050" dir="5400000" algn="bl" rotWithShape="0">
              <a:srgbClr val="000000">
                <a:alpha val="50000"/>
              </a:srgbClr>
            </a:outerShdw>
          </a:effectLst>
        </p:spPr>
      </p:pic>
      <p:sp>
        <p:nvSpPr>
          <p:cNvPr id="238" name="Google Shape;238;p3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Evolutionary Changes </a:t>
            </a:r>
            <a:endParaRPr/>
          </a:p>
        </p:txBody>
      </p:sp>
      <p:sp>
        <p:nvSpPr>
          <p:cNvPr id="239" name="Google Shape;239;p37"/>
          <p:cNvSpPr txBox="1"/>
          <p:nvPr/>
        </p:nvSpPr>
        <p:spPr>
          <a:xfrm>
            <a:off x="3253313" y="2036250"/>
            <a:ext cx="2735700" cy="1071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Past: </a:t>
            </a:r>
            <a:endParaRPr sz="2000">
              <a:solidFill>
                <a:schemeClr val="accent6"/>
              </a:solidFill>
              <a:latin typeface="Proxima Nova Semibold"/>
              <a:ea typeface="Proxima Nova Semibold"/>
              <a:cs typeface="Proxima Nova Semibold"/>
              <a:sym typeface="Proxima Nova Semibold"/>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Primary spinal curve</a:t>
            </a: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Present: </a:t>
            </a:r>
            <a:endParaRPr sz="2000">
              <a:solidFill>
                <a:schemeClr val="accent6"/>
              </a:solidFill>
              <a:latin typeface="Proxima Nova Semibold"/>
              <a:ea typeface="Proxima Nova Semibold"/>
              <a:cs typeface="Proxima Nova Semibold"/>
              <a:sym typeface="Proxima Nova Semibold"/>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Primary and secondary spinal curve</a:t>
            </a:r>
            <a:endParaRPr sz="2000">
              <a:solidFill>
                <a:schemeClr val="accent6"/>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39E3EAD7-E9E6-EF23-4FFD-7AA557605C5A}"/>
              </a:ext>
            </a:extLst>
          </p:cNvPr>
          <p:cNvSpPr txBox="1"/>
          <p:nvPr/>
        </p:nvSpPr>
        <p:spPr>
          <a:xfrm>
            <a:off x="-49021" y="4879428"/>
            <a:ext cx="61524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rPr>
              <a:t>Williams SA, Russo GA, 2015. </a:t>
            </a:r>
          </a:p>
        </p:txBody>
      </p:sp>
      <p:sp>
        <p:nvSpPr>
          <p:cNvPr id="3" name="TextBox 2">
            <a:extLst>
              <a:ext uri="{FF2B5EF4-FFF2-40B4-BE49-F238E27FC236}">
                <a16:creationId xmlns:a16="http://schemas.microsoft.com/office/drawing/2014/main" id="{90DE88BA-E80A-1A8C-4560-ED6DD01750C7}"/>
              </a:ext>
            </a:extLst>
          </p:cNvPr>
          <p:cNvSpPr txBox="1"/>
          <p:nvPr/>
        </p:nvSpPr>
        <p:spPr>
          <a:xfrm>
            <a:off x="0" y="4152123"/>
            <a:ext cx="34779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Galbusera</a:t>
            </a:r>
            <a:r>
              <a:rPr lang="en-US" sz="800">
                <a:latin typeface="Proxima Nova"/>
              </a:rPr>
              <a:t>, F., &amp; Bassani, T. (2019). </a:t>
            </a:r>
            <a:r>
              <a:rPr lang="en-US" sz="800" i="1">
                <a:latin typeface="Proxima Nova"/>
              </a:rPr>
              <a:t>The spine: A strong, stable, and flexible structure with biomimetics potential</a:t>
            </a:r>
            <a:endParaRPr lang="en-US" sz="800">
              <a:latin typeface="Proxima Nova"/>
            </a:endParaRPr>
          </a:p>
        </p:txBody>
      </p:sp>
      <p:sp>
        <p:nvSpPr>
          <p:cNvPr id="5" name="TextBox 4">
            <a:extLst>
              <a:ext uri="{FF2B5EF4-FFF2-40B4-BE49-F238E27FC236}">
                <a16:creationId xmlns:a16="http://schemas.microsoft.com/office/drawing/2014/main" id="{94708E3F-F40D-1465-E420-757B45559C70}"/>
              </a:ext>
            </a:extLst>
          </p:cNvPr>
          <p:cNvSpPr txBox="1"/>
          <p:nvPr/>
        </p:nvSpPr>
        <p:spPr>
          <a:xfrm>
            <a:off x="6099888" y="421627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Galbusera</a:t>
            </a:r>
            <a:r>
              <a:rPr lang="en-US" sz="800">
                <a:latin typeface="Proxima Nova"/>
              </a:rPr>
              <a:t>, F., &amp; Bassani, T. (2019). </a:t>
            </a:r>
            <a:r>
              <a:rPr lang="en-US" sz="800" i="1">
                <a:latin typeface="Proxima Nova"/>
              </a:rPr>
              <a:t>The spine: A strong, stable, and flexible structure with biomimetics potential</a:t>
            </a:r>
            <a:endParaRPr lang="en-US" sz="800">
              <a:latin typeface="Proxima Nova"/>
            </a:endParaRPr>
          </a:p>
          <a:p>
            <a:pPr algn="l"/>
            <a:endParaRPr lang="en-US"/>
          </a:p>
        </p:txBody>
      </p:sp>
    </p:spTree>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8"/>
          <p:cNvSpPr txBox="1">
            <a:spLocks noGrp="1"/>
          </p:cNvSpPr>
          <p:nvPr>
            <p:ph type="ctrTitle"/>
          </p:nvPr>
        </p:nvSpPr>
        <p:spPr>
          <a:xfrm>
            <a:off x="264300" y="999150"/>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4200">
                <a:latin typeface="Proxima Nova"/>
                <a:ea typeface="Proxima Nova"/>
                <a:cs typeface="Proxima Nova"/>
                <a:sym typeface="Proxima Nova"/>
              </a:rPr>
              <a:t>Functional Anatomy Review</a:t>
            </a:r>
            <a:endParaRPr sz="4200">
              <a:latin typeface="Proxima Nova"/>
              <a:ea typeface="Proxima Nova"/>
              <a:cs typeface="Proxima Nova"/>
              <a:sym typeface="Proxima Nova"/>
            </a:endParaRPr>
          </a:p>
        </p:txBody>
      </p:sp>
      <p:cxnSp>
        <p:nvCxnSpPr>
          <p:cNvPr id="245" name="Google Shape;245;p38"/>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9"/>
          <p:cNvPicPr preferRelativeResize="0"/>
          <p:nvPr/>
        </p:nvPicPr>
        <p:blipFill rotWithShape="1">
          <a:blip r:embed="rId3">
            <a:alphaModFix/>
          </a:blip>
          <a:srcRect t="5803" b="8219"/>
          <a:stretch/>
        </p:blipFill>
        <p:spPr>
          <a:xfrm>
            <a:off x="4403100" y="282375"/>
            <a:ext cx="4044700" cy="4131875"/>
          </a:xfrm>
          <a:prstGeom prst="rect">
            <a:avLst/>
          </a:prstGeom>
          <a:noFill/>
          <a:ln>
            <a:noFill/>
          </a:ln>
          <a:effectLst>
            <a:outerShdw blurRad="57150" dist="19050" dir="5400000" algn="bl" rotWithShape="0">
              <a:srgbClr val="000000">
                <a:alpha val="50000"/>
              </a:srgbClr>
            </a:outerShdw>
          </a:effectLst>
        </p:spPr>
      </p:pic>
      <p:sp>
        <p:nvSpPr>
          <p:cNvPr id="251" name="Google Shape;251;p39"/>
          <p:cNvSpPr/>
          <p:nvPr/>
        </p:nvSpPr>
        <p:spPr>
          <a:xfrm>
            <a:off x="4403100" y="282387"/>
            <a:ext cx="3137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Proxima Nova"/>
                <a:ea typeface="Proxima Nova"/>
                <a:cs typeface="Proxima Nova"/>
                <a:sym typeface="Proxima Nova"/>
              </a:rPr>
              <a:t>© 2005–2019 Elsevier. All Rights Reserved</a:t>
            </a:r>
            <a:endParaRPr sz="900">
              <a:solidFill>
                <a:srgbClr val="000000"/>
              </a:solidFill>
              <a:latin typeface="Proxima Nova"/>
              <a:ea typeface="Proxima Nova"/>
              <a:cs typeface="Proxima Nova"/>
              <a:sym typeface="Proxima Nova"/>
            </a:endParaRPr>
          </a:p>
        </p:txBody>
      </p:sp>
      <p:sp>
        <p:nvSpPr>
          <p:cNvPr id="252" name="Google Shape;252;p39"/>
          <p:cNvSpPr txBox="1"/>
          <p:nvPr/>
        </p:nvSpPr>
        <p:spPr>
          <a:xfrm>
            <a:off x="304800" y="114300"/>
            <a:ext cx="2971800" cy="8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a:solidFill>
                  <a:schemeClr val="dk1"/>
                </a:solidFill>
                <a:latin typeface="Century Gothic"/>
                <a:ea typeface="Century Gothic"/>
                <a:cs typeface="Century Gothic"/>
                <a:sym typeface="Century Gothic"/>
              </a:rPr>
              <a:t>External Oblique</a:t>
            </a:r>
            <a:endParaRPr sz="3200">
              <a:solidFill>
                <a:schemeClr val="dk1"/>
              </a:solidFill>
              <a:latin typeface="Century Gothic"/>
              <a:ea typeface="Century Gothic"/>
              <a:cs typeface="Century Gothic"/>
              <a:sym typeface="Century Gothic"/>
            </a:endParaRPr>
          </a:p>
        </p:txBody>
      </p:sp>
      <p:sp>
        <p:nvSpPr>
          <p:cNvPr id="253" name="Google Shape;253;p39"/>
          <p:cNvSpPr txBox="1">
            <a:spLocks noGrp="1"/>
          </p:cNvSpPr>
          <p:nvPr>
            <p:ph type="title"/>
          </p:nvPr>
        </p:nvSpPr>
        <p:spPr>
          <a:xfrm>
            <a:off x="304800" y="282375"/>
            <a:ext cx="3137400" cy="39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External Oblique</a:t>
            </a:r>
            <a:endParaRPr/>
          </a:p>
          <a:p>
            <a:pPr marL="0" lvl="0" indent="0" algn="l" rtl="0">
              <a:spcBef>
                <a:spcPts val="0"/>
              </a:spcBef>
              <a:spcAft>
                <a:spcPts val="0"/>
              </a:spcAft>
              <a:buNone/>
            </a:pPr>
            <a:endParaRPr/>
          </a:p>
          <a:p>
            <a:pPr marL="457200" lvl="0" indent="-355599" algn="l" rtl="0">
              <a:spcBef>
                <a:spcPts val="0"/>
              </a:spcBef>
              <a:spcAft>
                <a:spcPts val="0"/>
              </a:spcAft>
              <a:buSzPct val="100000"/>
              <a:buChar char="●"/>
            </a:pPr>
            <a:r>
              <a:rPr lang="en" sz="2222"/>
              <a:t>Origin</a:t>
            </a:r>
            <a:r>
              <a:rPr lang="en" sz="2222" b="0"/>
              <a:t>: Ribs 5-12</a:t>
            </a:r>
            <a:endParaRPr sz="2222" b="0"/>
          </a:p>
          <a:p>
            <a:pPr marL="457200" lvl="0" indent="-355599" algn="l" rtl="0">
              <a:spcBef>
                <a:spcPts val="0"/>
              </a:spcBef>
              <a:spcAft>
                <a:spcPts val="0"/>
              </a:spcAft>
              <a:buSzPct val="100000"/>
              <a:buChar char="●"/>
            </a:pPr>
            <a:r>
              <a:rPr lang="en" sz="2222"/>
              <a:t>Insertion</a:t>
            </a:r>
            <a:r>
              <a:rPr lang="en" sz="2222" b="0"/>
              <a:t>:  ilioinguinal ligament, linea alba, pubic tubercle</a:t>
            </a:r>
            <a:endParaRPr sz="2222" b="0"/>
          </a:p>
          <a:p>
            <a:pPr marL="457200" lvl="0" indent="-355599" algn="l" rtl="0">
              <a:spcBef>
                <a:spcPts val="0"/>
              </a:spcBef>
              <a:spcAft>
                <a:spcPts val="0"/>
              </a:spcAft>
              <a:buSzPct val="100000"/>
              <a:buChar char="●"/>
            </a:pPr>
            <a:r>
              <a:rPr lang="en" sz="2222"/>
              <a:t>Innervation</a:t>
            </a:r>
            <a:r>
              <a:rPr lang="en" sz="2222" b="0"/>
              <a:t>: Intercostal nerves (T7-T11)</a:t>
            </a:r>
            <a:endParaRPr sz="2222" b="0"/>
          </a:p>
          <a:p>
            <a:pPr marL="457200" lvl="0" indent="-355599" algn="l" rtl="0">
              <a:spcBef>
                <a:spcPts val="0"/>
              </a:spcBef>
              <a:spcAft>
                <a:spcPts val="0"/>
              </a:spcAft>
              <a:buSzPct val="100000"/>
              <a:buChar char="●"/>
            </a:pPr>
            <a:r>
              <a:rPr lang="en" sz="2222" b="0"/>
              <a:t>Functions to manage the transverse plane rotation of the core, improving frontal plane stability </a:t>
            </a:r>
            <a:endParaRPr sz="2222" b="0"/>
          </a:p>
        </p:txBody>
      </p:sp>
      <p:sp>
        <p:nvSpPr>
          <p:cNvPr id="254" name="Google Shape;254;p39"/>
          <p:cNvSpPr txBox="1"/>
          <p:nvPr/>
        </p:nvSpPr>
        <p:spPr>
          <a:xfrm>
            <a:off x="3748650" y="4712400"/>
            <a:ext cx="3923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1"/>
                </a:solidFill>
                <a:latin typeface="Proxima Nova"/>
                <a:ea typeface="Proxima Nova"/>
                <a:cs typeface="Proxima Nova"/>
                <a:sym typeface="Proxima Nova"/>
              </a:rPr>
              <a:t>White SG, Mcnair PJ. </a:t>
            </a:r>
            <a:r>
              <a:rPr lang="en" sz="800" i="1">
                <a:solidFill>
                  <a:schemeClr val="accent1"/>
                </a:solidFill>
                <a:latin typeface="Proxima Nova"/>
                <a:ea typeface="Proxima Nova"/>
                <a:cs typeface="Proxima Nova"/>
                <a:sym typeface="Proxima Nova"/>
              </a:rPr>
              <a:t>Abdominal and Erector Spinae Muscle Activity during Gait: The Use of Cluster Analysis to Identify Patterns of Activity</a:t>
            </a:r>
            <a:r>
              <a:rPr lang="en" sz="800">
                <a:solidFill>
                  <a:schemeClr val="accent1"/>
                </a:solidFill>
                <a:latin typeface="Proxima Nova"/>
                <a:ea typeface="Proxima Nova"/>
                <a:cs typeface="Proxima Nova"/>
                <a:sym typeface="Proxima Nova"/>
              </a:rPr>
              <a:t>.</a:t>
            </a: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0"/>
          <p:cNvPicPr preferRelativeResize="0"/>
          <p:nvPr/>
        </p:nvPicPr>
        <p:blipFill rotWithShape="1">
          <a:blip r:embed="rId3">
            <a:alphaModFix/>
          </a:blip>
          <a:srcRect t="-9732" b="7503"/>
          <a:stretch/>
        </p:blipFill>
        <p:spPr>
          <a:xfrm>
            <a:off x="4646950" y="-34350"/>
            <a:ext cx="3672675" cy="4472325"/>
          </a:xfrm>
          <a:prstGeom prst="rect">
            <a:avLst/>
          </a:prstGeom>
          <a:noFill/>
          <a:ln>
            <a:noFill/>
          </a:ln>
          <a:effectLst>
            <a:outerShdw blurRad="57150" dist="19050" dir="5400000" algn="bl" rotWithShape="0">
              <a:srgbClr val="000000">
                <a:alpha val="50000"/>
              </a:srgbClr>
            </a:outerShdw>
          </a:effectLst>
        </p:spPr>
      </p:pic>
      <p:sp>
        <p:nvSpPr>
          <p:cNvPr id="260" name="Google Shape;260;p40"/>
          <p:cNvSpPr txBox="1"/>
          <p:nvPr/>
        </p:nvSpPr>
        <p:spPr>
          <a:xfrm>
            <a:off x="381000" y="171450"/>
            <a:ext cx="3213600" cy="8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a:solidFill>
                  <a:schemeClr val="dk1"/>
                </a:solidFill>
                <a:latin typeface="Century Gothic"/>
                <a:ea typeface="Century Gothic"/>
                <a:cs typeface="Century Gothic"/>
                <a:sym typeface="Century Gothic"/>
              </a:rPr>
              <a:t>Internal Oblique</a:t>
            </a:r>
            <a:endParaRPr sz="3200">
              <a:solidFill>
                <a:schemeClr val="dk1"/>
              </a:solidFill>
              <a:latin typeface="Century Gothic"/>
              <a:ea typeface="Century Gothic"/>
              <a:cs typeface="Century Gothic"/>
              <a:sym typeface="Century Gothic"/>
            </a:endParaRPr>
          </a:p>
        </p:txBody>
      </p:sp>
      <p:sp>
        <p:nvSpPr>
          <p:cNvPr id="261" name="Google Shape;261;p40"/>
          <p:cNvSpPr txBox="1">
            <a:spLocks noGrp="1"/>
          </p:cNvSpPr>
          <p:nvPr>
            <p:ph type="title"/>
          </p:nvPr>
        </p:nvSpPr>
        <p:spPr>
          <a:xfrm>
            <a:off x="311725" y="325300"/>
            <a:ext cx="31275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Internal Oblique</a:t>
            </a:r>
            <a:endParaRPr sz="2800"/>
          </a:p>
          <a:p>
            <a:pPr marL="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Origin</a:t>
            </a:r>
            <a:r>
              <a:rPr lang="en" sz="2000" b="0"/>
              <a:t>: iliac crest, thoracolumbar fascia</a:t>
            </a:r>
            <a:endParaRPr sz="2000" b="0"/>
          </a:p>
          <a:p>
            <a:pPr marL="457200" lvl="0" indent="-355600" algn="l" rtl="0">
              <a:spcBef>
                <a:spcPts val="0"/>
              </a:spcBef>
              <a:spcAft>
                <a:spcPts val="0"/>
              </a:spcAft>
              <a:buSzPts val="2000"/>
              <a:buChar char="●"/>
            </a:pPr>
            <a:r>
              <a:rPr lang="en" sz="2000"/>
              <a:t>Insertion</a:t>
            </a:r>
            <a:r>
              <a:rPr lang="en" sz="2000" b="0"/>
              <a:t>:  linea alba, inferior ribs </a:t>
            </a:r>
            <a:endParaRPr sz="2000" b="0"/>
          </a:p>
          <a:p>
            <a:pPr marL="457200" lvl="0" indent="-355600" algn="l" rtl="0">
              <a:spcBef>
                <a:spcPts val="0"/>
              </a:spcBef>
              <a:spcAft>
                <a:spcPts val="0"/>
              </a:spcAft>
              <a:buSzPts val="2000"/>
              <a:buChar char="●"/>
            </a:pPr>
            <a:r>
              <a:rPr lang="en" sz="2000"/>
              <a:t>Innervation</a:t>
            </a:r>
            <a:r>
              <a:rPr lang="en" sz="2000" b="0"/>
              <a:t>: Intercostal nerves (T7-T11)</a:t>
            </a:r>
            <a:endParaRPr sz="2000" b="0"/>
          </a:p>
          <a:p>
            <a:pPr marL="457200" lvl="0" indent="-355600" algn="l" rtl="0">
              <a:spcBef>
                <a:spcPts val="0"/>
              </a:spcBef>
              <a:spcAft>
                <a:spcPts val="0"/>
              </a:spcAft>
              <a:buSzPts val="2000"/>
              <a:buChar char="●"/>
            </a:pPr>
            <a:r>
              <a:rPr lang="en" sz="2000" b="0"/>
              <a:t>Functions to manage the transverse plane rotation of the core, improving frontal plane stability </a:t>
            </a:r>
            <a:endParaRPr sz="2000"/>
          </a:p>
        </p:txBody>
      </p:sp>
      <p:sp>
        <p:nvSpPr>
          <p:cNvPr id="262" name="Google Shape;262;p40"/>
          <p:cNvSpPr/>
          <p:nvPr/>
        </p:nvSpPr>
        <p:spPr>
          <a:xfrm>
            <a:off x="4646950" y="171462"/>
            <a:ext cx="3137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Proxima Nova"/>
                <a:ea typeface="Proxima Nova"/>
                <a:cs typeface="Proxima Nova"/>
                <a:sym typeface="Proxima Nova"/>
              </a:rPr>
              <a:t>© 2005–2019 Elsevier. All Rights Reserved</a:t>
            </a:r>
            <a:endParaRPr sz="900">
              <a:solidFill>
                <a:srgbClr val="000000"/>
              </a:solidFill>
              <a:latin typeface="Proxima Nova"/>
              <a:ea typeface="Proxima Nova"/>
              <a:cs typeface="Proxima Nova"/>
              <a:sym typeface="Proxima Nova"/>
            </a:endParaRPr>
          </a:p>
        </p:txBody>
      </p:sp>
      <p:sp>
        <p:nvSpPr>
          <p:cNvPr id="263" name="Google Shape;263;p40"/>
          <p:cNvSpPr txBox="1"/>
          <p:nvPr/>
        </p:nvSpPr>
        <p:spPr>
          <a:xfrm>
            <a:off x="3777700" y="4712400"/>
            <a:ext cx="3923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1"/>
                </a:solidFill>
                <a:latin typeface="Proxima Nova"/>
                <a:ea typeface="Proxima Nova"/>
                <a:cs typeface="Proxima Nova"/>
                <a:sym typeface="Proxima Nova"/>
              </a:rPr>
              <a:t>White SG, Mcnair PJ. </a:t>
            </a:r>
            <a:r>
              <a:rPr lang="en" sz="800" i="1">
                <a:solidFill>
                  <a:schemeClr val="accent1"/>
                </a:solidFill>
                <a:latin typeface="Proxima Nova"/>
                <a:ea typeface="Proxima Nova"/>
                <a:cs typeface="Proxima Nova"/>
                <a:sym typeface="Proxima Nova"/>
              </a:rPr>
              <a:t>Abdominal and Erector Spinae Muscle Activity during Gait: The Use of Cluster Analysis to Identify Patterns of Activity</a:t>
            </a:r>
            <a:r>
              <a:rPr lang="en" sz="800">
                <a:solidFill>
                  <a:schemeClr val="accent1"/>
                </a:solidFill>
                <a:latin typeface="Proxima Nova"/>
                <a:ea typeface="Proxima Nova"/>
                <a:cs typeface="Proxima Nova"/>
                <a:sym typeface="Proxima Nova"/>
              </a:rPr>
              <a:t>.</a:t>
            </a: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1"/>
          <p:cNvPicPr preferRelativeResize="0"/>
          <p:nvPr/>
        </p:nvPicPr>
        <p:blipFill rotWithShape="1">
          <a:blip r:embed="rId3">
            <a:alphaModFix/>
          </a:blip>
          <a:srcRect b="9616"/>
          <a:stretch/>
        </p:blipFill>
        <p:spPr>
          <a:xfrm>
            <a:off x="4641850" y="177925"/>
            <a:ext cx="3656026" cy="4339075"/>
          </a:xfrm>
          <a:prstGeom prst="rect">
            <a:avLst/>
          </a:prstGeom>
          <a:noFill/>
          <a:ln>
            <a:noFill/>
          </a:ln>
          <a:effectLst>
            <a:outerShdw blurRad="57150" dist="19050" dir="5400000" algn="bl" rotWithShape="0">
              <a:srgbClr val="000000">
                <a:alpha val="50000"/>
              </a:srgbClr>
            </a:outerShdw>
          </a:effectLst>
        </p:spPr>
      </p:pic>
      <p:sp>
        <p:nvSpPr>
          <p:cNvPr id="269" name="Google Shape;269;p41"/>
          <p:cNvSpPr txBox="1"/>
          <p:nvPr/>
        </p:nvSpPr>
        <p:spPr>
          <a:xfrm>
            <a:off x="349498" y="177919"/>
            <a:ext cx="3200400" cy="8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a:solidFill>
                  <a:schemeClr val="dk1"/>
                </a:solidFill>
                <a:latin typeface="Century Gothic"/>
                <a:ea typeface="Century Gothic"/>
                <a:cs typeface="Century Gothic"/>
                <a:sym typeface="Century Gothic"/>
              </a:rPr>
              <a:t>Transversus abdominal</a:t>
            </a:r>
            <a:endParaRPr sz="3200">
              <a:solidFill>
                <a:schemeClr val="dk1"/>
              </a:solidFill>
              <a:latin typeface="Century Gothic"/>
              <a:ea typeface="Century Gothic"/>
              <a:cs typeface="Century Gothic"/>
              <a:sym typeface="Century Gothic"/>
            </a:endParaRPr>
          </a:p>
        </p:txBody>
      </p:sp>
      <p:sp>
        <p:nvSpPr>
          <p:cNvPr id="270" name="Google Shape;270;p41"/>
          <p:cNvSpPr txBox="1">
            <a:spLocks noGrp="1"/>
          </p:cNvSpPr>
          <p:nvPr>
            <p:ph type="title"/>
          </p:nvPr>
        </p:nvSpPr>
        <p:spPr>
          <a:xfrm>
            <a:off x="311725" y="500925"/>
            <a:ext cx="3137400" cy="4182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Transverse </a:t>
            </a:r>
            <a:endParaRPr/>
          </a:p>
          <a:p>
            <a:pPr marL="0" lvl="0" indent="0" algn="l" rtl="0">
              <a:spcBef>
                <a:spcPts val="0"/>
              </a:spcBef>
              <a:spcAft>
                <a:spcPts val="0"/>
              </a:spcAft>
              <a:buNone/>
            </a:pPr>
            <a:r>
              <a:rPr lang="en"/>
              <a:t>Abdominus</a:t>
            </a:r>
            <a:endParaRPr/>
          </a:p>
          <a:p>
            <a:pPr marL="0" lvl="0" indent="0" algn="l" rtl="0">
              <a:spcBef>
                <a:spcPts val="0"/>
              </a:spcBef>
              <a:spcAft>
                <a:spcPts val="0"/>
              </a:spcAft>
              <a:buNone/>
            </a:pPr>
            <a:endParaRPr/>
          </a:p>
          <a:p>
            <a:pPr marL="457200" lvl="0" indent="-349249" algn="l" rtl="0">
              <a:spcBef>
                <a:spcPts val="0"/>
              </a:spcBef>
              <a:spcAft>
                <a:spcPts val="0"/>
              </a:spcAft>
              <a:buSzPct val="100000"/>
              <a:buChar char="●"/>
            </a:pPr>
            <a:r>
              <a:rPr lang="en" sz="2111"/>
              <a:t>Origin</a:t>
            </a:r>
            <a:r>
              <a:rPr lang="en" sz="2111" b="0"/>
              <a:t>: Ribs 7-12, thoracolumbar fascia, iliac crest</a:t>
            </a:r>
            <a:endParaRPr sz="2111" b="0"/>
          </a:p>
          <a:p>
            <a:pPr marL="457200" lvl="0" indent="-349249" algn="l" rtl="0">
              <a:spcBef>
                <a:spcPts val="0"/>
              </a:spcBef>
              <a:spcAft>
                <a:spcPts val="0"/>
              </a:spcAft>
              <a:buSzPct val="100000"/>
              <a:buChar char="●"/>
            </a:pPr>
            <a:r>
              <a:rPr lang="en" sz="2111"/>
              <a:t>Insertion</a:t>
            </a:r>
            <a:r>
              <a:rPr lang="en" sz="2111" b="0"/>
              <a:t>: Linea alba</a:t>
            </a:r>
            <a:endParaRPr sz="2111" b="0"/>
          </a:p>
          <a:p>
            <a:pPr marL="457200" lvl="0" indent="-349249" algn="l" rtl="0">
              <a:spcBef>
                <a:spcPts val="0"/>
              </a:spcBef>
              <a:spcAft>
                <a:spcPts val="0"/>
              </a:spcAft>
              <a:buSzPct val="100000"/>
              <a:buChar char="●"/>
            </a:pPr>
            <a:r>
              <a:rPr lang="en" sz="2111"/>
              <a:t>Innervation</a:t>
            </a:r>
            <a:r>
              <a:rPr lang="en" sz="2111" b="0"/>
              <a:t>: Intercostal nerves T7-T12</a:t>
            </a:r>
            <a:endParaRPr sz="2111" b="0"/>
          </a:p>
          <a:p>
            <a:pPr marL="457200" lvl="0" indent="-349249" algn="l" rtl="0">
              <a:spcBef>
                <a:spcPts val="0"/>
              </a:spcBef>
              <a:spcAft>
                <a:spcPts val="0"/>
              </a:spcAft>
              <a:buSzPct val="100000"/>
              <a:buChar char="●"/>
            </a:pPr>
            <a:r>
              <a:rPr lang="en" sz="2111" b="0"/>
              <a:t>Deepest layer of the abdominal muscles</a:t>
            </a:r>
            <a:endParaRPr sz="2111" b="0"/>
          </a:p>
          <a:p>
            <a:pPr marL="457200" lvl="0" indent="-349249" algn="l" rtl="0">
              <a:spcBef>
                <a:spcPts val="0"/>
              </a:spcBef>
              <a:spcAft>
                <a:spcPts val="0"/>
              </a:spcAft>
              <a:buSzPct val="100000"/>
              <a:buChar char="●"/>
            </a:pPr>
            <a:r>
              <a:rPr lang="en" sz="2111" b="0"/>
              <a:t>Functions to stabilize the abdominal cavity</a:t>
            </a:r>
            <a:endParaRPr sz="2111" b="0"/>
          </a:p>
          <a:p>
            <a:pPr marL="0" lvl="0" indent="0" algn="l" rtl="0">
              <a:spcBef>
                <a:spcPts val="0"/>
              </a:spcBef>
              <a:spcAft>
                <a:spcPts val="0"/>
              </a:spcAft>
              <a:buNone/>
            </a:pPr>
            <a:r>
              <a:rPr lang="en"/>
              <a:t>  </a:t>
            </a:r>
            <a:endParaRPr/>
          </a:p>
        </p:txBody>
      </p:sp>
      <p:sp>
        <p:nvSpPr>
          <p:cNvPr id="271" name="Google Shape;271;p41"/>
          <p:cNvSpPr/>
          <p:nvPr/>
        </p:nvSpPr>
        <p:spPr>
          <a:xfrm>
            <a:off x="3821750" y="4874962"/>
            <a:ext cx="3137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Proxima Nova"/>
                <a:ea typeface="Proxima Nova"/>
                <a:cs typeface="Proxima Nova"/>
                <a:sym typeface="Proxima Nova"/>
              </a:rPr>
              <a:t>© 2005–2019 Elsevier. All Rights Reserved</a:t>
            </a:r>
            <a:endParaRPr sz="900">
              <a:solidFill>
                <a:srgbClr val="000000"/>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2"/>
          <p:cNvPicPr preferRelativeResize="0"/>
          <p:nvPr/>
        </p:nvPicPr>
        <p:blipFill rotWithShape="1">
          <a:blip r:embed="rId3">
            <a:alphaModFix/>
          </a:blip>
          <a:srcRect b="12226"/>
          <a:stretch/>
        </p:blipFill>
        <p:spPr>
          <a:xfrm>
            <a:off x="4748500" y="149876"/>
            <a:ext cx="3660525" cy="4213575"/>
          </a:xfrm>
          <a:prstGeom prst="rect">
            <a:avLst/>
          </a:prstGeom>
          <a:noFill/>
          <a:ln>
            <a:noFill/>
          </a:ln>
          <a:effectLst>
            <a:outerShdw blurRad="57150" dist="19050" dir="5400000" algn="bl" rotWithShape="0">
              <a:srgbClr val="000000">
                <a:alpha val="50000"/>
              </a:srgbClr>
            </a:outerShdw>
          </a:effectLst>
        </p:spPr>
      </p:pic>
      <p:sp>
        <p:nvSpPr>
          <p:cNvPr id="277" name="Google Shape;277;p42"/>
          <p:cNvSpPr txBox="1"/>
          <p:nvPr/>
        </p:nvSpPr>
        <p:spPr>
          <a:xfrm>
            <a:off x="349498" y="149884"/>
            <a:ext cx="3200400" cy="8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a:solidFill>
                  <a:schemeClr val="dk1"/>
                </a:solidFill>
                <a:latin typeface="Century Gothic"/>
                <a:ea typeface="Century Gothic"/>
                <a:cs typeface="Century Gothic"/>
                <a:sym typeface="Century Gothic"/>
              </a:rPr>
              <a:t>Erector Spinae Group</a:t>
            </a:r>
            <a:endParaRPr sz="3200">
              <a:solidFill>
                <a:schemeClr val="dk1"/>
              </a:solidFill>
              <a:latin typeface="Century Gothic"/>
              <a:ea typeface="Century Gothic"/>
              <a:cs typeface="Century Gothic"/>
              <a:sym typeface="Century Gothic"/>
            </a:endParaRPr>
          </a:p>
        </p:txBody>
      </p:sp>
      <p:sp>
        <p:nvSpPr>
          <p:cNvPr id="278" name="Google Shape;278;p42"/>
          <p:cNvSpPr txBox="1">
            <a:spLocks noGrp="1"/>
          </p:cNvSpPr>
          <p:nvPr>
            <p:ph type="title"/>
          </p:nvPr>
        </p:nvSpPr>
        <p:spPr>
          <a:xfrm>
            <a:off x="349500" y="228825"/>
            <a:ext cx="3127500" cy="182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Erector Spinae </a:t>
            </a:r>
            <a:endParaRPr/>
          </a:p>
          <a:p>
            <a:pPr marL="0" lvl="0" indent="0" algn="l" rtl="0">
              <a:spcBef>
                <a:spcPts val="0"/>
              </a:spcBef>
              <a:spcAft>
                <a:spcPts val="0"/>
              </a:spcAft>
              <a:buNone/>
            </a:pPr>
            <a:r>
              <a:rPr lang="en"/>
              <a:t>(iliocostalis, longissimus, spinalis) </a:t>
            </a:r>
            <a:endParaRPr/>
          </a:p>
          <a:p>
            <a:pPr marL="0" lvl="0" indent="0" algn="l" rtl="0">
              <a:spcBef>
                <a:spcPts val="0"/>
              </a:spcBef>
              <a:spcAft>
                <a:spcPts val="0"/>
              </a:spcAft>
              <a:buNone/>
            </a:pPr>
            <a:endParaRPr sz="2022" b="0"/>
          </a:p>
          <a:p>
            <a:pPr marL="457200" lvl="0" indent="-344169" algn="l" rtl="0">
              <a:spcBef>
                <a:spcPts val="0"/>
              </a:spcBef>
              <a:spcAft>
                <a:spcPts val="0"/>
              </a:spcAft>
              <a:buSzPct val="100000"/>
              <a:buChar char="●"/>
            </a:pPr>
            <a:r>
              <a:rPr lang="en" sz="2022"/>
              <a:t>Innervation</a:t>
            </a:r>
            <a:r>
              <a:rPr lang="en" sz="2022" b="0"/>
              <a:t>: Dorsal rami</a:t>
            </a:r>
            <a:endParaRPr sz="2022" b="0"/>
          </a:p>
          <a:p>
            <a:pPr marL="457200" lvl="0" indent="-344169" algn="l" rtl="0">
              <a:spcBef>
                <a:spcPts val="0"/>
              </a:spcBef>
              <a:spcAft>
                <a:spcPts val="0"/>
              </a:spcAft>
              <a:buSzPct val="100000"/>
              <a:buChar char="●"/>
            </a:pPr>
            <a:r>
              <a:rPr lang="en" sz="2022" b="0"/>
              <a:t>Superficial spinal extensors</a:t>
            </a:r>
            <a:endParaRPr sz="2022" b="0"/>
          </a:p>
          <a:p>
            <a:pPr marL="457200" lvl="0" indent="-344169" algn="l" rtl="0">
              <a:spcBef>
                <a:spcPts val="0"/>
              </a:spcBef>
              <a:spcAft>
                <a:spcPts val="0"/>
              </a:spcAft>
              <a:buSzPct val="100000"/>
              <a:buChar char="●"/>
            </a:pPr>
            <a:r>
              <a:rPr lang="en" sz="2022" b="0"/>
              <a:t>Functions to stabilize an upright spinal posture and in an open chain, extend the vertebral column from a flexed position</a:t>
            </a:r>
            <a:endParaRPr sz="2022" b="0"/>
          </a:p>
        </p:txBody>
      </p:sp>
      <p:sp>
        <p:nvSpPr>
          <p:cNvPr id="279" name="Google Shape;279;p42"/>
          <p:cNvSpPr/>
          <p:nvPr/>
        </p:nvSpPr>
        <p:spPr>
          <a:xfrm>
            <a:off x="3821750" y="4874962"/>
            <a:ext cx="3137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Proxima Nova"/>
                <a:ea typeface="Proxima Nova"/>
                <a:cs typeface="Proxima Nova"/>
                <a:sym typeface="Proxima Nova"/>
              </a:rPr>
              <a:t>© 2005–2019 Elsevier. All Rights Reserved</a:t>
            </a:r>
            <a:endParaRPr sz="900">
              <a:solidFill>
                <a:srgbClr val="000000"/>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Erector Spinae Anatomy Comparison</a:t>
            </a:r>
            <a:endParaRPr/>
          </a:p>
        </p:txBody>
      </p:sp>
      <p:pic>
        <p:nvPicPr>
          <p:cNvPr id="285" name="Google Shape;285;p43"/>
          <p:cNvPicPr preferRelativeResize="0"/>
          <p:nvPr/>
        </p:nvPicPr>
        <p:blipFill rotWithShape="1">
          <a:blip r:embed="rId3">
            <a:alphaModFix/>
          </a:blip>
          <a:srcRect b="39485"/>
          <a:stretch/>
        </p:blipFill>
        <p:spPr>
          <a:xfrm>
            <a:off x="2238290" y="1343000"/>
            <a:ext cx="4811959" cy="3056575"/>
          </a:xfrm>
          <a:prstGeom prst="rect">
            <a:avLst/>
          </a:prstGeom>
          <a:noFill/>
          <a:ln>
            <a:noFill/>
          </a:ln>
        </p:spPr>
      </p:pic>
      <p:pic>
        <p:nvPicPr>
          <p:cNvPr id="286" name="Google Shape;286;p43"/>
          <p:cNvPicPr preferRelativeResize="0"/>
          <p:nvPr/>
        </p:nvPicPr>
        <p:blipFill rotWithShape="1">
          <a:blip r:embed="rId3">
            <a:alphaModFix/>
          </a:blip>
          <a:srcRect l="8019" t="92592" r="7826"/>
          <a:stretch/>
        </p:blipFill>
        <p:spPr>
          <a:xfrm>
            <a:off x="2698088" y="4453441"/>
            <a:ext cx="3892374" cy="359625"/>
          </a:xfrm>
          <a:prstGeom prst="rect">
            <a:avLst/>
          </a:prstGeom>
          <a:noFill/>
          <a:ln>
            <a:noFill/>
          </a:ln>
        </p:spPr>
      </p:pic>
      <p:sp>
        <p:nvSpPr>
          <p:cNvPr id="287" name="Google Shape;287;p43"/>
          <p:cNvSpPr txBox="1"/>
          <p:nvPr/>
        </p:nvSpPr>
        <p:spPr>
          <a:xfrm>
            <a:off x="0" y="4836225"/>
            <a:ext cx="7485300" cy="307746"/>
          </a:xfrm>
          <a:prstGeom prst="rect">
            <a:avLst/>
          </a:prstGeom>
          <a:noFill/>
          <a:ln>
            <a:noFill/>
          </a:ln>
        </p:spPr>
        <p:txBody>
          <a:bodyPr spcFirstLastPara="1" wrap="square" lIns="91425" tIns="91425" rIns="91425" bIns="91425" anchor="t" anchorCtr="0">
            <a:spAutoFit/>
          </a:bodyPr>
          <a:lstStyle/>
          <a:p>
            <a:r>
              <a:rPr lang="en" sz="800" err="1">
                <a:solidFill>
                  <a:srgbClr val="303030"/>
                </a:solidFill>
                <a:highlight>
                  <a:srgbClr val="FFFFFF"/>
                </a:highlight>
                <a:latin typeface="Proxima Nova"/>
                <a:ea typeface="Proxima Nova"/>
                <a:cs typeface="Proxima Nova"/>
                <a:sym typeface="Proxima Nova"/>
              </a:rPr>
              <a:t>Galbusera</a:t>
            </a:r>
            <a:r>
              <a:rPr lang="en" sz="800">
                <a:solidFill>
                  <a:srgbClr val="303030"/>
                </a:solidFill>
                <a:highlight>
                  <a:srgbClr val="FFFFFF"/>
                </a:highlight>
                <a:latin typeface="Proxima Nova"/>
                <a:ea typeface="Proxima Nova"/>
                <a:cs typeface="Proxima Nova"/>
                <a:sym typeface="Proxima Nova"/>
              </a:rPr>
              <a:t> F, Bassani T, 2019. </a:t>
            </a:r>
            <a:endParaRPr lang="en" sz="800">
              <a:solidFill>
                <a:srgbClr val="303030"/>
              </a:solidFill>
              <a:highlight>
                <a:srgbClr val="FFFFFF"/>
              </a:highlight>
              <a:latin typeface="Proxima Nova"/>
              <a:ea typeface="Proxima Nova"/>
              <a:cs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ctrTitle"/>
          </p:nvPr>
        </p:nvSpPr>
        <p:spPr>
          <a:xfrm>
            <a:off x="311700" y="1003000"/>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Proxima Nova"/>
                <a:ea typeface="Proxima Nova"/>
                <a:cs typeface="Proxima Nova"/>
                <a:sym typeface="Proxima Nova"/>
              </a:rPr>
              <a:t>Evolution of the Spine</a:t>
            </a:r>
            <a:endParaRPr>
              <a:latin typeface="Proxima Nova"/>
              <a:ea typeface="Proxima Nova"/>
              <a:cs typeface="Proxima Nova"/>
              <a:sym typeface="Proxima Nova"/>
            </a:endParaRPr>
          </a:p>
        </p:txBody>
      </p:sp>
      <p:cxnSp>
        <p:nvCxnSpPr>
          <p:cNvPr id="137" name="Google Shape;137;p26"/>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4"/>
          <p:cNvPicPr preferRelativeResize="0"/>
          <p:nvPr/>
        </p:nvPicPr>
        <p:blipFill rotWithShape="1">
          <a:blip r:embed="rId3">
            <a:alphaModFix/>
          </a:blip>
          <a:srcRect b="12172"/>
          <a:stretch/>
        </p:blipFill>
        <p:spPr>
          <a:xfrm>
            <a:off x="4705900" y="171450"/>
            <a:ext cx="3645100" cy="4216376"/>
          </a:xfrm>
          <a:prstGeom prst="rect">
            <a:avLst/>
          </a:prstGeom>
          <a:noFill/>
          <a:ln>
            <a:noFill/>
          </a:ln>
          <a:effectLst>
            <a:outerShdw blurRad="57150" dist="19050" dir="5400000" algn="bl" rotWithShape="0">
              <a:srgbClr val="000000">
                <a:alpha val="50000"/>
              </a:srgbClr>
            </a:outerShdw>
          </a:effectLst>
        </p:spPr>
      </p:pic>
      <p:sp>
        <p:nvSpPr>
          <p:cNvPr id="293" name="Google Shape;293;p44"/>
          <p:cNvSpPr txBox="1"/>
          <p:nvPr/>
        </p:nvSpPr>
        <p:spPr>
          <a:xfrm>
            <a:off x="387598" y="171450"/>
            <a:ext cx="3276600" cy="8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a:solidFill>
                  <a:schemeClr val="dk1"/>
                </a:solidFill>
                <a:latin typeface="Century Gothic"/>
                <a:ea typeface="Century Gothic"/>
                <a:cs typeface="Century Gothic"/>
                <a:sym typeface="Century Gothic"/>
              </a:rPr>
              <a:t>Multifidus and semispinalis</a:t>
            </a:r>
            <a:endParaRPr/>
          </a:p>
        </p:txBody>
      </p:sp>
      <p:sp>
        <p:nvSpPr>
          <p:cNvPr id="294" name="Google Shape;294;p44"/>
          <p:cNvSpPr txBox="1">
            <a:spLocks noGrp="1"/>
          </p:cNvSpPr>
          <p:nvPr>
            <p:ph type="title"/>
          </p:nvPr>
        </p:nvSpPr>
        <p:spPr>
          <a:xfrm>
            <a:off x="226375" y="171450"/>
            <a:ext cx="3352500" cy="182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Multifidus and Semispinalis  </a:t>
            </a:r>
            <a:endParaRPr/>
          </a:p>
          <a:p>
            <a:pPr marL="0" lvl="0" indent="0" algn="l" rtl="0">
              <a:spcBef>
                <a:spcPts val="0"/>
              </a:spcBef>
              <a:spcAft>
                <a:spcPts val="0"/>
              </a:spcAft>
              <a:buNone/>
            </a:pPr>
            <a:endParaRPr/>
          </a:p>
          <a:p>
            <a:pPr marL="457200" lvl="0" indent="-342900" algn="l" rtl="0">
              <a:spcBef>
                <a:spcPts val="0"/>
              </a:spcBef>
              <a:spcAft>
                <a:spcPts val="0"/>
              </a:spcAft>
              <a:buSzPct val="100000"/>
              <a:buChar char="●"/>
            </a:pPr>
            <a:r>
              <a:rPr lang="en" sz="2000"/>
              <a:t>Origin:</a:t>
            </a:r>
            <a:r>
              <a:rPr lang="en" sz="2000" b="0"/>
              <a:t> (multifidus) Sacrum, spinal TP</a:t>
            </a:r>
            <a:endParaRPr sz="2000" b="0"/>
          </a:p>
          <a:p>
            <a:pPr marL="457200" lvl="0" indent="-342900" algn="l" rtl="0">
              <a:spcBef>
                <a:spcPts val="0"/>
              </a:spcBef>
              <a:spcAft>
                <a:spcPts val="0"/>
              </a:spcAft>
              <a:buSzPct val="100000"/>
              <a:buChar char="●"/>
            </a:pPr>
            <a:r>
              <a:rPr lang="en" sz="2000"/>
              <a:t>Insertion:</a:t>
            </a:r>
            <a:r>
              <a:rPr lang="en" sz="2000" b="0"/>
              <a:t> (multifidus): SP of vertebrae 2-5 superior</a:t>
            </a:r>
            <a:endParaRPr sz="2000" b="0"/>
          </a:p>
          <a:p>
            <a:pPr marL="457200" lvl="0" indent="-342900" algn="l" rtl="0">
              <a:spcBef>
                <a:spcPts val="0"/>
              </a:spcBef>
              <a:spcAft>
                <a:spcPts val="0"/>
              </a:spcAft>
              <a:buSzPct val="100000"/>
              <a:buChar char="●"/>
            </a:pPr>
            <a:r>
              <a:rPr lang="en" sz="2000"/>
              <a:t>Origin</a:t>
            </a:r>
            <a:r>
              <a:rPr lang="en" sz="2000" b="0"/>
              <a:t>: (semispinalis): spinal TP</a:t>
            </a:r>
            <a:endParaRPr sz="2000" b="0"/>
          </a:p>
          <a:p>
            <a:pPr marL="457200" lvl="0" indent="-342900" algn="l" rtl="0">
              <a:spcBef>
                <a:spcPts val="0"/>
              </a:spcBef>
              <a:spcAft>
                <a:spcPts val="0"/>
              </a:spcAft>
              <a:buSzPct val="100000"/>
              <a:buChar char="●"/>
            </a:pPr>
            <a:r>
              <a:rPr lang="en" sz="2000"/>
              <a:t>Insertion:</a:t>
            </a:r>
            <a:r>
              <a:rPr lang="en" sz="2000" b="0"/>
              <a:t> (semispinalis): SP </a:t>
            </a:r>
            <a:endParaRPr sz="2000" b="0"/>
          </a:p>
          <a:p>
            <a:pPr marL="457200" lvl="0" indent="-342900" algn="l" rtl="0">
              <a:spcBef>
                <a:spcPts val="0"/>
              </a:spcBef>
              <a:spcAft>
                <a:spcPts val="0"/>
              </a:spcAft>
              <a:buSzPct val="100000"/>
              <a:buChar char="●"/>
            </a:pPr>
            <a:r>
              <a:rPr lang="en" sz="2000"/>
              <a:t>Innervation</a:t>
            </a:r>
            <a:r>
              <a:rPr lang="en" sz="2000" b="0"/>
              <a:t>: Dorsal rami</a:t>
            </a:r>
            <a:endParaRPr sz="2000" b="0"/>
          </a:p>
          <a:p>
            <a:pPr marL="457200" lvl="0" indent="-342900" algn="l" rtl="0">
              <a:spcBef>
                <a:spcPts val="0"/>
              </a:spcBef>
              <a:spcAft>
                <a:spcPts val="0"/>
              </a:spcAft>
              <a:buSzPct val="100000"/>
              <a:buChar char="●"/>
            </a:pPr>
            <a:r>
              <a:rPr lang="en" sz="2000" b="0"/>
              <a:t>Functions Deep intrinsic spinal stabilizers </a:t>
            </a:r>
            <a:endParaRPr sz="2000" b="0"/>
          </a:p>
          <a:p>
            <a:pPr marL="0" lvl="0" indent="0" algn="l" rtl="0">
              <a:spcBef>
                <a:spcPts val="0"/>
              </a:spcBef>
              <a:spcAft>
                <a:spcPts val="0"/>
              </a:spcAft>
              <a:buNone/>
            </a:pPr>
            <a:endParaRPr sz="2000" b="0"/>
          </a:p>
        </p:txBody>
      </p:sp>
      <p:sp>
        <p:nvSpPr>
          <p:cNvPr id="295" name="Google Shape;295;p44"/>
          <p:cNvSpPr/>
          <p:nvPr/>
        </p:nvSpPr>
        <p:spPr>
          <a:xfrm>
            <a:off x="3821750" y="4874962"/>
            <a:ext cx="3137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Proxima Nova"/>
                <a:ea typeface="Proxima Nova"/>
                <a:cs typeface="Proxima Nova"/>
                <a:sym typeface="Proxima Nova"/>
              </a:rPr>
              <a:t>© 2005–2019 Elsevier. All Rights Reserved</a:t>
            </a:r>
            <a:endParaRPr sz="900">
              <a:solidFill>
                <a:srgbClr val="000000"/>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5"/>
          <p:cNvPicPr preferRelativeResize="0"/>
          <p:nvPr/>
        </p:nvPicPr>
        <p:blipFill rotWithShape="1">
          <a:blip r:embed="rId3">
            <a:alphaModFix/>
          </a:blip>
          <a:srcRect t="10246" b="6648"/>
          <a:stretch/>
        </p:blipFill>
        <p:spPr>
          <a:xfrm>
            <a:off x="4445951" y="235300"/>
            <a:ext cx="3937825" cy="4219801"/>
          </a:xfrm>
          <a:prstGeom prst="rect">
            <a:avLst/>
          </a:prstGeom>
          <a:noFill/>
          <a:ln>
            <a:noFill/>
          </a:ln>
          <a:effectLst>
            <a:outerShdw blurRad="57150" dist="19050" dir="5400000" algn="bl" rotWithShape="0">
              <a:srgbClr val="000000">
                <a:alpha val="50000"/>
              </a:srgbClr>
            </a:outerShdw>
          </a:effectLst>
        </p:spPr>
      </p:pic>
      <p:sp>
        <p:nvSpPr>
          <p:cNvPr id="301" name="Google Shape;301;p45"/>
          <p:cNvSpPr txBox="1">
            <a:spLocks noGrp="1"/>
          </p:cNvSpPr>
          <p:nvPr>
            <p:ph type="title"/>
          </p:nvPr>
        </p:nvSpPr>
        <p:spPr>
          <a:xfrm>
            <a:off x="311725" y="366850"/>
            <a:ext cx="3127500" cy="4219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50"/>
              <a:t>Nucleus pulposus and annulus</a:t>
            </a:r>
            <a:endParaRPr sz="3150"/>
          </a:p>
          <a:p>
            <a:pPr marL="0" lvl="0" indent="0" algn="l" rtl="0">
              <a:lnSpc>
                <a:spcPct val="115000"/>
              </a:lnSpc>
              <a:spcBef>
                <a:spcPts val="0"/>
              </a:spcBef>
              <a:spcAft>
                <a:spcPts val="0"/>
              </a:spcAft>
              <a:buNone/>
            </a:pPr>
            <a:endParaRPr sz="2000"/>
          </a:p>
          <a:p>
            <a:pPr marL="457200" lvl="0" indent="-342900" algn="l" rtl="0">
              <a:lnSpc>
                <a:spcPct val="115000"/>
              </a:lnSpc>
              <a:spcBef>
                <a:spcPts val="0"/>
              </a:spcBef>
              <a:spcAft>
                <a:spcPts val="0"/>
              </a:spcAft>
              <a:buSzPct val="100000"/>
              <a:buChar char="●"/>
            </a:pPr>
            <a:r>
              <a:rPr lang="en" sz="2000"/>
              <a:t>Disc</a:t>
            </a:r>
            <a:r>
              <a:rPr lang="en" sz="2000" b="0"/>
              <a:t> - Mucoprotein </a:t>
            </a:r>
            <a:endParaRPr sz="2000" b="0"/>
          </a:p>
          <a:p>
            <a:pPr marL="457200" lvl="0" indent="-342900" algn="l" rtl="0">
              <a:lnSpc>
                <a:spcPct val="115000"/>
              </a:lnSpc>
              <a:spcBef>
                <a:spcPts val="0"/>
              </a:spcBef>
              <a:spcAft>
                <a:spcPts val="0"/>
              </a:spcAft>
              <a:buSzPct val="100000"/>
              <a:buChar char="●"/>
            </a:pPr>
            <a:r>
              <a:rPr lang="en" sz="2000"/>
              <a:t>Annulus</a:t>
            </a:r>
            <a:r>
              <a:rPr lang="en" sz="2000" b="0"/>
              <a:t> - Collagen type I fibers in concentric ring fashion</a:t>
            </a:r>
            <a:endParaRPr sz="2000" b="0"/>
          </a:p>
          <a:p>
            <a:pPr marL="457200" lvl="0" indent="-342900" algn="l" rtl="0">
              <a:lnSpc>
                <a:spcPct val="115000"/>
              </a:lnSpc>
              <a:spcBef>
                <a:spcPts val="0"/>
              </a:spcBef>
              <a:spcAft>
                <a:spcPts val="0"/>
              </a:spcAft>
              <a:buSzPct val="100000"/>
              <a:buChar char="●"/>
            </a:pPr>
            <a:r>
              <a:rPr lang="en" sz="2000" b="0"/>
              <a:t>Functions</a:t>
            </a:r>
            <a:endParaRPr sz="2000" b="0"/>
          </a:p>
          <a:p>
            <a:pPr marL="914400" lvl="1" indent="-342900" algn="l" rtl="0">
              <a:lnSpc>
                <a:spcPct val="115000"/>
              </a:lnSpc>
              <a:spcBef>
                <a:spcPts val="0"/>
              </a:spcBef>
              <a:spcAft>
                <a:spcPts val="0"/>
              </a:spcAft>
              <a:buSzPct val="100000"/>
              <a:buFont typeface="Proxima Nova"/>
              <a:buChar char="○"/>
            </a:pPr>
            <a:r>
              <a:rPr lang="en" sz="2000">
                <a:latin typeface="Proxima Nova"/>
                <a:ea typeface="Proxima Nova"/>
                <a:cs typeface="Proxima Nova"/>
                <a:sym typeface="Proxima Nova"/>
              </a:rPr>
              <a:t>Holds vertebrae together</a:t>
            </a:r>
            <a:endParaRPr sz="2000">
              <a:latin typeface="Proxima Nova"/>
              <a:ea typeface="Proxima Nova"/>
              <a:cs typeface="Proxima Nova"/>
              <a:sym typeface="Proxima Nova"/>
            </a:endParaRPr>
          </a:p>
          <a:p>
            <a:pPr marL="914400" lvl="1" indent="-342900" algn="l" rtl="0">
              <a:lnSpc>
                <a:spcPct val="115000"/>
              </a:lnSpc>
              <a:spcBef>
                <a:spcPts val="0"/>
              </a:spcBef>
              <a:spcAft>
                <a:spcPts val="0"/>
              </a:spcAft>
              <a:buSzPct val="100000"/>
              <a:buFont typeface="Proxima Nova"/>
              <a:buChar char="○"/>
            </a:pPr>
            <a:r>
              <a:rPr lang="en" sz="2000">
                <a:latin typeface="Proxima Nova"/>
                <a:ea typeface="Proxima Nova"/>
                <a:cs typeface="Proxima Nova"/>
                <a:sym typeface="Proxima Nova"/>
              </a:rPr>
              <a:t>Allows motion</a:t>
            </a:r>
            <a:endParaRPr sz="2000">
              <a:latin typeface="Proxima Nova"/>
              <a:ea typeface="Proxima Nova"/>
              <a:cs typeface="Proxima Nova"/>
              <a:sym typeface="Proxima Nova"/>
            </a:endParaRPr>
          </a:p>
          <a:p>
            <a:pPr marL="914400" lvl="1" indent="-342900" algn="l" rtl="0">
              <a:lnSpc>
                <a:spcPct val="115000"/>
              </a:lnSpc>
              <a:spcBef>
                <a:spcPts val="0"/>
              </a:spcBef>
              <a:spcAft>
                <a:spcPts val="0"/>
              </a:spcAft>
              <a:buSzPct val="100000"/>
              <a:buFont typeface="Proxima Nova"/>
              <a:buChar char="○"/>
            </a:pPr>
            <a:r>
              <a:rPr lang="en" sz="2000">
                <a:latin typeface="Proxima Nova"/>
                <a:ea typeface="Proxima Nova"/>
                <a:cs typeface="Proxima Nova"/>
                <a:sym typeface="Proxima Nova"/>
              </a:rPr>
              <a:t>Dissipates forces</a:t>
            </a:r>
            <a:endParaRPr sz="2000">
              <a:latin typeface="Proxima Nova"/>
              <a:ea typeface="Proxima Nova"/>
              <a:cs typeface="Proxima Nova"/>
              <a:sym typeface="Proxima Nova"/>
            </a:endParaRPr>
          </a:p>
          <a:p>
            <a:pPr marL="0" lvl="0" indent="0" algn="l" rtl="0">
              <a:spcBef>
                <a:spcPts val="0"/>
              </a:spcBef>
              <a:spcAft>
                <a:spcPts val="0"/>
              </a:spcAft>
              <a:buNone/>
            </a:pPr>
            <a:r>
              <a:rPr lang="en"/>
              <a:t>  </a:t>
            </a:r>
            <a:endParaRPr/>
          </a:p>
        </p:txBody>
      </p:sp>
      <p:sp>
        <p:nvSpPr>
          <p:cNvPr id="302" name="Google Shape;302;p45"/>
          <p:cNvSpPr/>
          <p:nvPr/>
        </p:nvSpPr>
        <p:spPr>
          <a:xfrm>
            <a:off x="3762925" y="4935912"/>
            <a:ext cx="3137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Proxima Nova"/>
                <a:ea typeface="Proxima Nova"/>
                <a:cs typeface="Proxima Nova"/>
                <a:sym typeface="Proxima Nova"/>
              </a:rPr>
              <a:t>© 2005–2019 Elsevier. All Rights Reserved</a:t>
            </a:r>
            <a:endParaRPr sz="900">
              <a:solidFill>
                <a:srgbClr val="000000"/>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6"/>
          <p:cNvPicPr preferRelativeResize="0"/>
          <p:nvPr/>
        </p:nvPicPr>
        <p:blipFill rotWithShape="1">
          <a:blip r:embed="rId3">
            <a:alphaModFix/>
          </a:blip>
          <a:srcRect b="8113"/>
          <a:stretch/>
        </p:blipFill>
        <p:spPr>
          <a:xfrm>
            <a:off x="4607650" y="362425"/>
            <a:ext cx="3658651" cy="3991725"/>
          </a:xfrm>
          <a:prstGeom prst="rect">
            <a:avLst/>
          </a:prstGeom>
          <a:noFill/>
          <a:ln>
            <a:noFill/>
          </a:ln>
          <a:effectLst>
            <a:outerShdw blurRad="57150" dist="19050" dir="5400000" algn="bl" rotWithShape="0">
              <a:srgbClr val="000000">
                <a:alpha val="50000"/>
              </a:srgbClr>
            </a:outerShdw>
          </a:effectLst>
        </p:spPr>
      </p:pic>
      <p:sp>
        <p:nvSpPr>
          <p:cNvPr id="308" name="Google Shape;308;p46"/>
          <p:cNvSpPr txBox="1">
            <a:spLocks noGrp="1"/>
          </p:cNvSpPr>
          <p:nvPr>
            <p:ph type="title"/>
          </p:nvPr>
        </p:nvSpPr>
        <p:spPr>
          <a:xfrm>
            <a:off x="311725" y="500925"/>
            <a:ext cx="3302400" cy="191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Anterior and posterior longitudinal ligament </a:t>
            </a:r>
            <a:endParaRPr sz="2800"/>
          </a:p>
          <a:p>
            <a:pPr marL="0" lvl="0" indent="0" algn="l" rtl="0">
              <a:spcBef>
                <a:spcPts val="0"/>
              </a:spcBef>
              <a:spcAft>
                <a:spcPts val="0"/>
              </a:spcAft>
              <a:buNone/>
            </a:pPr>
            <a:endParaRPr sz="2800" b="0">
              <a:latin typeface="Proxima Nova Semibold"/>
              <a:ea typeface="Proxima Nova Semibold"/>
              <a:cs typeface="Proxima Nova Semibold"/>
              <a:sym typeface="Proxima Nova Semibold"/>
            </a:endParaRPr>
          </a:p>
          <a:p>
            <a:pPr marL="457200" lvl="0" indent="-355600" algn="l" rtl="0">
              <a:spcBef>
                <a:spcPts val="0"/>
              </a:spcBef>
              <a:spcAft>
                <a:spcPts val="0"/>
              </a:spcAft>
              <a:buSzPts val="2000"/>
              <a:buChar char="●"/>
            </a:pPr>
            <a:r>
              <a:rPr lang="en" sz="2000" b="0"/>
              <a:t>Function to resist excessive sagittal plane motion of the spine</a:t>
            </a:r>
            <a:endParaRPr sz="2000" b="0"/>
          </a:p>
          <a:p>
            <a:pPr marL="457200" lvl="0" indent="-355600" algn="l" rtl="0">
              <a:spcBef>
                <a:spcPts val="0"/>
              </a:spcBef>
              <a:spcAft>
                <a:spcPts val="0"/>
              </a:spcAft>
              <a:buSzPts val="2000"/>
              <a:buChar char="●"/>
            </a:pPr>
            <a:r>
              <a:rPr lang="en" sz="2000" b="0"/>
              <a:t>Constrain disc</a:t>
            </a:r>
            <a:endParaRPr sz="2000" b="0"/>
          </a:p>
          <a:p>
            <a:pPr marL="457200" lvl="0" indent="-355600" algn="l" rtl="0">
              <a:spcBef>
                <a:spcPts val="0"/>
              </a:spcBef>
              <a:spcAft>
                <a:spcPts val="0"/>
              </a:spcAft>
              <a:buSzPts val="2000"/>
              <a:buChar char="●"/>
            </a:pPr>
            <a:r>
              <a:rPr lang="en" sz="2000" b="0"/>
              <a:t>Help hold the spinal alignment </a:t>
            </a:r>
            <a:endParaRPr sz="2000" b="0"/>
          </a:p>
          <a:p>
            <a:pPr marL="0" lvl="0" indent="0" algn="l" rtl="0">
              <a:spcBef>
                <a:spcPts val="0"/>
              </a:spcBef>
              <a:spcAft>
                <a:spcPts val="0"/>
              </a:spcAft>
              <a:buNone/>
            </a:pPr>
            <a:endParaRPr sz="2800" b="0">
              <a:latin typeface="Proxima Nova Semibold"/>
              <a:ea typeface="Proxima Nova Semibold"/>
              <a:cs typeface="Proxima Nova Semibold"/>
              <a:sym typeface="Proxima Nova Semibold"/>
            </a:endParaRPr>
          </a:p>
        </p:txBody>
      </p:sp>
      <p:sp>
        <p:nvSpPr>
          <p:cNvPr id="309" name="Google Shape;309;p46"/>
          <p:cNvSpPr/>
          <p:nvPr/>
        </p:nvSpPr>
        <p:spPr>
          <a:xfrm>
            <a:off x="3762925" y="4935912"/>
            <a:ext cx="3137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Proxima Nova"/>
                <a:ea typeface="Proxima Nova"/>
                <a:cs typeface="Proxima Nova"/>
                <a:sym typeface="Proxima Nova"/>
              </a:rPr>
              <a:t>© 2005–2019 Elsevier. All Rights Reserved</a:t>
            </a:r>
            <a:endParaRPr sz="900">
              <a:solidFill>
                <a:srgbClr val="000000"/>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7"/>
          <p:cNvSpPr txBox="1">
            <a:spLocks noGrp="1"/>
          </p:cNvSpPr>
          <p:nvPr>
            <p:ph type="title"/>
          </p:nvPr>
        </p:nvSpPr>
        <p:spPr>
          <a:xfrm>
            <a:off x="311725" y="344125"/>
            <a:ext cx="3127500" cy="182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Ilioinguinal ligament</a:t>
            </a:r>
            <a:endParaRPr/>
          </a:p>
          <a:p>
            <a:pPr marL="0" lvl="0" indent="0" algn="l" rtl="0">
              <a:spcBef>
                <a:spcPts val="0"/>
              </a:spcBef>
              <a:spcAft>
                <a:spcPts val="0"/>
              </a:spcAft>
              <a:buNone/>
            </a:pPr>
            <a:endParaRPr/>
          </a:p>
          <a:p>
            <a:pPr marL="457200" lvl="0" indent="-342900" algn="l" rtl="0">
              <a:spcBef>
                <a:spcPts val="0"/>
              </a:spcBef>
              <a:spcAft>
                <a:spcPts val="0"/>
              </a:spcAft>
              <a:buSzPct val="100000"/>
              <a:buChar char="●"/>
            </a:pPr>
            <a:r>
              <a:rPr lang="en" sz="2000" b="0"/>
              <a:t>Protects vital tissue</a:t>
            </a:r>
            <a:endParaRPr sz="2000" b="0"/>
          </a:p>
          <a:p>
            <a:pPr marL="457200" lvl="0" indent="-342900" algn="l" rtl="0">
              <a:spcBef>
                <a:spcPts val="0"/>
              </a:spcBef>
              <a:spcAft>
                <a:spcPts val="0"/>
              </a:spcAft>
              <a:buClr>
                <a:schemeClr val="lt1"/>
              </a:buClr>
              <a:buSzPct val="100000"/>
              <a:buFont typeface="Proxima Nova"/>
              <a:buChar char="●"/>
            </a:pPr>
            <a:r>
              <a:rPr lang="en" sz="2000" b="0"/>
              <a:t>Attachment point for abdominal oblique muscles</a:t>
            </a:r>
            <a:endParaRPr sz="2000" b="0"/>
          </a:p>
          <a:p>
            <a:pPr marL="457200" lvl="0" indent="-342900" algn="l" rtl="0">
              <a:spcBef>
                <a:spcPts val="0"/>
              </a:spcBef>
              <a:spcAft>
                <a:spcPts val="0"/>
              </a:spcAft>
              <a:buClr>
                <a:schemeClr val="lt1"/>
              </a:buClr>
              <a:buSzPct val="100000"/>
              <a:buFont typeface="Proxima Nova"/>
              <a:buChar char="●"/>
            </a:pPr>
            <a:r>
              <a:rPr lang="en" sz="2000" b="0"/>
              <a:t>The “butt wink,” another factor in a narrow base of support squat with the hip hinge.</a:t>
            </a:r>
            <a:endParaRPr sz="2000" b="0"/>
          </a:p>
          <a:p>
            <a:pPr marL="914400" lvl="1" indent="-342900" algn="l" rtl="0">
              <a:spcBef>
                <a:spcPts val="0"/>
              </a:spcBef>
              <a:spcAft>
                <a:spcPts val="0"/>
              </a:spcAft>
              <a:buClr>
                <a:schemeClr val="lt1"/>
              </a:buClr>
              <a:buSzPct val="100000"/>
              <a:buFont typeface="Proxima Nova"/>
              <a:buChar char="○"/>
            </a:pPr>
            <a:r>
              <a:rPr lang="en" sz="2000" i="1" u="sng">
                <a:latin typeface="Proxima Nova"/>
                <a:ea typeface="Proxima Nova"/>
                <a:cs typeface="Proxima Nova"/>
                <a:sym typeface="Proxima Nova"/>
              </a:rPr>
              <a:t>Puts your spine at risk</a:t>
            </a:r>
            <a:endParaRPr sz="2000" i="1" u="sng">
              <a:latin typeface="Proxima Nova"/>
              <a:ea typeface="Proxima Nova"/>
              <a:cs typeface="Proxima Nova"/>
              <a:sym typeface="Proxima Nova"/>
            </a:endParaRPr>
          </a:p>
          <a:p>
            <a:pPr marL="0" lvl="0" indent="0" algn="l" rtl="0">
              <a:spcBef>
                <a:spcPts val="0"/>
              </a:spcBef>
              <a:spcAft>
                <a:spcPts val="0"/>
              </a:spcAft>
              <a:buNone/>
            </a:pPr>
            <a:endParaRPr/>
          </a:p>
        </p:txBody>
      </p:sp>
      <p:pic>
        <p:nvPicPr>
          <p:cNvPr id="315" name="Google Shape;315;p47"/>
          <p:cNvPicPr preferRelativeResize="0"/>
          <p:nvPr/>
        </p:nvPicPr>
        <p:blipFill>
          <a:blip r:embed="rId3">
            <a:alphaModFix/>
          </a:blip>
          <a:stretch>
            <a:fillRect/>
          </a:stretch>
        </p:blipFill>
        <p:spPr>
          <a:xfrm>
            <a:off x="4793425" y="702650"/>
            <a:ext cx="3599199" cy="3599199"/>
          </a:xfrm>
          <a:prstGeom prst="rect">
            <a:avLst/>
          </a:prstGeom>
          <a:noFill/>
          <a:ln>
            <a:noFill/>
          </a:ln>
        </p:spPr>
      </p:pic>
      <p:sp>
        <p:nvSpPr>
          <p:cNvPr id="2" name="TextBox 1">
            <a:extLst>
              <a:ext uri="{FF2B5EF4-FFF2-40B4-BE49-F238E27FC236}">
                <a16:creationId xmlns:a16="http://schemas.microsoft.com/office/drawing/2014/main" id="{698E2589-219D-16E4-2EF6-72E7E91172AF}"/>
              </a:ext>
            </a:extLst>
          </p:cNvPr>
          <p:cNvSpPr txBox="1"/>
          <p:nvPr/>
        </p:nvSpPr>
        <p:spPr>
          <a:xfrm>
            <a:off x="4923692" y="4303345"/>
            <a:ext cx="3339122" cy="5491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latin typeface="Proxima Nova Semibold"/>
              </a:rPr>
              <a:t>Hannah Bryce Ely, CMI. (2014, March 18). </a:t>
            </a:r>
            <a:r>
              <a:rPr lang="en-US" sz="800" b="1" i="1" err="1">
                <a:latin typeface="Proxima Nova Semibold"/>
              </a:rPr>
              <a:t>KenHub</a:t>
            </a:r>
            <a:r>
              <a:rPr lang="en-US" sz="800" b="1" i="1">
                <a:latin typeface="Proxima Nova Semibold"/>
              </a:rPr>
              <a:t> Anatomy Illustrations</a:t>
            </a:r>
            <a:endParaRPr lang="en-US" sz="800">
              <a:latin typeface="Proxima Nova Semibold"/>
            </a:endParaRPr>
          </a:p>
          <a:p>
            <a:pPr algn="l"/>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8"/>
          <p:cNvSpPr txBox="1">
            <a:spLocks noGrp="1"/>
          </p:cNvSpPr>
          <p:nvPr>
            <p:ph type="ctrTitle"/>
          </p:nvPr>
        </p:nvSpPr>
        <p:spPr>
          <a:xfrm>
            <a:off x="311700" y="1020275"/>
            <a:ext cx="8520600" cy="1282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Biological Evolutionary Mismatch</a:t>
            </a:r>
            <a:endParaRPr>
              <a:latin typeface="Proxima Nova"/>
              <a:ea typeface="Proxima Nova"/>
              <a:cs typeface="Proxima Nova"/>
              <a:sym typeface="Proxima Nova"/>
            </a:endParaRPr>
          </a:p>
        </p:txBody>
      </p:sp>
      <p:cxnSp>
        <p:nvCxnSpPr>
          <p:cNvPr id="321" name="Google Shape;321;p48"/>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9"/>
          <p:cNvSpPr txBox="1">
            <a:spLocks noGrp="1"/>
          </p:cNvSpPr>
          <p:nvPr>
            <p:ph type="title"/>
          </p:nvPr>
        </p:nvSpPr>
        <p:spPr>
          <a:xfrm>
            <a:off x="320900" y="414725"/>
            <a:ext cx="3007200" cy="347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Biological Evolutionary Mismatch</a:t>
            </a:r>
            <a:endParaRPr sz="2800"/>
          </a:p>
          <a:p>
            <a:pPr marL="0" lvl="0" indent="0" algn="l" rtl="0">
              <a:spcBef>
                <a:spcPts val="0"/>
              </a:spcBef>
              <a:spcAft>
                <a:spcPts val="0"/>
              </a:spcAft>
              <a:buNone/>
            </a:pPr>
            <a:endParaRPr sz="2800"/>
          </a:p>
          <a:p>
            <a:pPr marL="0" lvl="0" indent="0" algn="ctr" rtl="0">
              <a:spcBef>
                <a:spcPts val="0"/>
              </a:spcBef>
              <a:spcAft>
                <a:spcPts val="0"/>
              </a:spcAft>
              <a:buNone/>
            </a:pPr>
            <a:r>
              <a:rPr lang="en" sz="2000" b="0">
                <a:latin typeface="Proxima Nova Semibold"/>
                <a:ea typeface="Proxima Nova Semibold"/>
                <a:cs typeface="Proxima Nova Semibold"/>
                <a:sym typeface="Proxima Nova Semibold"/>
              </a:rPr>
              <a:t>The anterior longitudinal ligament is much thicker when compared to the posterior ligament…But </a:t>
            </a:r>
            <a:r>
              <a:rPr lang="en" sz="2000" b="0" i="1">
                <a:latin typeface="Proxima Nova Semibold"/>
                <a:ea typeface="Proxima Nova Semibold"/>
                <a:cs typeface="Proxima Nova Semibold"/>
                <a:sym typeface="Proxima Nova Semibold"/>
              </a:rPr>
              <a:t>why? </a:t>
            </a:r>
            <a:endParaRPr sz="2000" b="0">
              <a:latin typeface="Proxima Nova Semibold"/>
              <a:ea typeface="Proxima Nova Semibold"/>
              <a:cs typeface="Proxima Nova Semibold"/>
              <a:sym typeface="Proxima Nova Semibold"/>
            </a:endParaRPr>
          </a:p>
        </p:txBody>
      </p:sp>
      <p:sp>
        <p:nvSpPr>
          <p:cNvPr id="327" name="Google Shape;327;p49"/>
          <p:cNvSpPr/>
          <p:nvPr/>
        </p:nvSpPr>
        <p:spPr>
          <a:xfrm>
            <a:off x="3762925" y="4935912"/>
            <a:ext cx="3137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Proxima Nova"/>
                <a:ea typeface="Proxima Nova"/>
                <a:cs typeface="Proxima Nova"/>
                <a:sym typeface="Proxima Nova"/>
              </a:rPr>
              <a:t>© 2005–2019 Elsevier. All Rights Reserved</a:t>
            </a:r>
            <a:endParaRPr sz="900">
              <a:solidFill>
                <a:srgbClr val="000000"/>
              </a:solidFill>
              <a:latin typeface="Proxima Nova"/>
              <a:ea typeface="Proxima Nova"/>
              <a:cs typeface="Proxima Nova"/>
              <a:sym typeface="Proxima Nova"/>
            </a:endParaRPr>
          </a:p>
        </p:txBody>
      </p:sp>
      <p:pic>
        <p:nvPicPr>
          <p:cNvPr id="328" name="Google Shape;328;p49"/>
          <p:cNvPicPr preferRelativeResize="0"/>
          <p:nvPr/>
        </p:nvPicPr>
        <p:blipFill>
          <a:blip r:embed="rId4">
            <a:alphaModFix/>
          </a:blip>
          <a:stretch>
            <a:fillRect/>
          </a:stretch>
        </p:blipFill>
        <p:spPr>
          <a:xfrm>
            <a:off x="6432200" y="1705800"/>
            <a:ext cx="2298000" cy="2823100"/>
          </a:xfrm>
          <a:prstGeom prst="rect">
            <a:avLst/>
          </a:prstGeom>
          <a:noFill/>
          <a:ln>
            <a:noFill/>
          </a:ln>
        </p:spPr>
      </p:pic>
      <p:pic>
        <p:nvPicPr>
          <p:cNvPr id="329" name="Google Shape;329;p49"/>
          <p:cNvPicPr preferRelativeResize="0"/>
          <p:nvPr/>
        </p:nvPicPr>
        <p:blipFill>
          <a:blip r:embed="rId5">
            <a:alphaModFix/>
          </a:blip>
          <a:stretch>
            <a:fillRect/>
          </a:stretch>
        </p:blipFill>
        <p:spPr>
          <a:xfrm>
            <a:off x="4047600" y="364900"/>
            <a:ext cx="2629639" cy="2508675"/>
          </a:xfrm>
          <a:prstGeom prst="rect">
            <a:avLst/>
          </a:prstGeom>
          <a:noFill/>
          <a:ln>
            <a:noFill/>
          </a:ln>
        </p:spPr>
      </p:pic>
      <p:sp>
        <p:nvSpPr>
          <p:cNvPr id="2" name="TextBox 1">
            <a:extLst>
              <a:ext uri="{FF2B5EF4-FFF2-40B4-BE49-F238E27FC236}">
                <a16:creationId xmlns:a16="http://schemas.microsoft.com/office/drawing/2014/main" id="{D9F79006-9B43-E291-656C-E1ACC2235685}"/>
              </a:ext>
            </a:extLst>
          </p:cNvPr>
          <p:cNvSpPr txBox="1"/>
          <p:nvPr/>
        </p:nvSpPr>
        <p:spPr>
          <a:xfrm>
            <a:off x="-1973" y="4783110"/>
            <a:ext cx="3432943"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rPr>
              <a:t>Hyler D, Walsh J, Little R, Slonim A, 1981. Eberlein R, Holzapfel GA, Fröhlich M, 2004. </a:t>
            </a:r>
          </a:p>
          <a:p>
            <a:endParaRPr lang="en-US" sz="900"/>
          </a:p>
        </p:txBody>
      </p:sp>
    </p:spTree>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0"/>
          <p:cNvSpPr txBox="1">
            <a:spLocks noGrp="1"/>
          </p:cNvSpPr>
          <p:nvPr>
            <p:ph type="title"/>
          </p:nvPr>
        </p:nvSpPr>
        <p:spPr>
          <a:xfrm>
            <a:off x="170600" y="312600"/>
            <a:ext cx="3437100" cy="4623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133"/>
              <a:t>Biological Evolutionary Mismatch</a:t>
            </a:r>
            <a:endParaRPr sz="3133"/>
          </a:p>
          <a:p>
            <a:pPr marL="0" lvl="0" indent="0" algn="l" rtl="0">
              <a:spcBef>
                <a:spcPts val="0"/>
              </a:spcBef>
              <a:spcAft>
                <a:spcPts val="0"/>
              </a:spcAft>
              <a:buClr>
                <a:schemeClr val="accent6"/>
              </a:buClr>
              <a:buSzPts val="1100"/>
              <a:buFont typeface="Arial"/>
              <a:buNone/>
            </a:pPr>
            <a:endParaRPr sz="2800"/>
          </a:p>
          <a:p>
            <a:pPr marL="457200" lvl="0" indent="-355600" algn="l" rtl="0">
              <a:spcBef>
                <a:spcPts val="0"/>
              </a:spcBef>
              <a:spcAft>
                <a:spcPts val="0"/>
              </a:spcAft>
              <a:buSzPts val="2000"/>
              <a:buChar char="●"/>
            </a:pPr>
            <a:r>
              <a:rPr lang="en" sz="2000"/>
              <a:t>Within the intervertebral disc, the nucleus is positioned more posteriorly and the annulus has thicker anterior fibers…But </a:t>
            </a:r>
            <a:r>
              <a:rPr lang="en" sz="2000" i="1"/>
              <a:t>why?</a:t>
            </a:r>
            <a:endParaRPr sz="2000" i="1"/>
          </a:p>
          <a:p>
            <a:pPr marL="0" lvl="0" indent="0" algn="l" rtl="0">
              <a:spcBef>
                <a:spcPts val="0"/>
              </a:spcBef>
              <a:spcAft>
                <a:spcPts val="0"/>
              </a:spcAft>
              <a:buNone/>
            </a:pPr>
            <a:endParaRPr sz="2000" i="1"/>
          </a:p>
        </p:txBody>
      </p:sp>
      <p:sp>
        <p:nvSpPr>
          <p:cNvPr id="335" name="Google Shape;335;p50"/>
          <p:cNvSpPr/>
          <p:nvPr/>
        </p:nvSpPr>
        <p:spPr>
          <a:xfrm>
            <a:off x="3776000" y="4935912"/>
            <a:ext cx="3137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Proxima Nova"/>
                <a:ea typeface="Proxima Nova"/>
                <a:cs typeface="Proxima Nova"/>
                <a:sym typeface="Proxima Nova"/>
              </a:rPr>
              <a:t>© 2005–2019 Elsevier. All Rights Reserved</a:t>
            </a:r>
            <a:endParaRPr sz="900">
              <a:solidFill>
                <a:srgbClr val="000000"/>
              </a:solidFill>
              <a:latin typeface="Proxima Nova"/>
              <a:ea typeface="Proxima Nova"/>
              <a:cs typeface="Proxima Nova"/>
              <a:sym typeface="Proxima Nova"/>
            </a:endParaRPr>
          </a:p>
        </p:txBody>
      </p:sp>
      <p:pic>
        <p:nvPicPr>
          <p:cNvPr id="336" name="Google Shape;336;p50"/>
          <p:cNvPicPr preferRelativeResize="0"/>
          <p:nvPr/>
        </p:nvPicPr>
        <p:blipFill>
          <a:blip r:embed="rId3">
            <a:alphaModFix/>
          </a:blip>
          <a:stretch>
            <a:fillRect/>
          </a:stretch>
        </p:blipFill>
        <p:spPr>
          <a:xfrm>
            <a:off x="5264474" y="215629"/>
            <a:ext cx="3496199" cy="3065224"/>
          </a:xfrm>
          <a:prstGeom prst="rect">
            <a:avLst/>
          </a:prstGeom>
          <a:noFill/>
          <a:ln>
            <a:noFill/>
          </a:ln>
        </p:spPr>
      </p:pic>
      <p:pic>
        <p:nvPicPr>
          <p:cNvPr id="337" name="Google Shape;337;p50"/>
          <p:cNvPicPr preferRelativeResize="0"/>
          <p:nvPr/>
        </p:nvPicPr>
        <p:blipFill rotWithShape="1">
          <a:blip r:embed="rId4">
            <a:alphaModFix/>
          </a:blip>
          <a:srcRect b="4816"/>
          <a:stretch/>
        </p:blipFill>
        <p:spPr>
          <a:xfrm>
            <a:off x="4091425" y="2630597"/>
            <a:ext cx="2821975" cy="17874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1"/>
          <p:cNvSpPr/>
          <p:nvPr/>
        </p:nvSpPr>
        <p:spPr>
          <a:xfrm>
            <a:off x="4500300" y="1717775"/>
            <a:ext cx="4332000" cy="26259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Tension vs Compression and Bernoulli's Principle</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Tension: pull apart</a:t>
            </a:r>
            <a:endParaRPr sz="2000" i="0" u="none" strike="noStrike" cap="none">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Compression: push together</a:t>
            </a:r>
            <a:endParaRPr sz="2000" i="0" u="none" strike="noStrike" cap="none">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Bernoulli's Principle: Fluid moves from higher to lower pressure</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i="0" u="none" strike="noStrike" cap="none">
              <a:solidFill>
                <a:schemeClr val="accent6"/>
              </a:solidFill>
              <a:latin typeface="Proxima Nova"/>
              <a:ea typeface="Proxima Nova"/>
              <a:cs typeface="Proxima Nova"/>
              <a:sym typeface="Proxima Nova"/>
            </a:endParaRPr>
          </a:p>
        </p:txBody>
      </p:sp>
      <p:sp>
        <p:nvSpPr>
          <p:cNvPr id="343" name="Google Shape;343;p5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620">
                <a:latin typeface="Proxima Nova"/>
                <a:ea typeface="Proxima Nova"/>
                <a:cs typeface="Proxima Nova"/>
                <a:sym typeface="Proxima Nova"/>
              </a:rPr>
              <a:t>Evolutionary Mismatch</a:t>
            </a:r>
            <a:endParaRPr sz="3620">
              <a:latin typeface="Proxima Nova"/>
              <a:ea typeface="Proxima Nova"/>
              <a:cs typeface="Proxima Nova"/>
              <a:sym typeface="Proxima Nova"/>
            </a:endParaRPr>
          </a:p>
        </p:txBody>
      </p:sp>
      <p:pic>
        <p:nvPicPr>
          <p:cNvPr id="344" name="Google Shape;344;p51"/>
          <p:cNvPicPr preferRelativeResize="0"/>
          <p:nvPr/>
        </p:nvPicPr>
        <p:blipFill rotWithShape="1">
          <a:blip r:embed="rId3">
            <a:alphaModFix/>
          </a:blip>
          <a:srcRect l="5167" t="13962" r="11220" b="27372"/>
          <a:stretch/>
        </p:blipFill>
        <p:spPr>
          <a:xfrm>
            <a:off x="311700" y="1288711"/>
            <a:ext cx="3843098" cy="2022499"/>
          </a:xfrm>
          <a:prstGeom prst="rect">
            <a:avLst/>
          </a:prstGeom>
          <a:noFill/>
          <a:ln>
            <a:noFill/>
          </a:ln>
          <a:effectLst>
            <a:outerShdw blurRad="57150" dist="19050" dir="5400000" algn="bl" rotWithShape="0">
              <a:srgbClr val="000000">
                <a:alpha val="50000"/>
              </a:srgbClr>
            </a:outerShdw>
          </a:effectLst>
        </p:spPr>
      </p:pic>
      <p:pic>
        <p:nvPicPr>
          <p:cNvPr id="345" name="Google Shape;345;p51"/>
          <p:cNvPicPr preferRelativeResize="0"/>
          <p:nvPr/>
        </p:nvPicPr>
        <p:blipFill>
          <a:blip r:embed="rId4">
            <a:alphaModFix/>
          </a:blip>
          <a:stretch>
            <a:fillRect/>
          </a:stretch>
        </p:blipFill>
        <p:spPr>
          <a:xfrm>
            <a:off x="1029372" y="3439989"/>
            <a:ext cx="2386195" cy="1370450"/>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78407D64-A78C-D5D7-F786-CE1D1E06E314}"/>
              </a:ext>
            </a:extLst>
          </p:cNvPr>
          <p:cNvSpPr txBox="1"/>
          <p:nvPr/>
        </p:nvSpPr>
        <p:spPr>
          <a:xfrm>
            <a:off x="860707" y="4813834"/>
            <a:ext cx="433908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RadiologyKey</a:t>
            </a:r>
            <a:r>
              <a:rPr lang="en-US" sz="800">
                <a:latin typeface="Proxima Nova"/>
              </a:rPr>
              <a:t>. (2019, March 23). </a:t>
            </a:r>
            <a:r>
              <a:rPr lang="en-US" sz="800" i="1">
                <a:latin typeface="Proxima Nova"/>
              </a:rPr>
              <a:t>The thoracolumbar spine</a:t>
            </a:r>
            <a:r>
              <a:rPr lang="en-US" sz="800">
                <a:latin typeface="Proxima Nova"/>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2"/>
          <p:cNvSpPr/>
          <p:nvPr/>
        </p:nvSpPr>
        <p:spPr>
          <a:xfrm>
            <a:off x="190225" y="1643625"/>
            <a:ext cx="4920900" cy="19809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Retain features similar to </a:t>
            </a:r>
            <a:r>
              <a:rPr lang="en" sz="2000">
                <a:solidFill>
                  <a:schemeClr val="accent6"/>
                </a:solidFill>
                <a:latin typeface="Proxima Nova"/>
                <a:ea typeface="Proxima Nova"/>
                <a:cs typeface="Proxima Nova"/>
                <a:sym typeface="Proxima Nova"/>
              </a:rPr>
              <a:t>n</a:t>
            </a:r>
            <a:r>
              <a:rPr lang="en" sz="2000" i="0" u="none" strike="noStrike" cap="none">
                <a:solidFill>
                  <a:schemeClr val="accent6"/>
                </a:solidFill>
                <a:latin typeface="Proxima Nova"/>
                <a:ea typeface="Proxima Nova"/>
                <a:cs typeface="Proxima Nova"/>
                <a:sym typeface="Proxima Nova"/>
              </a:rPr>
              <a:t>on-human primates </a:t>
            </a:r>
            <a:endParaRPr sz="2000" i="0" u="none" strike="noStrike" cap="none">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a:t>
            </a:r>
            <a:r>
              <a:rPr lang="en" sz="2000" i="0" u="none" strike="noStrike" cap="none">
                <a:solidFill>
                  <a:schemeClr val="accent6"/>
                </a:solidFill>
                <a:latin typeface="Proxima Nova"/>
                <a:ea typeface="Proxima Nova"/>
                <a:cs typeface="Proxima Nova"/>
                <a:sym typeface="Proxima Nova"/>
              </a:rPr>
              <a:t>ubstantial anterior longitudinal ligament</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N</a:t>
            </a:r>
            <a:r>
              <a:rPr lang="en" sz="2000" i="0" u="none" strike="noStrike" cap="none">
                <a:solidFill>
                  <a:schemeClr val="accent6"/>
                </a:solidFill>
                <a:latin typeface="Proxima Nova"/>
                <a:ea typeface="Proxima Nova"/>
                <a:cs typeface="Proxima Nova"/>
                <a:sym typeface="Proxima Nova"/>
              </a:rPr>
              <a:t>ucleus positioned more posteriorly in the disc</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What forces did we evolve under? </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i="1" u="sng" strike="noStrike" cap="none">
              <a:solidFill>
                <a:schemeClr val="accent6"/>
              </a:solidFill>
              <a:latin typeface="Proxima Nova"/>
              <a:ea typeface="Proxima Nova"/>
              <a:cs typeface="Proxima Nova"/>
              <a:sym typeface="Proxima Nova"/>
            </a:endParaRPr>
          </a:p>
        </p:txBody>
      </p:sp>
      <p:sp>
        <p:nvSpPr>
          <p:cNvPr id="351" name="Google Shape;351;p5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7348"/>
              <a:buFont typeface="Arial"/>
              <a:buNone/>
            </a:pPr>
            <a:r>
              <a:rPr lang="en" sz="3620"/>
              <a:t>Evolutionary Mismatch</a:t>
            </a:r>
            <a:endParaRPr sz="3620"/>
          </a:p>
          <a:p>
            <a:pPr marL="0" lvl="0" indent="0" algn="ctr" rtl="0">
              <a:spcBef>
                <a:spcPts val="0"/>
              </a:spcBef>
              <a:spcAft>
                <a:spcPts val="0"/>
              </a:spcAft>
              <a:buNone/>
            </a:pPr>
            <a:endParaRPr/>
          </a:p>
        </p:txBody>
      </p:sp>
      <p:pic>
        <p:nvPicPr>
          <p:cNvPr id="352" name="Google Shape;352;p52"/>
          <p:cNvPicPr preferRelativeResize="0"/>
          <p:nvPr/>
        </p:nvPicPr>
        <p:blipFill rotWithShape="1">
          <a:blip r:embed="rId3">
            <a:alphaModFix/>
          </a:blip>
          <a:srcRect t="25467" r="17369"/>
          <a:stretch/>
        </p:blipFill>
        <p:spPr>
          <a:xfrm>
            <a:off x="6237363" y="2937525"/>
            <a:ext cx="1687850" cy="1344000"/>
          </a:xfrm>
          <a:prstGeom prst="rect">
            <a:avLst/>
          </a:prstGeom>
          <a:noFill/>
          <a:ln>
            <a:noFill/>
          </a:ln>
          <a:effectLst>
            <a:outerShdw blurRad="57150" dist="19050" dir="5400000" algn="bl" rotWithShape="0">
              <a:srgbClr val="000000">
                <a:alpha val="50000"/>
              </a:srgbClr>
            </a:outerShdw>
          </a:effectLst>
        </p:spPr>
      </p:pic>
      <p:pic>
        <p:nvPicPr>
          <p:cNvPr id="353" name="Google Shape;353;p52"/>
          <p:cNvPicPr preferRelativeResize="0"/>
          <p:nvPr/>
        </p:nvPicPr>
        <p:blipFill>
          <a:blip r:embed="rId4">
            <a:alphaModFix/>
          </a:blip>
          <a:stretch>
            <a:fillRect/>
          </a:stretch>
        </p:blipFill>
        <p:spPr>
          <a:xfrm>
            <a:off x="5645788" y="1128140"/>
            <a:ext cx="2867025" cy="1590675"/>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49E2BBEC-8F36-DF87-9DEB-B8B95D79C3B0}"/>
              </a:ext>
            </a:extLst>
          </p:cNvPr>
          <p:cNvSpPr txBox="1"/>
          <p:nvPr/>
        </p:nvSpPr>
        <p:spPr>
          <a:xfrm>
            <a:off x="5646615" y="2720731"/>
            <a:ext cx="390573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TeachEngineering</a:t>
            </a:r>
            <a:r>
              <a:rPr lang="en-US" sz="800">
                <a:latin typeface="Proxima Nova"/>
              </a:rPr>
              <a:t>. (2024, September 11). </a:t>
            </a:r>
            <a:r>
              <a:rPr lang="en-US" sz="800" i="1">
                <a:latin typeface="Proxima Nova"/>
              </a:rPr>
              <a:t>Designing bridges</a:t>
            </a:r>
            <a:endParaRPr lang="en-US" sz="800">
              <a:latin typeface="Proxima Nova"/>
            </a:endParaRPr>
          </a:p>
        </p:txBody>
      </p:sp>
      <p:sp>
        <p:nvSpPr>
          <p:cNvPr id="3" name="TextBox 2">
            <a:extLst>
              <a:ext uri="{FF2B5EF4-FFF2-40B4-BE49-F238E27FC236}">
                <a16:creationId xmlns:a16="http://schemas.microsoft.com/office/drawing/2014/main" id="{62FF0C2D-9CC6-7091-4DBD-E74751D5F126}"/>
              </a:ext>
            </a:extLst>
          </p:cNvPr>
          <p:cNvSpPr txBox="1"/>
          <p:nvPr/>
        </p:nvSpPr>
        <p:spPr>
          <a:xfrm>
            <a:off x="5642219" y="4283808"/>
            <a:ext cx="389596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solidFill>
                  <a:srgbClr val="222222"/>
                </a:solidFill>
                <a:latin typeface="Proxima Nova"/>
              </a:rPr>
              <a:t>Galbusera</a:t>
            </a:r>
            <a:r>
              <a:rPr lang="en-US" sz="800">
                <a:solidFill>
                  <a:srgbClr val="222222"/>
                </a:solidFill>
                <a:latin typeface="Proxima Nova"/>
              </a:rPr>
              <a:t>, F., &amp; Bassani, T, 2019.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53"/>
          <p:cNvPicPr preferRelativeResize="0"/>
          <p:nvPr/>
        </p:nvPicPr>
        <p:blipFill>
          <a:blip r:embed="rId3">
            <a:alphaModFix/>
          </a:blip>
          <a:stretch>
            <a:fillRect/>
          </a:stretch>
        </p:blipFill>
        <p:spPr>
          <a:xfrm>
            <a:off x="6505025" y="1405027"/>
            <a:ext cx="2450700" cy="2337975"/>
          </a:xfrm>
          <a:prstGeom prst="rect">
            <a:avLst/>
          </a:prstGeom>
          <a:noFill/>
          <a:ln>
            <a:noFill/>
          </a:ln>
        </p:spPr>
      </p:pic>
      <p:pic>
        <p:nvPicPr>
          <p:cNvPr id="359" name="Google Shape;359;p53"/>
          <p:cNvPicPr preferRelativeResize="0"/>
          <p:nvPr/>
        </p:nvPicPr>
        <p:blipFill>
          <a:blip r:embed="rId4">
            <a:alphaModFix/>
          </a:blip>
          <a:stretch>
            <a:fillRect/>
          </a:stretch>
        </p:blipFill>
        <p:spPr>
          <a:xfrm>
            <a:off x="4279801" y="2215"/>
            <a:ext cx="2225225" cy="2733700"/>
          </a:xfrm>
          <a:prstGeom prst="rect">
            <a:avLst/>
          </a:prstGeom>
          <a:noFill/>
          <a:ln>
            <a:noFill/>
          </a:ln>
        </p:spPr>
      </p:pic>
      <p:pic>
        <p:nvPicPr>
          <p:cNvPr id="360" name="Google Shape;360;p53"/>
          <p:cNvPicPr preferRelativeResize="0"/>
          <p:nvPr/>
        </p:nvPicPr>
        <p:blipFill rotWithShape="1">
          <a:blip r:embed="rId5">
            <a:alphaModFix/>
          </a:blip>
          <a:srcRect b="4816"/>
          <a:stretch/>
        </p:blipFill>
        <p:spPr>
          <a:xfrm>
            <a:off x="3782817" y="2827110"/>
            <a:ext cx="2821975" cy="1787453"/>
          </a:xfrm>
          <a:prstGeom prst="rect">
            <a:avLst/>
          </a:prstGeom>
          <a:noFill/>
          <a:ln>
            <a:noFill/>
          </a:ln>
        </p:spPr>
      </p:pic>
      <p:sp>
        <p:nvSpPr>
          <p:cNvPr id="361" name="Google Shape;361;p53"/>
          <p:cNvSpPr txBox="1">
            <a:spLocks noGrp="1"/>
          </p:cNvSpPr>
          <p:nvPr>
            <p:ph type="title"/>
          </p:nvPr>
        </p:nvSpPr>
        <p:spPr>
          <a:xfrm>
            <a:off x="320900" y="414725"/>
            <a:ext cx="3007200" cy="347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a:t>Biological Evolutionary Mismatch</a:t>
            </a:r>
            <a:endParaRPr sz="3300"/>
          </a:p>
          <a:p>
            <a:pPr marL="0" lvl="0" indent="0" algn="l" rtl="0">
              <a:spcBef>
                <a:spcPts val="0"/>
              </a:spcBef>
              <a:spcAft>
                <a:spcPts val="0"/>
              </a:spcAft>
              <a:buNone/>
            </a:pPr>
            <a:endParaRPr sz="2800"/>
          </a:p>
          <a:p>
            <a:pPr marL="0" lvl="0" indent="0" algn="ctr" rtl="0">
              <a:spcBef>
                <a:spcPts val="0"/>
              </a:spcBef>
              <a:spcAft>
                <a:spcPts val="0"/>
              </a:spcAft>
              <a:buNone/>
            </a:pPr>
            <a:r>
              <a:rPr lang="en" sz="2500" b="0" i="1">
                <a:latin typeface="Proxima Nova Semibold"/>
                <a:ea typeface="Proxima Nova Semibold"/>
                <a:cs typeface="Proxima Nova Semibold"/>
                <a:sym typeface="Proxima Nova Semibold"/>
              </a:rPr>
              <a:t>Now do you understand why?</a:t>
            </a:r>
            <a:endParaRPr sz="2500" b="0" i="1">
              <a:latin typeface="Proxima Nova Semibold"/>
              <a:ea typeface="Proxima Nova Semibold"/>
              <a:cs typeface="Proxima Nova Semibold"/>
              <a:sym typeface="Proxima Nova Semibold"/>
            </a:endParaRPr>
          </a:p>
        </p:txBody>
      </p:sp>
      <p:sp>
        <p:nvSpPr>
          <p:cNvPr id="2" name="TextBox 1">
            <a:extLst>
              <a:ext uri="{FF2B5EF4-FFF2-40B4-BE49-F238E27FC236}">
                <a16:creationId xmlns:a16="http://schemas.microsoft.com/office/drawing/2014/main" id="{6EAF45A7-731C-1B53-F77D-D62B631AB8D0}"/>
              </a:ext>
            </a:extLst>
          </p:cNvPr>
          <p:cNvSpPr txBox="1"/>
          <p:nvPr/>
        </p:nvSpPr>
        <p:spPr>
          <a:xfrm>
            <a:off x="3780694" y="4835770"/>
            <a:ext cx="45114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Kenhub</a:t>
            </a:r>
            <a:r>
              <a:rPr lang="en-US" sz="800">
                <a:latin typeface="Proxima Nova"/>
              </a:rPr>
              <a:t> GmbH. (n.d.). </a:t>
            </a:r>
            <a:r>
              <a:rPr lang="en-US" sz="800" i="1">
                <a:latin typeface="Proxima Nova"/>
              </a:rPr>
              <a:t>The vertebral column (spine or backbone)</a:t>
            </a:r>
            <a:r>
              <a:rPr lang="en-US"/>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Our Evolutionary Past </a:t>
            </a:r>
            <a:endParaRPr>
              <a:latin typeface="Proxima Nova"/>
              <a:ea typeface="Proxima Nova"/>
              <a:cs typeface="Proxima Nova"/>
              <a:sym typeface="Proxima Nova"/>
            </a:endParaRPr>
          </a:p>
        </p:txBody>
      </p:sp>
      <p:sp>
        <p:nvSpPr>
          <p:cNvPr id="143" name="Google Shape;143;p27"/>
          <p:cNvSpPr txBox="1"/>
          <p:nvPr/>
        </p:nvSpPr>
        <p:spPr>
          <a:xfrm>
            <a:off x="311700" y="2020925"/>
            <a:ext cx="5062800" cy="17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latin typeface="Proxima Nova Semibold"/>
                <a:ea typeface="Proxima Nova Semibold"/>
                <a:cs typeface="Proxima Nova Semibold"/>
                <a:sym typeface="Proxima Nova Semibold"/>
              </a:rPr>
              <a:t>Adapted to climb trees and walk on all fours, not adapted to ambulate as bipeds on two feet </a:t>
            </a:r>
            <a:endParaRPr sz="2600">
              <a:latin typeface="Proxima Nova Semibold"/>
              <a:ea typeface="Proxima Nova Semibold"/>
              <a:cs typeface="Proxima Nova Semibold"/>
              <a:sym typeface="Proxima Nova Semibold"/>
            </a:endParaRPr>
          </a:p>
          <a:p>
            <a:pPr marL="0" lvl="0" indent="0" algn="ctr" rtl="0">
              <a:spcBef>
                <a:spcPts val="0"/>
              </a:spcBef>
              <a:spcAft>
                <a:spcPts val="0"/>
              </a:spcAft>
              <a:buNone/>
            </a:pPr>
            <a:endParaRPr sz="2600">
              <a:latin typeface="Proxima Nova Semibold"/>
              <a:ea typeface="Proxima Nova Semibold"/>
              <a:cs typeface="Proxima Nova Semibold"/>
              <a:sym typeface="Proxima Nova Semibold"/>
            </a:endParaRPr>
          </a:p>
        </p:txBody>
      </p:sp>
      <p:pic>
        <p:nvPicPr>
          <p:cNvPr id="144" name="Google Shape;144;p27"/>
          <p:cNvPicPr preferRelativeResize="0"/>
          <p:nvPr/>
        </p:nvPicPr>
        <p:blipFill>
          <a:blip r:embed="rId4">
            <a:alphaModFix/>
          </a:blip>
          <a:stretch>
            <a:fillRect/>
          </a:stretch>
        </p:blipFill>
        <p:spPr>
          <a:xfrm>
            <a:off x="6738375" y="1415738"/>
            <a:ext cx="1914525" cy="2390775"/>
          </a:xfrm>
          <a:prstGeom prst="rect">
            <a:avLst/>
          </a:prstGeom>
          <a:noFill/>
          <a:ln>
            <a:noFill/>
          </a:ln>
        </p:spPr>
      </p:pic>
      <p:pic>
        <p:nvPicPr>
          <p:cNvPr id="145" name="Google Shape;145;p27"/>
          <p:cNvPicPr preferRelativeResize="0"/>
          <p:nvPr/>
        </p:nvPicPr>
        <p:blipFill rotWithShape="1">
          <a:blip r:embed="rId5">
            <a:alphaModFix/>
          </a:blip>
          <a:srcRect b="10618"/>
          <a:stretch/>
        </p:blipFill>
        <p:spPr>
          <a:xfrm>
            <a:off x="5463650" y="3043625"/>
            <a:ext cx="2055275" cy="1317125"/>
          </a:xfrm>
          <a:prstGeom prst="rect">
            <a:avLst/>
          </a:prstGeom>
          <a:noFill/>
          <a:ln>
            <a:noFill/>
          </a:ln>
        </p:spPr>
      </p:pic>
      <p:sp>
        <p:nvSpPr>
          <p:cNvPr id="146" name="Google Shape;146;p27"/>
          <p:cNvSpPr txBox="1"/>
          <p:nvPr/>
        </p:nvSpPr>
        <p:spPr>
          <a:xfrm>
            <a:off x="0" y="4929728"/>
            <a:ext cx="6779400" cy="430857"/>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latin typeface="Proxima Nova"/>
                <a:ea typeface="Proxima Nova"/>
                <a:cs typeface="Proxima Nova"/>
                <a:sym typeface="Proxima Nova"/>
              </a:rPr>
              <a:t>Aiello L, Dean C, 1990.</a:t>
            </a:r>
            <a:r>
              <a:rPr lang="en" sz="800">
                <a:latin typeface="Proxima Nova"/>
                <a:ea typeface="Calibri"/>
                <a:cs typeface="Calibri"/>
              </a:rPr>
              <a:t> Holowka NB, Lieberman DE, 2018.</a:t>
            </a:r>
          </a:p>
          <a:p>
            <a:endParaRPr lang="en-US" sz="800">
              <a:solidFill>
                <a:schemeClr val="accent1"/>
              </a:solidFill>
              <a:latin typeface="Proxima Nova"/>
              <a:ea typeface="Proxima Nova"/>
              <a:cs typeface="Proxima Nova"/>
            </a:endParaRPr>
          </a:p>
        </p:txBody>
      </p:sp>
    </p:spTree>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4"/>
          <p:cNvSpPr txBox="1">
            <a:spLocks noGrp="1"/>
          </p:cNvSpPr>
          <p:nvPr>
            <p:ph type="ctrTitle"/>
          </p:nvPr>
        </p:nvSpPr>
        <p:spPr>
          <a:xfrm>
            <a:off x="311700" y="102027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Proxima Nova"/>
                <a:ea typeface="Proxima Nova"/>
                <a:cs typeface="Proxima Nova"/>
                <a:sym typeface="Proxima Nova"/>
              </a:rPr>
              <a:t>Cultural Evolutionary Mismatch</a:t>
            </a:r>
            <a:endParaRPr>
              <a:latin typeface="Proxima Nova"/>
              <a:ea typeface="Proxima Nova"/>
              <a:cs typeface="Proxima Nova"/>
              <a:sym typeface="Proxima Nova"/>
            </a:endParaRPr>
          </a:p>
        </p:txBody>
      </p:sp>
      <p:cxnSp>
        <p:nvCxnSpPr>
          <p:cNvPr id="367" name="Google Shape;367;p54"/>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pic>
        <p:nvPicPr>
          <p:cNvPr id="2" name="Picture 1" descr="A person in a line of human evolution&#10;&#10;AI-generated content may be incorrect.">
            <a:extLst>
              <a:ext uri="{FF2B5EF4-FFF2-40B4-BE49-F238E27FC236}">
                <a16:creationId xmlns:a16="http://schemas.microsoft.com/office/drawing/2014/main" id="{A1A89601-880F-14B3-0825-2178FB578FAD}"/>
              </a:ext>
            </a:extLst>
          </p:cNvPr>
          <p:cNvPicPr>
            <a:picLocks noChangeAspect="1"/>
          </p:cNvPicPr>
          <p:nvPr/>
        </p:nvPicPr>
        <p:blipFill>
          <a:blip r:embed="rId3"/>
          <a:stretch>
            <a:fillRect/>
          </a:stretch>
        </p:blipFill>
        <p:spPr>
          <a:xfrm>
            <a:off x="2748019" y="2108230"/>
            <a:ext cx="3649902" cy="2697010"/>
          </a:xfrm>
          <a:prstGeom prst="rect">
            <a:avLst/>
          </a:prstGeom>
        </p:spPr>
      </p:pic>
      <p:sp>
        <p:nvSpPr>
          <p:cNvPr id="3" name="TextBox 2">
            <a:extLst>
              <a:ext uri="{FF2B5EF4-FFF2-40B4-BE49-F238E27FC236}">
                <a16:creationId xmlns:a16="http://schemas.microsoft.com/office/drawing/2014/main" id="{6441B111-2DC7-9FDD-82FA-6A4391751944}"/>
              </a:ext>
            </a:extLst>
          </p:cNvPr>
          <p:cNvSpPr txBox="1"/>
          <p:nvPr/>
        </p:nvSpPr>
        <p:spPr>
          <a:xfrm>
            <a:off x="2002693" y="4806460"/>
            <a:ext cx="47263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Adedoyin, R. (2017). </a:t>
            </a:r>
            <a:r>
              <a:rPr lang="en-US" sz="800" i="1">
                <a:latin typeface="Proxima Nova"/>
              </a:rPr>
              <a:t>Evolution of physical inactivity</a:t>
            </a:r>
            <a:r>
              <a:rPr lang="en-US" sz="800">
                <a:latin typeface="Proxima Nova"/>
              </a:rPr>
              <a:t> [Figure 2]. In </a:t>
            </a:r>
            <a:r>
              <a:rPr lang="en-US" sz="800" i="1">
                <a:latin typeface="Proxima Nova"/>
              </a:rPr>
              <a:t>Arise and Walk – A Theology of Exercise for Healthy Living</a:t>
            </a:r>
            <a:endParaRPr lang="en-US" sz="800">
              <a:latin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5"/>
          <p:cNvSpPr/>
          <p:nvPr/>
        </p:nvSpPr>
        <p:spPr>
          <a:xfrm>
            <a:off x="152400" y="1521375"/>
            <a:ext cx="4311539" cy="2741914"/>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Modern culture / Mismatch</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a:t>
            </a:r>
            <a:r>
              <a:rPr lang="en" sz="2000" strike="noStrike" cap="none">
                <a:solidFill>
                  <a:schemeClr val="accent6"/>
                </a:solidFill>
                <a:latin typeface="Proxima Nova"/>
                <a:ea typeface="Proxima Nova"/>
                <a:cs typeface="Proxima Nova"/>
                <a:sym typeface="Proxima Nova"/>
              </a:rPr>
              <a:t>it too much</a:t>
            </a:r>
            <a:endParaRPr sz="2000" strike="noStrike" cap="none">
              <a:solidFill>
                <a:schemeClr val="accent6"/>
              </a:solidFill>
              <a:latin typeface="Proxima Nova"/>
              <a:ea typeface="Proxima Nova"/>
              <a:cs typeface="Proxima Nova"/>
              <a:sym typeface="Proxima Nova"/>
            </a:endParaRPr>
          </a:p>
          <a:p>
            <a:pPr marL="91440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Exercise/move too little</a:t>
            </a:r>
            <a:endParaRPr sz="2000">
              <a:solidFill>
                <a:schemeClr val="accent6"/>
              </a:solidFill>
              <a:latin typeface="Proxima Nova"/>
              <a:ea typeface="Proxima Nova"/>
              <a:cs typeface="Proxima Nova"/>
              <a:sym typeface="Proxima Nova"/>
            </a:endParaRPr>
          </a:p>
          <a:p>
            <a:pPr marL="91440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Increase in body mass indices </a:t>
            </a:r>
            <a:endParaRPr sz="2000">
              <a:solidFill>
                <a:schemeClr val="accent6"/>
              </a:solidFill>
              <a:latin typeface="Proxima Nova"/>
              <a:ea typeface="Proxima Nova"/>
              <a:cs typeface="Proxima Nova"/>
              <a:sym typeface="Proxima Nova"/>
            </a:endParaRPr>
          </a:p>
          <a:p>
            <a:pPr marL="914400" lvl="1" indent="-355600">
              <a:buClr>
                <a:schemeClr val="accent6"/>
              </a:buClr>
              <a:buSzPts val="2000"/>
              <a:buFont typeface="Proxima Nova"/>
              <a:buChar char="○"/>
            </a:pPr>
            <a:r>
              <a:rPr lang="en" sz="2000">
                <a:solidFill>
                  <a:schemeClr val="accent6"/>
                </a:solidFill>
                <a:latin typeface="Proxima Nova"/>
                <a:ea typeface="Proxima Nova"/>
                <a:cs typeface="Proxima Nova"/>
                <a:sym typeface="Proxima Nova"/>
              </a:rPr>
              <a:t>Transition from hunter gatherers to industrial &amp; agricultural revolution. Results?</a:t>
            </a: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373" name="Google Shape;373;p5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7348"/>
              <a:buFont typeface="Arial"/>
              <a:buNone/>
            </a:pPr>
            <a:r>
              <a:rPr lang="en" sz="3620"/>
              <a:t>Cultural Evolutionary Mismatch</a:t>
            </a:r>
            <a:endParaRPr sz="3620"/>
          </a:p>
          <a:p>
            <a:pPr marL="0" lvl="0" indent="0" algn="ctr" rtl="0">
              <a:spcBef>
                <a:spcPts val="0"/>
              </a:spcBef>
              <a:spcAft>
                <a:spcPts val="0"/>
              </a:spcAft>
              <a:buNone/>
            </a:pPr>
            <a:endParaRPr/>
          </a:p>
        </p:txBody>
      </p:sp>
      <p:sp>
        <p:nvSpPr>
          <p:cNvPr id="374" name="Google Shape;374;p55"/>
          <p:cNvSpPr txBox="1"/>
          <p:nvPr/>
        </p:nvSpPr>
        <p:spPr>
          <a:xfrm>
            <a:off x="0" y="4834276"/>
            <a:ext cx="58887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Lieberman DE, 2013.</a:t>
            </a:r>
            <a:r>
              <a:rPr lang="en" sz="800">
                <a:solidFill>
                  <a:schemeClr val="accent1"/>
                </a:solidFill>
                <a:highlight>
                  <a:srgbClr val="FFFFFF"/>
                </a:highlight>
                <a:latin typeface="Proxima Nova"/>
                <a:ea typeface="Proxima Nova"/>
                <a:cs typeface="Proxima Nova"/>
              </a:rPr>
              <a:t> Image source: </a:t>
            </a:r>
            <a:r>
              <a:rPr lang="en-US" sz="800">
                <a:solidFill>
                  <a:srgbClr val="333333"/>
                </a:solidFill>
                <a:highlight>
                  <a:srgbClr val="FFFFFF"/>
                </a:highlight>
                <a:latin typeface="Roboto"/>
                <a:ea typeface="Roboto"/>
                <a:cs typeface="Roboto"/>
              </a:rPr>
              <a:t>Lieberman DE, Kistner TM, Richard D, Lee IM, Baggish AL, 2021. </a:t>
            </a:r>
            <a:endParaRPr lang="en-US"/>
          </a:p>
        </p:txBody>
      </p:sp>
      <p:pic>
        <p:nvPicPr>
          <p:cNvPr id="2" name="Picture 1" descr="A graph showing the age of a person&#10;&#10;AI-generated content may be incorrect.">
            <a:extLst>
              <a:ext uri="{FF2B5EF4-FFF2-40B4-BE49-F238E27FC236}">
                <a16:creationId xmlns:a16="http://schemas.microsoft.com/office/drawing/2014/main" id="{D234F13B-0FB2-C51E-AAE5-DB0DB70266BA}"/>
              </a:ext>
            </a:extLst>
          </p:cNvPr>
          <p:cNvPicPr>
            <a:picLocks noChangeAspect="1"/>
          </p:cNvPicPr>
          <p:nvPr/>
        </p:nvPicPr>
        <p:blipFill>
          <a:blip r:embed="rId3"/>
          <a:srcRect t="-482" r="445" b="1014"/>
          <a:stretch>
            <a:fillRect/>
          </a:stretch>
        </p:blipFill>
        <p:spPr>
          <a:xfrm>
            <a:off x="4431603" y="1288329"/>
            <a:ext cx="4714294" cy="31342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7348"/>
              <a:buFont typeface="Arial"/>
              <a:buNone/>
            </a:pPr>
            <a:r>
              <a:rPr lang="en" sz="3620"/>
              <a:t>Cultural Evolutionary Mismatch</a:t>
            </a:r>
            <a:endParaRPr sz="3620"/>
          </a:p>
          <a:p>
            <a:pPr marL="0" lvl="0" indent="0" algn="ctr" rtl="0">
              <a:spcBef>
                <a:spcPts val="0"/>
              </a:spcBef>
              <a:spcAft>
                <a:spcPts val="0"/>
              </a:spcAft>
              <a:buNone/>
            </a:pPr>
            <a:endParaRPr/>
          </a:p>
        </p:txBody>
      </p:sp>
      <p:sp>
        <p:nvSpPr>
          <p:cNvPr id="381" name="Google Shape;381;p56"/>
          <p:cNvSpPr txBox="1"/>
          <p:nvPr/>
        </p:nvSpPr>
        <p:spPr>
          <a:xfrm>
            <a:off x="130580" y="1405571"/>
            <a:ext cx="5469900" cy="2877681"/>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agricultural revolution: About 12,000 years ago</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end of foraging </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No more hunter gatherer </a:t>
            </a:r>
            <a:endParaRPr sz="2000">
              <a:solidFill>
                <a:schemeClr val="accent6"/>
              </a:solidFill>
              <a:latin typeface="Proxima Nova"/>
              <a:ea typeface="Proxima Nova"/>
              <a:cs typeface="Proxima Nova"/>
              <a:sym typeface="Proxima Nova"/>
            </a:endParaRPr>
          </a:p>
          <a:p>
            <a:pPr marL="45720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Primate body fat 2-9%</a:t>
            </a:r>
            <a:endParaRPr sz="2000">
              <a:solidFill>
                <a:schemeClr val="accent6"/>
              </a:solidFill>
              <a:latin typeface="Proxima Nova"/>
              <a:ea typeface="Proxima Nova"/>
              <a:cs typeface="Proxima Nova"/>
            </a:endParaRPr>
          </a:p>
          <a:p>
            <a:pPr marL="457200" indent="-355600">
              <a:lnSpc>
                <a:spcPct val="114999"/>
              </a:lnSpc>
              <a:buClr>
                <a:schemeClr val="accent6"/>
              </a:buClr>
              <a:buSzPts val="2000"/>
              <a:buFont typeface="Proxima Nova"/>
              <a:buChar char="●"/>
            </a:pPr>
            <a:r>
              <a:rPr lang="en" sz="2000">
                <a:solidFill>
                  <a:schemeClr val="accent6"/>
                </a:solidFill>
                <a:latin typeface="Proxima Nova"/>
                <a:ea typeface="Proxima Nova"/>
                <a:cs typeface="Proxima Nova"/>
              </a:rPr>
              <a:t>Modern hunter-gatherer BF: 10-25%</a:t>
            </a:r>
            <a:endParaRPr lang="en" sz="2000">
              <a:solidFill>
                <a:schemeClr val="accent6"/>
              </a:solidFill>
              <a:latin typeface="Proxima Nova"/>
              <a:ea typeface="Proxima Nova"/>
              <a:cs typeface="Proxima Nova"/>
              <a:sym typeface="Proxima Nova"/>
            </a:endParaRPr>
          </a:p>
          <a:p>
            <a:pPr marL="457200" indent="-355600">
              <a:lnSpc>
                <a:spcPct val="115000"/>
              </a:lnSpc>
              <a:buClr>
                <a:schemeClr val="accent6"/>
              </a:buClr>
              <a:buSzPts val="2000"/>
              <a:buFont typeface="Proxima Nova"/>
              <a:buChar char="●"/>
            </a:pPr>
            <a:r>
              <a:rPr lang="en" sz="2000">
                <a:solidFill>
                  <a:schemeClr val="accent6"/>
                </a:solidFill>
                <a:latin typeface="Proxima Nova"/>
                <a:ea typeface="Proxima Nova"/>
                <a:cs typeface="Proxima Nova"/>
                <a:sym typeface="Proxima Nova"/>
              </a:rPr>
              <a:t>Western humans BF: 23-42%</a:t>
            </a:r>
            <a:endParaRPr sz="2000">
              <a:solidFill>
                <a:schemeClr val="accent6"/>
              </a:solidFill>
              <a:latin typeface="Proxima Nova"/>
              <a:ea typeface="Proxima Nova"/>
              <a:cs typeface="Proxima Nova"/>
            </a:endParaRPr>
          </a:p>
          <a:p>
            <a:pPr marL="0" lvl="0" indent="0" algn="l" rtl="0">
              <a:spcBef>
                <a:spcPts val="0"/>
              </a:spcBef>
              <a:spcAft>
                <a:spcPts val="0"/>
              </a:spcAft>
              <a:buNone/>
            </a:pPr>
            <a:endParaRPr>
              <a:latin typeface="Roboto"/>
              <a:ea typeface="Roboto"/>
              <a:cs typeface="Roboto"/>
              <a:sym typeface="Roboto"/>
            </a:endParaRPr>
          </a:p>
        </p:txBody>
      </p:sp>
      <p:sp>
        <p:nvSpPr>
          <p:cNvPr id="382" name="Google Shape;382;p56"/>
          <p:cNvSpPr txBox="1"/>
          <p:nvPr/>
        </p:nvSpPr>
        <p:spPr>
          <a:xfrm>
            <a:off x="0" y="4820645"/>
            <a:ext cx="6107705" cy="923299"/>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Roboto"/>
                <a:ea typeface="Proxima Nova"/>
                <a:cs typeface="Proxima Nova"/>
                <a:sym typeface="Proxima Nova"/>
              </a:rPr>
              <a:t>Lieberman DE, 2013. Pond CM, Mattacks CA, 1987. </a:t>
            </a:r>
            <a:r>
              <a:rPr lang="en-US" sz="800">
                <a:solidFill>
                  <a:srgbClr val="333333"/>
                </a:solidFill>
                <a:latin typeface="Roboto"/>
                <a:ea typeface="Proxima Nova"/>
              </a:rPr>
              <a:t>Lieberman DE, Kistner TM, Richard D, Lee IM, Baggish AL, 2021. </a:t>
            </a:r>
            <a:endParaRPr lang="en-US" sz="800">
              <a:solidFill>
                <a:srgbClr val="444444"/>
              </a:solidFill>
              <a:latin typeface="Roboto"/>
              <a:ea typeface="Proxima Nova"/>
            </a:endParaRPr>
          </a:p>
          <a:p>
            <a:pPr marL="457200" indent="-298450"/>
            <a:endParaRPr lang="en-US" sz="800">
              <a:solidFill>
                <a:srgbClr val="444444"/>
              </a:solidFill>
              <a:latin typeface="Roboto"/>
              <a:ea typeface="Proxima Nova"/>
            </a:endParaRPr>
          </a:p>
          <a:p>
            <a:pPr marL="457200" indent="-298450"/>
            <a:endParaRPr lang="en-US" sz="800">
              <a:solidFill>
                <a:srgbClr val="444444"/>
              </a:solidFill>
              <a:latin typeface="Roboto"/>
              <a:ea typeface="Proxima Nova"/>
            </a:endParaRPr>
          </a:p>
          <a:p>
            <a:endParaRPr lang="en-US" sz="800">
              <a:solidFill>
                <a:srgbClr val="444444"/>
              </a:solidFill>
              <a:latin typeface="Roboto"/>
              <a:ea typeface="Proxima Nova"/>
            </a:endParaRPr>
          </a:p>
          <a:p>
            <a:pPr marL="0" lvl="0" indent="0" algn="l">
              <a:spcBef>
                <a:spcPts val="0"/>
              </a:spcBef>
              <a:spcAft>
                <a:spcPts val="0"/>
              </a:spcAft>
              <a:buSzPts val="1100"/>
              <a:buNone/>
            </a:pPr>
            <a:endParaRPr lang="en" sz="800">
              <a:solidFill>
                <a:schemeClr val="accent1"/>
              </a:solidFill>
              <a:latin typeface="Roboto"/>
              <a:ea typeface="Proxima Nova"/>
              <a:cs typeface="Proxima Nova"/>
            </a:endParaRPr>
          </a:p>
          <a:p>
            <a:endParaRPr lang="en-US" sz="800">
              <a:solidFill>
                <a:schemeClr val="accent1"/>
              </a:solidFill>
              <a:latin typeface="Roboto"/>
              <a:ea typeface="Proxima Nova"/>
              <a:cs typeface="Proxima Nova"/>
            </a:endParaRPr>
          </a:p>
        </p:txBody>
      </p:sp>
      <p:pic>
        <p:nvPicPr>
          <p:cNvPr id="383" name="Google Shape;383;p56"/>
          <p:cNvPicPr preferRelativeResize="0"/>
          <p:nvPr/>
        </p:nvPicPr>
        <p:blipFill>
          <a:blip r:embed="rId4">
            <a:alphaModFix/>
          </a:blip>
          <a:stretch>
            <a:fillRect/>
          </a:stretch>
        </p:blipFill>
        <p:spPr>
          <a:xfrm>
            <a:off x="6304375" y="2976199"/>
            <a:ext cx="2211976" cy="1471975"/>
          </a:xfrm>
          <a:prstGeom prst="rect">
            <a:avLst/>
          </a:prstGeom>
          <a:noFill/>
          <a:ln>
            <a:noFill/>
          </a:ln>
          <a:effectLst>
            <a:outerShdw blurRad="57150" dist="19050" dir="5400000" algn="bl" rotWithShape="0">
              <a:srgbClr val="000000">
                <a:alpha val="50000"/>
              </a:srgbClr>
            </a:outerShdw>
          </a:effectLst>
        </p:spPr>
      </p:pic>
      <p:pic>
        <p:nvPicPr>
          <p:cNvPr id="384" name="Google Shape;384;p56"/>
          <p:cNvPicPr preferRelativeResize="0"/>
          <p:nvPr/>
        </p:nvPicPr>
        <p:blipFill>
          <a:blip r:embed="rId5">
            <a:alphaModFix/>
          </a:blip>
          <a:stretch>
            <a:fillRect/>
          </a:stretch>
        </p:blipFill>
        <p:spPr>
          <a:xfrm>
            <a:off x="6117687" y="1376000"/>
            <a:ext cx="2628513" cy="147197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7348"/>
              <a:buFont typeface="Arial"/>
              <a:buNone/>
            </a:pPr>
            <a:r>
              <a:rPr lang="en" sz="3620"/>
              <a:t>Cultural Evolutionary Mismatch</a:t>
            </a:r>
            <a:endParaRPr sz="3620"/>
          </a:p>
          <a:p>
            <a:pPr marL="0" lvl="0" indent="0" algn="ctr" rtl="0">
              <a:spcBef>
                <a:spcPts val="0"/>
              </a:spcBef>
              <a:spcAft>
                <a:spcPts val="0"/>
              </a:spcAft>
              <a:buClr>
                <a:schemeClr val="accent6"/>
              </a:buClr>
              <a:buSzPct val="28947"/>
              <a:buFont typeface="Arial"/>
              <a:buNone/>
            </a:pPr>
            <a:endParaRPr/>
          </a:p>
          <a:p>
            <a:pPr marL="0" lvl="0" indent="0" algn="ctr" rtl="0">
              <a:spcBef>
                <a:spcPts val="0"/>
              </a:spcBef>
              <a:spcAft>
                <a:spcPts val="0"/>
              </a:spcAft>
              <a:buNone/>
            </a:pPr>
            <a:endParaRPr/>
          </a:p>
        </p:txBody>
      </p:sp>
      <p:sp>
        <p:nvSpPr>
          <p:cNvPr id="390" name="Google Shape;390;p57"/>
          <p:cNvSpPr txBox="1"/>
          <p:nvPr/>
        </p:nvSpPr>
        <p:spPr>
          <a:xfrm>
            <a:off x="311700" y="1378800"/>
            <a:ext cx="7891800" cy="23859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Industrial revolution: Mid-18</a:t>
            </a:r>
            <a:r>
              <a:rPr lang="en" sz="2000" baseline="30000">
                <a:solidFill>
                  <a:schemeClr val="accent6"/>
                </a:solidFill>
                <a:latin typeface="Proxima Nova"/>
                <a:ea typeface="Proxima Nova"/>
                <a:cs typeface="Proxima Nova"/>
                <a:sym typeface="Proxima Nova"/>
              </a:rPr>
              <a:t>th</a:t>
            </a:r>
            <a:r>
              <a:rPr lang="en" sz="2000">
                <a:solidFill>
                  <a:schemeClr val="accent6"/>
                </a:solidFill>
                <a:latin typeface="Proxima Nova"/>
                <a:ea typeface="Proxima Nova"/>
                <a:cs typeface="Proxima Nova"/>
                <a:sym typeface="Proxima Nova"/>
              </a:rPr>
              <a:t> century to early 19</a:t>
            </a:r>
            <a:r>
              <a:rPr lang="en" sz="2000" baseline="30000">
                <a:solidFill>
                  <a:schemeClr val="accent6"/>
                </a:solidFill>
                <a:latin typeface="Proxima Nova"/>
                <a:ea typeface="Proxima Nova"/>
                <a:cs typeface="Proxima Nova"/>
                <a:sym typeface="Proxima Nova"/>
              </a:rPr>
              <a:t>th</a:t>
            </a:r>
            <a:r>
              <a:rPr lang="en" sz="2000">
                <a:solidFill>
                  <a:schemeClr val="accent6"/>
                </a:solidFill>
                <a:latin typeface="Proxima Nova"/>
                <a:ea typeface="Proxima Nova"/>
                <a:cs typeface="Proxima Nova"/>
                <a:sym typeface="Proxima Nova"/>
              </a:rPr>
              <a:t> century (~300 years ago)</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“Replace muscles with engines” </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consequences of automation </a:t>
            </a:r>
            <a:endParaRPr sz="2000">
              <a:solidFill>
                <a:schemeClr val="accent6"/>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accent6"/>
              </a:buClr>
              <a:buSzPts val="1100"/>
              <a:buFont typeface="Arial"/>
              <a:buNone/>
            </a:pP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Clr>
                <a:schemeClr val="accent6"/>
              </a:buClr>
              <a:buSzPts val="1100"/>
              <a:buFont typeface="Arial"/>
              <a:buNone/>
            </a:pPr>
            <a:endParaRPr>
              <a:solidFill>
                <a:schemeClr val="accent6"/>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391" name="Google Shape;391;p57"/>
          <p:cNvSpPr txBox="1"/>
          <p:nvPr/>
        </p:nvSpPr>
        <p:spPr>
          <a:xfrm>
            <a:off x="0" y="4838287"/>
            <a:ext cx="65346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Lieberman DE, 2013.</a:t>
            </a:r>
            <a:endParaRPr sz="800">
              <a:solidFill>
                <a:schemeClr val="accent1"/>
              </a:solidFill>
              <a:latin typeface="Proxima Nova"/>
              <a:ea typeface="Proxima Nova"/>
              <a:cs typeface="Proxima Nova"/>
              <a:sym typeface="Proxima Nova"/>
            </a:endParaRPr>
          </a:p>
        </p:txBody>
      </p:sp>
      <p:pic>
        <p:nvPicPr>
          <p:cNvPr id="392" name="Google Shape;392;p57"/>
          <p:cNvPicPr preferRelativeResize="0"/>
          <p:nvPr/>
        </p:nvPicPr>
        <p:blipFill>
          <a:blip r:embed="rId3">
            <a:alphaModFix/>
          </a:blip>
          <a:stretch>
            <a:fillRect/>
          </a:stretch>
        </p:blipFill>
        <p:spPr>
          <a:xfrm>
            <a:off x="694398" y="2942588"/>
            <a:ext cx="2077725" cy="1556275"/>
          </a:xfrm>
          <a:prstGeom prst="rect">
            <a:avLst/>
          </a:prstGeom>
          <a:noFill/>
          <a:ln>
            <a:noFill/>
          </a:ln>
          <a:effectLst>
            <a:outerShdw blurRad="57150" dist="19050" dir="5400000" algn="bl" rotWithShape="0">
              <a:srgbClr val="000000">
                <a:alpha val="50000"/>
              </a:srgbClr>
            </a:outerShdw>
          </a:effectLst>
        </p:spPr>
      </p:pic>
      <p:pic>
        <p:nvPicPr>
          <p:cNvPr id="393" name="Google Shape;393;p57"/>
          <p:cNvPicPr preferRelativeResize="0"/>
          <p:nvPr/>
        </p:nvPicPr>
        <p:blipFill>
          <a:blip r:embed="rId4">
            <a:alphaModFix/>
          </a:blip>
          <a:stretch>
            <a:fillRect/>
          </a:stretch>
        </p:blipFill>
        <p:spPr>
          <a:xfrm>
            <a:off x="3435975" y="2942600"/>
            <a:ext cx="2609850" cy="1752600"/>
          </a:xfrm>
          <a:prstGeom prst="rect">
            <a:avLst/>
          </a:prstGeom>
          <a:noFill/>
          <a:ln>
            <a:noFill/>
          </a:ln>
          <a:effectLst>
            <a:outerShdw blurRad="57150" dist="19050" dir="5400000" algn="bl" rotWithShape="0">
              <a:srgbClr val="000000">
                <a:alpha val="50000"/>
              </a:srgbClr>
            </a:outerShdw>
          </a:effectLst>
        </p:spPr>
      </p:pic>
      <p:pic>
        <p:nvPicPr>
          <p:cNvPr id="394" name="Google Shape;394;p57"/>
          <p:cNvPicPr preferRelativeResize="0"/>
          <p:nvPr/>
        </p:nvPicPr>
        <p:blipFill>
          <a:blip r:embed="rId5">
            <a:alphaModFix/>
          </a:blip>
          <a:stretch>
            <a:fillRect/>
          </a:stretch>
        </p:blipFill>
        <p:spPr>
          <a:xfrm>
            <a:off x="6709672" y="2794647"/>
            <a:ext cx="1671800" cy="16718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7348"/>
              <a:buFont typeface="Arial"/>
              <a:buNone/>
            </a:pPr>
            <a:r>
              <a:rPr lang="en" sz="3620"/>
              <a:t>Cultural Evolutionary Mismatch</a:t>
            </a:r>
            <a:endParaRPr sz="3620"/>
          </a:p>
          <a:p>
            <a:pPr marL="0" lvl="0" indent="0" algn="ctr" rtl="0">
              <a:spcBef>
                <a:spcPts val="0"/>
              </a:spcBef>
              <a:spcAft>
                <a:spcPts val="0"/>
              </a:spcAft>
              <a:buClr>
                <a:schemeClr val="accent6"/>
              </a:buClr>
              <a:buSzPct val="28947"/>
              <a:buFont typeface="Arial"/>
              <a:buNone/>
            </a:pPr>
            <a:endParaRPr/>
          </a:p>
          <a:p>
            <a:pPr marL="0" lvl="0" indent="0" algn="ctr" rtl="0">
              <a:spcBef>
                <a:spcPts val="0"/>
              </a:spcBef>
              <a:spcAft>
                <a:spcPts val="0"/>
              </a:spcAft>
              <a:buNone/>
            </a:pPr>
            <a:endParaRPr/>
          </a:p>
        </p:txBody>
      </p:sp>
      <p:sp>
        <p:nvSpPr>
          <p:cNvPr id="400" name="Google Shape;400;p58"/>
          <p:cNvSpPr txBox="1"/>
          <p:nvPr/>
        </p:nvSpPr>
        <p:spPr>
          <a:xfrm>
            <a:off x="5400700" y="2000800"/>
            <a:ext cx="3393600" cy="19395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Sedentary lifestyle and desk jobs = too much sitting</a:t>
            </a:r>
            <a:endParaRPr sz="1900">
              <a:solidFill>
                <a:schemeClr val="accent6"/>
              </a:solidFill>
              <a:latin typeface="Proxima Nova"/>
              <a:ea typeface="Proxima Nova"/>
              <a:cs typeface="Proxima Nova"/>
              <a:sym typeface="Proxima Nova"/>
            </a:endParaRPr>
          </a:p>
          <a:p>
            <a:pPr marL="457200" indent="-349250">
              <a:buSzPts val="1900"/>
              <a:buFont typeface="Proxima Nova"/>
              <a:buChar char="●"/>
            </a:pPr>
            <a:r>
              <a:rPr lang="en" sz="1900">
                <a:latin typeface="Proxima Nova"/>
                <a:ea typeface="Proxima Nova"/>
                <a:cs typeface="Proxima Nova"/>
                <a:sym typeface="Proxima Nova"/>
              </a:rPr>
              <a:t>Sitting posture and spinal flexion - increased intradiscal pressure</a:t>
            </a:r>
            <a:endParaRPr sz="1900">
              <a:latin typeface="Proxima Nova"/>
              <a:ea typeface="Proxima Nova"/>
              <a:cs typeface="Proxima Nova"/>
              <a:sym typeface="Proxima Nova"/>
            </a:endParaRPr>
          </a:p>
        </p:txBody>
      </p:sp>
      <p:pic>
        <p:nvPicPr>
          <p:cNvPr id="401" name="Google Shape;401;p58"/>
          <p:cNvPicPr preferRelativeResize="0"/>
          <p:nvPr/>
        </p:nvPicPr>
        <p:blipFill>
          <a:blip r:embed="rId4">
            <a:alphaModFix/>
          </a:blip>
          <a:stretch>
            <a:fillRect/>
          </a:stretch>
        </p:blipFill>
        <p:spPr>
          <a:xfrm>
            <a:off x="460300" y="1412350"/>
            <a:ext cx="4940401" cy="3446518"/>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9"/>
          <p:cNvSpPr txBox="1">
            <a:spLocks noGrp="1"/>
          </p:cNvSpPr>
          <p:nvPr>
            <p:ph type="ctrTitle"/>
          </p:nvPr>
        </p:nvSpPr>
        <p:spPr>
          <a:xfrm>
            <a:off x="311700" y="730500"/>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550">
                <a:latin typeface="Proxima Nova"/>
                <a:ea typeface="Proxima Nova"/>
                <a:cs typeface="Proxima Nova"/>
                <a:sym typeface="Proxima Nova"/>
              </a:rPr>
              <a:t>When Biological &amp; Cultural Evolutionary Mismatches Meet…</a:t>
            </a:r>
            <a:endParaRPr sz="3550">
              <a:latin typeface="Proxima Nova"/>
              <a:ea typeface="Proxima Nova"/>
              <a:cs typeface="Proxima Nova"/>
              <a:sym typeface="Proxima Nova"/>
            </a:endParaRPr>
          </a:p>
        </p:txBody>
      </p:sp>
      <p:cxnSp>
        <p:nvCxnSpPr>
          <p:cNvPr id="407" name="Google Shape;407;p59"/>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a:buClr>
                <a:schemeClr val="accent6"/>
              </a:buClr>
              <a:buSzPct val="28947"/>
              <a:buFont typeface="Arial"/>
            </a:pPr>
            <a:r>
              <a:rPr lang="en"/>
              <a:t>Evolutionary anatomy vs modern man</a:t>
            </a:r>
            <a:endParaRPr lang="en-US"/>
          </a:p>
          <a:p>
            <a:pPr marL="0" lvl="0" indent="0" algn="ctr" rtl="0">
              <a:spcBef>
                <a:spcPts val="0"/>
              </a:spcBef>
              <a:spcAft>
                <a:spcPts val="0"/>
              </a:spcAft>
              <a:buNone/>
            </a:pPr>
            <a:endParaRPr/>
          </a:p>
        </p:txBody>
      </p:sp>
      <p:sp>
        <p:nvSpPr>
          <p:cNvPr id="413" name="Google Shape;413;p60"/>
          <p:cNvSpPr txBox="1"/>
          <p:nvPr/>
        </p:nvSpPr>
        <p:spPr>
          <a:xfrm>
            <a:off x="557675" y="1830800"/>
            <a:ext cx="620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414" name="Google Shape;414;p60"/>
          <p:cNvSpPr txBox="1"/>
          <p:nvPr/>
        </p:nvSpPr>
        <p:spPr>
          <a:xfrm>
            <a:off x="308601" y="1285972"/>
            <a:ext cx="5445789" cy="5740003"/>
          </a:xfrm>
          <a:prstGeom prst="rect">
            <a:avLst/>
          </a:prstGeom>
          <a:noFill/>
          <a:ln>
            <a:noFill/>
          </a:ln>
        </p:spPr>
        <p:txBody>
          <a:bodyPr spcFirstLastPara="1" wrap="square" lIns="91425" tIns="91425" rIns="91425" bIns="91425" anchor="t" anchorCtr="0">
            <a:spAutoFit/>
          </a:bodyPr>
          <a:lstStyle/>
          <a:p>
            <a:pPr marL="457200" indent="-349250">
              <a:buSzPts val="1900"/>
              <a:buFont typeface="Proxima Nova"/>
              <a:buChar char="●"/>
            </a:pPr>
            <a:r>
              <a:rPr lang="en" sz="1900">
                <a:latin typeface="Proxima Nova"/>
                <a:ea typeface="Proxima Nova"/>
                <a:cs typeface="Proxima Nova"/>
                <a:sym typeface="Proxima Nova"/>
              </a:rPr>
              <a:t>Increased BF% and waist circumference … </a:t>
            </a:r>
            <a:endParaRPr sz="1900">
              <a:latin typeface="Proxima Nova"/>
              <a:ea typeface="Proxima Nova"/>
              <a:cs typeface="Proxima Nova"/>
              <a:sym typeface="Proxima Nova"/>
            </a:endParaRPr>
          </a:p>
          <a:p>
            <a:pPr marL="914400" lvl="1" indent="-349250">
              <a:buSzPts val="1900"/>
              <a:buFont typeface="Proxima Nova"/>
              <a:buChar char="○"/>
            </a:pPr>
            <a:r>
              <a:rPr lang="en" sz="1900">
                <a:latin typeface="Proxima Nova"/>
                <a:ea typeface="Proxima Nova"/>
                <a:cs typeface="Proxima Nova"/>
                <a:sym typeface="Proxima Nova"/>
              </a:rPr>
              <a:t>Increased risk of acute and chronic low back pain</a:t>
            </a:r>
          </a:p>
          <a:p>
            <a:pPr marL="914400" lvl="1" indent="-349250">
              <a:buSzPts val="1900"/>
              <a:buFont typeface="Proxima Nova"/>
              <a:buChar char="○"/>
            </a:pPr>
            <a:r>
              <a:rPr lang="en" sz="1900">
                <a:latin typeface="Proxima Nova"/>
                <a:ea typeface="Proxima Nova"/>
                <a:cs typeface="Proxima Nova"/>
                <a:sym typeface="Proxima Nova"/>
              </a:rPr>
              <a:t>Excessive compression to each vertebral segment </a:t>
            </a:r>
            <a:endParaRPr sz="1900">
              <a:latin typeface="Proxima Nova"/>
              <a:ea typeface="Proxima Nova"/>
              <a:cs typeface="Proxima Nova"/>
            </a:endParaRPr>
          </a:p>
          <a:p>
            <a:pPr marL="914400" lvl="1" indent="-349250">
              <a:buSzPts val="1900"/>
              <a:buFont typeface="Proxima Nova"/>
              <a:buChar char="○"/>
            </a:pPr>
            <a:r>
              <a:rPr lang="en" sz="1900">
                <a:latin typeface="Proxima Nova"/>
                <a:ea typeface="Proxima Nova"/>
                <a:cs typeface="Proxima Nova"/>
                <a:sym typeface="Proxima Nova"/>
              </a:rPr>
              <a:t>Altered biomechanics impacting spinal loading patterns</a:t>
            </a:r>
            <a:endParaRPr sz="1900">
              <a:latin typeface="Proxima Nova"/>
              <a:ea typeface="Proxima Nova"/>
              <a:cs typeface="Proxima Nova"/>
              <a:sym typeface="Proxima Nova"/>
            </a:endParaRPr>
          </a:p>
          <a:p>
            <a:pPr marL="914400" lvl="1" indent="-349250">
              <a:buSzPts val="1900"/>
              <a:buFont typeface="Proxima Nova"/>
              <a:buChar char="○"/>
            </a:pPr>
            <a:r>
              <a:rPr lang="en" sz="1900">
                <a:latin typeface="Proxima Nova"/>
                <a:ea typeface="Proxima Nova"/>
                <a:cs typeface="Proxima Nova"/>
                <a:sym typeface="Proxima Nova"/>
              </a:rPr>
              <a:t>Poor healing environment: increased inflammatory factors and vascular insufficiency</a:t>
            </a:r>
            <a:endParaRPr sz="1900">
              <a:latin typeface="Proxima Nova"/>
              <a:ea typeface="Proxima Nova"/>
              <a:cs typeface="Proxima Nova"/>
              <a:sym typeface="Proxima Nova"/>
            </a:endParaRPr>
          </a:p>
          <a:p>
            <a:pPr marL="914400" lvl="1" indent="-349250">
              <a:buSzPts val="1900"/>
              <a:buFont typeface="Proxima Nova"/>
              <a:buChar char="○"/>
            </a:pPr>
            <a:endParaRPr lang="en" sz="1900">
              <a:latin typeface="Proxima Nova"/>
              <a:ea typeface="Proxima Nova"/>
              <a:cs typeface="Proxima Nova"/>
            </a:endParaRPr>
          </a:p>
          <a:p>
            <a:pPr marL="0" lvl="0" indent="0" algn="l" rtl="0">
              <a:spcBef>
                <a:spcPts val="0"/>
              </a:spcBef>
              <a:spcAft>
                <a:spcPts val="0"/>
              </a:spcAft>
              <a:buNone/>
            </a:pPr>
            <a:endParaRPr sz="1900">
              <a:latin typeface="Proxima Nova"/>
              <a:ea typeface="Proxima Nova"/>
              <a:cs typeface="Proxima Nova"/>
            </a:endParaRPr>
          </a:p>
          <a:p>
            <a:pPr marL="0" lvl="0" indent="0" algn="l" rtl="0">
              <a:spcBef>
                <a:spcPts val="0"/>
              </a:spcBef>
              <a:spcAft>
                <a:spcPts val="0"/>
              </a:spcAft>
              <a:buNone/>
            </a:pPr>
            <a:endParaRPr sz="1900">
              <a:solidFill>
                <a:srgbClr val="212121"/>
              </a:solidFill>
              <a:highlight>
                <a:srgbClr val="FFFFFF"/>
              </a:highlight>
              <a:latin typeface="Proxima Nova"/>
              <a:ea typeface="Proxima Nova"/>
              <a:cs typeface="Proxima Nova"/>
              <a:sym typeface="Proxima Nova"/>
            </a:endParaRPr>
          </a:p>
          <a:p>
            <a:pPr marL="0" lvl="0" indent="0" algn="l" rtl="0">
              <a:spcBef>
                <a:spcPts val="0"/>
              </a:spcBef>
              <a:spcAft>
                <a:spcPts val="0"/>
              </a:spcAft>
              <a:buNone/>
            </a:pPr>
            <a:endParaRPr sz="1900">
              <a:solidFill>
                <a:srgbClr val="212121"/>
              </a:solidFill>
              <a:highlight>
                <a:srgbClr val="FFFFFF"/>
              </a:highlight>
              <a:latin typeface="Proxima Nova"/>
              <a:ea typeface="Proxima Nova"/>
              <a:cs typeface="Proxima Nova"/>
            </a:endParaRPr>
          </a:p>
          <a:p>
            <a:pPr marL="0" lvl="0" indent="0" algn="l" rtl="0">
              <a:spcBef>
                <a:spcPts val="0"/>
              </a:spcBef>
              <a:spcAft>
                <a:spcPts val="0"/>
              </a:spcAft>
              <a:buNone/>
            </a:pPr>
            <a:endParaRPr sz="1900">
              <a:latin typeface="Proxima Nova"/>
              <a:ea typeface="Proxima Nova"/>
              <a:cs typeface="Proxima Nova"/>
              <a:sym typeface="Proxima Nova"/>
            </a:endParaRPr>
          </a:p>
          <a:p>
            <a:pPr marL="0" lvl="0" indent="0" algn="l" rtl="0">
              <a:spcBef>
                <a:spcPts val="0"/>
              </a:spcBef>
              <a:spcAft>
                <a:spcPts val="0"/>
              </a:spcAft>
              <a:buNone/>
            </a:pPr>
            <a:endParaRPr sz="1900">
              <a:latin typeface="Proxima Nova"/>
              <a:ea typeface="Proxima Nova"/>
              <a:cs typeface="Proxima Nova"/>
              <a:sym typeface="Proxima Nova"/>
            </a:endParaRPr>
          </a:p>
          <a:p>
            <a:pPr marL="0" lvl="0" indent="0" algn="l" rtl="0">
              <a:spcBef>
                <a:spcPts val="0"/>
              </a:spcBef>
              <a:spcAft>
                <a:spcPts val="0"/>
              </a:spcAft>
              <a:buNone/>
            </a:pPr>
            <a:endParaRPr sz="1900">
              <a:latin typeface="Proxima Nova"/>
              <a:ea typeface="Proxima Nova"/>
              <a:cs typeface="Proxima Nova"/>
              <a:sym typeface="Proxima Nova"/>
            </a:endParaRPr>
          </a:p>
          <a:p>
            <a:pPr marL="0" lvl="0" indent="0" algn="l" rtl="0">
              <a:spcBef>
                <a:spcPts val="0"/>
              </a:spcBef>
              <a:spcAft>
                <a:spcPts val="0"/>
              </a:spcAft>
              <a:buNone/>
            </a:pPr>
            <a:endParaRPr sz="1900">
              <a:latin typeface="Proxima Nova"/>
              <a:ea typeface="Proxima Nova"/>
              <a:cs typeface="Proxima Nova"/>
              <a:sym typeface="Proxima Nova"/>
            </a:endParaRPr>
          </a:p>
          <a:p>
            <a:endParaRPr lang="en-US" sz="1900">
              <a:latin typeface="Proxima Nova"/>
              <a:ea typeface="Proxima Nova"/>
              <a:cs typeface="Proxima Nova"/>
            </a:endParaRPr>
          </a:p>
        </p:txBody>
      </p:sp>
      <p:sp>
        <p:nvSpPr>
          <p:cNvPr id="415" name="Google Shape;415;p60"/>
          <p:cNvSpPr txBox="1"/>
          <p:nvPr/>
        </p:nvSpPr>
        <p:spPr>
          <a:xfrm>
            <a:off x="621" y="4792024"/>
            <a:ext cx="6500400" cy="353913"/>
          </a:xfrm>
          <a:prstGeom prst="rect">
            <a:avLst/>
          </a:prstGeom>
          <a:noFill/>
          <a:ln>
            <a:noFill/>
          </a:ln>
        </p:spPr>
        <p:txBody>
          <a:bodyPr spcFirstLastPara="1" wrap="square" lIns="91425" tIns="91425" rIns="91425" bIns="91425" anchor="t" anchorCtr="0">
            <a:spAutoFit/>
          </a:bodyPr>
          <a:lstStyle/>
          <a:p>
            <a:r>
              <a:rPr lang="en" sz="1100">
                <a:solidFill>
                  <a:schemeClr val="accent1"/>
                </a:solidFill>
                <a:latin typeface="Calibri"/>
                <a:ea typeface="Proxima Nova"/>
              </a:rPr>
              <a:t>You Q, Jiang Q, Li D, Wang T, Wang S, Cao S, 2022. </a:t>
            </a:r>
          </a:p>
        </p:txBody>
      </p:sp>
      <p:pic>
        <p:nvPicPr>
          <p:cNvPr id="416" name="Google Shape;416;p60"/>
          <p:cNvPicPr preferRelativeResize="0"/>
          <p:nvPr/>
        </p:nvPicPr>
        <p:blipFill>
          <a:blip r:embed="rId4">
            <a:alphaModFix/>
          </a:blip>
          <a:stretch>
            <a:fillRect/>
          </a:stretch>
        </p:blipFill>
        <p:spPr>
          <a:xfrm>
            <a:off x="5935438" y="1824938"/>
            <a:ext cx="2581275" cy="192405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t>Evolutionary anatomy vs modern man</a:t>
            </a:r>
            <a:endParaRPr/>
          </a:p>
        </p:txBody>
      </p:sp>
      <p:sp>
        <p:nvSpPr>
          <p:cNvPr id="422" name="Google Shape;422;p61"/>
          <p:cNvSpPr txBox="1"/>
          <p:nvPr/>
        </p:nvSpPr>
        <p:spPr>
          <a:xfrm>
            <a:off x="0" y="1522450"/>
            <a:ext cx="5770200" cy="3401700"/>
          </a:xfrm>
          <a:prstGeom prst="rect">
            <a:avLst/>
          </a:prstGeom>
          <a:noFill/>
          <a:ln>
            <a:noFill/>
          </a:ln>
        </p:spPr>
        <p:txBody>
          <a:bodyPr spcFirstLastPara="1" wrap="square" lIns="91425" tIns="91425" rIns="91425" bIns="91425" anchor="t" anchorCtr="0">
            <a:spAutoFit/>
          </a:bodyPr>
          <a:lstStyle/>
          <a:p>
            <a:r>
              <a:rPr lang="en" sz="1900">
                <a:solidFill>
                  <a:schemeClr val="accent6"/>
                </a:solidFill>
                <a:latin typeface="Proxima Nova"/>
                <a:ea typeface="Proxima Nova"/>
                <a:cs typeface="Proxima Nova"/>
                <a:sym typeface="Proxima Nova"/>
              </a:rPr>
              <a:t>Rethinking the "Traditional Squat"</a:t>
            </a:r>
            <a:endParaRPr sz="1900">
              <a:solidFill>
                <a:schemeClr val="accent6"/>
              </a:solidFill>
              <a:latin typeface="Proxima Nova"/>
              <a:ea typeface="Proxima Nova"/>
              <a:cs typeface="Proxima Nova"/>
              <a:sym typeface="Proxima Nova"/>
            </a:endParaRPr>
          </a:p>
          <a:p>
            <a:pPr marL="457200" lvl="0" indent="-34925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Current culture teaches us to squat with the use of a hip hinge. What's happening here?</a:t>
            </a:r>
            <a:endParaRPr sz="1900">
              <a:solidFill>
                <a:schemeClr val="accent6"/>
              </a:solidFill>
              <a:latin typeface="Proxima Nova"/>
              <a:ea typeface="Proxima Nova"/>
              <a:cs typeface="Proxima Nova"/>
              <a:sym typeface="Proxima Nova"/>
            </a:endParaRPr>
          </a:p>
          <a:p>
            <a:pPr marL="914400" lvl="2" indent="-34925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Increasing loads on the spine</a:t>
            </a:r>
            <a:endParaRPr sz="1900">
              <a:solidFill>
                <a:schemeClr val="accent6"/>
              </a:solidFill>
              <a:latin typeface="Proxima Nova"/>
              <a:ea typeface="Proxima Nova"/>
              <a:cs typeface="Proxima Nova"/>
              <a:sym typeface="Proxima Nova"/>
            </a:endParaRPr>
          </a:p>
          <a:p>
            <a:pPr marL="914400" lvl="2" indent="-349250">
              <a:buClr>
                <a:schemeClr val="accent6"/>
              </a:buClr>
              <a:buSzPts val="1900"/>
              <a:buFont typeface="Proxima Nova"/>
              <a:buChar char="■"/>
            </a:pPr>
            <a:r>
              <a:rPr lang="en" sz="1900">
                <a:solidFill>
                  <a:schemeClr val="accent6"/>
                </a:solidFill>
                <a:latin typeface="Proxima Nova"/>
                <a:ea typeface="Proxima Nova"/>
                <a:cs typeface="Proxima Nova"/>
                <a:sym typeface="Proxima Nova"/>
              </a:rPr>
              <a:t>Spinal musculature is not designed to be prime lifter (evolutionary loss of muscle)</a:t>
            </a:r>
            <a:endParaRPr sz="1900">
              <a:solidFill>
                <a:schemeClr val="accent6"/>
              </a:solidFill>
              <a:latin typeface="Proxima Nova"/>
              <a:ea typeface="Proxima Nova"/>
              <a:cs typeface="Proxima Nova"/>
              <a:sym typeface="Proxima Nova"/>
            </a:endParaRPr>
          </a:p>
          <a:p>
            <a:pPr marL="914400" lvl="2" indent="-34925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Creating an aberrant motion pattern by not allowing the knees to go forward</a:t>
            </a:r>
            <a:endParaRPr sz="1900">
              <a:solidFill>
                <a:schemeClr val="accent6"/>
              </a:solidFill>
              <a:latin typeface="Proxima Nova"/>
              <a:ea typeface="Proxima Nova"/>
              <a:cs typeface="Proxima Nova"/>
              <a:sym typeface="Proxima Nova"/>
            </a:endParaRPr>
          </a:p>
          <a:p>
            <a:pPr marL="914400" lvl="2" indent="-34925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Hip goes behind ones BOS as such you must bend the COM forward</a:t>
            </a:r>
            <a:endParaRPr sz="19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900">
              <a:latin typeface="Proxima Nova"/>
              <a:ea typeface="Proxima Nova"/>
              <a:cs typeface="Proxima Nova"/>
              <a:sym typeface="Proxima Nova"/>
            </a:endParaRPr>
          </a:p>
        </p:txBody>
      </p:sp>
      <p:pic>
        <p:nvPicPr>
          <p:cNvPr id="423" name="Google Shape;423;p61"/>
          <p:cNvPicPr preferRelativeResize="0"/>
          <p:nvPr/>
        </p:nvPicPr>
        <p:blipFill>
          <a:blip r:embed="rId4">
            <a:alphaModFix/>
          </a:blip>
          <a:stretch>
            <a:fillRect/>
          </a:stretch>
        </p:blipFill>
        <p:spPr>
          <a:xfrm>
            <a:off x="5735275" y="2157574"/>
            <a:ext cx="3215225" cy="1690575"/>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094B903E-CFD6-A18B-F0E4-5BE9AEB23829}"/>
              </a:ext>
            </a:extLst>
          </p:cNvPr>
          <p:cNvSpPr txBox="1"/>
          <p:nvPr/>
        </p:nvSpPr>
        <p:spPr>
          <a:xfrm>
            <a:off x="5540051" y="3848877"/>
            <a:ext cx="42535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Shepherd, B. (2022, May 26). </a:t>
            </a:r>
            <a:r>
              <a:rPr lang="en-US" sz="800" i="1">
                <a:latin typeface="Proxima Nova"/>
              </a:rPr>
              <a:t>What is progressive overload?</a:t>
            </a:r>
            <a:r>
              <a:rPr lang="en-US" sz="800">
                <a:latin typeface="Proxima Nova"/>
              </a:rPr>
              <a:t> Live Science</a:t>
            </a:r>
          </a:p>
        </p:txBody>
      </p:sp>
      <p:sp>
        <p:nvSpPr>
          <p:cNvPr id="4" name="Google Shape;415;p60">
            <a:extLst>
              <a:ext uri="{FF2B5EF4-FFF2-40B4-BE49-F238E27FC236}">
                <a16:creationId xmlns:a16="http://schemas.microsoft.com/office/drawing/2014/main" id="{A18C58B6-BF68-F29C-DAE1-7BBEBF67F0BF}"/>
              </a:ext>
            </a:extLst>
          </p:cNvPr>
          <p:cNvSpPr txBox="1"/>
          <p:nvPr/>
        </p:nvSpPr>
        <p:spPr>
          <a:xfrm>
            <a:off x="621" y="4792024"/>
            <a:ext cx="6500400" cy="353913"/>
          </a:xfrm>
          <a:prstGeom prst="rect">
            <a:avLst/>
          </a:prstGeom>
          <a:noFill/>
          <a:ln>
            <a:noFill/>
          </a:ln>
        </p:spPr>
        <p:txBody>
          <a:bodyPr spcFirstLastPara="1" wrap="square" lIns="91425" tIns="91425" rIns="91425" bIns="91425" anchor="t" anchorCtr="0">
            <a:spAutoFit/>
          </a:bodyPr>
          <a:lstStyle/>
          <a:p>
            <a:r>
              <a:rPr lang="en" sz="1100">
                <a:solidFill>
                  <a:schemeClr val="accent1"/>
                </a:solidFill>
                <a:latin typeface="Calibri"/>
                <a:ea typeface="Proxima Nova"/>
              </a:rPr>
              <a:t>Klein K, 1961. </a:t>
            </a:r>
          </a:p>
        </p:txBody>
      </p:sp>
    </p:spTree>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t>Evolutionary anatomy vs modern man</a:t>
            </a:r>
            <a:endParaRPr/>
          </a:p>
        </p:txBody>
      </p:sp>
      <p:sp>
        <p:nvSpPr>
          <p:cNvPr id="436" name="Google Shape;436;p63"/>
          <p:cNvSpPr txBox="1"/>
          <p:nvPr/>
        </p:nvSpPr>
        <p:spPr>
          <a:xfrm>
            <a:off x="2582350" y="1739438"/>
            <a:ext cx="631380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More on the hip hinge squat </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Char char="●"/>
            </a:pPr>
            <a:r>
              <a:rPr lang="en" sz="2000">
                <a:latin typeface="Proxima Nova"/>
                <a:ea typeface="Proxima Nova"/>
                <a:cs typeface="Proxima Nova"/>
                <a:sym typeface="Proxima Nova"/>
              </a:rPr>
              <a:t>The base of support also matters</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Char char="●"/>
            </a:pPr>
            <a:r>
              <a:rPr lang="en" sz="2000">
                <a:latin typeface="Proxima Nova"/>
                <a:ea typeface="Proxima Nova"/>
                <a:cs typeface="Proxima Nova"/>
                <a:sym typeface="Proxima Nova"/>
              </a:rPr>
              <a:t>The narrower the BOS the sooner the femur impinges on the ilioinguinal ligament causing spinal flexion</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Char char="●"/>
            </a:pPr>
            <a:r>
              <a:rPr lang="en" sz="2000">
                <a:latin typeface="Proxima Nova"/>
                <a:ea typeface="Proxima Nova"/>
                <a:cs typeface="Proxima Nova"/>
                <a:sym typeface="Proxima Nova"/>
              </a:rPr>
              <a:t>The wider the BOS the more hip motion prior to ilioinguinal ligament impingement </a:t>
            </a:r>
            <a:endParaRPr sz="2000">
              <a:latin typeface="Proxima Nova"/>
              <a:ea typeface="Proxima Nova"/>
              <a:cs typeface="Proxima Nova"/>
              <a:sym typeface="Proxima Nova"/>
            </a:endParaRPr>
          </a:p>
        </p:txBody>
      </p:sp>
      <p:pic>
        <p:nvPicPr>
          <p:cNvPr id="437" name="Google Shape;437;p63"/>
          <p:cNvPicPr preferRelativeResize="0"/>
          <p:nvPr/>
        </p:nvPicPr>
        <p:blipFill>
          <a:blip r:embed="rId3">
            <a:alphaModFix/>
          </a:blip>
          <a:stretch>
            <a:fillRect/>
          </a:stretch>
        </p:blipFill>
        <p:spPr>
          <a:xfrm>
            <a:off x="422175" y="1742463"/>
            <a:ext cx="1962150" cy="23336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t>Evolutionary anatomy vs modern man</a:t>
            </a:r>
            <a:endParaRPr/>
          </a:p>
        </p:txBody>
      </p:sp>
      <p:sp>
        <p:nvSpPr>
          <p:cNvPr id="443" name="Google Shape;443;p64"/>
          <p:cNvSpPr txBox="1"/>
          <p:nvPr/>
        </p:nvSpPr>
        <p:spPr>
          <a:xfrm>
            <a:off x="311700" y="1571213"/>
            <a:ext cx="5199300" cy="2769959"/>
          </a:xfrm>
          <a:prstGeom prst="rect">
            <a:avLst/>
          </a:prstGeom>
          <a:noFill/>
          <a:ln>
            <a:noFill/>
          </a:ln>
        </p:spPr>
        <p:txBody>
          <a:bodyPr spcFirstLastPara="1" wrap="square" lIns="91425" tIns="91425" rIns="91425" bIns="91425" anchor="t" anchorCtr="0">
            <a:spAutoFit/>
          </a:bodyPr>
          <a:lstStyle/>
          <a:p>
            <a:pPr marL="457200" indent="-457200">
              <a:buChar char="•"/>
            </a:pPr>
            <a:r>
              <a:rPr lang="en-US" sz="2800" b="1">
                <a:solidFill>
                  <a:schemeClr val="accent6"/>
                </a:solidFill>
                <a:latin typeface="Calibri"/>
                <a:ea typeface="Calibri"/>
                <a:cs typeface="Calibri"/>
              </a:rPr>
              <a:t>Neutral spine</a:t>
            </a:r>
            <a:r>
              <a:rPr lang="en-US" sz="2800">
                <a:solidFill>
                  <a:schemeClr val="accent6"/>
                </a:solidFill>
                <a:latin typeface="Calibri"/>
                <a:ea typeface="Calibri"/>
                <a:cs typeface="Calibri"/>
              </a:rPr>
              <a:t> is ideal for injury prevention</a:t>
            </a:r>
            <a:endParaRPr lang="en-US" sz="2800">
              <a:solidFill>
                <a:schemeClr val="accent6"/>
              </a:solidFill>
              <a:latin typeface="Proxima Nova"/>
              <a:ea typeface="Calibri"/>
              <a:cs typeface="Calibri"/>
            </a:endParaRPr>
          </a:p>
          <a:p>
            <a:pPr marL="457200" indent="-457200">
              <a:buChar char="•"/>
            </a:pPr>
            <a:r>
              <a:rPr lang="en-US" sz="2800">
                <a:solidFill>
                  <a:schemeClr val="accent6"/>
                </a:solidFill>
                <a:latin typeface="Calibri"/>
                <a:ea typeface="Calibri"/>
                <a:cs typeface="Calibri"/>
              </a:rPr>
              <a:t>Loaded spinal flexion AND loaded spinal hyperextension increase injury risk via inappropriate tissue loading</a:t>
            </a:r>
            <a:endParaRPr sz="2800">
              <a:solidFill>
                <a:schemeClr val="accent6"/>
              </a:solidFill>
              <a:latin typeface="Proxima Nova"/>
              <a:ea typeface="Proxima Nova"/>
              <a:cs typeface="Proxima Nova"/>
            </a:endParaRPr>
          </a:p>
        </p:txBody>
      </p:sp>
      <p:pic>
        <p:nvPicPr>
          <p:cNvPr id="445" name="Google Shape;445;p64"/>
          <p:cNvPicPr preferRelativeResize="0"/>
          <p:nvPr/>
        </p:nvPicPr>
        <p:blipFill>
          <a:blip r:embed="rId4">
            <a:alphaModFix/>
          </a:blip>
          <a:stretch>
            <a:fillRect/>
          </a:stretch>
        </p:blipFill>
        <p:spPr>
          <a:xfrm>
            <a:off x="6609409" y="1573693"/>
            <a:ext cx="2216098" cy="2090853"/>
          </a:xfrm>
          <a:prstGeom prst="rect">
            <a:avLst/>
          </a:prstGeom>
          <a:noFill/>
          <a:ln>
            <a:noFill/>
          </a:ln>
          <a:effectLst>
            <a:outerShdw blurRad="57150" dist="104775" dir="5100000" algn="bl" rotWithShape="0">
              <a:srgbClr val="000000">
                <a:alpha val="39000"/>
              </a:srgbClr>
            </a:outerShdw>
          </a:effectLst>
        </p:spPr>
      </p:pic>
      <p:pic>
        <p:nvPicPr>
          <p:cNvPr id="3" name="Google Shape;430;p62" descr="A collage of a person lifting weights&#10;&#10;AI-generated content may be incorrect.">
            <a:extLst>
              <a:ext uri="{FF2B5EF4-FFF2-40B4-BE49-F238E27FC236}">
                <a16:creationId xmlns:a16="http://schemas.microsoft.com/office/drawing/2014/main" id="{45AA0D50-D9FC-3390-082B-C472A9350B8F}"/>
              </a:ext>
            </a:extLst>
          </p:cNvPr>
          <p:cNvPicPr preferRelativeResize="0"/>
          <p:nvPr/>
        </p:nvPicPr>
        <p:blipFill>
          <a:blip r:embed="rId5">
            <a:alphaModFix/>
          </a:blip>
          <a:stretch>
            <a:fillRect/>
          </a:stretch>
        </p:blipFill>
        <p:spPr>
          <a:xfrm>
            <a:off x="5443399" y="3238715"/>
            <a:ext cx="2280980" cy="1453024"/>
          </a:xfrm>
          <a:prstGeom prst="rect">
            <a:avLst/>
          </a:prstGeom>
          <a:noFill/>
          <a:ln>
            <a:noFill/>
          </a:ln>
          <a:effectLst>
            <a:outerShdw blurRad="57150" dist="19050" dir="5400000" algn="bl" rotWithShape="0">
              <a:srgbClr val="000000">
                <a:alpha val="50000"/>
              </a:srgbClr>
            </a:outerShdw>
          </a:effectLst>
        </p:spPr>
      </p:pic>
      <p:sp>
        <p:nvSpPr>
          <p:cNvPr id="4" name="TextBox 3">
            <a:extLst>
              <a:ext uri="{FF2B5EF4-FFF2-40B4-BE49-F238E27FC236}">
                <a16:creationId xmlns:a16="http://schemas.microsoft.com/office/drawing/2014/main" id="{0A5D6D0B-9904-8700-1EF0-E1A14888DA8D}"/>
              </a:ext>
            </a:extLst>
          </p:cNvPr>
          <p:cNvSpPr txBox="1"/>
          <p:nvPr/>
        </p:nvSpPr>
        <p:spPr>
          <a:xfrm>
            <a:off x="2966" y="4695195"/>
            <a:ext cx="601045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rPr>
              <a:t>Khoddam-Khorasani P, Arjmand N, Shirazi-Adl A, 2020. </a:t>
            </a:r>
            <a:r>
              <a:rPr lang="en-US" sz="1100">
                <a:latin typeface="Calibri"/>
                <a:ea typeface="Calibri"/>
                <a:cs typeface="Calibri"/>
              </a:rPr>
              <a:t>Gallagher S, Marras WS, Litsky AS, Burr D, 2005. Shiri R, Falah-Hassani K, </a:t>
            </a:r>
            <a:r>
              <a:rPr lang="en-US" sz="1100" err="1">
                <a:latin typeface="Calibri"/>
                <a:ea typeface="Calibri"/>
                <a:cs typeface="Calibri"/>
              </a:rPr>
              <a:t>Heliövaara</a:t>
            </a:r>
            <a:r>
              <a:rPr lang="en-US" sz="1100">
                <a:latin typeface="Calibri"/>
                <a:ea typeface="Calibri"/>
                <a:cs typeface="Calibri"/>
              </a:rPr>
              <a:t> M, et al., 2019. </a:t>
            </a:r>
            <a:endParaRPr lang="en-US" sz="1100">
              <a:latin typeface="Calibri"/>
              <a:ea typeface="Calibri"/>
            </a:endParaRPr>
          </a:p>
          <a:p>
            <a:endParaRPr lang="en-US" sz="1100">
              <a:latin typeface="Calibri"/>
              <a:ea typeface="Calibri"/>
              <a:cs typeface="Calibri"/>
            </a:endParaRPr>
          </a:p>
        </p:txBody>
      </p:sp>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Evolutionary Changes</a:t>
            </a:r>
            <a:endParaRPr>
              <a:latin typeface="Proxima Nova"/>
              <a:ea typeface="Proxima Nova"/>
              <a:cs typeface="Proxima Nova"/>
              <a:sym typeface="Proxima Nova"/>
            </a:endParaRPr>
          </a:p>
        </p:txBody>
      </p:sp>
      <p:sp>
        <p:nvSpPr>
          <p:cNvPr id="152" name="Google Shape;152;p28"/>
          <p:cNvSpPr txBox="1"/>
          <p:nvPr/>
        </p:nvSpPr>
        <p:spPr>
          <a:xfrm>
            <a:off x="4240200" y="1467250"/>
            <a:ext cx="4592100" cy="322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latin typeface="Proxima Nova Semibold"/>
                <a:ea typeface="Proxima Nova Semibold"/>
                <a:cs typeface="Proxima Nova Semibold"/>
                <a:sym typeface="Proxima Nova Semibold"/>
              </a:rPr>
              <a:t>Why the changes to the spine?</a:t>
            </a:r>
            <a:endParaRPr sz="2400">
              <a:latin typeface="Proxima Nova Semibold"/>
              <a:ea typeface="Proxima Nova Semibold"/>
              <a:cs typeface="Proxima Nova Semibold"/>
              <a:sym typeface="Proxima Nova Semibold"/>
            </a:endParaRPr>
          </a:p>
          <a:p>
            <a:pPr marL="457200" lvl="0" indent="-368300" algn="l" rtl="0">
              <a:lnSpc>
                <a:spcPct val="115000"/>
              </a:lnSpc>
              <a:spcBef>
                <a:spcPts val="0"/>
              </a:spcBef>
              <a:spcAft>
                <a:spcPts val="0"/>
              </a:spcAft>
              <a:buSzPts val="2200"/>
              <a:buFont typeface="Proxima Nova Semibold"/>
              <a:buChar char="●"/>
            </a:pPr>
            <a:r>
              <a:rPr lang="en" sz="2200">
                <a:latin typeface="Proxima Nova Semibold"/>
                <a:ea typeface="Proxima Nova Semibold"/>
                <a:cs typeface="Proxima Nova Semibold"/>
                <a:sym typeface="Proxima Nova Semibold"/>
              </a:rPr>
              <a:t>The need to expand foraging area to attain more calories.</a:t>
            </a:r>
            <a:endParaRPr sz="2200">
              <a:latin typeface="Proxima Nova Semibold"/>
              <a:ea typeface="Proxima Nova Semibold"/>
              <a:cs typeface="Proxima Nova Semibold"/>
              <a:sym typeface="Proxima Nova Semibold"/>
            </a:endParaRPr>
          </a:p>
          <a:p>
            <a:pPr marL="457200" lvl="0" indent="-368300" algn="l" rtl="0">
              <a:lnSpc>
                <a:spcPct val="115000"/>
              </a:lnSpc>
              <a:spcBef>
                <a:spcPts val="0"/>
              </a:spcBef>
              <a:spcAft>
                <a:spcPts val="0"/>
              </a:spcAft>
              <a:buSzPts val="2200"/>
              <a:buFont typeface="Proxima Nova Semibold"/>
              <a:buChar char="●"/>
            </a:pPr>
            <a:r>
              <a:rPr lang="en" sz="2200">
                <a:solidFill>
                  <a:schemeClr val="accent6"/>
                </a:solidFill>
                <a:latin typeface="Proxima Nova Semibold"/>
                <a:ea typeface="Proxima Nova Semibold"/>
                <a:cs typeface="Proxima Nova Semibold"/>
                <a:sym typeface="Proxima Nova Semibold"/>
              </a:rPr>
              <a:t>Allowed us to stand upright and maintain our COM within our BOS</a:t>
            </a:r>
            <a:endParaRPr sz="2200">
              <a:latin typeface="Proxima Nova Semibold"/>
              <a:ea typeface="Proxima Nova Semibold"/>
              <a:cs typeface="Proxima Nova Semibold"/>
              <a:sym typeface="Proxima Nova Semibold"/>
            </a:endParaRPr>
          </a:p>
          <a:p>
            <a:pPr marL="457200" lvl="0" indent="-368300" algn="l" rtl="0">
              <a:lnSpc>
                <a:spcPct val="115000"/>
              </a:lnSpc>
              <a:spcBef>
                <a:spcPts val="0"/>
              </a:spcBef>
              <a:spcAft>
                <a:spcPts val="0"/>
              </a:spcAft>
              <a:buSzPts val="2200"/>
              <a:buFont typeface="Proxima Nova Semibold"/>
              <a:buChar char="●"/>
            </a:pPr>
            <a:r>
              <a:rPr lang="en" sz="2200">
                <a:latin typeface="Proxima Nova Semibold"/>
                <a:ea typeface="Proxima Nova Semibold"/>
                <a:cs typeface="Proxima Nova Semibold"/>
                <a:sym typeface="Proxima Nova Semibold"/>
              </a:rPr>
              <a:t>Balanced bipedalism is more energy efficient. </a:t>
            </a:r>
            <a:endParaRPr sz="2200">
              <a:latin typeface="Proxima Nova Semibold"/>
              <a:ea typeface="Proxima Nova Semibold"/>
              <a:cs typeface="Proxima Nova Semibold"/>
              <a:sym typeface="Proxima Nova Semibold"/>
            </a:endParaRPr>
          </a:p>
        </p:txBody>
      </p:sp>
      <p:sp>
        <p:nvSpPr>
          <p:cNvPr id="153" name="Google Shape;153;p28"/>
          <p:cNvSpPr txBox="1"/>
          <p:nvPr/>
        </p:nvSpPr>
        <p:spPr>
          <a:xfrm>
            <a:off x="-252450" y="3088000"/>
            <a:ext cx="775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2"/>
              </a:solidFill>
            </a:endParaRPr>
          </a:p>
        </p:txBody>
      </p:sp>
      <p:pic>
        <p:nvPicPr>
          <p:cNvPr id="154" name="Google Shape;154;p28"/>
          <p:cNvPicPr preferRelativeResize="0"/>
          <p:nvPr/>
        </p:nvPicPr>
        <p:blipFill>
          <a:blip r:embed="rId4">
            <a:alphaModFix/>
          </a:blip>
          <a:stretch>
            <a:fillRect/>
          </a:stretch>
        </p:blipFill>
        <p:spPr>
          <a:xfrm>
            <a:off x="231350" y="1467249"/>
            <a:ext cx="4008850" cy="3213500"/>
          </a:xfrm>
          <a:prstGeom prst="rect">
            <a:avLst/>
          </a:prstGeom>
          <a:noFill/>
          <a:ln>
            <a:noFill/>
          </a:ln>
          <a:effectLst>
            <a:outerShdw blurRad="57150" dist="19050" dir="5400000" algn="bl" rotWithShape="0">
              <a:srgbClr val="000000">
                <a:alpha val="50000"/>
              </a:srgbClr>
            </a:outerShdw>
          </a:effectLst>
        </p:spPr>
      </p:pic>
      <p:sp>
        <p:nvSpPr>
          <p:cNvPr id="155" name="Google Shape;155;p28"/>
          <p:cNvSpPr txBox="1"/>
          <p:nvPr/>
        </p:nvSpPr>
        <p:spPr>
          <a:xfrm>
            <a:off x="0" y="4818497"/>
            <a:ext cx="6507300" cy="323135"/>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Lieberman DE, 2013.</a:t>
            </a:r>
            <a:r>
              <a:rPr lang="en" sz="800">
                <a:solidFill>
                  <a:schemeClr val="accent1"/>
                </a:solidFill>
                <a:highlight>
                  <a:srgbClr val="FFFFFF"/>
                </a:highlight>
                <a:latin typeface="Proxima Nova"/>
                <a:cs typeface="Segoe UI"/>
              </a:rPr>
              <a:t> </a:t>
            </a:r>
            <a:r>
              <a:rPr lang="en" sz="900">
                <a:solidFill>
                  <a:srgbClr val="333333"/>
                </a:solidFill>
                <a:highlight>
                  <a:srgbClr val="FFFFFF"/>
                </a:highlight>
                <a:latin typeface="Segoe UI"/>
                <a:cs typeface="Segoe UI"/>
              </a:rPr>
              <a:t>Williams SA, Russo GA. 2015. </a:t>
            </a:r>
            <a:endParaRPr lang="en"/>
          </a:p>
        </p:txBody>
      </p:sp>
    </p:spTree>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1">
          <a:extLst>
            <a:ext uri="{FF2B5EF4-FFF2-40B4-BE49-F238E27FC236}">
              <a16:creationId xmlns:a16="http://schemas.microsoft.com/office/drawing/2014/main" id="{BFC22032-3EBB-6CE6-FBCE-B554448E5276}"/>
            </a:ext>
          </a:extLst>
        </p:cNvPr>
        <p:cNvGrpSpPr/>
        <p:nvPr/>
      </p:nvGrpSpPr>
      <p:grpSpPr>
        <a:xfrm>
          <a:off x="0" y="0"/>
          <a:ext cx="0" cy="0"/>
          <a:chOff x="0" y="0"/>
          <a:chExt cx="0" cy="0"/>
        </a:xfrm>
      </p:grpSpPr>
      <p:sp>
        <p:nvSpPr>
          <p:cNvPr id="442" name="Google Shape;442;p64">
            <a:extLst>
              <a:ext uri="{FF2B5EF4-FFF2-40B4-BE49-F238E27FC236}">
                <a16:creationId xmlns:a16="http://schemas.microsoft.com/office/drawing/2014/main" id="{30E8F251-E1D2-C609-45D2-0394C34FB5F8}"/>
              </a:ext>
            </a:extLst>
          </p:cNvPr>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a:buClr>
                <a:schemeClr val="accent6"/>
              </a:buClr>
              <a:buSzPct val="28947"/>
            </a:pPr>
            <a:r>
              <a:rPr lang="en"/>
              <a:t>Loaded Lumbar Flexion: Injury Risk</a:t>
            </a:r>
          </a:p>
        </p:txBody>
      </p:sp>
      <p:sp>
        <p:nvSpPr>
          <p:cNvPr id="443" name="Google Shape;443;p64">
            <a:extLst>
              <a:ext uri="{FF2B5EF4-FFF2-40B4-BE49-F238E27FC236}">
                <a16:creationId xmlns:a16="http://schemas.microsoft.com/office/drawing/2014/main" id="{3E3E8C7F-9227-2A1E-6E14-AAE976C87C2C}"/>
              </a:ext>
            </a:extLst>
          </p:cNvPr>
          <p:cNvSpPr txBox="1"/>
          <p:nvPr/>
        </p:nvSpPr>
        <p:spPr>
          <a:xfrm>
            <a:off x="139172" y="1290854"/>
            <a:ext cx="5199300" cy="3262401"/>
          </a:xfrm>
          <a:prstGeom prst="rect">
            <a:avLst/>
          </a:prstGeom>
          <a:noFill/>
          <a:ln>
            <a:noFill/>
          </a:ln>
        </p:spPr>
        <p:txBody>
          <a:bodyPr spcFirstLastPara="1" wrap="square" lIns="91425" tIns="91425" rIns="91425" bIns="91425" anchor="t" anchorCtr="0">
            <a:spAutoFit/>
          </a:bodyPr>
          <a:lstStyle/>
          <a:p>
            <a:pPr marL="457200" indent="-457200">
              <a:buChar char="•"/>
            </a:pPr>
            <a:r>
              <a:rPr lang="en-US" sz="2000">
                <a:solidFill>
                  <a:schemeClr val="accent6"/>
                </a:solidFill>
                <a:latin typeface="Calibri"/>
                <a:ea typeface="Calibri"/>
                <a:cs typeface="Calibri"/>
              </a:rPr>
              <a:t>Spinal flexion increases risk of tissue injury</a:t>
            </a:r>
          </a:p>
          <a:p>
            <a:pPr marL="914400" lvl="1" indent="-457200">
              <a:buFont typeface="Courier New"/>
              <a:buChar char="o"/>
            </a:pPr>
            <a:r>
              <a:rPr lang="en-US" sz="2000">
                <a:solidFill>
                  <a:schemeClr val="accent6"/>
                </a:solidFill>
                <a:latin typeface="Calibri"/>
                <a:ea typeface="Calibri"/>
                <a:cs typeface="Calibri"/>
              </a:rPr>
              <a:t>Lumbar spine segments at varying levels of flexion underwent axial compression cycles until injury</a:t>
            </a:r>
          </a:p>
          <a:p>
            <a:pPr marL="914400" lvl="1" indent="-457200">
              <a:buFont typeface="Courier New"/>
              <a:buChar char="o"/>
            </a:pPr>
            <a:r>
              <a:rPr lang="en-US" sz="2000">
                <a:solidFill>
                  <a:schemeClr val="accent6"/>
                </a:solidFill>
                <a:latin typeface="Calibri"/>
                <a:ea typeface="Calibri"/>
                <a:cs typeface="Calibri"/>
              </a:rPr>
              <a:t>0° flexion = 8,253 cycles to failure</a:t>
            </a:r>
          </a:p>
          <a:p>
            <a:pPr marL="914400" lvl="1" indent="-457200">
              <a:buFont typeface="Courier New"/>
              <a:buChar char="o"/>
            </a:pPr>
            <a:r>
              <a:rPr lang="en-US" sz="2000">
                <a:solidFill>
                  <a:schemeClr val="accent6"/>
                </a:solidFill>
                <a:latin typeface="Calibri"/>
                <a:ea typeface="Calibri"/>
                <a:cs typeface="Calibri"/>
              </a:rPr>
              <a:t>45° flexion: 263 cycles to failure</a:t>
            </a:r>
          </a:p>
          <a:p>
            <a:pPr marL="457200" indent="-457200">
              <a:buFont typeface="Arial"/>
              <a:buChar char="•"/>
            </a:pPr>
            <a:r>
              <a:rPr lang="en-US" sz="2000">
                <a:solidFill>
                  <a:schemeClr val="accent6"/>
                </a:solidFill>
                <a:latin typeface="Calibri"/>
                <a:ea typeface="Calibri"/>
                <a:cs typeface="Calibri"/>
              </a:rPr>
              <a:t>Tissue injury sites: </a:t>
            </a:r>
            <a:r>
              <a:rPr lang="en-US" sz="2000" b="1">
                <a:solidFill>
                  <a:schemeClr val="accent6"/>
                </a:solidFill>
                <a:latin typeface="Calibri"/>
                <a:ea typeface="Calibri"/>
                <a:cs typeface="Calibri"/>
              </a:rPr>
              <a:t>posterior annular protrusion</a:t>
            </a:r>
            <a:r>
              <a:rPr lang="en-US" sz="2000">
                <a:solidFill>
                  <a:schemeClr val="accent6"/>
                </a:solidFill>
                <a:latin typeface="Calibri"/>
                <a:ea typeface="Calibri"/>
                <a:cs typeface="Calibri"/>
              </a:rPr>
              <a:t>, facet joint fractures, vertebral body fractures, </a:t>
            </a:r>
            <a:r>
              <a:rPr lang="en-US" sz="2000" b="1">
                <a:solidFill>
                  <a:schemeClr val="accent6"/>
                </a:solidFill>
                <a:latin typeface="Calibri"/>
                <a:ea typeface="Calibri"/>
                <a:cs typeface="Calibri"/>
              </a:rPr>
              <a:t>blood in posterior IV disc</a:t>
            </a:r>
            <a:r>
              <a:rPr lang="en-US" sz="2000">
                <a:solidFill>
                  <a:schemeClr val="accent6"/>
                </a:solidFill>
                <a:latin typeface="Calibri"/>
                <a:ea typeface="Calibri"/>
                <a:cs typeface="Calibri"/>
              </a:rPr>
              <a:t>, vertebral endplate fractures</a:t>
            </a:r>
          </a:p>
        </p:txBody>
      </p:sp>
      <p:sp>
        <p:nvSpPr>
          <p:cNvPr id="4" name="TextBox 3">
            <a:extLst>
              <a:ext uri="{FF2B5EF4-FFF2-40B4-BE49-F238E27FC236}">
                <a16:creationId xmlns:a16="http://schemas.microsoft.com/office/drawing/2014/main" id="{5F68F86D-C4A0-A7F7-86A8-AA65B44C7B05}"/>
              </a:ext>
            </a:extLst>
          </p:cNvPr>
          <p:cNvSpPr txBox="1"/>
          <p:nvPr/>
        </p:nvSpPr>
        <p:spPr>
          <a:xfrm>
            <a:off x="989" y="4867005"/>
            <a:ext cx="601045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ea typeface="Calibri"/>
                <a:cs typeface="Calibri"/>
              </a:rPr>
              <a:t>Gallagher S, Marras WS, Litsky AS, Burr D, 2005. </a:t>
            </a:r>
          </a:p>
          <a:p>
            <a:endParaRPr lang="en-US" sz="1100">
              <a:latin typeface="Calibri"/>
              <a:ea typeface="Calibri"/>
              <a:cs typeface="Calibri"/>
            </a:endParaRPr>
          </a:p>
          <a:p>
            <a:endParaRPr lang="en-US" sz="1100">
              <a:latin typeface="Calibri"/>
              <a:ea typeface="Calibri"/>
              <a:cs typeface="Calibri"/>
            </a:endParaRPr>
          </a:p>
          <a:p>
            <a:endParaRPr lang="en-US" sz="1100">
              <a:latin typeface="Calibri"/>
              <a:ea typeface="Calibri"/>
              <a:cs typeface="Calibri"/>
            </a:endParaRPr>
          </a:p>
        </p:txBody>
      </p:sp>
      <p:pic>
        <p:nvPicPr>
          <p:cNvPr id="2" name="Picture 1" descr="12000 &#10;10000 &#10;8000 &#10;6000 &#10;4000 &#10;2000 &#10;Cycles to Failure &#10;T &#10;0 &#10;0 degrees &#10;22 degrees &#10;45 degrees &#10;Torso Flexion Angle ">
            <a:extLst>
              <a:ext uri="{FF2B5EF4-FFF2-40B4-BE49-F238E27FC236}">
                <a16:creationId xmlns:a16="http://schemas.microsoft.com/office/drawing/2014/main" id="{536E8E7F-63BD-5AD0-14AB-F501B7095D4A}"/>
              </a:ext>
            </a:extLst>
          </p:cNvPr>
          <p:cNvPicPr>
            <a:picLocks noChangeAspect="1"/>
          </p:cNvPicPr>
          <p:nvPr/>
        </p:nvPicPr>
        <p:blipFill>
          <a:blip r:embed="rId4"/>
          <a:stretch>
            <a:fillRect/>
          </a:stretch>
        </p:blipFill>
        <p:spPr>
          <a:xfrm>
            <a:off x="5270097" y="1746848"/>
            <a:ext cx="3563994" cy="2393831"/>
          </a:xfrm>
          <a:prstGeom prst="rect">
            <a:avLst/>
          </a:prstGeom>
        </p:spPr>
      </p:pic>
    </p:spTree>
    <p:extLst>
      <p:ext uri="{BB962C8B-B14F-4D97-AF65-F5344CB8AC3E}">
        <p14:creationId xmlns:p14="http://schemas.microsoft.com/office/powerpoint/2010/main" val="2535749775"/>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1">
          <a:extLst>
            <a:ext uri="{FF2B5EF4-FFF2-40B4-BE49-F238E27FC236}">
              <a16:creationId xmlns:a16="http://schemas.microsoft.com/office/drawing/2014/main" id="{76674807-51CD-CA8B-B836-9E0B2173E7C1}"/>
            </a:ext>
          </a:extLst>
        </p:cNvPr>
        <p:cNvGrpSpPr/>
        <p:nvPr/>
      </p:nvGrpSpPr>
      <p:grpSpPr>
        <a:xfrm>
          <a:off x="0" y="0"/>
          <a:ext cx="0" cy="0"/>
          <a:chOff x="0" y="0"/>
          <a:chExt cx="0" cy="0"/>
        </a:xfrm>
      </p:grpSpPr>
      <p:sp>
        <p:nvSpPr>
          <p:cNvPr id="442" name="Google Shape;442;p64">
            <a:extLst>
              <a:ext uri="{FF2B5EF4-FFF2-40B4-BE49-F238E27FC236}">
                <a16:creationId xmlns:a16="http://schemas.microsoft.com/office/drawing/2014/main" id="{F92417BA-C0D7-016C-25C1-6B71F6D69856}"/>
              </a:ext>
            </a:extLst>
          </p:cNvPr>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a:buClr>
                <a:schemeClr val="accent6"/>
              </a:buClr>
              <a:buSzPct val="28947"/>
            </a:pPr>
            <a:r>
              <a:rPr lang="en"/>
              <a:t>Loaded Lumbar Extension: Injury Risk</a:t>
            </a:r>
          </a:p>
        </p:txBody>
      </p:sp>
      <p:sp>
        <p:nvSpPr>
          <p:cNvPr id="443" name="Google Shape;443;p64">
            <a:extLst>
              <a:ext uri="{FF2B5EF4-FFF2-40B4-BE49-F238E27FC236}">
                <a16:creationId xmlns:a16="http://schemas.microsoft.com/office/drawing/2014/main" id="{7A8C64BD-0FAD-AF02-01B4-AA11853F6BAD}"/>
              </a:ext>
            </a:extLst>
          </p:cNvPr>
          <p:cNvSpPr txBox="1"/>
          <p:nvPr/>
        </p:nvSpPr>
        <p:spPr>
          <a:xfrm>
            <a:off x="139172" y="1290854"/>
            <a:ext cx="5199300" cy="3508623"/>
          </a:xfrm>
          <a:prstGeom prst="rect">
            <a:avLst/>
          </a:prstGeom>
          <a:noFill/>
          <a:ln>
            <a:noFill/>
          </a:ln>
        </p:spPr>
        <p:txBody>
          <a:bodyPr spcFirstLastPara="1" wrap="square" lIns="91425" tIns="91425" rIns="91425" bIns="91425" anchor="t" anchorCtr="0">
            <a:spAutoFit/>
          </a:bodyPr>
          <a:lstStyle/>
          <a:p>
            <a:pPr marL="457200" indent="-457200">
              <a:buChar char="•"/>
            </a:pPr>
            <a:r>
              <a:rPr lang="en-US" sz="2400">
                <a:solidFill>
                  <a:schemeClr val="accent6"/>
                </a:solidFill>
                <a:latin typeface="Calibri"/>
                <a:ea typeface="Calibri"/>
                <a:cs typeface="Calibri"/>
              </a:rPr>
              <a:t>Excess lordosis also increases risk of tissue injury</a:t>
            </a:r>
          </a:p>
          <a:p>
            <a:pPr marL="914400" lvl="1" indent="-457200">
              <a:buFont typeface="Courier New"/>
              <a:buChar char="o"/>
            </a:pPr>
            <a:r>
              <a:rPr lang="en-US" sz="2400">
                <a:solidFill>
                  <a:schemeClr val="accent6"/>
                </a:solidFill>
                <a:latin typeface="Calibri"/>
                <a:ea typeface="Calibri"/>
                <a:cs typeface="Calibri"/>
              </a:rPr>
              <a:t>Lifting with a </a:t>
            </a:r>
            <a:r>
              <a:rPr lang="en-US" sz="2400" err="1">
                <a:solidFill>
                  <a:schemeClr val="accent6"/>
                </a:solidFill>
                <a:latin typeface="Calibri"/>
                <a:ea typeface="Calibri"/>
                <a:cs typeface="Calibri"/>
              </a:rPr>
              <a:t>hyperlordotic</a:t>
            </a:r>
            <a:r>
              <a:rPr lang="en-US" sz="2400">
                <a:solidFill>
                  <a:schemeClr val="accent6"/>
                </a:solidFill>
                <a:latin typeface="Calibri"/>
                <a:ea typeface="Calibri"/>
                <a:cs typeface="Calibri"/>
              </a:rPr>
              <a:t> lumbar spine posture: </a:t>
            </a:r>
          </a:p>
          <a:p>
            <a:pPr marL="1371600" lvl="2" indent="-457200">
              <a:buFont typeface="Wingdings"/>
              <a:buChar char="§"/>
            </a:pPr>
            <a:r>
              <a:rPr lang="en-US" sz="2400">
                <a:solidFill>
                  <a:schemeClr val="accent6"/>
                </a:solidFill>
                <a:latin typeface="Calibri"/>
                <a:ea typeface="Calibri"/>
                <a:cs typeface="Calibri"/>
              </a:rPr>
              <a:t>Increased vertebral segment compression</a:t>
            </a:r>
          </a:p>
          <a:p>
            <a:pPr marL="1371600" lvl="2" indent="-457200">
              <a:buFont typeface="Wingdings"/>
              <a:buChar char="§"/>
            </a:pPr>
            <a:r>
              <a:rPr lang="en-US" sz="2400">
                <a:solidFill>
                  <a:schemeClr val="accent6"/>
                </a:solidFill>
                <a:latin typeface="Calibri"/>
                <a:ea typeface="Calibri"/>
                <a:cs typeface="Calibri"/>
              </a:rPr>
              <a:t>Increased shear forces</a:t>
            </a:r>
          </a:p>
          <a:p>
            <a:pPr marL="1371600" lvl="2" indent="-457200">
              <a:buFont typeface="Wingdings"/>
              <a:buChar char="§"/>
            </a:pPr>
            <a:r>
              <a:rPr lang="en-US" sz="2400">
                <a:solidFill>
                  <a:schemeClr val="accent6"/>
                </a:solidFill>
                <a:latin typeface="Calibri"/>
                <a:ea typeface="Calibri"/>
                <a:cs typeface="Calibri"/>
              </a:rPr>
              <a:t>Increased risk of erector spinae failure</a:t>
            </a:r>
            <a:endParaRPr lang="en-US" sz="2400">
              <a:solidFill>
                <a:schemeClr val="accent6"/>
              </a:solidFill>
            </a:endParaRPr>
          </a:p>
        </p:txBody>
      </p:sp>
      <p:sp>
        <p:nvSpPr>
          <p:cNvPr id="4" name="TextBox 3">
            <a:extLst>
              <a:ext uri="{FF2B5EF4-FFF2-40B4-BE49-F238E27FC236}">
                <a16:creationId xmlns:a16="http://schemas.microsoft.com/office/drawing/2014/main" id="{8186CE0C-F3A6-14BE-1AA6-B82FB2A92385}"/>
              </a:ext>
            </a:extLst>
          </p:cNvPr>
          <p:cNvSpPr txBox="1"/>
          <p:nvPr/>
        </p:nvSpPr>
        <p:spPr>
          <a:xfrm>
            <a:off x="-898" y="4841935"/>
            <a:ext cx="601045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latin typeface="Calibri"/>
              </a:rPr>
              <a:t>Khoddam</a:t>
            </a:r>
            <a:r>
              <a:rPr lang="en-US" sz="1100">
                <a:latin typeface="Calibri"/>
              </a:rPr>
              <a:t>-Khorasani P, Arjmand N, Shirazi-Adl A, 2020. </a:t>
            </a:r>
            <a:endParaRPr lang="en-US" sz="1100">
              <a:latin typeface="Calibri"/>
              <a:ea typeface="Calibri"/>
              <a:cs typeface="Calibri"/>
            </a:endParaRPr>
          </a:p>
          <a:p>
            <a:endParaRPr lang="en-US" sz="1100">
              <a:latin typeface="Calibri"/>
              <a:ea typeface="Calibri"/>
              <a:cs typeface="Calibri"/>
            </a:endParaRPr>
          </a:p>
          <a:p>
            <a:endParaRPr lang="en-US" sz="1100">
              <a:latin typeface="Calibri"/>
              <a:ea typeface="Calibri"/>
              <a:cs typeface="Calibri"/>
            </a:endParaRPr>
          </a:p>
        </p:txBody>
      </p:sp>
      <p:pic>
        <p:nvPicPr>
          <p:cNvPr id="3" name="Picture 2" descr="A person holding a bat&#10;&#10;AI-generated content may be incorrect.">
            <a:extLst>
              <a:ext uri="{FF2B5EF4-FFF2-40B4-BE49-F238E27FC236}">
                <a16:creationId xmlns:a16="http://schemas.microsoft.com/office/drawing/2014/main" id="{D158CA6C-EB1C-A84B-145A-475F00A32AAD}"/>
              </a:ext>
            </a:extLst>
          </p:cNvPr>
          <p:cNvPicPr>
            <a:picLocks noChangeAspect="1"/>
          </p:cNvPicPr>
          <p:nvPr/>
        </p:nvPicPr>
        <p:blipFill>
          <a:blip r:embed="rId4"/>
          <a:stretch>
            <a:fillRect/>
          </a:stretch>
        </p:blipFill>
        <p:spPr>
          <a:xfrm>
            <a:off x="6809940" y="1433513"/>
            <a:ext cx="2022404" cy="2922199"/>
          </a:xfrm>
          <a:prstGeom prst="rect">
            <a:avLst/>
          </a:prstGeom>
        </p:spPr>
      </p:pic>
      <p:pic>
        <p:nvPicPr>
          <p:cNvPr id="2" name="Picture 1" descr="A close-up of a spine&#10;&#10;AI-generated content may be incorrect.">
            <a:extLst>
              <a:ext uri="{FF2B5EF4-FFF2-40B4-BE49-F238E27FC236}">
                <a16:creationId xmlns:a16="http://schemas.microsoft.com/office/drawing/2014/main" id="{22E499AB-C53A-FE0D-6292-1AECF6BCF892}"/>
              </a:ext>
            </a:extLst>
          </p:cNvPr>
          <p:cNvPicPr>
            <a:picLocks noChangeAspect="1"/>
          </p:cNvPicPr>
          <p:nvPr/>
        </p:nvPicPr>
        <p:blipFill>
          <a:blip r:embed="rId5"/>
          <a:stretch>
            <a:fillRect/>
          </a:stretch>
        </p:blipFill>
        <p:spPr>
          <a:xfrm>
            <a:off x="5171426" y="3591387"/>
            <a:ext cx="2058140" cy="1201075"/>
          </a:xfrm>
          <a:prstGeom prst="rect">
            <a:avLst/>
          </a:prstGeom>
        </p:spPr>
      </p:pic>
    </p:spTree>
    <p:extLst>
      <p:ext uri="{BB962C8B-B14F-4D97-AF65-F5344CB8AC3E}">
        <p14:creationId xmlns:p14="http://schemas.microsoft.com/office/powerpoint/2010/main" val="1990045872"/>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Better Alternatives for LE Strength</a:t>
            </a:r>
            <a:endParaRPr/>
          </a:p>
        </p:txBody>
      </p:sp>
      <p:sp>
        <p:nvSpPr>
          <p:cNvPr id="451" name="Google Shape;451;p65"/>
          <p:cNvSpPr txBox="1"/>
          <p:nvPr/>
        </p:nvSpPr>
        <p:spPr>
          <a:xfrm>
            <a:off x="176275" y="1480100"/>
            <a:ext cx="5836200" cy="2123628"/>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 Plie/Sumo Squat</a:t>
            </a:r>
            <a:endParaRPr sz="1800">
              <a:solidFill>
                <a:schemeClr val="accent6"/>
              </a:solidFill>
              <a:latin typeface="Proxima Nova"/>
              <a:ea typeface="Proxima Nova"/>
              <a:cs typeface="Proxima Nova"/>
              <a:sym typeface="Proxima Nova"/>
            </a:endParaRPr>
          </a:p>
          <a:p>
            <a:pPr marL="9144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Wider BOS allows for greater hip motion with a stable/neutral spine</a:t>
            </a:r>
            <a:endParaRPr sz="1800">
              <a:solidFill>
                <a:schemeClr val="accent6"/>
              </a:solidFill>
              <a:latin typeface="Proxima Nova"/>
              <a:ea typeface="Proxima Nova"/>
              <a:cs typeface="Proxima Nova"/>
              <a:sym typeface="Proxima Nova"/>
            </a:endParaRPr>
          </a:p>
          <a:p>
            <a:pPr marL="914400" indent="-342900">
              <a:buClr>
                <a:schemeClr val="accent6"/>
              </a:buClr>
              <a:buSzPts val="1800"/>
              <a:buFont typeface="Proxima Nova"/>
              <a:buChar char="●"/>
            </a:pPr>
            <a:r>
              <a:rPr lang="en" sz="1800">
                <a:solidFill>
                  <a:schemeClr val="accent6"/>
                </a:solidFill>
                <a:latin typeface="Proxima Nova"/>
                <a:ea typeface="Proxima Nova"/>
                <a:cs typeface="Proxima Nova"/>
                <a:sym typeface="Proxima Nova"/>
              </a:rPr>
              <a:t>Truly loading the legs with a neutral spine</a:t>
            </a:r>
            <a:endParaRPr sz="1800">
              <a:solidFill>
                <a:schemeClr val="accent6"/>
              </a:solidFill>
              <a:latin typeface="Proxima Nova"/>
              <a:ea typeface="Proxima Nova"/>
              <a:cs typeface="Proxima Nova"/>
            </a:endParaRPr>
          </a:p>
          <a:p>
            <a:pPr marL="857250" indent="-285750">
              <a:buClr>
                <a:schemeClr val="accent6"/>
              </a:buClr>
              <a:buSzPts val="1800"/>
              <a:buFont typeface="Proxima Nova"/>
              <a:buChar char="●"/>
            </a:pPr>
            <a:r>
              <a:rPr lang="en" sz="1800" b="1">
                <a:solidFill>
                  <a:schemeClr val="accent6"/>
                </a:solidFill>
                <a:latin typeface="Proxima Nova"/>
              </a:rPr>
              <a:t>Flexed lumbar spine + excess load = decreased threshold to injury</a:t>
            </a:r>
          </a:p>
          <a:p>
            <a:pPr marL="914400" indent="-342900">
              <a:buClr>
                <a:schemeClr val="accent6"/>
              </a:buClr>
              <a:buSzPts val="1800"/>
              <a:buFont typeface="Proxima Nova"/>
              <a:buChar char="●"/>
            </a:pPr>
            <a:endParaRPr lang="en" sz="1800">
              <a:solidFill>
                <a:schemeClr val="accent6"/>
              </a:solidFill>
              <a:latin typeface="Proxima Nova"/>
            </a:endParaRPr>
          </a:p>
        </p:txBody>
      </p:sp>
      <p:pic>
        <p:nvPicPr>
          <p:cNvPr id="452" name="Google Shape;452;p65"/>
          <p:cNvPicPr preferRelativeResize="0"/>
          <p:nvPr/>
        </p:nvPicPr>
        <p:blipFill>
          <a:blip r:embed="rId4">
            <a:alphaModFix/>
          </a:blip>
          <a:stretch>
            <a:fillRect/>
          </a:stretch>
        </p:blipFill>
        <p:spPr>
          <a:xfrm>
            <a:off x="6409500" y="1660775"/>
            <a:ext cx="2316750" cy="2316750"/>
          </a:xfrm>
          <a:prstGeom prst="rect">
            <a:avLst/>
          </a:prstGeom>
          <a:noFill/>
          <a:ln>
            <a:noFill/>
          </a:ln>
          <a:effectLst>
            <a:outerShdw blurRad="57150" dist="19050" dir="5400000" algn="bl" rotWithShape="0">
              <a:srgbClr val="000000">
                <a:alpha val="50000"/>
              </a:srgbClr>
            </a:outerShdw>
          </a:effectLst>
        </p:spPr>
      </p:pic>
      <p:sp>
        <p:nvSpPr>
          <p:cNvPr id="453" name="Google Shape;453;p65"/>
          <p:cNvSpPr txBox="1"/>
          <p:nvPr/>
        </p:nvSpPr>
        <p:spPr>
          <a:xfrm>
            <a:off x="-8110" y="4788664"/>
            <a:ext cx="7582200" cy="353913"/>
          </a:xfrm>
          <a:prstGeom prst="rect">
            <a:avLst/>
          </a:prstGeom>
          <a:noFill/>
          <a:ln>
            <a:noFill/>
          </a:ln>
        </p:spPr>
        <p:txBody>
          <a:bodyPr spcFirstLastPara="1" wrap="square" lIns="91425" tIns="91425" rIns="91425" bIns="91425" anchor="t" anchorCtr="0">
            <a:spAutoFit/>
          </a:bodyPr>
          <a:lstStyle/>
          <a:p>
            <a:r>
              <a:rPr lang="en" sz="1100">
                <a:solidFill>
                  <a:schemeClr val="accent6"/>
                </a:solidFill>
                <a:latin typeface="Calibri"/>
                <a:ea typeface="Proxima Nova"/>
                <a:cs typeface="Proxima Nova"/>
                <a:sym typeface="Proxima Nova"/>
              </a:rPr>
              <a:t>Deniz E, Ulas YH, 2020.</a:t>
            </a:r>
            <a:r>
              <a:rPr lang="en" sz="1100">
                <a:solidFill>
                  <a:schemeClr val="accent6"/>
                </a:solidFill>
                <a:latin typeface="Calibri"/>
                <a:ea typeface="Proxima Nova"/>
              </a:rPr>
              <a:t> </a:t>
            </a:r>
            <a:r>
              <a:rPr lang="en-US" sz="1100">
                <a:solidFill>
                  <a:schemeClr val="accent6"/>
                </a:solidFill>
                <a:latin typeface="Calibri"/>
                <a:ea typeface="Proxima Nova"/>
              </a:rPr>
              <a:t>Gallagher S, Marras WS, Litsky AS, Burr D, 2005. </a:t>
            </a:r>
            <a:endParaRPr lang="en-US" sz="1100">
              <a:solidFill>
                <a:schemeClr val="accent6"/>
              </a:solidFill>
              <a:latin typeface="Calibri"/>
            </a:endParaRPr>
          </a:p>
        </p:txBody>
      </p:sp>
    </p:spTree>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SL vs DL Squat for EMG activity of ES</a:t>
            </a:r>
            <a:endParaRPr/>
          </a:p>
        </p:txBody>
      </p:sp>
      <p:sp>
        <p:nvSpPr>
          <p:cNvPr id="459" name="Google Shape;459;p66"/>
          <p:cNvSpPr txBox="1"/>
          <p:nvPr/>
        </p:nvSpPr>
        <p:spPr>
          <a:xfrm>
            <a:off x="69350" y="1799113"/>
            <a:ext cx="3257700" cy="26475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Increased ES activity with a bent forward posture (Where is COM?)</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EMG measured in </a:t>
            </a:r>
            <a:r>
              <a:rPr lang="en" sz="2000">
                <a:solidFill>
                  <a:schemeClr val="accent6"/>
                </a:solidFill>
                <a:highlight>
                  <a:srgbClr val="FFFFFF"/>
                </a:highlight>
                <a:latin typeface="Proxima Nova"/>
                <a:ea typeface="Proxima Nova"/>
                <a:cs typeface="Proxima Nova"/>
                <a:sym typeface="Proxima Nova"/>
              </a:rPr>
              <a:t>μV</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ES not designed to be prime lifter </a:t>
            </a: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460" name="Google Shape;460;p66"/>
          <p:cNvSpPr txBox="1"/>
          <p:nvPr/>
        </p:nvSpPr>
        <p:spPr>
          <a:xfrm>
            <a:off x="-25900" y="4836225"/>
            <a:ext cx="67038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Eliassen W, Saeterbakken AH, van den Tillaar R, 2018. </a:t>
            </a:r>
            <a:endParaRPr sz="800">
              <a:solidFill>
                <a:schemeClr val="accent1"/>
              </a:solidFill>
              <a:latin typeface="Proxima Nova"/>
              <a:ea typeface="Proxima Nova"/>
              <a:cs typeface="Proxima Nova"/>
              <a:sym typeface="Proxima Nova"/>
            </a:endParaRPr>
          </a:p>
        </p:txBody>
      </p:sp>
      <p:graphicFrame>
        <p:nvGraphicFramePr>
          <p:cNvPr id="461" name="Google Shape;461;p66"/>
          <p:cNvGraphicFramePr/>
          <p:nvPr/>
        </p:nvGraphicFramePr>
        <p:xfrm>
          <a:off x="3327050" y="2047525"/>
          <a:ext cx="5505750" cy="1828680"/>
        </p:xfrm>
        <a:graphic>
          <a:graphicData uri="http://schemas.openxmlformats.org/drawingml/2006/table">
            <a:tbl>
              <a:tblPr>
                <a:noFill/>
                <a:tableStyleId>{255E911D-A2C1-40F6-8C4E-B53B5193ABC4}</a:tableStyleId>
              </a:tblPr>
              <a:tblGrid>
                <a:gridCol w="1547425">
                  <a:extLst>
                    <a:ext uri="{9D8B030D-6E8A-4147-A177-3AD203B41FA5}">
                      <a16:colId xmlns:a16="http://schemas.microsoft.com/office/drawing/2014/main" val="20000"/>
                    </a:ext>
                  </a:extLst>
                </a:gridCol>
                <a:gridCol w="1957825">
                  <a:extLst>
                    <a:ext uri="{9D8B030D-6E8A-4147-A177-3AD203B41FA5}">
                      <a16:colId xmlns:a16="http://schemas.microsoft.com/office/drawing/2014/main" val="20001"/>
                    </a:ext>
                  </a:extLst>
                </a:gridCol>
                <a:gridCol w="2000500">
                  <a:extLst>
                    <a:ext uri="{9D8B030D-6E8A-4147-A177-3AD203B41FA5}">
                      <a16:colId xmlns:a16="http://schemas.microsoft.com/office/drawing/2014/main" val="20002"/>
                    </a:ext>
                  </a:extLst>
                </a:gridCol>
              </a:tblGrid>
              <a:tr h="396200">
                <a:tc>
                  <a:txBody>
                    <a:bodyPr/>
                    <a:lstStyle/>
                    <a:p>
                      <a:pPr marL="0" lvl="0" indent="0" algn="l" rtl="0">
                        <a:spcBef>
                          <a:spcPts val="0"/>
                        </a:spcBef>
                        <a:spcAft>
                          <a:spcPts val="0"/>
                        </a:spcAft>
                        <a:buNone/>
                      </a:pPr>
                      <a:r>
                        <a:rPr lang="en" sz="1600" b="1">
                          <a:latin typeface="Proxima Nova"/>
                          <a:ea typeface="Proxima Nova"/>
                          <a:cs typeface="Proxima Nova"/>
                          <a:sym typeface="Proxima Nova"/>
                        </a:rPr>
                        <a:t>Squat Type</a:t>
                      </a:r>
                      <a:endParaRPr sz="1600" b="1">
                        <a:latin typeface="Proxima Nova"/>
                        <a:ea typeface="Proxima Nova"/>
                        <a:cs typeface="Proxima Nova"/>
                        <a:sym typeface="Proxima Nova"/>
                      </a:endParaRPr>
                    </a:p>
                  </a:txBody>
                  <a:tcPr marL="91425" marR="91425" marT="91425" marB="91425">
                    <a:solidFill>
                      <a:srgbClr val="CFE2F3"/>
                    </a:solidFill>
                  </a:tcPr>
                </a:tc>
                <a:tc>
                  <a:txBody>
                    <a:bodyPr/>
                    <a:lstStyle/>
                    <a:p>
                      <a:pPr marL="0" lvl="0" indent="0" algn="l" rtl="0">
                        <a:spcBef>
                          <a:spcPts val="0"/>
                        </a:spcBef>
                        <a:spcAft>
                          <a:spcPts val="0"/>
                        </a:spcAft>
                        <a:buNone/>
                      </a:pPr>
                      <a:r>
                        <a:rPr lang="en" sz="1600" b="1">
                          <a:latin typeface="Proxima Nova"/>
                          <a:ea typeface="Proxima Nova"/>
                          <a:cs typeface="Proxima Nova"/>
                          <a:sym typeface="Proxima Nova"/>
                        </a:rPr>
                        <a:t>Descending (µV)</a:t>
                      </a:r>
                      <a:endParaRPr sz="1600" b="1">
                        <a:latin typeface="Proxima Nova"/>
                        <a:ea typeface="Proxima Nova"/>
                        <a:cs typeface="Proxima Nova"/>
                        <a:sym typeface="Proxima Nova"/>
                      </a:endParaRPr>
                    </a:p>
                  </a:txBody>
                  <a:tcPr marL="91425" marR="91425" marT="91425" marB="91425">
                    <a:solidFill>
                      <a:srgbClr val="CFE2F3"/>
                    </a:solidFill>
                  </a:tcPr>
                </a:tc>
                <a:tc>
                  <a:txBody>
                    <a:bodyPr/>
                    <a:lstStyle/>
                    <a:p>
                      <a:pPr marL="0" lvl="0" indent="0" algn="l" rtl="0">
                        <a:spcBef>
                          <a:spcPts val="0"/>
                        </a:spcBef>
                        <a:spcAft>
                          <a:spcPts val="0"/>
                        </a:spcAft>
                        <a:buNone/>
                      </a:pPr>
                      <a:r>
                        <a:rPr lang="en" sz="1600" b="1">
                          <a:solidFill>
                            <a:schemeClr val="accent6"/>
                          </a:solidFill>
                          <a:latin typeface="Proxima Nova"/>
                          <a:ea typeface="Proxima Nova"/>
                          <a:cs typeface="Proxima Nova"/>
                          <a:sym typeface="Proxima Nova"/>
                        </a:rPr>
                        <a:t>Ascending</a:t>
                      </a:r>
                      <a:r>
                        <a:rPr lang="en" sz="1600" b="1">
                          <a:latin typeface="Proxima Nova"/>
                          <a:ea typeface="Proxima Nova"/>
                          <a:cs typeface="Proxima Nova"/>
                          <a:sym typeface="Proxima Nova"/>
                        </a:rPr>
                        <a:t> </a:t>
                      </a:r>
                      <a:r>
                        <a:rPr lang="en" sz="1600" b="1">
                          <a:solidFill>
                            <a:schemeClr val="accent6"/>
                          </a:solidFill>
                          <a:latin typeface="Proxima Nova"/>
                          <a:ea typeface="Proxima Nova"/>
                          <a:cs typeface="Proxima Nova"/>
                          <a:sym typeface="Proxima Nova"/>
                        </a:rPr>
                        <a:t>(µV)</a:t>
                      </a:r>
                      <a:endParaRPr sz="1600" b="1">
                        <a:latin typeface="Proxima Nova"/>
                        <a:ea typeface="Proxima Nova"/>
                        <a:cs typeface="Proxima Nova"/>
                        <a:sym typeface="Proxima Nova"/>
                      </a:endParaRPr>
                    </a:p>
                  </a:txBody>
                  <a:tcPr marL="91425" marR="91425" marT="91425" marB="91425">
                    <a:solidFill>
                      <a:srgbClr val="CFE2F3"/>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t>Bilateral</a:t>
                      </a:r>
                      <a:endParaRPr/>
                    </a:p>
                  </a:txBody>
                  <a:tcPr marL="91425" marR="91425" marT="91425" marB="91425">
                    <a:solidFill>
                      <a:srgbClr val="D9EAD3"/>
                    </a:solidFill>
                  </a:tcPr>
                </a:tc>
                <a:tc>
                  <a:txBody>
                    <a:bodyPr/>
                    <a:lstStyle/>
                    <a:p>
                      <a:pPr marL="0" lvl="0" indent="0" algn="l" rtl="0">
                        <a:spcBef>
                          <a:spcPts val="0"/>
                        </a:spcBef>
                        <a:spcAft>
                          <a:spcPts val="0"/>
                        </a:spcAft>
                        <a:buNone/>
                      </a:pPr>
                      <a:r>
                        <a:rPr lang="en"/>
                        <a:t>126.5</a:t>
                      </a:r>
                      <a:endParaRPr/>
                    </a:p>
                  </a:txBody>
                  <a:tcPr marL="91425" marR="91425" marT="91425" marB="91425"/>
                </a:tc>
                <a:tc>
                  <a:txBody>
                    <a:bodyPr/>
                    <a:lstStyle/>
                    <a:p>
                      <a:pPr marL="0" lvl="0" indent="0" algn="l" rtl="0">
                        <a:spcBef>
                          <a:spcPts val="0"/>
                        </a:spcBef>
                        <a:spcAft>
                          <a:spcPts val="0"/>
                        </a:spcAft>
                        <a:buNone/>
                      </a:pPr>
                      <a:r>
                        <a:rPr lang="en"/>
                        <a:t>136.5</a:t>
                      </a:r>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t>SL Foot Forward</a:t>
                      </a:r>
                      <a:endParaRPr/>
                    </a:p>
                  </a:txBody>
                  <a:tcPr marL="91425" marR="91425" marT="91425" marB="91425">
                    <a:solidFill>
                      <a:srgbClr val="D9EAD3"/>
                    </a:solidFill>
                  </a:tcPr>
                </a:tc>
                <a:tc>
                  <a:txBody>
                    <a:bodyPr/>
                    <a:lstStyle/>
                    <a:p>
                      <a:pPr marL="0" lvl="0" indent="0" algn="l" rtl="0">
                        <a:spcBef>
                          <a:spcPts val="0"/>
                        </a:spcBef>
                        <a:spcAft>
                          <a:spcPts val="0"/>
                        </a:spcAft>
                        <a:buNone/>
                      </a:pPr>
                      <a:r>
                        <a:rPr lang="en"/>
                        <a:t>52.75</a:t>
                      </a:r>
                      <a:endParaRPr/>
                    </a:p>
                  </a:txBody>
                  <a:tcPr marL="91425" marR="91425" marT="91425" marB="91425"/>
                </a:tc>
                <a:tc>
                  <a:txBody>
                    <a:bodyPr/>
                    <a:lstStyle/>
                    <a:p>
                      <a:pPr marL="0" lvl="0" indent="0" algn="l" rtl="0">
                        <a:spcBef>
                          <a:spcPts val="0"/>
                        </a:spcBef>
                        <a:spcAft>
                          <a:spcPts val="0"/>
                        </a:spcAft>
                        <a:buNone/>
                      </a:pPr>
                      <a:r>
                        <a:rPr lang="en"/>
                        <a:t>99.25</a:t>
                      </a:r>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t>SL Foot Backwards</a:t>
                      </a:r>
                      <a:endParaRPr/>
                    </a:p>
                  </a:txBody>
                  <a:tcPr marL="91425" marR="91425" marT="91425" marB="91425">
                    <a:solidFill>
                      <a:srgbClr val="D9EAD3"/>
                    </a:solidFill>
                  </a:tcPr>
                </a:tc>
                <a:tc>
                  <a:txBody>
                    <a:bodyPr/>
                    <a:lstStyle/>
                    <a:p>
                      <a:pPr marL="0" lvl="0" indent="0" algn="l" rtl="0">
                        <a:spcBef>
                          <a:spcPts val="0"/>
                        </a:spcBef>
                        <a:spcAft>
                          <a:spcPts val="0"/>
                        </a:spcAft>
                        <a:buNone/>
                      </a:pPr>
                      <a:r>
                        <a:rPr lang="en"/>
                        <a:t>77.25</a:t>
                      </a:r>
                      <a:endParaRPr/>
                    </a:p>
                  </a:txBody>
                  <a:tcPr marL="91425" marR="91425" marT="91425" marB="91425"/>
                </a:tc>
                <a:tc>
                  <a:txBody>
                    <a:bodyPr/>
                    <a:lstStyle/>
                    <a:p>
                      <a:pPr marL="0" lvl="0" indent="0" algn="l" rtl="0">
                        <a:spcBef>
                          <a:spcPts val="0"/>
                        </a:spcBef>
                        <a:spcAft>
                          <a:spcPts val="0"/>
                        </a:spcAft>
                        <a:buNone/>
                      </a:pPr>
                      <a:r>
                        <a:rPr lang="en"/>
                        <a:t>105.25</a:t>
                      </a: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t>Better Alternatives for LE Strength</a:t>
            </a:r>
            <a:endParaRPr/>
          </a:p>
        </p:txBody>
      </p:sp>
      <p:sp>
        <p:nvSpPr>
          <p:cNvPr id="467" name="Google Shape;467;p67"/>
          <p:cNvSpPr txBox="1"/>
          <p:nvPr/>
        </p:nvSpPr>
        <p:spPr>
          <a:xfrm>
            <a:off x="3378175" y="1638063"/>
            <a:ext cx="4250700" cy="267762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Single leg squat is an even better alternative</a:t>
            </a:r>
            <a:endParaRPr sz="1800">
              <a:solidFill>
                <a:schemeClr val="accent6"/>
              </a:solidFill>
              <a:latin typeface="Proxima Nova"/>
              <a:ea typeface="Proxima Nova"/>
              <a:cs typeface="Proxima Nova"/>
              <a:sym typeface="Proxima Nova"/>
            </a:endParaRPr>
          </a:p>
          <a:p>
            <a:pPr marL="457200" indent="-342900">
              <a:buClr>
                <a:schemeClr val="accent6"/>
              </a:buClr>
              <a:buSzPts val="1800"/>
              <a:buFont typeface="Proxima Nova"/>
              <a:buChar char="●"/>
            </a:pPr>
            <a:r>
              <a:rPr lang="en-US" sz="1800" b="1">
                <a:solidFill>
                  <a:schemeClr val="accent6"/>
                </a:solidFill>
                <a:latin typeface="Proxima Nova"/>
                <a:ea typeface="Proxima Nova"/>
                <a:cs typeface="Proxima Nova"/>
                <a:sym typeface="Proxima Nova"/>
              </a:rPr>
              <a:t>Safer for the spine</a:t>
            </a:r>
            <a:endParaRPr lang="en"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Functional unipeds</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Targets stabilizing muscles of LE</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More effective at developing strength and power </a:t>
            </a:r>
          </a:p>
          <a:p>
            <a:pPr marL="457200" indent="-342900">
              <a:buClr>
                <a:schemeClr val="accent6"/>
              </a:buClr>
              <a:buSzPts val="1800"/>
              <a:buFont typeface="Proxima Nova"/>
              <a:buChar char="●"/>
            </a:pPr>
            <a:r>
              <a:rPr lang="en" sz="1800">
                <a:solidFill>
                  <a:schemeClr val="accent6"/>
                </a:solidFill>
                <a:latin typeface="Proxima Nova"/>
                <a:ea typeface="Proxima Nova"/>
                <a:cs typeface="Proxima Nova"/>
              </a:rPr>
              <a:t>Greater muscle activation with lower tissue loads</a:t>
            </a:r>
          </a:p>
        </p:txBody>
      </p:sp>
      <p:sp>
        <p:nvSpPr>
          <p:cNvPr id="468" name="Google Shape;468;p67"/>
          <p:cNvSpPr txBox="1"/>
          <p:nvPr/>
        </p:nvSpPr>
        <p:spPr>
          <a:xfrm>
            <a:off x="0" y="4924625"/>
            <a:ext cx="7698000" cy="430857"/>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Eliassen W, </a:t>
            </a:r>
            <a:r>
              <a:rPr lang="en" sz="800" err="1">
                <a:solidFill>
                  <a:schemeClr val="accent1"/>
                </a:solidFill>
                <a:latin typeface="Proxima Nova"/>
                <a:ea typeface="Proxima Nova"/>
                <a:cs typeface="Proxima Nova"/>
                <a:sym typeface="Proxima Nova"/>
              </a:rPr>
              <a:t>Saeterbakken</a:t>
            </a:r>
            <a:r>
              <a:rPr lang="en" sz="800">
                <a:solidFill>
                  <a:schemeClr val="accent1"/>
                </a:solidFill>
                <a:latin typeface="Proxima Nova"/>
                <a:ea typeface="Proxima Nova"/>
                <a:cs typeface="Proxima Nova"/>
                <a:sym typeface="Proxima Nova"/>
              </a:rPr>
              <a:t> AH, van den </a:t>
            </a:r>
            <a:r>
              <a:rPr lang="en" sz="800" err="1">
                <a:solidFill>
                  <a:schemeClr val="accent1"/>
                </a:solidFill>
                <a:latin typeface="Proxima Nova"/>
                <a:ea typeface="Proxima Nova"/>
                <a:cs typeface="Proxima Nova"/>
                <a:sym typeface="Proxima Nova"/>
              </a:rPr>
              <a:t>Tillaar</a:t>
            </a:r>
            <a:r>
              <a:rPr lang="en" sz="800">
                <a:solidFill>
                  <a:schemeClr val="accent1"/>
                </a:solidFill>
                <a:latin typeface="Proxima Nova"/>
                <a:ea typeface="Proxima Nova"/>
                <a:cs typeface="Proxima Nova"/>
                <a:sym typeface="Proxima Nova"/>
              </a:rPr>
              <a:t> R, 2018. </a:t>
            </a:r>
            <a:r>
              <a:rPr lang="en" sz="800">
                <a:solidFill>
                  <a:schemeClr val="accent1"/>
                </a:solidFill>
              </a:rPr>
              <a:t>Arakawa H, Mori M, Tanimoto M, 2023. </a:t>
            </a:r>
            <a:endParaRPr lang="en">
              <a:solidFill>
                <a:schemeClr val="accent1"/>
              </a:solidFill>
            </a:endParaRPr>
          </a:p>
          <a:p>
            <a:endParaRPr lang="en" sz="800">
              <a:solidFill>
                <a:schemeClr val="accent1"/>
              </a:solidFill>
              <a:latin typeface="Proxima Nova"/>
              <a:ea typeface="Proxima Nova"/>
              <a:cs typeface="Proxima Nova"/>
            </a:endParaRPr>
          </a:p>
        </p:txBody>
      </p:sp>
      <p:pic>
        <p:nvPicPr>
          <p:cNvPr id="469" name="Google Shape;469;p67"/>
          <p:cNvPicPr preferRelativeResize="0"/>
          <p:nvPr/>
        </p:nvPicPr>
        <p:blipFill>
          <a:blip r:embed="rId4">
            <a:alphaModFix/>
          </a:blip>
          <a:stretch>
            <a:fillRect/>
          </a:stretch>
        </p:blipFill>
        <p:spPr>
          <a:xfrm>
            <a:off x="225026" y="4350650"/>
            <a:ext cx="1394288" cy="431100"/>
          </a:xfrm>
          <a:prstGeom prst="rect">
            <a:avLst/>
          </a:prstGeom>
          <a:noFill/>
          <a:ln>
            <a:noFill/>
          </a:ln>
        </p:spPr>
      </p:pic>
      <p:pic>
        <p:nvPicPr>
          <p:cNvPr id="470" name="Google Shape;470;p67"/>
          <p:cNvPicPr preferRelativeResize="0"/>
          <p:nvPr/>
        </p:nvPicPr>
        <p:blipFill rotWithShape="1">
          <a:blip r:embed="rId5">
            <a:alphaModFix/>
          </a:blip>
          <a:srcRect l="1226" t="3852" r="50502" b="53856"/>
          <a:stretch/>
        </p:blipFill>
        <p:spPr>
          <a:xfrm>
            <a:off x="96700" y="1412875"/>
            <a:ext cx="2936050" cy="1453900"/>
          </a:xfrm>
          <a:prstGeom prst="rect">
            <a:avLst/>
          </a:prstGeom>
          <a:noFill/>
          <a:ln>
            <a:noFill/>
          </a:ln>
        </p:spPr>
      </p:pic>
      <p:pic>
        <p:nvPicPr>
          <p:cNvPr id="471" name="Google Shape;471;p67"/>
          <p:cNvPicPr preferRelativeResize="0"/>
          <p:nvPr/>
        </p:nvPicPr>
        <p:blipFill rotWithShape="1">
          <a:blip r:embed="rId6">
            <a:alphaModFix/>
          </a:blip>
          <a:srcRect l="19812" r="15184"/>
          <a:stretch/>
        </p:blipFill>
        <p:spPr>
          <a:xfrm>
            <a:off x="7434424" y="1941050"/>
            <a:ext cx="1572777" cy="1613001"/>
          </a:xfrm>
          <a:prstGeom prst="rect">
            <a:avLst/>
          </a:prstGeom>
          <a:noFill/>
          <a:ln>
            <a:noFill/>
          </a:ln>
        </p:spPr>
      </p:pic>
      <p:pic>
        <p:nvPicPr>
          <p:cNvPr id="472" name="Google Shape;472;p67"/>
          <p:cNvPicPr preferRelativeResize="0"/>
          <p:nvPr/>
        </p:nvPicPr>
        <p:blipFill rotWithShape="1">
          <a:blip r:embed="rId7">
            <a:alphaModFix/>
          </a:blip>
          <a:srcRect l="8800" t="19497"/>
          <a:stretch/>
        </p:blipFill>
        <p:spPr>
          <a:xfrm>
            <a:off x="1509626" y="4327625"/>
            <a:ext cx="1523125" cy="286901"/>
          </a:xfrm>
          <a:prstGeom prst="rect">
            <a:avLst/>
          </a:prstGeom>
          <a:noFill/>
          <a:ln>
            <a:noFill/>
          </a:ln>
        </p:spPr>
      </p:pic>
      <p:pic>
        <p:nvPicPr>
          <p:cNvPr id="473" name="Google Shape;473;p67"/>
          <p:cNvPicPr preferRelativeResize="0"/>
          <p:nvPr/>
        </p:nvPicPr>
        <p:blipFill rotWithShape="1">
          <a:blip r:embed="rId5">
            <a:alphaModFix/>
          </a:blip>
          <a:srcRect l="50822" t="3852" r="1478" b="53856"/>
          <a:stretch/>
        </p:blipFill>
        <p:spPr>
          <a:xfrm>
            <a:off x="311700" y="2963988"/>
            <a:ext cx="2721050" cy="136365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8"/>
          <p:cNvSpPr txBox="1">
            <a:spLocks noGrp="1"/>
          </p:cNvSpPr>
          <p:nvPr>
            <p:ph type="ctrTitle"/>
          </p:nvPr>
        </p:nvSpPr>
        <p:spPr>
          <a:xfrm>
            <a:off x="311700" y="63457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950">
                <a:latin typeface="Proxima Nova"/>
                <a:ea typeface="Proxima Nova"/>
                <a:cs typeface="Proxima Nova"/>
                <a:sym typeface="Proxima Nova"/>
              </a:rPr>
              <a:t>Evidence Part I: </a:t>
            </a:r>
            <a:endParaRPr sz="3950">
              <a:latin typeface="Proxima Nova"/>
              <a:ea typeface="Proxima Nova"/>
              <a:cs typeface="Proxima Nova"/>
              <a:sym typeface="Proxima Nova"/>
            </a:endParaRPr>
          </a:p>
          <a:p>
            <a:pPr marL="0" lvl="0" indent="0" algn="l" rtl="0">
              <a:spcBef>
                <a:spcPts val="0"/>
              </a:spcBef>
              <a:spcAft>
                <a:spcPts val="0"/>
              </a:spcAft>
              <a:buSzPts val="990"/>
              <a:buNone/>
            </a:pPr>
            <a:r>
              <a:rPr lang="en" sz="3950">
                <a:latin typeface="Proxima Nova"/>
                <a:ea typeface="Proxima Nova"/>
                <a:cs typeface="Proxima Nova"/>
                <a:sym typeface="Proxima Nova"/>
              </a:rPr>
              <a:t>Cultural Influence of LBP</a:t>
            </a:r>
            <a:endParaRPr sz="3950">
              <a:latin typeface="Proxima Nova"/>
              <a:ea typeface="Proxima Nova"/>
              <a:cs typeface="Proxima Nova"/>
              <a:sym typeface="Proxima Nova"/>
            </a:endParaRPr>
          </a:p>
        </p:txBody>
      </p:sp>
      <p:cxnSp>
        <p:nvCxnSpPr>
          <p:cNvPr id="479" name="Google Shape;479;p68"/>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9"/>
          <p:cNvSpPr txBox="1"/>
          <p:nvPr/>
        </p:nvSpPr>
        <p:spPr>
          <a:xfrm>
            <a:off x="602700" y="1443525"/>
            <a:ext cx="8229600" cy="265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0" u="none" strike="noStrike" cap="none">
                <a:solidFill>
                  <a:schemeClr val="accent6"/>
                </a:solidFill>
                <a:latin typeface="Proxima Nova"/>
                <a:ea typeface="Proxima Nova"/>
                <a:cs typeface="Proxima Nova"/>
                <a:sym typeface="Proxima Nova"/>
              </a:rPr>
              <a:t>The prevalence of low back pain: a systematic review of the literature from 1966 to 1998</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Up to 8/10 people in more westernized cultures will experience LBP at some point in their life.</a:t>
            </a:r>
            <a:endParaRPr sz="2000">
              <a:solidFill>
                <a:schemeClr val="accent6"/>
              </a:solidFill>
              <a:latin typeface="Proxima Nova"/>
              <a:ea typeface="Proxima Nova"/>
              <a:cs typeface="Proxima Nova"/>
              <a:sym typeface="Proxima Nova"/>
            </a:endParaRPr>
          </a:p>
        </p:txBody>
      </p:sp>
      <p:sp>
        <p:nvSpPr>
          <p:cNvPr id="486" name="Google Shape;486;p6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a:t>The Evidence: Prevalence of LBP</a:t>
            </a:r>
            <a:endParaRPr sz="3620">
              <a:latin typeface="Proxima Nova"/>
              <a:ea typeface="Proxima Nova"/>
              <a:cs typeface="Proxima Nova"/>
              <a:sym typeface="Proxima Nova"/>
            </a:endParaRPr>
          </a:p>
        </p:txBody>
      </p:sp>
      <p:sp>
        <p:nvSpPr>
          <p:cNvPr id="487" name="Google Shape;487;p69"/>
          <p:cNvSpPr txBox="1"/>
          <p:nvPr/>
        </p:nvSpPr>
        <p:spPr>
          <a:xfrm>
            <a:off x="0" y="4835700"/>
            <a:ext cx="7443900" cy="307800"/>
          </a:xfrm>
          <a:prstGeom prst="rect">
            <a:avLst/>
          </a:prstGeom>
          <a:noFill/>
          <a:ln>
            <a:noFill/>
          </a:ln>
        </p:spPr>
        <p:txBody>
          <a:bodyPr spcFirstLastPara="1" wrap="square" lIns="91425" tIns="91425" rIns="91425" bIns="91425" anchor="t" anchorCtr="0">
            <a:spAutoFit/>
          </a:bodyPr>
          <a:lstStyle/>
          <a:p>
            <a:pPr>
              <a:buClr>
                <a:schemeClr val="accent6"/>
              </a:buClr>
            </a:pPr>
            <a:r>
              <a:rPr lang="en" sz="800">
                <a:solidFill>
                  <a:schemeClr val="accent1"/>
                </a:solidFill>
                <a:latin typeface="Proxima Nova"/>
                <a:ea typeface="Proxima Nova"/>
                <a:cs typeface="Proxima Nova"/>
                <a:sym typeface="Proxima Nova"/>
              </a:rPr>
              <a:t>​​Walker BF, 2000. </a:t>
            </a:r>
            <a:endParaRPr sz="800">
              <a:solidFill>
                <a:schemeClr val="accent1"/>
              </a:solidFill>
              <a:latin typeface="Proxima Nova"/>
              <a:ea typeface="Proxima Nova"/>
              <a:cs typeface="Proxima Nova"/>
              <a:sym typeface="Proxima Nova"/>
            </a:endParaRPr>
          </a:p>
        </p:txBody>
      </p:sp>
      <p:pic>
        <p:nvPicPr>
          <p:cNvPr id="488" name="Google Shape;488;p69"/>
          <p:cNvPicPr preferRelativeResize="0"/>
          <p:nvPr/>
        </p:nvPicPr>
        <p:blipFill rotWithShape="1">
          <a:blip r:embed="rId3">
            <a:alphaModFix/>
          </a:blip>
          <a:srcRect b="32962"/>
          <a:stretch/>
        </p:blipFill>
        <p:spPr>
          <a:xfrm>
            <a:off x="1560700" y="2904725"/>
            <a:ext cx="5779350" cy="1492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0"/>
          <p:cNvSpPr txBox="1"/>
          <p:nvPr/>
        </p:nvSpPr>
        <p:spPr>
          <a:xfrm>
            <a:off x="115200" y="1540075"/>
            <a:ext cx="4198800" cy="30588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Low back pain = global pandemic </a:t>
            </a:r>
            <a:endParaRPr sz="2000">
              <a:solidFill>
                <a:schemeClr val="accent6"/>
              </a:solidFill>
              <a:latin typeface="Proxima Nova"/>
              <a:ea typeface="Proxima Nova"/>
              <a:cs typeface="Proxima Nova"/>
              <a:sym typeface="Proxima Nova"/>
            </a:endParaRPr>
          </a:p>
          <a:p>
            <a:pPr marL="914400" lvl="1" indent="-355600">
              <a:buClr>
                <a:schemeClr val="accent6"/>
              </a:buClr>
              <a:buSzPts val="2000"/>
              <a:buFont typeface="Proxima Nova"/>
              <a:buChar char="○"/>
            </a:pPr>
            <a:r>
              <a:rPr lang="en" sz="2000">
                <a:solidFill>
                  <a:schemeClr val="accent6"/>
                </a:solidFill>
                <a:latin typeface="Proxima Nova"/>
                <a:ea typeface="Proxima Nova"/>
                <a:cs typeface="Proxima Nova"/>
                <a:sym typeface="Proxima Nova"/>
              </a:rPr>
              <a:t>Globally, lifetime incidence = up to 75 %</a:t>
            </a:r>
            <a:endParaRPr lang="en-US" sz="2000">
              <a:solidFill>
                <a:schemeClr val="accent6"/>
              </a:solidFill>
              <a:latin typeface="Proxima Nova"/>
              <a:ea typeface="Proxima Nova"/>
              <a:cs typeface="Proxima Nova"/>
              <a:sym typeface="Proxima Nova"/>
            </a:endParaRPr>
          </a:p>
          <a:p>
            <a:pPr marL="1371600" marR="0" lvl="2"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Percentage varies depending on demographic, region, culture</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highlight>
                <a:schemeClr val="lt1"/>
              </a:highlight>
              <a:latin typeface="Proxima Nova"/>
              <a:ea typeface="Proxima Nova"/>
              <a:cs typeface="Proxima Nova"/>
              <a:sym typeface="Proxima Nova"/>
            </a:endParaRPr>
          </a:p>
        </p:txBody>
      </p:sp>
      <p:sp>
        <p:nvSpPr>
          <p:cNvPr id="495" name="Google Shape;495;p7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t>The Evidence: Prevalence of LBP</a:t>
            </a:r>
            <a:endParaRPr/>
          </a:p>
        </p:txBody>
      </p:sp>
      <p:sp>
        <p:nvSpPr>
          <p:cNvPr id="496" name="Google Shape;496;p70"/>
          <p:cNvSpPr txBox="1"/>
          <p:nvPr/>
        </p:nvSpPr>
        <p:spPr>
          <a:xfrm>
            <a:off x="0" y="4833844"/>
            <a:ext cx="7188900" cy="307746"/>
          </a:xfrm>
          <a:prstGeom prst="rect">
            <a:avLst/>
          </a:prstGeom>
          <a:noFill/>
          <a:ln>
            <a:noFill/>
          </a:ln>
        </p:spPr>
        <p:txBody>
          <a:bodyPr spcFirstLastPara="1" wrap="square" lIns="91425" tIns="91425" rIns="91425" bIns="91425" anchor="t" anchorCtr="0">
            <a:spAutoFit/>
          </a:bodyPr>
          <a:lstStyle/>
          <a:p>
            <a:pPr>
              <a:buClr>
                <a:schemeClr val="accent6"/>
              </a:buClr>
            </a:pPr>
            <a:r>
              <a:rPr lang="en" sz="800">
                <a:solidFill>
                  <a:schemeClr val="accent6"/>
                </a:solidFill>
                <a:highlight>
                  <a:srgbClr val="FFFFFF"/>
                </a:highlight>
                <a:latin typeface="Proxima Nova"/>
                <a:ea typeface="Proxima Nova"/>
                <a:cs typeface="Proxima Nova"/>
                <a:sym typeface="Proxima Nova"/>
              </a:rPr>
              <a:t>Wu A, March L, Zheng X, Huang J, Wang X, Zhao J, Blyth FM, Smith E, Buchbinder R, Hoy D, 2020. </a:t>
            </a:r>
            <a:endParaRPr sz="800">
              <a:solidFill>
                <a:schemeClr val="accent6"/>
              </a:solidFill>
              <a:latin typeface="Proxima Nova"/>
              <a:ea typeface="Proxima Nova"/>
              <a:cs typeface="Proxima Nova"/>
              <a:sym typeface="Proxima Nova"/>
            </a:endParaRPr>
          </a:p>
        </p:txBody>
      </p:sp>
      <p:pic>
        <p:nvPicPr>
          <p:cNvPr id="497" name="Google Shape;497;p70"/>
          <p:cNvPicPr preferRelativeResize="0"/>
          <p:nvPr/>
        </p:nvPicPr>
        <p:blipFill>
          <a:blip r:embed="rId3">
            <a:alphaModFix/>
          </a:blip>
          <a:stretch>
            <a:fillRect/>
          </a:stretch>
        </p:blipFill>
        <p:spPr>
          <a:xfrm>
            <a:off x="4848525" y="1453075"/>
            <a:ext cx="3742400" cy="29378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1"/>
          <p:cNvSpPr txBox="1"/>
          <p:nvPr/>
        </p:nvSpPr>
        <p:spPr>
          <a:xfrm>
            <a:off x="97800" y="1411325"/>
            <a:ext cx="8734500" cy="309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accent6"/>
                </a:solidFill>
                <a:latin typeface="Proxima Nova"/>
                <a:ea typeface="Proxima Nova"/>
                <a:cs typeface="Proxima Nova"/>
                <a:sym typeface="Proxima Nova"/>
              </a:rPr>
              <a:t>G</a:t>
            </a:r>
            <a:r>
              <a:rPr lang="en" sz="1800" i="0" u="none" strike="noStrike" cap="none">
                <a:solidFill>
                  <a:schemeClr val="accent6"/>
                </a:solidFill>
                <a:latin typeface="Proxima Nova"/>
                <a:ea typeface="Proxima Nova"/>
                <a:cs typeface="Proxima Nova"/>
                <a:sym typeface="Proxima Nova"/>
              </a:rPr>
              <a:t>lobal prevalence of low back pain systematic review</a:t>
            </a:r>
            <a:r>
              <a:rPr lang="en" sz="1800">
                <a:solidFill>
                  <a:schemeClr val="accent6"/>
                </a:solidFill>
                <a:latin typeface="Proxima Nova"/>
                <a:ea typeface="Proxima Nova"/>
                <a:cs typeface="Proxima Nova"/>
                <a:sym typeface="Proxima Nova"/>
              </a:rPr>
              <a:t>s: 2012 and 2022 </a:t>
            </a:r>
            <a:endParaRPr sz="1800" i="0" u="none" strike="noStrike" cap="none">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Strong positive correlation between a country's Human Development Index (HDI) and overall mean prevalence of low back pain</a:t>
            </a: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504" name="Google Shape;504;p7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a:t>The Evidence: Prevalence of LBP</a:t>
            </a:r>
            <a:endParaRPr sz="3600">
              <a:latin typeface="Proxima Nova"/>
              <a:ea typeface="Proxima Nova"/>
              <a:cs typeface="Proxima Nova"/>
              <a:sym typeface="Proxima Nova"/>
            </a:endParaRPr>
          </a:p>
          <a:p>
            <a:pPr marL="0" lvl="0" indent="0" algn="l" rtl="0">
              <a:spcBef>
                <a:spcPts val="0"/>
              </a:spcBef>
              <a:spcAft>
                <a:spcPts val="0"/>
              </a:spcAft>
              <a:buNone/>
            </a:pPr>
            <a:endParaRPr sz="3600">
              <a:latin typeface="Proxima Nova"/>
              <a:ea typeface="Proxima Nova"/>
              <a:cs typeface="Proxima Nova"/>
              <a:sym typeface="Proxima Nova"/>
            </a:endParaRPr>
          </a:p>
        </p:txBody>
      </p:sp>
      <p:sp>
        <p:nvSpPr>
          <p:cNvPr id="505" name="Google Shape;505;p71"/>
          <p:cNvSpPr txBox="1"/>
          <p:nvPr/>
        </p:nvSpPr>
        <p:spPr>
          <a:xfrm>
            <a:off x="0" y="4835225"/>
            <a:ext cx="81666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Hoy D, Bain C, Williams G, et al, 2012. </a:t>
            </a:r>
            <a:r>
              <a:rPr lang="en" sz="800">
                <a:solidFill>
                  <a:schemeClr val="accent1"/>
                </a:solidFill>
                <a:latin typeface="Proxima Nova"/>
                <a:ea typeface="Proxima Nova"/>
                <a:cs typeface="Proxima Nova"/>
                <a:sym typeface="Proxima Nova"/>
              </a:rPr>
              <a:t>Chen S, Chen M, Wu X, et al., 2022. </a:t>
            </a:r>
            <a:endParaRPr lang="en-US" sz="800">
              <a:solidFill>
                <a:schemeClr val="accent1"/>
              </a:solidFill>
              <a:highlight>
                <a:srgbClr val="FFFFFF"/>
              </a:highlight>
              <a:latin typeface="Proxima Nova"/>
              <a:ea typeface="Proxima Nova"/>
              <a:cs typeface="Proxima Nova"/>
            </a:endParaRPr>
          </a:p>
        </p:txBody>
      </p:sp>
      <p:pic>
        <p:nvPicPr>
          <p:cNvPr id="506" name="Google Shape;506;p71"/>
          <p:cNvPicPr preferRelativeResize="0"/>
          <p:nvPr/>
        </p:nvPicPr>
        <p:blipFill>
          <a:blip r:embed="rId3">
            <a:alphaModFix/>
          </a:blip>
          <a:stretch>
            <a:fillRect/>
          </a:stretch>
        </p:blipFill>
        <p:spPr>
          <a:xfrm>
            <a:off x="1443050" y="2291025"/>
            <a:ext cx="6044001" cy="23727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2"/>
          <p:cNvSpPr txBox="1">
            <a:spLocks noGrp="1"/>
          </p:cNvSpPr>
          <p:nvPr>
            <p:ph type="title"/>
          </p:nvPr>
        </p:nvSpPr>
        <p:spPr>
          <a:xfrm>
            <a:off x="311700" y="0"/>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Physical Activity Decreases Risk of LBP</a:t>
            </a:r>
            <a:endParaRPr/>
          </a:p>
          <a:p>
            <a:pPr marL="0" lvl="0" indent="0" algn="ctr" rtl="0">
              <a:spcBef>
                <a:spcPts val="0"/>
              </a:spcBef>
              <a:spcAft>
                <a:spcPts val="0"/>
              </a:spcAft>
              <a:buNone/>
            </a:pPr>
            <a:endParaRPr/>
          </a:p>
        </p:txBody>
      </p:sp>
      <p:sp>
        <p:nvSpPr>
          <p:cNvPr id="512" name="Google Shape;512;p72"/>
          <p:cNvSpPr txBox="1"/>
          <p:nvPr/>
        </p:nvSpPr>
        <p:spPr>
          <a:xfrm>
            <a:off x="3459497" y="1398198"/>
            <a:ext cx="2178323" cy="2954625"/>
          </a:xfrm>
          <a:prstGeom prst="rect">
            <a:avLst/>
          </a:prstGeom>
          <a:noFill/>
          <a:ln>
            <a:noFill/>
          </a:ln>
        </p:spPr>
        <p:txBody>
          <a:bodyPr spcFirstLastPara="1" wrap="square" lIns="91425" tIns="91425" rIns="91425" bIns="91425" anchor="t" anchorCtr="0">
            <a:spAutoFit/>
          </a:bodyPr>
          <a:lstStyle/>
          <a:p>
            <a:pPr marL="285750" indent="-285750">
              <a:buChar char="•"/>
            </a:pPr>
            <a:r>
              <a:rPr lang="en" sz="1800">
                <a:latin typeface="Proxima Nova"/>
              </a:rPr>
              <a:t>&gt;3,000 Finnish subjects monitored over 11 years</a:t>
            </a:r>
            <a:endParaRPr lang="en-US"/>
          </a:p>
          <a:p>
            <a:pPr marL="285750" indent="-285750">
              <a:buChar char="•"/>
            </a:pPr>
            <a:r>
              <a:rPr lang="en" sz="1800">
                <a:latin typeface="Proxima Nova"/>
              </a:rPr>
              <a:t>Individuals who walked or cycled to work DECREASED risk of low back pain by 25%  </a:t>
            </a:r>
            <a:endParaRPr lang="en-US"/>
          </a:p>
        </p:txBody>
      </p:sp>
      <p:pic>
        <p:nvPicPr>
          <p:cNvPr id="2" name="Picture 1" descr="A group of people crossing a street&#10;&#10;AI-generated content may be incorrect.">
            <a:extLst>
              <a:ext uri="{FF2B5EF4-FFF2-40B4-BE49-F238E27FC236}">
                <a16:creationId xmlns:a16="http://schemas.microsoft.com/office/drawing/2014/main" id="{E1E9D76E-14EF-A7AF-E61C-D8336D7CBB6C}"/>
              </a:ext>
            </a:extLst>
          </p:cNvPr>
          <p:cNvPicPr>
            <a:picLocks noChangeAspect="1"/>
          </p:cNvPicPr>
          <p:nvPr/>
        </p:nvPicPr>
        <p:blipFill>
          <a:blip r:embed="rId4"/>
          <a:stretch>
            <a:fillRect/>
          </a:stretch>
        </p:blipFill>
        <p:spPr>
          <a:xfrm>
            <a:off x="269575" y="1779196"/>
            <a:ext cx="3148644" cy="2318351"/>
          </a:xfrm>
          <a:prstGeom prst="rect">
            <a:avLst/>
          </a:prstGeom>
        </p:spPr>
      </p:pic>
      <p:pic>
        <p:nvPicPr>
          <p:cNvPr id="3" name="Picture 2" descr="Riders of the Lexington Avenue subway">
            <a:extLst>
              <a:ext uri="{FF2B5EF4-FFF2-40B4-BE49-F238E27FC236}">
                <a16:creationId xmlns:a16="http://schemas.microsoft.com/office/drawing/2014/main" id="{E3A82FCC-9DC8-2BF4-EF99-952CFEA4A50C}"/>
              </a:ext>
            </a:extLst>
          </p:cNvPr>
          <p:cNvPicPr>
            <a:picLocks noChangeAspect="1"/>
          </p:cNvPicPr>
          <p:nvPr/>
        </p:nvPicPr>
        <p:blipFill>
          <a:blip r:embed="rId5"/>
          <a:srcRect l="-1391" t="320" r="-2272" b="283"/>
          <a:stretch>
            <a:fillRect/>
          </a:stretch>
        </p:blipFill>
        <p:spPr>
          <a:xfrm>
            <a:off x="5739611" y="1774140"/>
            <a:ext cx="3296562" cy="2091244"/>
          </a:xfrm>
          <a:prstGeom prst="rect">
            <a:avLst/>
          </a:prstGeom>
        </p:spPr>
      </p:pic>
      <p:sp>
        <p:nvSpPr>
          <p:cNvPr id="4" name="TextBox 3">
            <a:extLst>
              <a:ext uri="{FF2B5EF4-FFF2-40B4-BE49-F238E27FC236}">
                <a16:creationId xmlns:a16="http://schemas.microsoft.com/office/drawing/2014/main" id="{68997C60-0686-6AB9-4D70-0BA162B39D86}"/>
              </a:ext>
            </a:extLst>
          </p:cNvPr>
          <p:cNvSpPr txBox="1"/>
          <p:nvPr/>
        </p:nvSpPr>
        <p:spPr>
          <a:xfrm>
            <a:off x="-2156" y="4878508"/>
            <a:ext cx="622611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rPr>
              <a:t>Shiri R, Falah-Hassani K, </a:t>
            </a:r>
            <a:r>
              <a:rPr lang="en-US" sz="1100" err="1">
                <a:latin typeface="Calibri"/>
              </a:rPr>
              <a:t>Heliövaara</a:t>
            </a:r>
            <a:r>
              <a:rPr lang="en-US" sz="1100">
                <a:latin typeface="Calibri"/>
              </a:rPr>
              <a:t> M, et al., 2019. </a:t>
            </a:r>
          </a:p>
        </p:txBody>
      </p:sp>
    </p:spTree>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p:nvPr/>
        </p:nvSpPr>
        <p:spPr>
          <a:xfrm>
            <a:off x="194550" y="1706525"/>
            <a:ext cx="4054800" cy="218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Non-human primates compared to Homo sapiens…</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F</a:t>
            </a:r>
            <a:r>
              <a:rPr lang="en" sz="2000" i="0" u="none" strike="noStrike" cap="none">
                <a:solidFill>
                  <a:schemeClr val="accent6"/>
                </a:solidFill>
                <a:latin typeface="Proxima Nova"/>
                <a:ea typeface="Proxima Nova"/>
                <a:cs typeface="Proxima Nova"/>
                <a:sym typeface="Proxima Nova"/>
              </a:rPr>
              <a:t>ewer lumbar vertebrae </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L</a:t>
            </a:r>
            <a:r>
              <a:rPr lang="en" sz="2000" i="0" u="none" strike="noStrike" cap="none">
                <a:solidFill>
                  <a:schemeClr val="accent6"/>
                </a:solidFill>
                <a:latin typeface="Proxima Nova"/>
                <a:ea typeface="Proxima Nova"/>
                <a:cs typeface="Proxima Nova"/>
                <a:sym typeface="Proxima Nova"/>
              </a:rPr>
              <a:t>ack a lumbar lordosis </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Spines are less flexible</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Lack wedge shaped vertebrae </a:t>
            </a:r>
            <a:endParaRPr sz="2000">
              <a:solidFill>
                <a:schemeClr val="accent6"/>
              </a:solidFill>
              <a:latin typeface="Proxima Nova"/>
              <a:ea typeface="Proxima Nova"/>
              <a:cs typeface="Proxima Nova"/>
              <a:sym typeface="Proxima Nova"/>
            </a:endParaRPr>
          </a:p>
        </p:txBody>
      </p:sp>
      <p:sp>
        <p:nvSpPr>
          <p:cNvPr id="162" name="Google Shape;162;p2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Our Evolutionary Past</a:t>
            </a:r>
            <a:endParaRPr/>
          </a:p>
        </p:txBody>
      </p:sp>
      <p:sp>
        <p:nvSpPr>
          <p:cNvPr id="163" name="Google Shape;163;p29"/>
          <p:cNvSpPr txBox="1"/>
          <p:nvPr/>
        </p:nvSpPr>
        <p:spPr>
          <a:xfrm>
            <a:off x="0" y="4909975"/>
            <a:ext cx="7521300" cy="464712"/>
          </a:xfrm>
          <a:prstGeom prst="rect">
            <a:avLst/>
          </a:prstGeom>
          <a:noFill/>
          <a:ln>
            <a:noFill/>
          </a:ln>
        </p:spPr>
        <p:txBody>
          <a:bodyPr spcFirstLastPara="1" wrap="square" lIns="91425" tIns="91425" rIns="91425" bIns="91425" anchor="t" anchorCtr="0">
            <a:spAutoFit/>
          </a:bodyPr>
          <a:lstStyle/>
          <a:p>
            <a:pPr>
              <a:buClr>
                <a:schemeClr val="accent6"/>
              </a:buClr>
            </a:pPr>
            <a:r>
              <a:rPr lang="en" sz="800">
                <a:solidFill>
                  <a:schemeClr val="accent1"/>
                </a:solidFill>
                <a:highlight>
                  <a:schemeClr val="lt1"/>
                </a:highlight>
                <a:latin typeface="Proxima Nova"/>
                <a:ea typeface="Proxima Nova"/>
                <a:cs typeface="Proxima Nova"/>
                <a:sym typeface="Proxima Nova"/>
              </a:rPr>
              <a:t>Been E, Gõmez-Olivencia A, Kramer PA, 2012. Lieberman DE, 2013.</a:t>
            </a:r>
            <a:r>
              <a:rPr lang="en" sz="800">
                <a:solidFill>
                  <a:schemeClr val="accent1"/>
                </a:solidFill>
                <a:highlight>
                  <a:srgbClr val="FFFFFF"/>
                </a:highlight>
                <a:latin typeface="Proxima Nova"/>
                <a:cs typeface="Segoe UI"/>
              </a:rPr>
              <a:t> </a:t>
            </a:r>
            <a:r>
              <a:rPr lang="en" sz="900">
                <a:solidFill>
                  <a:srgbClr val="333333"/>
                </a:solidFill>
                <a:highlight>
                  <a:srgbClr val="FFFFFF"/>
                </a:highlight>
                <a:latin typeface="Segoe UI"/>
                <a:cs typeface="Segoe UI"/>
              </a:rPr>
              <a:t>Williams SA, Russo GA, 2015.  </a:t>
            </a:r>
            <a:endParaRPr lang="en"/>
          </a:p>
          <a:p>
            <a:pPr>
              <a:lnSpc>
                <a:spcPct val="115000"/>
              </a:lnSpc>
            </a:pPr>
            <a:endParaRPr lang="en-US" sz="800">
              <a:solidFill>
                <a:schemeClr val="accent1"/>
              </a:solidFill>
              <a:highlight>
                <a:srgbClr val="FFFFFF"/>
              </a:highlight>
              <a:latin typeface="Proxima Nova"/>
              <a:ea typeface="Proxima Nova"/>
              <a:cs typeface="Proxima Nova"/>
            </a:endParaRPr>
          </a:p>
        </p:txBody>
      </p:sp>
      <p:pic>
        <p:nvPicPr>
          <p:cNvPr id="164" name="Google Shape;164;p29"/>
          <p:cNvPicPr preferRelativeResize="0"/>
          <p:nvPr/>
        </p:nvPicPr>
        <p:blipFill rotWithShape="1">
          <a:blip r:embed="rId4">
            <a:alphaModFix/>
          </a:blip>
          <a:srcRect t="3688"/>
          <a:stretch/>
        </p:blipFill>
        <p:spPr>
          <a:xfrm>
            <a:off x="4572000" y="1703525"/>
            <a:ext cx="3943350" cy="244942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cxnSp>
        <p:nvCxnSpPr>
          <p:cNvPr id="521" name="Google Shape;521;p73"/>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
        <p:nvSpPr>
          <p:cNvPr id="522" name="Google Shape;522;p73"/>
          <p:cNvSpPr txBox="1">
            <a:spLocks noGrp="1"/>
          </p:cNvSpPr>
          <p:nvPr>
            <p:ph type="ctrTitle"/>
          </p:nvPr>
        </p:nvSpPr>
        <p:spPr>
          <a:xfrm>
            <a:off x="311700" y="63457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950">
                <a:latin typeface="Proxima Nova"/>
                <a:ea typeface="Proxima Nova"/>
                <a:cs typeface="Proxima Nova"/>
                <a:sym typeface="Proxima Nova"/>
              </a:rPr>
              <a:t>Evidence Part II: </a:t>
            </a:r>
            <a:endParaRPr sz="3950">
              <a:latin typeface="Proxima Nova"/>
              <a:ea typeface="Proxima Nova"/>
              <a:cs typeface="Proxima Nova"/>
              <a:sym typeface="Proxima Nova"/>
            </a:endParaRPr>
          </a:p>
          <a:p>
            <a:pPr marL="0" lvl="0" indent="0" algn="l" rtl="0">
              <a:spcBef>
                <a:spcPts val="0"/>
              </a:spcBef>
              <a:spcAft>
                <a:spcPts val="0"/>
              </a:spcAft>
              <a:buSzPts val="990"/>
              <a:buNone/>
            </a:pPr>
            <a:r>
              <a:rPr lang="en" sz="3950">
                <a:latin typeface="Proxima Nova"/>
                <a:ea typeface="Proxima Nova"/>
                <a:cs typeface="Proxima Nova"/>
                <a:sym typeface="Proxima Nova"/>
              </a:rPr>
              <a:t>Biological Factors of LBP</a:t>
            </a:r>
            <a:endParaRPr sz="3950">
              <a:latin typeface="Proxima Nova"/>
              <a:ea typeface="Proxima Nova"/>
              <a:cs typeface="Proxima Nova"/>
              <a:sym typeface="Proxima Nov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Evolution not perfection</a:t>
            </a:r>
            <a:endParaRPr/>
          </a:p>
        </p:txBody>
      </p:sp>
      <p:pic>
        <p:nvPicPr>
          <p:cNvPr id="528" name="Google Shape;528;p74"/>
          <p:cNvPicPr preferRelativeResize="0"/>
          <p:nvPr/>
        </p:nvPicPr>
        <p:blipFill>
          <a:blip r:embed="rId3">
            <a:alphaModFix/>
          </a:blip>
          <a:stretch>
            <a:fillRect/>
          </a:stretch>
        </p:blipFill>
        <p:spPr>
          <a:xfrm>
            <a:off x="422925" y="1448000"/>
            <a:ext cx="3562350" cy="3143250"/>
          </a:xfrm>
          <a:prstGeom prst="rect">
            <a:avLst/>
          </a:prstGeom>
          <a:noFill/>
          <a:ln>
            <a:noFill/>
          </a:ln>
          <a:effectLst>
            <a:outerShdw blurRad="57150" dist="19050" dir="5400000" algn="bl" rotWithShape="0">
              <a:srgbClr val="000000">
                <a:alpha val="50000"/>
              </a:srgbClr>
            </a:outerShdw>
          </a:effectLst>
        </p:spPr>
      </p:pic>
      <p:sp>
        <p:nvSpPr>
          <p:cNvPr id="529" name="Google Shape;529;p74"/>
          <p:cNvSpPr txBox="1"/>
          <p:nvPr/>
        </p:nvSpPr>
        <p:spPr>
          <a:xfrm>
            <a:off x="1119" y="4835700"/>
            <a:ext cx="69531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Castillo ER, Lieberman DE, 2015. </a:t>
            </a:r>
            <a:endParaRPr sz="800">
              <a:solidFill>
                <a:schemeClr val="accent1"/>
              </a:solidFill>
              <a:latin typeface="Proxima Nova"/>
              <a:ea typeface="Proxima Nova"/>
              <a:cs typeface="Proxima Nova"/>
              <a:sym typeface="Proxima Nova"/>
            </a:endParaRPr>
          </a:p>
        </p:txBody>
      </p:sp>
      <p:sp>
        <p:nvSpPr>
          <p:cNvPr id="530" name="Google Shape;530;p74"/>
          <p:cNvSpPr txBox="1"/>
          <p:nvPr/>
        </p:nvSpPr>
        <p:spPr>
          <a:xfrm>
            <a:off x="4630475" y="1579700"/>
            <a:ext cx="3808800" cy="26475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Upright posture requires lordosis to support COM within our BOS</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benefits of this adaptation outweighed the increased shear forces placed on the lumbar segments </a:t>
            </a:r>
            <a:endParaRPr sz="2000">
              <a:solidFill>
                <a:schemeClr val="accent6"/>
              </a:solidFill>
              <a:latin typeface="Proxima Nova"/>
              <a:ea typeface="Proxima Nova"/>
              <a:cs typeface="Proxima Nova"/>
              <a:sym typeface="Proxima Nov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r>
              <a:rPr lang="en"/>
              <a:t>The Evidence: </a:t>
            </a:r>
            <a:r>
              <a:rPr lang="en-US"/>
              <a:t>Evolution not Perfection</a:t>
            </a:r>
          </a:p>
        </p:txBody>
      </p:sp>
      <p:sp>
        <p:nvSpPr>
          <p:cNvPr id="536" name="Google Shape;536;p75"/>
          <p:cNvSpPr txBox="1"/>
          <p:nvPr/>
        </p:nvSpPr>
        <p:spPr>
          <a:xfrm>
            <a:off x="203200" y="1501350"/>
            <a:ext cx="5443800" cy="29553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Modern ailments demonstrate the necessity and the delicate nature of lumbar lordosis for human bipedal locomotion.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Humans have a long, flexible lumbar spine to produce lordosis.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Need of a tilted pelvis and sacrum, humans have a greater lumbosacral angle, which places tremendous pressure on the lower lumbar spine. </a:t>
            </a:r>
            <a:endParaRPr sz="1800">
              <a:solidFill>
                <a:schemeClr val="accent6"/>
              </a:solidFill>
              <a:latin typeface="Proxima Nova"/>
              <a:ea typeface="Proxima Nova"/>
              <a:cs typeface="Proxima Nova"/>
              <a:sym typeface="Proxima Nova"/>
            </a:endParaRPr>
          </a:p>
          <a:p>
            <a:pPr marL="91440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537" name="Google Shape;537;p75"/>
          <p:cNvSpPr txBox="1"/>
          <p:nvPr/>
        </p:nvSpPr>
        <p:spPr>
          <a:xfrm>
            <a:off x="3175" y="4927819"/>
            <a:ext cx="6964200" cy="430857"/>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highlight>
                  <a:schemeClr val="lt1"/>
                </a:highlight>
                <a:latin typeface="Proxima Nova"/>
                <a:ea typeface="Proxima Nova"/>
                <a:cs typeface="Proxima Nova"/>
                <a:sym typeface="Proxima Nova"/>
              </a:rPr>
              <a:t>Selby MS, Gillette A, Raval Y, Taufiq M, Sampson MJ, 2019.</a:t>
            </a:r>
            <a:endParaRPr sz="800">
              <a:solidFill>
                <a:schemeClr val="accent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pic>
        <p:nvPicPr>
          <p:cNvPr id="538" name="Google Shape;538;p75"/>
          <p:cNvPicPr preferRelativeResize="0"/>
          <p:nvPr/>
        </p:nvPicPr>
        <p:blipFill>
          <a:blip r:embed="rId3">
            <a:alphaModFix/>
          </a:blip>
          <a:stretch>
            <a:fillRect/>
          </a:stretch>
        </p:blipFill>
        <p:spPr>
          <a:xfrm>
            <a:off x="6014300" y="1370925"/>
            <a:ext cx="2569250" cy="31387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6"/>
          <p:cNvSpPr/>
          <p:nvPr/>
        </p:nvSpPr>
        <p:spPr>
          <a:xfrm>
            <a:off x="231625" y="1643850"/>
            <a:ext cx="4815600" cy="2132622"/>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US" sz="2400">
                <a:solidFill>
                  <a:schemeClr val="accent6"/>
                </a:solidFill>
                <a:latin typeface="Proxima Nova"/>
                <a:ea typeface="Proxima Nova"/>
                <a:cs typeface="Proxima Nova"/>
                <a:sym typeface="Proxima Nova"/>
              </a:rPr>
              <a:t>Vertebrae of humans with disc problems are closer in shape to those of our closest ape relatives, the chimpanzee, than are the vertebrae of humans without disc problems.</a:t>
            </a:r>
          </a:p>
          <a:p>
            <a:pPr marL="45720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544" name="Google Shape;544;p76"/>
          <p:cNvSpPr txBox="1">
            <a:spLocks noGrp="1"/>
          </p:cNvSpPr>
          <p:nvPr>
            <p:ph type="title"/>
          </p:nvPr>
        </p:nvSpPr>
        <p:spPr>
          <a:xfrm>
            <a:off x="311700" y="108613"/>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a:t>
            </a:r>
            <a:r>
              <a:rPr lang="en-US"/>
              <a:t>The Ancestral Shape Hypothesis</a:t>
            </a:r>
            <a:endParaRPr/>
          </a:p>
        </p:txBody>
      </p:sp>
      <p:sp>
        <p:nvSpPr>
          <p:cNvPr id="545" name="Google Shape;545;p76"/>
          <p:cNvSpPr txBox="1"/>
          <p:nvPr/>
        </p:nvSpPr>
        <p:spPr>
          <a:xfrm>
            <a:off x="-129225" y="4818094"/>
            <a:ext cx="7818600" cy="326213"/>
          </a:xfrm>
          <a:prstGeom prst="rect">
            <a:avLst/>
          </a:prstGeom>
          <a:noFill/>
          <a:ln>
            <a:noFill/>
          </a:ln>
        </p:spPr>
        <p:txBody>
          <a:bodyPr spcFirstLastPara="1" wrap="square" lIns="91425" tIns="91425" rIns="91425" bIns="91425" anchor="t" anchorCtr="0">
            <a:spAutoFit/>
          </a:bodyPr>
          <a:lstStyle/>
          <a:p>
            <a:pPr marL="177800">
              <a:lnSpc>
                <a:spcPct val="115000"/>
              </a:lnSpc>
              <a:buClr>
                <a:schemeClr val="accent1"/>
              </a:buClr>
              <a:buSzPts val="800"/>
            </a:pPr>
            <a:r>
              <a:rPr lang="en" sz="800">
                <a:solidFill>
                  <a:schemeClr val="accent1"/>
                </a:solidFill>
                <a:highlight>
                  <a:srgbClr val="FFFFFF"/>
                </a:highlight>
                <a:latin typeface="Proxima Nova"/>
                <a:ea typeface="Proxima Nova"/>
                <a:cs typeface="Proxima Nova"/>
                <a:sym typeface="Proxima Nova"/>
              </a:rPr>
              <a:t>Plomp KA, Dobney K, Weston DA, Strand Viarsdóttir U, Collard M, 2019. Plomp KA, Viarsdóttir US, Weston DA, Dobney K, Collard M, 2015. </a:t>
            </a:r>
            <a:endParaRPr lang="en-US" sz="800">
              <a:solidFill>
                <a:schemeClr val="accent1"/>
              </a:solidFill>
              <a:latin typeface="Proxima Nova"/>
              <a:ea typeface="Proxima Nova"/>
              <a:cs typeface="Proxima Nova"/>
            </a:endParaRPr>
          </a:p>
        </p:txBody>
      </p:sp>
      <p:pic>
        <p:nvPicPr>
          <p:cNvPr id="546" name="Google Shape;546;p76"/>
          <p:cNvPicPr preferRelativeResize="0"/>
          <p:nvPr/>
        </p:nvPicPr>
        <p:blipFill>
          <a:blip r:embed="rId3">
            <a:alphaModFix/>
          </a:blip>
          <a:stretch>
            <a:fillRect/>
          </a:stretch>
        </p:blipFill>
        <p:spPr>
          <a:xfrm>
            <a:off x="4919475" y="2200225"/>
            <a:ext cx="2564600" cy="1356925"/>
          </a:xfrm>
          <a:prstGeom prst="rect">
            <a:avLst/>
          </a:prstGeom>
          <a:noFill/>
          <a:ln>
            <a:noFill/>
          </a:ln>
        </p:spPr>
      </p:pic>
      <p:pic>
        <p:nvPicPr>
          <p:cNvPr id="547" name="Google Shape;547;p76"/>
          <p:cNvPicPr preferRelativeResize="0"/>
          <p:nvPr/>
        </p:nvPicPr>
        <p:blipFill>
          <a:blip r:embed="rId4">
            <a:alphaModFix/>
          </a:blip>
          <a:stretch>
            <a:fillRect/>
          </a:stretch>
        </p:blipFill>
        <p:spPr>
          <a:xfrm>
            <a:off x="7055075" y="2060900"/>
            <a:ext cx="1986475" cy="1150625"/>
          </a:xfrm>
          <a:prstGeom prst="rect">
            <a:avLst/>
          </a:prstGeom>
          <a:noFill/>
          <a:ln>
            <a:noFill/>
          </a:ln>
        </p:spPr>
      </p:pic>
      <p:sp>
        <p:nvSpPr>
          <p:cNvPr id="548" name="Google Shape;548;p76"/>
          <p:cNvSpPr txBox="1"/>
          <p:nvPr/>
        </p:nvSpPr>
        <p:spPr>
          <a:xfrm>
            <a:off x="5406175" y="1741950"/>
            <a:ext cx="15912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highlight>
                  <a:srgbClr val="FFFFFF"/>
                </a:highlight>
                <a:latin typeface="Proxima Nova"/>
                <a:ea typeface="Proxima Nova"/>
                <a:cs typeface="Proxima Nova"/>
                <a:sym typeface="Proxima Nova"/>
              </a:rPr>
              <a:t>Homo sapien  </a:t>
            </a:r>
            <a:endParaRPr>
              <a:solidFill>
                <a:schemeClr val="dk1"/>
              </a:solidFill>
              <a:latin typeface="Proxima Nova"/>
              <a:ea typeface="Proxima Nova"/>
              <a:cs typeface="Proxima Nova"/>
              <a:sym typeface="Proxima Nova"/>
            </a:endParaRPr>
          </a:p>
        </p:txBody>
      </p:sp>
      <p:sp>
        <p:nvSpPr>
          <p:cNvPr id="549" name="Google Shape;549;p76"/>
          <p:cNvSpPr txBox="1"/>
          <p:nvPr/>
        </p:nvSpPr>
        <p:spPr>
          <a:xfrm>
            <a:off x="7226050" y="1741950"/>
            <a:ext cx="25647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5"/>
                </a:solidFill>
                <a:highlight>
                  <a:srgbClr val="FFFFFF"/>
                </a:highlight>
                <a:latin typeface="Proxima Nova"/>
                <a:ea typeface="Proxima Nova"/>
                <a:cs typeface="Proxima Nova"/>
                <a:sym typeface="Proxima Nova"/>
              </a:rPr>
              <a:t>Primate Ancestor</a:t>
            </a:r>
            <a:endParaRPr>
              <a:solidFill>
                <a:schemeClr val="accent5"/>
              </a:solidFill>
              <a:latin typeface="Proxima Nova"/>
              <a:ea typeface="Proxima Nova"/>
              <a:cs typeface="Proxima Nova"/>
              <a:sym typeface="Proxima Nov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7"/>
          <p:cNvSpPr/>
          <p:nvPr/>
        </p:nvSpPr>
        <p:spPr>
          <a:xfrm>
            <a:off x="5277758" y="1523061"/>
            <a:ext cx="3567030" cy="2835514"/>
          </a:xfrm>
          <a:prstGeom prst="rect">
            <a:avLst/>
          </a:prstGeom>
          <a:noFill/>
          <a:ln>
            <a:noFill/>
          </a:ln>
        </p:spPr>
        <p:txBody>
          <a:bodyPr spcFirstLastPara="1" wrap="square" lIns="91425" tIns="45700" rIns="91425" bIns="45700" anchor="t" anchorCtr="0">
            <a:noAutofit/>
          </a:bodyPr>
          <a:lstStyle/>
          <a:p>
            <a:pPr marL="101600" marR="0" lvl="0" algn="l" rtl="0">
              <a:spcBef>
                <a:spcPts val="0"/>
              </a:spcBef>
              <a:spcAft>
                <a:spcPts val="0"/>
              </a:spcAft>
              <a:buClr>
                <a:schemeClr val="accent6"/>
              </a:buClr>
              <a:buSzPts val="2000"/>
            </a:pPr>
            <a:r>
              <a:rPr lang="en" sz="2400">
                <a:solidFill>
                  <a:schemeClr val="accent6"/>
                </a:solidFill>
                <a:highlight>
                  <a:srgbClr val="FFFFFF"/>
                </a:highlight>
                <a:latin typeface="Proxima Nova"/>
                <a:ea typeface="Proxima Nova"/>
                <a:cs typeface="Proxima Nova"/>
                <a:sym typeface="Proxima Nova"/>
              </a:rPr>
              <a:t>Increases lumbar lordosis and influences the development of spondylolysis by increasing direct contact between the neural arches</a:t>
            </a:r>
            <a:endParaRPr lang="en-US" sz="2400">
              <a:solidFill>
                <a:schemeClr val="accent6"/>
              </a:solidFill>
              <a:latin typeface="Proxima Nova"/>
              <a:ea typeface="Proxima Nova"/>
              <a:cs typeface="Proxima Nova"/>
            </a:endParaRPr>
          </a:p>
          <a:p>
            <a:pPr marL="45720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555" name="Google Shape;555;p7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a:t>
            </a:r>
            <a:r>
              <a:rPr lang="en-US"/>
              <a:t>Overshoot Hypothesis</a:t>
            </a:r>
            <a:br>
              <a:rPr lang="en-US"/>
            </a:br>
            <a:endParaRPr/>
          </a:p>
        </p:txBody>
      </p:sp>
      <p:sp>
        <p:nvSpPr>
          <p:cNvPr id="557" name="Google Shape;557;p77"/>
          <p:cNvSpPr txBox="1"/>
          <p:nvPr/>
        </p:nvSpPr>
        <p:spPr>
          <a:xfrm>
            <a:off x="0" y="4835700"/>
            <a:ext cx="74919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Plomp KA, Dobney K, Collard M, 2020. </a:t>
            </a:r>
            <a:endParaRPr sz="800">
              <a:solidFill>
                <a:schemeClr val="accent1"/>
              </a:solidFill>
              <a:latin typeface="Proxima Nova"/>
              <a:ea typeface="Proxima Nova"/>
              <a:cs typeface="Proxima Nova"/>
              <a:sym typeface="Proxima Nova"/>
            </a:endParaRPr>
          </a:p>
        </p:txBody>
      </p:sp>
      <p:pic>
        <p:nvPicPr>
          <p:cNvPr id="5" name="Picture 4">
            <a:extLst>
              <a:ext uri="{FF2B5EF4-FFF2-40B4-BE49-F238E27FC236}">
                <a16:creationId xmlns:a16="http://schemas.microsoft.com/office/drawing/2014/main" id="{110CA28E-3046-AD64-B80D-BEAF60C21DD3}"/>
              </a:ext>
            </a:extLst>
          </p:cNvPr>
          <p:cNvPicPr>
            <a:picLocks noChangeAspect="1"/>
          </p:cNvPicPr>
          <p:nvPr/>
        </p:nvPicPr>
        <p:blipFill>
          <a:blip r:embed="rId3"/>
          <a:stretch>
            <a:fillRect/>
          </a:stretch>
        </p:blipFill>
        <p:spPr>
          <a:xfrm>
            <a:off x="539100" y="1275278"/>
            <a:ext cx="4526731" cy="356091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8"/>
          <p:cNvSpPr txBox="1">
            <a:spLocks noGrp="1"/>
          </p:cNvSpPr>
          <p:nvPr>
            <p:ph type="ctrTitle"/>
          </p:nvPr>
        </p:nvSpPr>
        <p:spPr>
          <a:xfrm>
            <a:off x="266425" y="638075"/>
            <a:ext cx="8520600" cy="1282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Evidence Part III: </a:t>
            </a:r>
            <a:endParaRPr>
              <a:latin typeface="Proxima Nova"/>
              <a:ea typeface="Proxima Nova"/>
              <a:cs typeface="Proxima Nova"/>
              <a:sym typeface="Proxima Nova"/>
            </a:endParaRPr>
          </a:p>
          <a:p>
            <a:pPr marL="0" lvl="0" indent="0" algn="l" rtl="0">
              <a:spcBef>
                <a:spcPts val="0"/>
              </a:spcBef>
              <a:spcAft>
                <a:spcPts val="0"/>
              </a:spcAft>
              <a:buNone/>
            </a:pPr>
            <a:r>
              <a:rPr lang="en">
                <a:latin typeface="Proxima Nova"/>
                <a:ea typeface="Proxima Nova"/>
                <a:cs typeface="Proxima Nova"/>
                <a:sym typeface="Proxima Nova"/>
              </a:rPr>
              <a:t>The Flexed Spine</a:t>
            </a:r>
            <a:endParaRPr>
              <a:latin typeface="Proxima Nova"/>
              <a:ea typeface="Proxima Nova"/>
              <a:cs typeface="Proxima Nova"/>
              <a:sym typeface="Proxima Nova"/>
            </a:endParaRPr>
          </a:p>
        </p:txBody>
      </p:sp>
      <p:cxnSp>
        <p:nvCxnSpPr>
          <p:cNvPr id="564" name="Google Shape;564;p78"/>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1"/>
          <p:cNvSpPr txBox="1"/>
          <p:nvPr/>
        </p:nvSpPr>
        <p:spPr>
          <a:xfrm>
            <a:off x="2251700" y="1383775"/>
            <a:ext cx="4034700" cy="3144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i="0" u="none" strike="noStrike" cap="none">
                <a:solidFill>
                  <a:schemeClr val="accent6"/>
                </a:solidFill>
                <a:latin typeface="Proxima Nova"/>
                <a:ea typeface="Proxima Nova"/>
                <a:cs typeface="Proxima Nova"/>
                <a:sym typeface="Proxima Nova"/>
              </a:rPr>
              <a:t>Intradiscal pressure together with anthropometric data</a:t>
            </a:r>
            <a:r>
              <a:rPr lang="en" sz="1800">
                <a:solidFill>
                  <a:schemeClr val="accent6"/>
                </a:solidFill>
                <a:latin typeface="Proxima Nova"/>
                <a:ea typeface="Proxima Nova"/>
                <a:cs typeface="Proxima Nova"/>
                <a:sym typeface="Proxima Nova"/>
              </a:rPr>
              <a:t>, </a:t>
            </a:r>
            <a:r>
              <a:rPr lang="en" sz="1800" i="0" u="none" strike="noStrike" cap="none">
                <a:solidFill>
                  <a:schemeClr val="accent6"/>
                </a:solidFill>
                <a:latin typeface="Proxima Nova"/>
                <a:ea typeface="Proxima Nova"/>
                <a:cs typeface="Proxima Nova"/>
                <a:sym typeface="Proxima Nova"/>
              </a:rPr>
              <a:t>a data set for the validation of models</a:t>
            </a:r>
            <a:endParaRPr sz="1800" i="0" u="none" strike="noStrike" cap="none">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Pressure values</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Relaxed standing 0.5 MPa</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Standing flexed 1.1 MPa</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Standing extended 0.6 MPa</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Sitting unsupported 0.46 MPa</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Lift 20 kg with round flexed </a:t>
            </a: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r>
              <a:rPr lang="en" sz="1800">
                <a:solidFill>
                  <a:schemeClr val="accent6"/>
                </a:solidFill>
                <a:latin typeface="Proxima Nova"/>
                <a:ea typeface="Proxima Nova"/>
                <a:cs typeface="Proxima Nova"/>
                <a:sym typeface="Proxima Nova"/>
              </a:rPr>
              <a:t>	back 2.3 MPa	</a:t>
            </a:r>
            <a:endParaRPr sz="1800">
              <a:solidFill>
                <a:schemeClr val="accent6"/>
              </a:solidFill>
              <a:latin typeface="Proxima Nova"/>
              <a:ea typeface="Proxima Nova"/>
              <a:cs typeface="Proxima Nova"/>
              <a:sym typeface="Proxima Nova"/>
            </a:endParaRPr>
          </a:p>
        </p:txBody>
      </p:sp>
      <p:sp>
        <p:nvSpPr>
          <p:cNvPr id="591" name="Google Shape;591;p8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30555"/>
              <a:buFont typeface="Arial"/>
              <a:buNone/>
            </a:pPr>
            <a:r>
              <a:rPr lang="en" sz="3600">
                <a:latin typeface="Proxima Nova"/>
                <a:ea typeface="Proxima Nova"/>
                <a:cs typeface="Proxima Nova"/>
                <a:sym typeface="Proxima Nova"/>
              </a:rPr>
              <a:t>Evidence: Flexed spine controversy</a:t>
            </a:r>
            <a:endParaRPr sz="3600">
              <a:latin typeface="Proxima Nova"/>
              <a:ea typeface="Proxima Nova"/>
              <a:cs typeface="Proxima Nova"/>
              <a:sym typeface="Proxima Nova"/>
            </a:endParaRPr>
          </a:p>
          <a:p>
            <a:pPr marL="0" lvl="0" indent="0" algn="ctr" rtl="0">
              <a:spcBef>
                <a:spcPts val="0"/>
              </a:spcBef>
              <a:spcAft>
                <a:spcPts val="0"/>
              </a:spcAft>
              <a:buNone/>
            </a:pPr>
            <a:endParaRPr/>
          </a:p>
        </p:txBody>
      </p:sp>
      <p:pic>
        <p:nvPicPr>
          <p:cNvPr id="592" name="Google Shape;592;p81"/>
          <p:cNvPicPr preferRelativeResize="0"/>
          <p:nvPr/>
        </p:nvPicPr>
        <p:blipFill>
          <a:blip r:embed="rId3">
            <a:alphaModFix/>
          </a:blip>
          <a:stretch>
            <a:fillRect/>
          </a:stretch>
        </p:blipFill>
        <p:spPr>
          <a:xfrm>
            <a:off x="166825" y="1551800"/>
            <a:ext cx="1926745" cy="2808850"/>
          </a:xfrm>
          <a:prstGeom prst="rect">
            <a:avLst/>
          </a:prstGeom>
          <a:noFill/>
          <a:ln>
            <a:noFill/>
          </a:ln>
          <a:effectLst>
            <a:outerShdw blurRad="57150" dist="19050" dir="5400000" algn="bl" rotWithShape="0">
              <a:srgbClr val="000000">
                <a:alpha val="50000"/>
              </a:srgbClr>
            </a:outerShdw>
          </a:effectLst>
        </p:spPr>
      </p:pic>
      <p:sp>
        <p:nvSpPr>
          <p:cNvPr id="593" name="Google Shape;593;p81"/>
          <p:cNvSpPr txBox="1"/>
          <p:nvPr/>
        </p:nvSpPr>
        <p:spPr>
          <a:xfrm>
            <a:off x="0" y="4814888"/>
            <a:ext cx="7234800" cy="326213"/>
          </a:xfrm>
          <a:prstGeom prst="rect">
            <a:avLst/>
          </a:prstGeom>
          <a:noFill/>
          <a:ln>
            <a:noFill/>
          </a:ln>
        </p:spPr>
        <p:txBody>
          <a:bodyPr spcFirstLastPara="1" wrap="square" lIns="91425" tIns="91425" rIns="91425" bIns="91425" anchor="t" anchorCtr="0">
            <a:spAutoFit/>
          </a:bodyPr>
          <a:lstStyle/>
          <a:p>
            <a:pPr>
              <a:lnSpc>
                <a:spcPct val="115000"/>
              </a:lnSpc>
            </a:pPr>
            <a:r>
              <a:rPr lang="en" sz="800">
                <a:solidFill>
                  <a:schemeClr val="accent1"/>
                </a:solidFill>
                <a:latin typeface="Proxima Nova"/>
                <a:ea typeface="Proxima Nova"/>
                <a:cs typeface="Proxima Nova"/>
                <a:sym typeface="Proxima Nova"/>
              </a:rPr>
              <a:t>Wilke HJ, Neef P, Hinz B, Seidel H, Claes L, 2001. </a:t>
            </a:r>
            <a:endParaRPr lang="en" sz="800">
              <a:solidFill>
                <a:schemeClr val="accent1"/>
              </a:solidFill>
              <a:latin typeface="Proxima Nova"/>
              <a:ea typeface="Proxima Nova"/>
              <a:cs typeface="Proxima Nova"/>
            </a:endParaRPr>
          </a:p>
        </p:txBody>
      </p:sp>
      <p:pic>
        <p:nvPicPr>
          <p:cNvPr id="594" name="Google Shape;594;p81"/>
          <p:cNvPicPr preferRelativeResize="0"/>
          <p:nvPr/>
        </p:nvPicPr>
        <p:blipFill rotWithShape="1">
          <a:blip r:embed="rId4">
            <a:alphaModFix/>
          </a:blip>
          <a:srcRect l="51772" b="50818"/>
          <a:stretch/>
        </p:blipFill>
        <p:spPr>
          <a:xfrm>
            <a:off x="6341925" y="1790915"/>
            <a:ext cx="2648525" cy="199457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0"/>
          <p:cNvSpPr txBox="1"/>
          <p:nvPr/>
        </p:nvSpPr>
        <p:spPr>
          <a:xfrm>
            <a:off x="152400" y="1295134"/>
            <a:ext cx="5778509" cy="321069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0" u="none" strike="noStrike" cap="none">
                <a:solidFill>
                  <a:schemeClr val="accent6"/>
                </a:solidFill>
                <a:latin typeface="Proxima Nova"/>
                <a:ea typeface="Proxima Nova"/>
                <a:cs typeface="Proxima Nova"/>
                <a:sym typeface="Proxima Nova"/>
              </a:rPr>
              <a:t>Sitting versus standing: Does the intradiscal pressure cause disc degeneration or low back pain? </a:t>
            </a:r>
            <a:endParaRPr sz="2000" i="0" u="none" strike="noStrike" cap="none">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Pressure in the nucleus seems to be the same in both sitting and standing. </a:t>
            </a:r>
            <a:endParaRPr sz="2000">
              <a:solidFill>
                <a:schemeClr val="accent6"/>
              </a:solidFill>
              <a:latin typeface="Proxima Nova"/>
              <a:ea typeface="Proxima Nova"/>
              <a:cs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Talking Points:</a:t>
            </a:r>
            <a:endParaRPr sz="2000">
              <a:solidFill>
                <a:schemeClr val="accent6"/>
              </a:solidFill>
              <a:latin typeface="Proxima Nova"/>
              <a:ea typeface="Proxima Nova"/>
              <a:cs typeface="Proxima Nova"/>
              <a:sym typeface="Proxima Nova"/>
            </a:endParaRPr>
          </a:p>
          <a:p>
            <a:pPr marL="914400" marR="0" lvl="1" indent="-355600" algn="l">
              <a:spcBef>
                <a:spcPts val="0"/>
              </a:spcBef>
              <a:spcAft>
                <a:spcPts val="0"/>
              </a:spcAft>
              <a:buClr>
                <a:schemeClr val="accent6"/>
              </a:buClr>
              <a:buSzPts val="2000"/>
              <a:buFont typeface="Courier New"/>
              <a:buChar char="o"/>
            </a:pPr>
            <a:r>
              <a:rPr lang="en" sz="2000" i="0" u="none" strike="noStrike" cap="none">
                <a:solidFill>
                  <a:schemeClr val="accent6"/>
                </a:solidFill>
                <a:latin typeface="Proxima Nova"/>
                <a:ea typeface="Proxima Nova"/>
                <a:cs typeface="Proxima Nova"/>
                <a:sym typeface="Proxima Nova"/>
              </a:rPr>
              <a:t>Is the disc just made up of the nucleus?</a:t>
            </a:r>
            <a:endParaRPr sz="2000">
              <a:solidFill>
                <a:schemeClr val="accent6"/>
              </a:solidFill>
              <a:latin typeface="Proxima Nova"/>
              <a:ea typeface="Proxima Nova"/>
              <a:cs typeface="Proxima Nova"/>
            </a:endParaRPr>
          </a:p>
          <a:p>
            <a:pPr marL="914400" marR="0" lvl="1" indent="-355600" algn="l" rtl="0">
              <a:spcBef>
                <a:spcPts val="0"/>
              </a:spcBef>
              <a:spcAft>
                <a:spcPts val="0"/>
              </a:spcAft>
              <a:buClr>
                <a:schemeClr val="accent6"/>
              </a:buClr>
              <a:buSzPts val="2000"/>
              <a:buFont typeface="Courier New"/>
              <a:buChar char="o"/>
            </a:pPr>
            <a:r>
              <a:rPr lang="en" sz="2000" i="0" u="none" strike="noStrike" cap="none">
                <a:solidFill>
                  <a:schemeClr val="accent6"/>
                </a:solidFill>
                <a:latin typeface="Proxima Nova"/>
                <a:ea typeface="Proxima Nova"/>
                <a:cs typeface="Proxima Nova"/>
                <a:sym typeface="Proxima Nova"/>
              </a:rPr>
              <a:t>What about if there are repeated annular strains?</a:t>
            </a:r>
            <a:endParaRPr sz="2000">
              <a:solidFill>
                <a:schemeClr val="accent6"/>
              </a:solidFill>
              <a:latin typeface="Proxima Nova"/>
              <a:ea typeface="Proxima Nova"/>
              <a:cs typeface="Proxima Nova"/>
            </a:endParaRPr>
          </a:p>
          <a:p>
            <a:pPr marL="914400" lvl="1" indent="-355600">
              <a:buClr>
                <a:schemeClr val="accent6"/>
              </a:buClr>
              <a:buSzPts val="2000"/>
              <a:buFont typeface="Courier New"/>
              <a:buChar char="o"/>
            </a:pPr>
            <a:endParaRPr lang="en" sz="2000">
              <a:solidFill>
                <a:schemeClr val="accent6"/>
              </a:solidFill>
              <a:latin typeface="Proxima Nova"/>
              <a:ea typeface="Proxima Nova"/>
              <a:cs typeface="Proxima Nova"/>
            </a:endParaRPr>
          </a:p>
        </p:txBody>
      </p:sp>
      <p:sp>
        <p:nvSpPr>
          <p:cNvPr id="581" name="Google Shape;581;p8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Proxima Nova"/>
                <a:ea typeface="Proxima Nova"/>
                <a:cs typeface="Proxima Nova"/>
                <a:sym typeface="Proxima Nova"/>
              </a:rPr>
              <a:t>Evidence: Flexed spine controversy</a:t>
            </a:r>
            <a:endParaRPr sz="3600">
              <a:latin typeface="Proxima Nova"/>
              <a:ea typeface="Proxima Nova"/>
              <a:cs typeface="Proxima Nova"/>
              <a:sym typeface="Proxima Nova"/>
            </a:endParaRPr>
          </a:p>
          <a:p>
            <a:pPr marL="0" lvl="0" indent="0" algn="ctr" rtl="0">
              <a:spcBef>
                <a:spcPts val="0"/>
              </a:spcBef>
              <a:spcAft>
                <a:spcPts val="0"/>
              </a:spcAft>
              <a:buNone/>
            </a:pPr>
            <a:endParaRPr sz="3600">
              <a:latin typeface="Proxima Nova"/>
              <a:ea typeface="Proxima Nova"/>
              <a:cs typeface="Proxima Nova"/>
              <a:sym typeface="Proxima Nova"/>
            </a:endParaRPr>
          </a:p>
        </p:txBody>
      </p:sp>
      <p:sp>
        <p:nvSpPr>
          <p:cNvPr id="582" name="Google Shape;582;p80"/>
          <p:cNvSpPr txBox="1"/>
          <p:nvPr/>
        </p:nvSpPr>
        <p:spPr>
          <a:xfrm>
            <a:off x="0" y="4838575"/>
            <a:ext cx="7332300" cy="307746"/>
          </a:xfrm>
          <a:prstGeom prst="rect">
            <a:avLst/>
          </a:prstGeom>
          <a:noFill/>
          <a:ln>
            <a:noFill/>
          </a:ln>
        </p:spPr>
        <p:txBody>
          <a:bodyPr spcFirstLastPara="1" wrap="square" lIns="91425" tIns="91425" rIns="91425" bIns="91425" anchor="t" anchorCtr="0">
            <a:spAutoFit/>
          </a:bodyPr>
          <a:lstStyle/>
          <a:p>
            <a:r>
              <a:rPr lang="en" sz="800">
                <a:solidFill>
                  <a:schemeClr val="accent6"/>
                </a:solidFill>
                <a:latin typeface="Proxima Nova"/>
                <a:ea typeface="Proxima Nova"/>
                <a:cs typeface="Proxima Nova"/>
                <a:sym typeface="Proxima Nova"/>
              </a:rPr>
              <a:t>Claus A, Hides J, Moseley GL, Hodges P, 2008. </a:t>
            </a:r>
            <a:endParaRPr sz="800">
              <a:solidFill>
                <a:schemeClr val="accent6"/>
              </a:solidFill>
              <a:latin typeface="Proxima Nova"/>
              <a:ea typeface="Proxima Nova"/>
              <a:cs typeface="Proxima Nova"/>
              <a:sym typeface="Proxima Nova"/>
            </a:endParaRPr>
          </a:p>
        </p:txBody>
      </p:sp>
      <p:pic>
        <p:nvPicPr>
          <p:cNvPr id="583" name="Google Shape;583;p80"/>
          <p:cNvPicPr preferRelativeResize="0"/>
          <p:nvPr/>
        </p:nvPicPr>
        <p:blipFill rotWithShape="1">
          <a:blip r:embed="rId3">
            <a:alphaModFix/>
          </a:blip>
          <a:srcRect l="49220"/>
          <a:stretch/>
        </p:blipFill>
        <p:spPr>
          <a:xfrm>
            <a:off x="7519091" y="2666491"/>
            <a:ext cx="1472050" cy="1707600"/>
          </a:xfrm>
          <a:prstGeom prst="rect">
            <a:avLst/>
          </a:prstGeom>
          <a:noFill/>
          <a:ln>
            <a:noFill/>
          </a:ln>
          <a:effectLst>
            <a:outerShdw blurRad="57150" dist="19050" dir="5400000" algn="bl" rotWithShape="0">
              <a:srgbClr val="000000">
                <a:alpha val="50000"/>
              </a:srgbClr>
            </a:outerShdw>
          </a:effectLst>
        </p:spPr>
      </p:pic>
      <p:pic>
        <p:nvPicPr>
          <p:cNvPr id="584" name="Google Shape;584;p80"/>
          <p:cNvPicPr preferRelativeResize="0"/>
          <p:nvPr/>
        </p:nvPicPr>
        <p:blipFill rotWithShape="1">
          <a:blip r:embed="rId3">
            <a:alphaModFix/>
          </a:blip>
          <a:srcRect r="49220"/>
          <a:stretch/>
        </p:blipFill>
        <p:spPr>
          <a:xfrm>
            <a:off x="5960978" y="1476492"/>
            <a:ext cx="1472050" cy="1707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9"/>
          <p:cNvSpPr txBox="1"/>
          <p:nvPr/>
        </p:nvSpPr>
        <p:spPr>
          <a:xfrm>
            <a:off x="4600400" y="1519575"/>
            <a:ext cx="4543500" cy="298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The relationship between intervertebral disc bulging and annular fiber associated strains for simple and complex loading</a:t>
            </a:r>
            <a:endParaRPr sz="1800">
              <a:solidFill>
                <a:schemeClr val="accent6"/>
              </a:solidFill>
              <a:latin typeface="Proxima Nova"/>
              <a:ea typeface="Proxima Nova"/>
              <a:cs typeface="Proxima Nova"/>
              <a:sym typeface="Proxima Nova"/>
            </a:endParaRPr>
          </a:p>
          <a:p>
            <a:pPr marL="457200" lvl="0" indent="-330200" algn="l" rtl="0">
              <a:spcBef>
                <a:spcPts val="0"/>
              </a:spcBef>
              <a:spcAft>
                <a:spcPts val="0"/>
              </a:spcAft>
              <a:buClr>
                <a:schemeClr val="accent6"/>
              </a:buClr>
              <a:buSzPts val="1600"/>
              <a:buFont typeface="Proxima Nova"/>
              <a:buChar char="●"/>
            </a:pPr>
            <a:r>
              <a:rPr lang="en" sz="1600">
                <a:solidFill>
                  <a:schemeClr val="accent6"/>
                </a:solidFill>
                <a:latin typeface="Proxima Nova"/>
                <a:ea typeface="Proxima Nova"/>
                <a:cs typeface="Proxima Nova"/>
                <a:sym typeface="Proxima Nova"/>
              </a:rPr>
              <a:t>Flexion movement produced the largest fiber associated strains (7.2%) at the annular surface of intact neural arch specimens.</a:t>
            </a:r>
            <a:endParaRPr sz="1600">
              <a:solidFill>
                <a:schemeClr val="accent6"/>
              </a:solidFill>
              <a:latin typeface="Proxima Nova"/>
              <a:ea typeface="Proxima Nova"/>
              <a:cs typeface="Proxima Nova"/>
              <a:sym typeface="Proxima Nova"/>
            </a:endParaRPr>
          </a:p>
          <a:p>
            <a:pPr marL="457200" lvl="0" indent="-330200" algn="l" rtl="0">
              <a:spcBef>
                <a:spcPts val="0"/>
              </a:spcBef>
              <a:spcAft>
                <a:spcPts val="0"/>
              </a:spcAft>
              <a:buClr>
                <a:schemeClr val="accent6"/>
              </a:buClr>
              <a:buSzPts val="1600"/>
              <a:buFont typeface="Proxima Nova"/>
              <a:buChar char="●"/>
            </a:pPr>
            <a:r>
              <a:rPr lang="en" sz="1600">
                <a:solidFill>
                  <a:schemeClr val="accent6"/>
                </a:solidFill>
              </a:rPr>
              <a:t>The removal of the neural arch strongly increased the fiber associated strains by a factor of 2.4 to a value of 17.5%.</a:t>
            </a:r>
            <a:endParaRPr sz="1600">
              <a:solidFill>
                <a:schemeClr val="accent6"/>
              </a:solidFill>
            </a:endParaRPr>
          </a:p>
          <a:p>
            <a:pPr marL="457200" lvl="0" indent="-330200" algn="l" rtl="0">
              <a:spcBef>
                <a:spcPts val="0"/>
              </a:spcBef>
              <a:spcAft>
                <a:spcPts val="0"/>
              </a:spcAft>
              <a:buClr>
                <a:schemeClr val="accent6"/>
              </a:buClr>
              <a:buSzPts val="1600"/>
              <a:buChar char="●"/>
            </a:pPr>
            <a:r>
              <a:rPr lang="en" sz="1600">
                <a:solidFill>
                  <a:schemeClr val="accent6"/>
                </a:solidFill>
              </a:rPr>
              <a:t>The outward disc bulging of 1.63 mm has increased by 0.58 mm due to the defect.</a:t>
            </a:r>
            <a:endParaRPr sz="1600">
              <a:solidFill>
                <a:schemeClr val="accent6"/>
              </a:solidFill>
            </a:endParaRPr>
          </a:p>
        </p:txBody>
      </p:sp>
      <p:sp>
        <p:nvSpPr>
          <p:cNvPr id="571" name="Google Shape;571;p79"/>
          <p:cNvSpPr txBox="1">
            <a:spLocks noGrp="1"/>
          </p:cNvSpPr>
          <p:nvPr>
            <p:ph type="title"/>
          </p:nvPr>
        </p:nvSpPr>
        <p:spPr>
          <a:xfrm>
            <a:off x="311689" y="-311850"/>
            <a:ext cx="8520600" cy="623700"/>
          </a:xfrm>
          <a:prstGeom prst="rect">
            <a:avLst/>
          </a:prstGeom>
        </p:spPr>
        <p:txBody>
          <a:bodyPr spcFirstLastPara="1" wrap="square" lIns="91425" tIns="91425" rIns="91425" bIns="91425" anchor="t" anchorCtr="0">
            <a:noAutofit/>
          </a:bodyPr>
          <a:lstStyle/>
          <a:p>
            <a:br>
              <a:rPr lang="en" sz="3600">
                <a:latin typeface="Proxima Nova"/>
                <a:ea typeface="Proxima Nova"/>
                <a:cs typeface="Proxima Nova"/>
              </a:rPr>
            </a:br>
            <a:r>
              <a:rPr lang="en" sz="3600"/>
              <a:t>Evidence: It’s</a:t>
            </a:r>
            <a:r>
              <a:rPr lang="en" sz="3600">
                <a:latin typeface="Proxima Nova"/>
                <a:ea typeface="Proxima Nova"/>
                <a:cs typeface="Proxima Nova"/>
                <a:sym typeface="Proxima Nova"/>
              </a:rPr>
              <a:t> Not All A</a:t>
            </a:r>
            <a:r>
              <a:rPr lang="en-US" sz="3600">
                <a:latin typeface="Proxima Nova"/>
                <a:ea typeface="Proxima Nova"/>
                <a:cs typeface="Proxima Nova"/>
                <a:sym typeface="Proxima Nova"/>
              </a:rPr>
              <a:t>b</a:t>
            </a:r>
            <a:r>
              <a:rPr lang="en" sz="3600">
                <a:latin typeface="Proxima Nova"/>
                <a:ea typeface="Proxima Nova"/>
                <a:cs typeface="Proxima Nova"/>
                <a:sym typeface="Proxima Nova"/>
              </a:rPr>
              <a:t>out the Nucleus</a:t>
            </a:r>
            <a:endParaRPr lang="en-US" sz="3600">
              <a:latin typeface="Proxima Nova"/>
              <a:ea typeface="Proxima Nova"/>
              <a:cs typeface="Proxima Nova"/>
              <a:sym typeface="Proxima Nova"/>
            </a:endParaRPr>
          </a:p>
        </p:txBody>
      </p:sp>
      <p:sp>
        <p:nvSpPr>
          <p:cNvPr id="572" name="Google Shape;572;p79"/>
          <p:cNvSpPr txBox="1"/>
          <p:nvPr/>
        </p:nvSpPr>
        <p:spPr>
          <a:xfrm>
            <a:off x="0" y="4833844"/>
            <a:ext cx="7614000" cy="307746"/>
          </a:xfrm>
          <a:prstGeom prst="rect">
            <a:avLst/>
          </a:prstGeom>
          <a:noFill/>
          <a:ln>
            <a:noFill/>
          </a:ln>
        </p:spPr>
        <p:txBody>
          <a:bodyPr spcFirstLastPara="1" wrap="square" lIns="91425" tIns="91425" rIns="91425" bIns="91425" anchor="t" anchorCtr="0">
            <a:spAutoFit/>
          </a:bodyPr>
          <a:lstStyle/>
          <a:p>
            <a:pPr>
              <a:buClr>
                <a:schemeClr val="accent6"/>
              </a:buClr>
            </a:pPr>
            <a:r>
              <a:rPr lang="en" sz="800">
                <a:solidFill>
                  <a:schemeClr val="accent1"/>
                </a:solidFill>
                <a:highlight>
                  <a:schemeClr val="lt1"/>
                </a:highlight>
                <a:latin typeface="Proxima Nova"/>
                <a:ea typeface="Proxima Nova"/>
                <a:cs typeface="Proxima Nova"/>
                <a:sym typeface="Proxima Nova"/>
              </a:rPr>
              <a:t>Heuer F, Schmidt H, Wilke HJ, 2008. </a:t>
            </a:r>
            <a:endParaRPr sz="800">
              <a:solidFill>
                <a:schemeClr val="accent1"/>
              </a:solidFill>
              <a:latin typeface="Proxima Nova"/>
              <a:ea typeface="Proxima Nova"/>
              <a:cs typeface="Proxima Nova"/>
              <a:sym typeface="Proxima Nova"/>
            </a:endParaRPr>
          </a:p>
        </p:txBody>
      </p:sp>
      <p:pic>
        <p:nvPicPr>
          <p:cNvPr id="573" name="Google Shape;573;p79"/>
          <p:cNvPicPr preferRelativeResize="0"/>
          <p:nvPr/>
        </p:nvPicPr>
        <p:blipFill>
          <a:blip r:embed="rId3">
            <a:alphaModFix/>
          </a:blip>
          <a:stretch>
            <a:fillRect/>
          </a:stretch>
        </p:blipFill>
        <p:spPr>
          <a:xfrm>
            <a:off x="311689" y="1392800"/>
            <a:ext cx="4288711" cy="3227500"/>
          </a:xfrm>
          <a:prstGeom prst="rect">
            <a:avLst/>
          </a:prstGeom>
          <a:noFill/>
          <a:ln>
            <a:noFill/>
          </a:ln>
        </p:spPr>
      </p:pic>
      <p:sp>
        <p:nvSpPr>
          <p:cNvPr id="574" name="Google Shape;574;p79"/>
          <p:cNvSpPr/>
          <p:nvPr/>
        </p:nvSpPr>
        <p:spPr>
          <a:xfrm>
            <a:off x="597650" y="2048550"/>
            <a:ext cx="615775" cy="523200"/>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2"/>
          <p:cNvSpPr txBox="1"/>
          <p:nvPr/>
        </p:nvSpPr>
        <p:spPr>
          <a:xfrm>
            <a:off x="218175" y="1611725"/>
            <a:ext cx="5252700" cy="32277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The prevalence of low back pain among a</a:t>
            </a:r>
            <a:r>
              <a:rPr lang="en" sz="2000">
                <a:solidFill>
                  <a:schemeClr val="accent6"/>
                </a:solidFill>
                <a:latin typeface="Proxima Nova"/>
                <a:ea typeface="Proxima Nova"/>
                <a:cs typeface="Proxima Nova"/>
                <a:sym typeface="Proxima Nova"/>
              </a:rPr>
              <a:t>thletes</a:t>
            </a:r>
            <a:r>
              <a:rPr lang="en" sz="2000" i="0" u="none" strike="noStrike" cap="none">
                <a:solidFill>
                  <a:schemeClr val="accent6"/>
                </a:solidFill>
                <a:latin typeface="Proxima Nova"/>
                <a:ea typeface="Proxima Nova"/>
                <a:cs typeface="Proxima Nova"/>
                <a:sym typeface="Proxima Nova"/>
              </a:rPr>
              <a:t>:</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Highest point prevalence amongst football players, skiers, and rowers.</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Lowest amongst golfers, triathletes, and shooters</a:t>
            </a:r>
            <a:endParaRPr sz="2000">
              <a:solidFill>
                <a:schemeClr val="accent6"/>
              </a:solidFill>
              <a:latin typeface="Proxima Nova"/>
              <a:ea typeface="Proxima Nova"/>
              <a:cs typeface="Proxima Nova"/>
              <a:sym typeface="Proxima Nova"/>
            </a:endParaRPr>
          </a:p>
        </p:txBody>
      </p:sp>
      <p:sp>
        <p:nvSpPr>
          <p:cNvPr id="601" name="Google Shape;601;p8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sz="3600"/>
              <a:t>Evidence: A Flexed Spine</a:t>
            </a:r>
            <a:endParaRPr sz="3620">
              <a:latin typeface="Proxima Nova"/>
              <a:ea typeface="Proxima Nova"/>
              <a:cs typeface="Proxima Nova"/>
              <a:sym typeface="Proxima Nova"/>
            </a:endParaRPr>
          </a:p>
        </p:txBody>
      </p:sp>
      <p:sp>
        <p:nvSpPr>
          <p:cNvPr id="602" name="Google Shape;602;p82"/>
          <p:cNvSpPr txBox="1"/>
          <p:nvPr/>
        </p:nvSpPr>
        <p:spPr>
          <a:xfrm>
            <a:off x="-487" y="4830375"/>
            <a:ext cx="7325100" cy="307746"/>
          </a:xfrm>
          <a:prstGeom prst="rect">
            <a:avLst/>
          </a:prstGeom>
          <a:noFill/>
          <a:ln>
            <a:noFill/>
          </a:ln>
        </p:spPr>
        <p:txBody>
          <a:bodyPr spcFirstLastPara="1" wrap="square" lIns="91425" tIns="91425" rIns="91425" bIns="91425" anchor="t" anchorCtr="0">
            <a:spAutoFit/>
          </a:bodyPr>
          <a:lstStyle/>
          <a:p>
            <a:pPr>
              <a:buClr>
                <a:schemeClr val="accent6"/>
              </a:buClr>
            </a:pPr>
            <a:r>
              <a:rPr lang="en" sz="800">
                <a:solidFill>
                  <a:schemeClr val="accent1"/>
                </a:solidFill>
                <a:latin typeface="Proxima Nova"/>
                <a:ea typeface="Proxima Nova"/>
                <a:cs typeface="Proxima Nova"/>
                <a:sym typeface="Proxima Nova"/>
              </a:rPr>
              <a:t>Farahbakhsh F, Rostami M, Noormohammadpour P, et al., 2018. </a:t>
            </a:r>
            <a:endParaRPr sz="800">
              <a:solidFill>
                <a:schemeClr val="accent1"/>
              </a:solidFill>
              <a:latin typeface="Proxima Nova"/>
              <a:ea typeface="Proxima Nova"/>
              <a:cs typeface="Proxima Nova"/>
              <a:sym typeface="Proxima Nova"/>
            </a:endParaRPr>
          </a:p>
        </p:txBody>
      </p:sp>
      <p:pic>
        <p:nvPicPr>
          <p:cNvPr id="603" name="Google Shape;603;p82"/>
          <p:cNvPicPr preferRelativeResize="0"/>
          <p:nvPr/>
        </p:nvPicPr>
        <p:blipFill>
          <a:blip r:embed="rId3">
            <a:alphaModFix/>
          </a:blip>
          <a:stretch>
            <a:fillRect/>
          </a:stretch>
        </p:blipFill>
        <p:spPr>
          <a:xfrm>
            <a:off x="5470876" y="1701875"/>
            <a:ext cx="3361425" cy="20613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0"/>
          <p:cNvSpPr txBox="1"/>
          <p:nvPr/>
        </p:nvSpPr>
        <p:spPr>
          <a:xfrm>
            <a:off x="395050" y="1573700"/>
            <a:ext cx="4068900" cy="31164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Increased number of lumbar vertebra</a:t>
            </a:r>
            <a:r>
              <a:rPr lang="en" sz="2000">
                <a:solidFill>
                  <a:schemeClr val="accent6"/>
                </a:solidFill>
                <a:latin typeface="Proxima Nova"/>
                <a:ea typeface="Proxima Nova"/>
                <a:cs typeface="Proxima Nova"/>
                <a:sym typeface="Proxima Nova"/>
              </a:rPr>
              <a:t>e</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Improved Mobility</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Increased angle of lumbar vertebrae to allow for lordosis (wedging) </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Primary and secondary curves</a:t>
            </a:r>
            <a:endParaRPr sz="2000" i="0" u="none" strike="noStrike" cap="none">
              <a:solidFill>
                <a:schemeClr val="accent6"/>
              </a:solidFill>
              <a:latin typeface="Proxima Nova"/>
              <a:ea typeface="Proxima Nova"/>
              <a:cs typeface="Proxima Nova"/>
              <a:sym typeface="Proxima Nova"/>
            </a:endParaRPr>
          </a:p>
        </p:txBody>
      </p:sp>
      <p:sp>
        <p:nvSpPr>
          <p:cNvPr id="171" name="Google Shape;171;p3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Evolutionary Changes</a:t>
            </a:r>
            <a:endParaRPr/>
          </a:p>
        </p:txBody>
      </p:sp>
      <p:pic>
        <p:nvPicPr>
          <p:cNvPr id="172" name="Google Shape;172;p30"/>
          <p:cNvPicPr preferRelativeResize="0"/>
          <p:nvPr/>
        </p:nvPicPr>
        <p:blipFill>
          <a:blip r:embed="rId4">
            <a:alphaModFix/>
          </a:blip>
          <a:stretch>
            <a:fillRect/>
          </a:stretch>
        </p:blipFill>
        <p:spPr>
          <a:xfrm>
            <a:off x="4828700" y="1498050"/>
            <a:ext cx="3463850" cy="2921175"/>
          </a:xfrm>
          <a:prstGeom prst="rect">
            <a:avLst/>
          </a:prstGeom>
          <a:noFill/>
          <a:ln>
            <a:noFill/>
          </a:ln>
          <a:effectLst>
            <a:outerShdw blurRad="57150" dist="19050" dir="5400000" algn="bl" rotWithShape="0">
              <a:srgbClr val="000000">
                <a:alpha val="50000"/>
              </a:srgbClr>
            </a:outerShdw>
          </a:effectLst>
        </p:spPr>
      </p:pic>
      <p:sp>
        <p:nvSpPr>
          <p:cNvPr id="174" name="Google Shape;174;p30"/>
          <p:cNvSpPr txBox="1"/>
          <p:nvPr/>
        </p:nvSpPr>
        <p:spPr>
          <a:xfrm>
            <a:off x="0" y="4909975"/>
            <a:ext cx="7521300" cy="464712"/>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chemeClr val="lt1"/>
                </a:highlight>
                <a:latin typeface="Proxima Nova"/>
                <a:ea typeface="Proxima Nova"/>
                <a:cs typeface="Proxima Nova"/>
                <a:sym typeface="Proxima Nova"/>
              </a:rPr>
              <a:t>Been E, </a:t>
            </a:r>
            <a:r>
              <a:rPr lang="en" sz="800" err="1">
                <a:solidFill>
                  <a:schemeClr val="accent1"/>
                </a:solidFill>
                <a:highlight>
                  <a:schemeClr val="lt1"/>
                </a:highlight>
                <a:latin typeface="Proxima Nova"/>
                <a:ea typeface="Proxima Nova"/>
                <a:cs typeface="Proxima Nova"/>
                <a:sym typeface="Proxima Nova"/>
              </a:rPr>
              <a:t>Gõmez</a:t>
            </a:r>
            <a:r>
              <a:rPr lang="en" sz="800">
                <a:solidFill>
                  <a:schemeClr val="accent1"/>
                </a:solidFill>
                <a:highlight>
                  <a:schemeClr val="lt1"/>
                </a:highlight>
                <a:latin typeface="Proxima Nova"/>
                <a:ea typeface="Proxima Nova"/>
                <a:cs typeface="Proxima Nova"/>
                <a:sym typeface="Proxima Nova"/>
              </a:rPr>
              <a:t>-Olivencia A, Kramer PA, 2012. Lieberman DE, 2013.</a:t>
            </a:r>
            <a:r>
              <a:rPr lang="en" sz="800">
                <a:solidFill>
                  <a:schemeClr val="accent1"/>
                </a:solidFill>
                <a:highlight>
                  <a:srgbClr val="FFFFFF"/>
                </a:highlight>
                <a:latin typeface="Proxima Nova"/>
                <a:cs typeface="Segoe UI"/>
              </a:rPr>
              <a:t> </a:t>
            </a:r>
            <a:r>
              <a:rPr lang="en" sz="900">
                <a:solidFill>
                  <a:srgbClr val="333333"/>
                </a:solidFill>
                <a:highlight>
                  <a:srgbClr val="FFFFFF"/>
                </a:highlight>
                <a:latin typeface="Segoe UI"/>
                <a:cs typeface="Segoe UI"/>
              </a:rPr>
              <a:t>Williams SA, Russo GA, 2015. </a:t>
            </a:r>
            <a:endParaRPr lang="en"/>
          </a:p>
          <a:p>
            <a:pPr>
              <a:lnSpc>
                <a:spcPct val="115000"/>
              </a:lnSpc>
            </a:pPr>
            <a:endParaRPr lang="en-US" sz="800">
              <a:solidFill>
                <a:schemeClr val="accent1"/>
              </a:solidFill>
              <a:highlight>
                <a:srgbClr val="FFFFFF"/>
              </a:highlight>
              <a:latin typeface="Proxima Nova"/>
              <a:ea typeface="Proxima Nova"/>
              <a:cs typeface="Proxima Nova"/>
            </a:endParaRPr>
          </a:p>
        </p:txBody>
      </p:sp>
    </p:spTree>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3"/>
          <p:cNvSpPr txBox="1">
            <a:spLocks noGrp="1"/>
          </p:cNvSpPr>
          <p:nvPr>
            <p:ph type="ctrTitle"/>
          </p:nvPr>
        </p:nvSpPr>
        <p:spPr>
          <a:xfrm>
            <a:off x="311700" y="717300"/>
            <a:ext cx="8520600" cy="1282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Evidence Part IV:</a:t>
            </a:r>
            <a:endParaRPr>
              <a:latin typeface="Proxima Nova"/>
              <a:ea typeface="Proxima Nova"/>
              <a:cs typeface="Proxima Nova"/>
              <a:sym typeface="Proxima Nova"/>
            </a:endParaRPr>
          </a:p>
          <a:p>
            <a:pPr marL="0" lvl="0" indent="0" algn="l" rtl="0">
              <a:spcBef>
                <a:spcPts val="0"/>
              </a:spcBef>
              <a:spcAft>
                <a:spcPts val="0"/>
              </a:spcAft>
              <a:buNone/>
            </a:pPr>
            <a:r>
              <a:rPr lang="en">
                <a:latin typeface="Proxima Nova"/>
                <a:ea typeface="Proxima Nova"/>
                <a:cs typeface="Proxima Nova"/>
                <a:sym typeface="Proxima Nova"/>
              </a:rPr>
              <a:t>Spinal Stability</a:t>
            </a:r>
            <a:endParaRPr>
              <a:latin typeface="Proxima Nova"/>
              <a:ea typeface="Proxima Nova"/>
              <a:cs typeface="Proxima Nova"/>
              <a:sym typeface="Proxima Nova"/>
            </a:endParaRPr>
          </a:p>
        </p:txBody>
      </p:sp>
      <p:cxnSp>
        <p:nvCxnSpPr>
          <p:cNvPr id="609" name="Google Shape;609;p83"/>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4"/>
          <p:cNvSpPr txBox="1"/>
          <p:nvPr/>
        </p:nvSpPr>
        <p:spPr>
          <a:xfrm>
            <a:off x="126350" y="1389925"/>
            <a:ext cx="3786900" cy="307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0" u="none" strike="noStrike" cap="none">
                <a:solidFill>
                  <a:schemeClr val="accent6"/>
                </a:solidFill>
                <a:latin typeface="Proxima Nova"/>
                <a:ea typeface="Proxima Nova"/>
                <a:cs typeface="Proxima Nova"/>
                <a:sym typeface="Proxima Nova"/>
              </a:rPr>
              <a:t>Contraction of the abdominal muscles associated with movement of the lower limb</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Trunk muscle neurological activity occurr</a:t>
            </a:r>
            <a:r>
              <a:rPr lang="en" sz="2000">
                <a:solidFill>
                  <a:schemeClr val="accent6"/>
                </a:solidFill>
                <a:latin typeface="Proxima Nova"/>
                <a:ea typeface="Proxima Nova"/>
                <a:cs typeface="Proxima Nova"/>
                <a:sym typeface="Proxima Nova"/>
              </a:rPr>
              <a:t>ed</a:t>
            </a:r>
            <a:r>
              <a:rPr lang="en" sz="2000" i="0" u="none" strike="noStrike" cap="none">
                <a:solidFill>
                  <a:schemeClr val="accent6"/>
                </a:solidFill>
                <a:latin typeface="Proxima Nova"/>
                <a:ea typeface="Proxima Nova"/>
                <a:cs typeface="Proxima Nova"/>
                <a:sym typeface="Proxima Nova"/>
              </a:rPr>
              <a:t> prior to neurological activity of the prime hip mover </a:t>
            </a:r>
            <a:r>
              <a:rPr lang="en" sz="2000">
                <a:solidFill>
                  <a:schemeClr val="accent6"/>
                </a:solidFill>
                <a:latin typeface="Proxima Nova"/>
                <a:ea typeface="Proxima Nova"/>
                <a:cs typeface="Proxima Nova"/>
                <a:sym typeface="Proxima Nova"/>
              </a:rPr>
              <a:t> </a:t>
            </a:r>
            <a:endParaRPr sz="2000" i="0" u="none" strike="noStrike" cap="none">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616" name="Google Shape;616;p8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Proxima Nova"/>
                <a:ea typeface="Proxima Nova"/>
                <a:cs typeface="Proxima Nova"/>
                <a:sym typeface="Proxima Nova"/>
              </a:rPr>
              <a:t>Evidence for Spinal Stability</a:t>
            </a:r>
            <a:endParaRPr sz="3600">
              <a:latin typeface="Proxima Nova"/>
              <a:ea typeface="Proxima Nova"/>
              <a:cs typeface="Proxima Nova"/>
              <a:sym typeface="Proxima Nova"/>
            </a:endParaRPr>
          </a:p>
          <a:p>
            <a:pPr marL="0" lvl="0" indent="0" algn="ctr" rtl="0">
              <a:spcBef>
                <a:spcPts val="0"/>
              </a:spcBef>
              <a:spcAft>
                <a:spcPts val="0"/>
              </a:spcAft>
              <a:buNone/>
            </a:pPr>
            <a:endParaRPr sz="3600">
              <a:latin typeface="Proxima Nova"/>
              <a:ea typeface="Proxima Nova"/>
              <a:cs typeface="Proxima Nova"/>
              <a:sym typeface="Proxima Nova"/>
            </a:endParaRPr>
          </a:p>
        </p:txBody>
      </p:sp>
      <p:sp>
        <p:nvSpPr>
          <p:cNvPr id="617" name="Google Shape;617;p84"/>
          <p:cNvSpPr txBox="1"/>
          <p:nvPr/>
        </p:nvSpPr>
        <p:spPr>
          <a:xfrm>
            <a:off x="0" y="4918812"/>
            <a:ext cx="7358100" cy="449323"/>
          </a:xfrm>
          <a:prstGeom prst="rect">
            <a:avLst/>
          </a:prstGeom>
          <a:noFill/>
          <a:ln>
            <a:noFill/>
          </a:ln>
        </p:spPr>
        <p:txBody>
          <a:bodyPr spcFirstLastPara="1" wrap="square" lIns="91425" tIns="91425" rIns="91425" bIns="91425" anchor="t" anchorCtr="0">
            <a:spAutoFit/>
          </a:bodyPr>
          <a:lstStyle/>
          <a:p>
            <a:pPr>
              <a:lnSpc>
                <a:spcPct val="115000"/>
              </a:lnSpc>
            </a:pPr>
            <a:r>
              <a:rPr lang="en" sz="800">
                <a:solidFill>
                  <a:schemeClr val="accent1"/>
                </a:solidFill>
                <a:latin typeface="Proxima Nova"/>
                <a:ea typeface="Proxima Nova"/>
                <a:cs typeface="Proxima Nova"/>
                <a:sym typeface="Proxima Nova"/>
              </a:rPr>
              <a:t>Hodges P, Richardson C, 1997. </a:t>
            </a:r>
            <a:endParaRPr sz="800">
              <a:solidFill>
                <a:schemeClr val="accent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pic>
        <p:nvPicPr>
          <p:cNvPr id="618" name="Google Shape;618;p84"/>
          <p:cNvPicPr preferRelativeResize="0"/>
          <p:nvPr/>
        </p:nvPicPr>
        <p:blipFill rotWithShape="1">
          <a:blip r:embed="rId3">
            <a:alphaModFix/>
          </a:blip>
          <a:srcRect l="1536" t="2186" b="1511"/>
          <a:stretch/>
        </p:blipFill>
        <p:spPr>
          <a:xfrm>
            <a:off x="3913256" y="1742975"/>
            <a:ext cx="5048544" cy="251286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5"/>
          <p:cNvSpPr txBox="1"/>
          <p:nvPr/>
        </p:nvSpPr>
        <p:spPr>
          <a:xfrm>
            <a:off x="122400" y="1370800"/>
            <a:ext cx="4426500" cy="186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i="0" u="none" strike="noStrike" cap="none">
                <a:solidFill>
                  <a:schemeClr val="accent6"/>
                </a:solidFill>
                <a:latin typeface="Proxima Nova"/>
                <a:ea typeface="Proxima Nova"/>
                <a:cs typeface="Proxima Nova"/>
                <a:sym typeface="Proxima Nova"/>
              </a:rPr>
              <a:t>Preparatory trunk motion accompanies rapid upper limb movement</a:t>
            </a:r>
            <a:endParaRPr sz="1800">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Phasic activation of superficial trunk muscles was consistent with the direction of motion of the </a:t>
            </a:r>
            <a:r>
              <a:rPr lang="en" sz="1800">
                <a:solidFill>
                  <a:schemeClr val="accent6"/>
                </a:solidFill>
                <a:latin typeface="Proxima Nova"/>
                <a:ea typeface="Proxima Nova"/>
                <a:cs typeface="Proxima Nova"/>
                <a:sym typeface="Proxima Nova"/>
              </a:rPr>
              <a:t>center</a:t>
            </a:r>
            <a:r>
              <a:rPr lang="en" sz="1800" i="0" u="none" strike="noStrike" cap="none">
                <a:solidFill>
                  <a:schemeClr val="accent6"/>
                </a:solidFill>
                <a:latin typeface="Proxima Nova"/>
                <a:ea typeface="Proxima Nova"/>
                <a:cs typeface="Proxima Nova"/>
                <a:sym typeface="Proxima Nova"/>
              </a:rPr>
              <a:t> of mass</a:t>
            </a:r>
            <a:endParaRPr sz="1800" i="0" u="none" strike="noStrike" cap="none">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In contrast, activation of the deep abdominal muscles was independent of the direction of limb motion, suggesting a non-direction specific contribution to spinal stability</a:t>
            </a: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625" name="Google Shape;625;p8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30555"/>
              <a:buFont typeface="Arial"/>
              <a:buNone/>
            </a:pPr>
            <a:r>
              <a:rPr lang="en" sz="3600">
                <a:latin typeface="Proxima Nova"/>
                <a:ea typeface="Proxima Nova"/>
                <a:cs typeface="Proxima Nova"/>
                <a:sym typeface="Proxima Nova"/>
              </a:rPr>
              <a:t>Evidence for Spinal Stability</a:t>
            </a: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626" name="Google Shape;626;p85"/>
          <p:cNvSpPr txBox="1"/>
          <p:nvPr/>
        </p:nvSpPr>
        <p:spPr>
          <a:xfrm>
            <a:off x="0" y="4814781"/>
            <a:ext cx="7358100" cy="326213"/>
          </a:xfrm>
          <a:prstGeom prst="rect">
            <a:avLst/>
          </a:prstGeom>
          <a:noFill/>
          <a:ln>
            <a:noFill/>
          </a:ln>
        </p:spPr>
        <p:txBody>
          <a:bodyPr spcFirstLastPara="1" wrap="square" lIns="91425" tIns="91425" rIns="91425" bIns="91425" anchor="t" anchorCtr="0">
            <a:spAutoFit/>
          </a:bodyPr>
          <a:lstStyle/>
          <a:p>
            <a:pPr>
              <a:lnSpc>
                <a:spcPct val="115000"/>
              </a:lnSpc>
            </a:pPr>
            <a:r>
              <a:rPr lang="en" sz="800">
                <a:solidFill>
                  <a:schemeClr val="accent1"/>
                </a:solidFill>
                <a:latin typeface="Proxima Nova"/>
                <a:ea typeface="Proxima Nova"/>
                <a:cs typeface="Proxima Nova"/>
                <a:sym typeface="Proxima Nova"/>
              </a:rPr>
              <a:t>Hodges P, Cresswell A, 1999. </a:t>
            </a:r>
            <a:endParaRPr lang="en-US" sz="800">
              <a:solidFill>
                <a:schemeClr val="accent1"/>
              </a:solidFill>
              <a:latin typeface="Proxima Nova"/>
              <a:ea typeface="Proxima Nova"/>
              <a:cs typeface="Proxima Nova"/>
            </a:endParaRPr>
          </a:p>
        </p:txBody>
      </p:sp>
      <p:pic>
        <p:nvPicPr>
          <p:cNvPr id="627" name="Google Shape;627;p85"/>
          <p:cNvPicPr preferRelativeResize="0"/>
          <p:nvPr/>
        </p:nvPicPr>
        <p:blipFill>
          <a:blip r:embed="rId3">
            <a:alphaModFix/>
          </a:blip>
          <a:stretch>
            <a:fillRect/>
          </a:stretch>
        </p:blipFill>
        <p:spPr>
          <a:xfrm>
            <a:off x="4548900" y="1537025"/>
            <a:ext cx="4426526" cy="2820750"/>
          </a:xfrm>
          <a:prstGeom prst="rect">
            <a:avLst/>
          </a:prstGeom>
          <a:noFill/>
          <a:ln>
            <a:noFill/>
          </a:ln>
          <a:effectLst>
            <a:outerShdw blurRad="57150" dist="19050" dir="5400000" algn="bl" rotWithShape="0">
              <a:srgbClr val="000000">
                <a:alpha val="50000"/>
              </a:srgbClr>
            </a:outerShdw>
          </a:effectLst>
        </p:spPr>
      </p:pic>
      <p:sp>
        <p:nvSpPr>
          <p:cNvPr id="628" name="Google Shape;628;p85"/>
          <p:cNvSpPr txBox="1"/>
          <p:nvPr/>
        </p:nvSpPr>
        <p:spPr>
          <a:xfrm>
            <a:off x="4804725" y="1280025"/>
            <a:ext cx="2418900" cy="338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accent5"/>
                </a:solidFill>
                <a:highlight>
                  <a:srgbClr val="FFFFFF"/>
                </a:highlight>
                <a:latin typeface="Proxima Nova"/>
                <a:ea typeface="Proxima Nova"/>
                <a:cs typeface="Proxima Nova"/>
                <a:sym typeface="Proxima Nova"/>
              </a:rPr>
              <a:t>Flexion </a:t>
            </a:r>
            <a:endParaRPr sz="1000">
              <a:solidFill>
                <a:schemeClr val="accent5"/>
              </a:solidFill>
              <a:latin typeface="Proxima Nova"/>
              <a:ea typeface="Proxima Nova"/>
              <a:cs typeface="Proxima Nova"/>
              <a:sym typeface="Proxima Nova"/>
            </a:endParaRPr>
          </a:p>
        </p:txBody>
      </p:sp>
      <p:sp>
        <p:nvSpPr>
          <p:cNvPr id="629" name="Google Shape;629;p85"/>
          <p:cNvSpPr txBox="1"/>
          <p:nvPr/>
        </p:nvSpPr>
        <p:spPr>
          <a:xfrm>
            <a:off x="5892200" y="1280025"/>
            <a:ext cx="2418900" cy="338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accent5"/>
                </a:solidFill>
                <a:highlight>
                  <a:srgbClr val="FFFFFF"/>
                </a:highlight>
                <a:latin typeface="Proxima Nova"/>
                <a:ea typeface="Proxima Nova"/>
                <a:cs typeface="Proxima Nova"/>
                <a:sym typeface="Proxima Nova"/>
              </a:rPr>
              <a:t>Abduction</a:t>
            </a:r>
            <a:endParaRPr sz="1000">
              <a:solidFill>
                <a:schemeClr val="accent5"/>
              </a:solidFill>
              <a:latin typeface="Proxima Nova"/>
              <a:ea typeface="Proxima Nova"/>
              <a:cs typeface="Proxima Nova"/>
              <a:sym typeface="Proxima Nova"/>
            </a:endParaRPr>
          </a:p>
        </p:txBody>
      </p:sp>
      <p:sp>
        <p:nvSpPr>
          <p:cNvPr id="630" name="Google Shape;630;p85"/>
          <p:cNvSpPr txBox="1"/>
          <p:nvPr/>
        </p:nvSpPr>
        <p:spPr>
          <a:xfrm>
            <a:off x="7358100" y="1280025"/>
            <a:ext cx="2418900" cy="338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accent5"/>
                </a:solidFill>
                <a:highlight>
                  <a:srgbClr val="FFFFFF"/>
                </a:highlight>
                <a:latin typeface="Proxima Nova"/>
                <a:ea typeface="Proxima Nova"/>
                <a:cs typeface="Proxima Nova"/>
                <a:sym typeface="Proxima Nova"/>
              </a:rPr>
              <a:t>Extension</a:t>
            </a:r>
            <a:endParaRPr sz="1000">
              <a:solidFill>
                <a:schemeClr val="accent5"/>
              </a:solidFill>
              <a:latin typeface="Proxima Nova"/>
              <a:ea typeface="Proxima Nova"/>
              <a:cs typeface="Proxima Nova"/>
              <a:sym typeface="Proxima Nov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6"/>
          <p:cNvSpPr txBox="1"/>
          <p:nvPr/>
        </p:nvSpPr>
        <p:spPr>
          <a:xfrm>
            <a:off x="4093350" y="1353450"/>
            <a:ext cx="4959900" cy="225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0" u="none" strike="noStrike" cap="none">
                <a:solidFill>
                  <a:schemeClr val="accent6"/>
                </a:solidFill>
                <a:latin typeface="Proxima Nova"/>
                <a:ea typeface="Proxima Nova"/>
                <a:cs typeface="Proxima Nova"/>
                <a:sym typeface="Proxima Nova"/>
              </a:rPr>
              <a:t>Normal postural responses preceding shoulder flexion: co-activation or asymmetric activation of </a:t>
            </a:r>
            <a:r>
              <a:rPr lang="en" sz="2000">
                <a:solidFill>
                  <a:schemeClr val="accent6"/>
                </a:solidFill>
                <a:latin typeface="Proxima Nova"/>
                <a:ea typeface="Proxima Nova"/>
                <a:cs typeface="Proxima Nova"/>
                <a:sym typeface="Proxima Nova"/>
              </a:rPr>
              <a:t>transversus</a:t>
            </a:r>
            <a:r>
              <a:rPr lang="en" sz="2000" i="0" u="none" strike="noStrike" cap="none">
                <a:solidFill>
                  <a:schemeClr val="accent6"/>
                </a:solidFill>
                <a:latin typeface="Proxima Nova"/>
                <a:ea typeface="Proxima Nova"/>
                <a:cs typeface="Proxima Nova"/>
                <a:sym typeface="Proxima Nova"/>
              </a:rPr>
              <a:t> abdominis?</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Healthy subjects showed no bilateral anticipatory co-activation of TrA/IO in unilateral arm elevation</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There was however, unilateral activation of the contralateral TrA/IO</a:t>
            </a:r>
            <a:r>
              <a:rPr lang="en" sz="2000" i="0" u="none" strike="noStrike" cap="none">
                <a:solidFill>
                  <a:schemeClr val="accent6"/>
                </a:solidFill>
                <a:latin typeface="Proxima Nova"/>
                <a:ea typeface="Proxima Nova"/>
                <a:cs typeface="Proxima Nova"/>
                <a:sym typeface="Proxima Nova"/>
              </a:rPr>
              <a:t> in anticipation of </a:t>
            </a:r>
            <a:r>
              <a:rPr lang="en" sz="2000">
                <a:solidFill>
                  <a:schemeClr val="accent6"/>
                </a:solidFill>
                <a:latin typeface="Proxima Nova"/>
                <a:ea typeface="Proxima Nova"/>
                <a:cs typeface="Proxima Nova"/>
                <a:sym typeface="Proxima Nova"/>
              </a:rPr>
              <a:t>unilateral</a:t>
            </a:r>
            <a:r>
              <a:rPr lang="en" sz="2000" i="0" u="none" strike="noStrike" cap="none">
                <a:solidFill>
                  <a:schemeClr val="accent6"/>
                </a:solidFill>
                <a:latin typeface="Proxima Nova"/>
                <a:ea typeface="Proxima Nova"/>
                <a:cs typeface="Proxima Nova"/>
                <a:sym typeface="Proxima Nova"/>
              </a:rPr>
              <a:t> arm flexion </a:t>
            </a:r>
            <a:endParaRPr sz="2000">
              <a:solidFill>
                <a:schemeClr val="accent6"/>
              </a:solidFill>
              <a:latin typeface="Proxima Nova"/>
              <a:ea typeface="Proxima Nova"/>
              <a:cs typeface="Proxima Nova"/>
              <a:sym typeface="Proxima Nova"/>
            </a:endParaRPr>
          </a:p>
        </p:txBody>
      </p:sp>
      <p:sp>
        <p:nvSpPr>
          <p:cNvPr id="637" name="Google Shape;637;p8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30555"/>
              <a:buFont typeface="Arial"/>
              <a:buNone/>
            </a:pPr>
            <a:r>
              <a:rPr lang="en" sz="3600">
                <a:latin typeface="Proxima Nova"/>
                <a:ea typeface="Proxima Nova"/>
                <a:cs typeface="Proxima Nova"/>
                <a:sym typeface="Proxima Nova"/>
              </a:rPr>
              <a:t>Evidence for Spinal Stability</a:t>
            </a: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638" name="Google Shape;638;p86"/>
          <p:cNvSpPr txBox="1"/>
          <p:nvPr/>
        </p:nvSpPr>
        <p:spPr>
          <a:xfrm>
            <a:off x="0" y="4833844"/>
            <a:ext cx="69630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Davarian S, Maroufi N, Ebrahimi E, Parnianpour M, Farahmand F, 2014. </a:t>
            </a:r>
            <a:endParaRPr sz="800">
              <a:solidFill>
                <a:schemeClr val="accent1"/>
              </a:solidFill>
              <a:latin typeface="Proxima Nova"/>
              <a:ea typeface="Proxima Nova"/>
              <a:cs typeface="Proxima Nova"/>
              <a:sym typeface="Proxima Nova"/>
            </a:endParaRPr>
          </a:p>
        </p:txBody>
      </p:sp>
      <p:pic>
        <p:nvPicPr>
          <p:cNvPr id="639" name="Google Shape;639;p86"/>
          <p:cNvPicPr preferRelativeResize="0"/>
          <p:nvPr/>
        </p:nvPicPr>
        <p:blipFill>
          <a:blip r:embed="rId3">
            <a:alphaModFix/>
          </a:blip>
          <a:stretch>
            <a:fillRect/>
          </a:stretch>
        </p:blipFill>
        <p:spPr>
          <a:xfrm>
            <a:off x="229175" y="1559725"/>
            <a:ext cx="3780975" cy="27823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7"/>
          <p:cNvSpPr txBox="1"/>
          <p:nvPr/>
        </p:nvSpPr>
        <p:spPr>
          <a:xfrm>
            <a:off x="145375" y="1416900"/>
            <a:ext cx="5489100" cy="3295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0" u="none" strike="noStrike" cap="none">
                <a:solidFill>
                  <a:schemeClr val="accent6"/>
                </a:solidFill>
                <a:latin typeface="Proxima Nova"/>
                <a:ea typeface="Proxima Nova"/>
                <a:cs typeface="Proxima Nova"/>
                <a:sym typeface="Proxima Nova"/>
              </a:rPr>
              <a:t>Trunk Muscle Activation at the Initiation and Braking of Bilateral Shoulder Flexion Movements of Different Amplitudes</a:t>
            </a:r>
            <a:endParaRPr sz="2000" i="0" u="none" strike="noStrike" cap="none">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All abdominal muscles were activated earlier with larger arm movement amplitude</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TrA was the only muscle that also showed greater activation magnitude with increased trunk perturbation size, irrespective of perturbation direction</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646" name="Google Shape;646;p8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30555"/>
              <a:buFont typeface="Arial"/>
              <a:buNone/>
            </a:pPr>
            <a:r>
              <a:rPr lang="en" sz="3600">
                <a:latin typeface="Proxima Nova"/>
                <a:ea typeface="Proxima Nova"/>
                <a:cs typeface="Proxima Nova"/>
                <a:sym typeface="Proxima Nova"/>
              </a:rPr>
              <a:t>Evidence for Spinal Stability</a:t>
            </a: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647" name="Google Shape;647;p87"/>
          <p:cNvSpPr txBox="1"/>
          <p:nvPr/>
        </p:nvSpPr>
        <p:spPr>
          <a:xfrm>
            <a:off x="0" y="4833844"/>
            <a:ext cx="61629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Crommert ME, Halvorsen K, Ekblom MM, 2015. </a:t>
            </a:r>
            <a:endParaRPr sz="800">
              <a:solidFill>
                <a:schemeClr val="accent1"/>
              </a:solidFill>
              <a:latin typeface="Proxima Nova"/>
              <a:ea typeface="Proxima Nova"/>
              <a:cs typeface="Proxima Nova"/>
              <a:sym typeface="Proxima Nova"/>
            </a:endParaRPr>
          </a:p>
        </p:txBody>
      </p:sp>
      <p:pic>
        <p:nvPicPr>
          <p:cNvPr id="648" name="Google Shape;648;p87"/>
          <p:cNvPicPr preferRelativeResize="0"/>
          <p:nvPr/>
        </p:nvPicPr>
        <p:blipFill>
          <a:blip r:embed="rId3">
            <a:alphaModFix/>
          </a:blip>
          <a:stretch>
            <a:fillRect/>
          </a:stretch>
        </p:blipFill>
        <p:spPr>
          <a:xfrm>
            <a:off x="5560162" y="1464275"/>
            <a:ext cx="3447859" cy="2705550"/>
          </a:xfrm>
          <a:prstGeom prst="rect">
            <a:avLst/>
          </a:prstGeom>
          <a:noFill/>
          <a:ln>
            <a:noFill/>
          </a:ln>
        </p:spPr>
      </p:pic>
      <p:sp>
        <p:nvSpPr>
          <p:cNvPr id="2" name="TextBox 1">
            <a:extLst>
              <a:ext uri="{FF2B5EF4-FFF2-40B4-BE49-F238E27FC236}">
                <a16:creationId xmlns:a16="http://schemas.microsoft.com/office/drawing/2014/main" id="{4363CC82-01B8-885B-B25E-F3F952134EC1}"/>
              </a:ext>
            </a:extLst>
          </p:cNvPr>
          <p:cNvSpPr txBox="1"/>
          <p:nvPr/>
        </p:nvSpPr>
        <p:spPr>
          <a:xfrm>
            <a:off x="5558692" y="4171460"/>
            <a:ext cx="37689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Saha, D., Gard, S., &amp; Fatone, S. (2015). The effect of trunk flexion on able-bodied gait. </a:t>
            </a:r>
            <a:r>
              <a:rPr lang="en-US" sz="800" i="1">
                <a:latin typeface="Proxima Nova"/>
              </a:rPr>
              <a:t>PLOS ONE, 10</a:t>
            </a:r>
            <a:r>
              <a:rPr lang="en-US" sz="800">
                <a:latin typeface="Proxima Nova"/>
              </a:rPr>
              <a:t>(11), e0141777</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88"/>
          <p:cNvSpPr txBox="1"/>
          <p:nvPr/>
        </p:nvSpPr>
        <p:spPr>
          <a:xfrm>
            <a:off x="4931400" y="1403300"/>
            <a:ext cx="4212600" cy="374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0" u="none" strike="noStrike" cap="none">
                <a:solidFill>
                  <a:schemeClr val="accent6"/>
                </a:solidFill>
                <a:latin typeface="Proxima Nova"/>
                <a:ea typeface="Proxima Nova"/>
                <a:cs typeface="Proxima Nova"/>
                <a:sym typeface="Proxima Nova"/>
              </a:rPr>
              <a:t>Core strength training for patients with chronic low back pain</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Groups that performed exercises specific for improving the strength of the deep spinal stabilizers had better outcomes in terms of function and pain</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655" name="Google Shape;655;p8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30555"/>
              <a:buFont typeface="Arial"/>
              <a:buNone/>
            </a:pPr>
            <a:r>
              <a:rPr lang="en" sz="3600">
                <a:latin typeface="Proxima Nova"/>
                <a:ea typeface="Proxima Nova"/>
                <a:cs typeface="Proxima Nova"/>
                <a:sym typeface="Proxima Nova"/>
              </a:rPr>
              <a:t>Evidence for Spinal Stability</a:t>
            </a: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656" name="Google Shape;656;p88"/>
          <p:cNvSpPr txBox="1"/>
          <p:nvPr/>
        </p:nvSpPr>
        <p:spPr>
          <a:xfrm>
            <a:off x="0" y="4817275"/>
            <a:ext cx="7604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Chang WD, Lin HY, Lai PT, 2015. </a:t>
            </a:r>
            <a:endParaRPr sz="800">
              <a:solidFill>
                <a:schemeClr val="accent1"/>
              </a:solidFill>
              <a:latin typeface="Proxima Nova"/>
              <a:ea typeface="Proxima Nova"/>
              <a:cs typeface="Proxima Nova"/>
              <a:sym typeface="Proxima Nova"/>
            </a:endParaRPr>
          </a:p>
        </p:txBody>
      </p:sp>
      <p:pic>
        <p:nvPicPr>
          <p:cNvPr id="657" name="Google Shape;657;p88" title="Pallof Press">
            <a:hlinkClick r:id="rId3"/>
          </p:cNvPr>
          <p:cNvPicPr preferRelativeResize="0"/>
          <p:nvPr/>
        </p:nvPicPr>
        <p:blipFill>
          <a:blip r:embed="rId4">
            <a:alphaModFix/>
          </a:blip>
          <a:stretch>
            <a:fillRect/>
          </a:stretch>
        </p:blipFill>
        <p:spPr>
          <a:xfrm>
            <a:off x="311700" y="1403300"/>
            <a:ext cx="4144700" cy="3108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fade">
                                      <p:cBhvr>
                                        <p:cTn id="7" dur="1000"/>
                                        <p:tgtEl>
                                          <p:spTgt spid="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1">
          <a:extLst>
            <a:ext uri="{FF2B5EF4-FFF2-40B4-BE49-F238E27FC236}">
              <a16:creationId xmlns:a16="http://schemas.microsoft.com/office/drawing/2014/main" id="{1B051638-AAD6-386C-EA0D-214FC7812A7E}"/>
            </a:ext>
          </a:extLst>
        </p:cNvPr>
        <p:cNvGrpSpPr/>
        <p:nvPr/>
      </p:nvGrpSpPr>
      <p:grpSpPr>
        <a:xfrm>
          <a:off x="0" y="0"/>
          <a:ext cx="0" cy="0"/>
          <a:chOff x="0" y="0"/>
          <a:chExt cx="0" cy="0"/>
        </a:xfrm>
      </p:grpSpPr>
      <p:sp>
        <p:nvSpPr>
          <p:cNvPr id="662" name="Google Shape;662;p89">
            <a:extLst>
              <a:ext uri="{FF2B5EF4-FFF2-40B4-BE49-F238E27FC236}">
                <a16:creationId xmlns:a16="http://schemas.microsoft.com/office/drawing/2014/main" id="{7BC9B041-9CF9-3A06-D872-106EFEB5C0FE}"/>
              </a:ext>
            </a:extLst>
          </p:cNvPr>
          <p:cNvSpPr txBox="1">
            <a:spLocks noGrp="1"/>
          </p:cNvSpPr>
          <p:nvPr>
            <p:ph type="title"/>
          </p:nvPr>
        </p:nvSpPr>
        <p:spPr>
          <a:xfrm>
            <a:off x="174392" y="68682"/>
            <a:ext cx="8795216" cy="623700"/>
          </a:xfrm>
          <a:prstGeom prst="rect">
            <a:avLst/>
          </a:prstGeom>
        </p:spPr>
        <p:txBody>
          <a:bodyPr spcFirstLastPara="1" wrap="square" lIns="91425" tIns="91425" rIns="91425" bIns="91425" anchor="t" anchorCtr="0">
            <a:normAutofit fontScale="90000"/>
          </a:bodyPr>
          <a:lstStyle/>
          <a:p>
            <a:r>
              <a:rPr lang="en"/>
              <a:t>The Evidence: Spinal Stability and Endurance</a:t>
            </a:r>
          </a:p>
        </p:txBody>
      </p:sp>
      <p:sp>
        <p:nvSpPr>
          <p:cNvPr id="663" name="Google Shape;663;p89">
            <a:extLst>
              <a:ext uri="{FF2B5EF4-FFF2-40B4-BE49-F238E27FC236}">
                <a16:creationId xmlns:a16="http://schemas.microsoft.com/office/drawing/2014/main" id="{14D7FDAC-069D-4E14-D082-034A0B89E8EE}"/>
              </a:ext>
            </a:extLst>
          </p:cNvPr>
          <p:cNvSpPr txBox="1"/>
          <p:nvPr/>
        </p:nvSpPr>
        <p:spPr>
          <a:xfrm>
            <a:off x="313398" y="1500567"/>
            <a:ext cx="5024194" cy="3262401"/>
          </a:xfrm>
          <a:prstGeom prst="rect">
            <a:avLst/>
          </a:prstGeom>
          <a:noFill/>
          <a:ln>
            <a:noFill/>
          </a:ln>
        </p:spPr>
        <p:txBody>
          <a:bodyPr spcFirstLastPara="1" wrap="square" lIns="91425" tIns="91425" rIns="91425" bIns="91425" anchor="t" anchorCtr="0">
            <a:spAutoFit/>
          </a:bodyPr>
          <a:lstStyle/>
          <a:p>
            <a:pPr marL="342900" indent="-342900">
              <a:buSzPts val="1100"/>
              <a:buChar char="•"/>
            </a:pPr>
            <a:r>
              <a:rPr lang="en" sz="2000">
                <a:latin typeface="Proxima Nova"/>
                <a:ea typeface="Proxima Nova"/>
                <a:cs typeface="Proxima Nova"/>
                <a:sym typeface="Proxima Nova"/>
              </a:rPr>
              <a:t>Available evidence does not reflect correlation between back muscle endurance and LBP. Why?</a:t>
            </a:r>
            <a:endParaRPr lang="en-US" sz="2000">
              <a:latin typeface="Proxima Nova"/>
              <a:ea typeface="Proxima Nova"/>
              <a:cs typeface="Proxima Nova"/>
            </a:endParaRPr>
          </a:p>
          <a:p>
            <a:pPr marL="457200" indent="-355600">
              <a:buSzPts val="2000"/>
              <a:buFont typeface="Arial"/>
              <a:buChar char="•"/>
            </a:pPr>
            <a:r>
              <a:rPr lang="en" sz="2000">
                <a:latin typeface="Proxima Nova"/>
                <a:ea typeface="Proxima Nova"/>
                <a:cs typeface="Proxima Nova"/>
              </a:rPr>
              <a:t>Consider: </a:t>
            </a:r>
          </a:p>
          <a:p>
            <a:pPr marL="914400" lvl="1" indent="-355600">
              <a:buSzPts val="2000"/>
              <a:buFont typeface="Courier New"/>
              <a:buChar char="o"/>
            </a:pPr>
            <a:r>
              <a:rPr lang="en" sz="2000">
                <a:latin typeface="Proxima Nova"/>
                <a:ea typeface="Proxima Nova"/>
                <a:cs typeface="Proxima Nova"/>
              </a:rPr>
              <a:t>How do these studies measure spinal endurance? </a:t>
            </a:r>
          </a:p>
          <a:p>
            <a:pPr marL="914400" lvl="1" indent="-355600">
              <a:buSzPts val="2000"/>
              <a:buFont typeface="Courier New"/>
              <a:buChar char="o"/>
            </a:pPr>
            <a:r>
              <a:rPr lang="en" sz="2000">
                <a:latin typeface="Proxima Nova"/>
                <a:ea typeface="Proxima Nova"/>
                <a:cs typeface="Proxima Nova"/>
              </a:rPr>
              <a:t>Where are our deep core stabilizers located? </a:t>
            </a:r>
          </a:p>
          <a:p>
            <a:pPr marL="914400" lvl="1" indent="-355600">
              <a:buSzPts val="2000"/>
              <a:buFont typeface="Courier New"/>
              <a:buChar char="o"/>
            </a:pPr>
            <a:r>
              <a:rPr lang="en" sz="2000">
                <a:latin typeface="Proxima Nova"/>
                <a:ea typeface="Proxima Nova"/>
                <a:cs typeface="Proxima Nova"/>
              </a:rPr>
              <a:t>Is it functional?</a:t>
            </a:r>
          </a:p>
          <a:p>
            <a:pPr marL="457200" indent="-355600">
              <a:buSzPts val="2000"/>
              <a:buFont typeface="Arial"/>
              <a:buChar char="•"/>
            </a:pPr>
            <a:endParaRPr lang="en" sz="2000">
              <a:latin typeface="Proxima Nova"/>
              <a:ea typeface="Proxima Nova"/>
              <a:cs typeface="Proxima Nova"/>
            </a:endParaRPr>
          </a:p>
        </p:txBody>
      </p:sp>
      <p:sp>
        <p:nvSpPr>
          <p:cNvPr id="664" name="Google Shape;664;p89">
            <a:extLst>
              <a:ext uri="{FF2B5EF4-FFF2-40B4-BE49-F238E27FC236}">
                <a16:creationId xmlns:a16="http://schemas.microsoft.com/office/drawing/2014/main" id="{901104E0-EC99-3F03-86C3-5646837707DE}"/>
              </a:ext>
            </a:extLst>
          </p:cNvPr>
          <p:cNvSpPr txBox="1"/>
          <p:nvPr/>
        </p:nvSpPr>
        <p:spPr>
          <a:xfrm>
            <a:off x="0" y="4818400"/>
            <a:ext cx="6544800" cy="323135"/>
          </a:xfrm>
          <a:prstGeom prst="rect">
            <a:avLst/>
          </a:prstGeom>
          <a:noFill/>
          <a:ln>
            <a:noFill/>
          </a:ln>
        </p:spPr>
        <p:txBody>
          <a:bodyPr spcFirstLastPara="1" wrap="square" lIns="91425" tIns="91425" rIns="91425" bIns="91425" anchor="t" anchorCtr="0">
            <a:spAutoFit/>
          </a:bodyPr>
          <a:lstStyle/>
          <a:p>
            <a:r>
              <a:rPr lang="en" sz="900">
                <a:solidFill>
                  <a:srgbClr val="333333"/>
                </a:solidFill>
                <a:highlight>
                  <a:srgbClr val="FFFFFF"/>
                </a:highlight>
                <a:latin typeface="Segoe UI"/>
                <a:ea typeface="Proxima Nova"/>
                <a:cs typeface="Segoe UI"/>
                <a:sym typeface="Proxima Nova"/>
              </a:rPr>
              <a:t>Hamberg-van Reenen HH, Ariëns GAM, Blatter BM, van </a:t>
            </a:r>
            <a:r>
              <a:rPr lang="en" sz="900" err="1">
                <a:solidFill>
                  <a:srgbClr val="333333"/>
                </a:solidFill>
                <a:highlight>
                  <a:srgbClr val="FFFFFF"/>
                </a:highlight>
                <a:latin typeface="Segoe UI"/>
                <a:ea typeface="Proxima Nova"/>
                <a:cs typeface="Segoe UI"/>
                <a:sym typeface="Proxima Nova"/>
              </a:rPr>
              <a:t>Mechelen</a:t>
            </a:r>
            <a:r>
              <a:rPr lang="en" sz="900">
                <a:solidFill>
                  <a:srgbClr val="333333"/>
                </a:solidFill>
                <a:highlight>
                  <a:srgbClr val="FFFFFF"/>
                </a:highlight>
                <a:latin typeface="Segoe UI"/>
                <a:ea typeface="Proxima Nova"/>
                <a:cs typeface="Segoe UI"/>
                <a:sym typeface="Proxima Nova"/>
              </a:rPr>
              <a:t> W, Bongers PM, 2007. </a:t>
            </a:r>
            <a:endParaRPr lang="en" sz="900">
              <a:solidFill>
                <a:srgbClr val="333333"/>
              </a:solidFill>
              <a:highlight>
                <a:srgbClr val="FFFFFF"/>
              </a:highlight>
              <a:latin typeface="Segoe UI"/>
              <a:cs typeface="Segoe UI"/>
            </a:endParaRPr>
          </a:p>
        </p:txBody>
      </p:sp>
      <p:pic>
        <p:nvPicPr>
          <p:cNvPr id="3" name="Picture 2" descr="A person doing push ups on a bench&#10;&#10;AI-generated content may be incorrect.">
            <a:extLst>
              <a:ext uri="{FF2B5EF4-FFF2-40B4-BE49-F238E27FC236}">
                <a16:creationId xmlns:a16="http://schemas.microsoft.com/office/drawing/2014/main" id="{EBBA0E28-2B53-0486-8FB1-F1F9604EADB3}"/>
              </a:ext>
            </a:extLst>
          </p:cNvPr>
          <p:cNvPicPr>
            <a:picLocks noChangeAspect="1"/>
          </p:cNvPicPr>
          <p:nvPr/>
        </p:nvPicPr>
        <p:blipFill>
          <a:blip r:embed="rId4"/>
          <a:stretch>
            <a:fillRect/>
          </a:stretch>
        </p:blipFill>
        <p:spPr>
          <a:xfrm>
            <a:off x="5241348" y="1771217"/>
            <a:ext cx="3369686" cy="2075152"/>
          </a:xfrm>
          <a:prstGeom prst="rect">
            <a:avLst/>
          </a:prstGeom>
        </p:spPr>
      </p:pic>
    </p:spTree>
    <p:extLst>
      <p:ext uri="{BB962C8B-B14F-4D97-AF65-F5344CB8AC3E}">
        <p14:creationId xmlns:p14="http://schemas.microsoft.com/office/powerpoint/2010/main" val="3554345006"/>
      </p:ext>
    </p:extLst>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1">
          <a:extLst>
            <a:ext uri="{FF2B5EF4-FFF2-40B4-BE49-F238E27FC236}">
              <a16:creationId xmlns:a16="http://schemas.microsoft.com/office/drawing/2014/main" id="{BE2800FB-0495-D77B-3352-B5C893DD7ABE}"/>
            </a:ext>
          </a:extLst>
        </p:cNvPr>
        <p:cNvGrpSpPr/>
        <p:nvPr/>
      </p:nvGrpSpPr>
      <p:grpSpPr>
        <a:xfrm>
          <a:off x="0" y="0"/>
          <a:ext cx="0" cy="0"/>
          <a:chOff x="0" y="0"/>
          <a:chExt cx="0" cy="0"/>
        </a:xfrm>
      </p:grpSpPr>
      <p:sp>
        <p:nvSpPr>
          <p:cNvPr id="662" name="Google Shape;662;p89">
            <a:extLst>
              <a:ext uri="{FF2B5EF4-FFF2-40B4-BE49-F238E27FC236}">
                <a16:creationId xmlns:a16="http://schemas.microsoft.com/office/drawing/2014/main" id="{E5E478E6-8103-B8B2-20EE-C4B458AA056A}"/>
              </a:ext>
            </a:extLst>
          </p:cNvPr>
          <p:cNvSpPr txBox="1">
            <a:spLocks noGrp="1"/>
          </p:cNvSpPr>
          <p:nvPr>
            <p:ph type="title"/>
          </p:nvPr>
        </p:nvSpPr>
        <p:spPr>
          <a:xfrm>
            <a:off x="172379" y="0"/>
            <a:ext cx="8750683" cy="623700"/>
          </a:xfrm>
          <a:prstGeom prst="rect">
            <a:avLst/>
          </a:prstGeom>
        </p:spPr>
        <p:txBody>
          <a:bodyPr spcFirstLastPara="1" wrap="square" lIns="91425" tIns="91425" rIns="91425" bIns="91425" anchor="t" anchorCtr="0">
            <a:normAutofit fontScale="90000"/>
          </a:bodyPr>
          <a:lstStyle/>
          <a:p>
            <a:r>
              <a:rPr lang="en"/>
              <a:t>The Evidence: Spinal Stability and Endurance</a:t>
            </a:r>
            <a:endParaRPr lang="en" b="0">
              <a:solidFill>
                <a:srgbClr val="000000"/>
              </a:solidFill>
            </a:endParaRPr>
          </a:p>
          <a:p>
            <a:endParaRPr lang="en"/>
          </a:p>
        </p:txBody>
      </p:sp>
      <p:sp>
        <p:nvSpPr>
          <p:cNvPr id="663" name="Google Shape;663;p89">
            <a:extLst>
              <a:ext uri="{FF2B5EF4-FFF2-40B4-BE49-F238E27FC236}">
                <a16:creationId xmlns:a16="http://schemas.microsoft.com/office/drawing/2014/main" id="{4E0A5BAE-E7C3-4244-94D6-F84A8C0A0E21}"/>
              </a:ext>
            </a:extLst>
          </p:cNvPr>
          <p:cNvSpPr txBox="1"/>
          <p:nvPr/>
        </p:nvSpPr>
        <p:spPr>
          <a:xfrm>
            <a:off x="172379" y="1470879"/>
            <a:ext cx="5024194" cy="2646848"/>
          </a:xfrm>
          <a:prstGeom prst="rect">
            <a:avLst/>
          </a:prstGeom>
          <a:noFill/>
          <a:ln>
            <a:noFill/>
          </a:ln>
        </p:spPr>
        <p:txBody>
          <a:bodyPr spcFirstLastPara="1" wrap="square" lIns="91425" tIns="91425" rIns="91425" bIns="91425" anchor="t" anchorCtr="0">
            <a:spAutoFit/>
          </a:bodyPr>
          <a:lstStyle/>
          <a:p>
            <a:pPr marL="457200" indent="-355600">
              <a:buClr>
                <a:schemeClr val="accent6"/>
              </a:buClr>
              <a:buSzPts val="2000"/>
              <a:buFont typeface="Proxima Nova"/>
              <a:buChar char="●"/>
            </a:pPr>
            <a:r>
              <a:rPr lang="en" sz="1600" i="1">
                <a:latin typeface="Proxima Nova"/>
                <a:sym typeface="Proxima Nova"/>
              </a:rPr>
              <a:t>Are the size and composition of the paraspinal muscles associated with low back pain? A systematic review</a:t>
            </a:r>
            <a:endParaRPr lang="en-US" sz="1600" i="1">
              <a:latin typeface="Proxima Nova"/>
            </a:endParaRPr>
          </a:p>
          <a:p>
            <a:pPr marL="914400" lvl="1" indent="-355600">
              <a:buClr>
                <a:schemeClr val="accent6"/>
              </a:buClr>
              <a:buSzPts val="2000"/>
              <a:buFont typeface="Courier New"/>
              <a:buChar char="o"/>
            </a:pPr>
            <a:r>
              <a:rPr lang="en" sz="1600">
                <a:latin typeface="Proxima Nova"/>
                <a:ea typeface="Proxima Nova"/>
                <a:cs typeface="Proxima Nova"/>
                <a:sym typeface="Proxima Nova"/>
              </a:rPr>
              <a:t>Found CSA of multifidus was:</a:t>
            </a:r>
            <a:endParaRPr lang="en-US" sz="1600">
              <a:latin typeface="Proxima Nova"/>
              <a:ea typeface="Proxima Nova"/>
              <a:cs typeface="Proxima Nova"/>
            </a:endParaRPr>
          </a:p>
          <a:p>
            <a:pPr marL="1371600" lvl="2" indent="-355600">
              <a:buClr>
                <a:schemeClr val="accent6"/>
              </a:buClr>
              <a:buSzPts val="2000"/>
              <a:buFont typeface="Wingdings"/>
              <a:buChar char="§"/>
            </a:pPr>
            <a:r>
              <a:rPr lang="en" sz="1600">
                <a:latin typeface="Proxima Nova"/>
                <a:ea typeface="Proxima Nova"/>
                <a:cs typeface="Proxima Nova"/>
                <a:sym typeface="Proxima Nova"/>
              </a:rPr>
              <a:t>Negatively associated with onset of low back pain</a:t>
            </a:r>
            <a:endParaRPr lang="en-US" sz="1600">
              <a:latin typeface="Proxima Nova"/>
              <a:ea typeface="Proxima Nova"/>
              <a:cs typeface="Proxima Nova"/>
            </a:endParaRPr>
          </a:p>
          <a:p>
            <a:pPr marL="1371600" lvl="2" indent="-355600">
              <a:buClr>
                <a:schemeClr val="accent6"/>
              </a:buClr>
              <a:buSzPts val="2000"/>
              <a:buFont typeface="Wingdings"/>
              <a:buChar char="§"/>
            </a:pPr>
            <a:r>
              <a:rPr lang="en" sz="1600">
                <a:latin typeface="Proxima Nova"/>
                <a:ea typeface="Proxima Nova"/>
                <a:cs typeface="Proxima Nova"/>
                <a:sym typeface="Proxima Nova"/>
              </a:rPr>
              <a:t>Predictive of low back pain in men up to 12 months later</a:t>
            </a:r>
            <a:endParaRPr lang="en-US" sz="1600">
              <a:latin typeface="Proxima Nova"/>
              <a:ea typeface="Proxima Nova"/>
              <a:cs typeface="Proxima Nova"/>
            </a:endParaRPr>
          </a:p>
          <a:p>
            <a:pPr marL="1371600" lvl="2" indent="-355600">
              <a:buClr>
                <a:schemeClr val="accent6"/>
              </a:buClr>
              <a:buSzPts val="2000"/>
              <a:buFont typeface="Wingdings"/>
              <a:buChar char="§"/>
            </a:pPr>
            <a:r>
              <a:rPr lang="en" sz="1600">
                <a:latin typeface="Proxima Nova"/>
                <a:ea typeface="Proxima Nova"/>
                <a:cs typeface="Proxima Nova"/>
                <a:sym typeface="Proxima Nova"/>
              </a:rPr>
              <a:t>This correlation was NOT found in ES, psoas or QL</a:t>
            </a:r>
            <a:endParaRPr lang="en" sz="1200" i="1">
              <a:solidFill>
                <a:srgbClr val="1B1B1B"/>
              </a:solidFill>
              <a:ea typeface="Proxima Nova"/>
            </a:endParaRPr>
          </a:p>
        </p:txBody>
      </p:sp>
      <p:sp>
        <p:nvSpPr>
          <p:cNvPr id="664" name="Google Shape;664;p89">
            <a:extLst>
              <a:ext uri="{FF2B5EF4-FFF2-40B4-BE49-F238E27FC236}">
                <a16:creationId xmlns:a16="http://schemas.microsoft.com/office/drawing/2014/main" id="{5C5C0D87-9BE3-5FB1-B5B0-FB75428292B1}"/>
              </a:ext>
            </a:extLst>
          </p:cNvPr>
          <p:cNvSpPr txBox="1"/>
          <p:nvPr/>
        </p:nvSpPr>
        <p:spPr>
          <a:xfrm>
            <a:off x="0" y="4790350"/>
            <a:ext cx="6544800" cy="353913"/>
          </a:xfrm>
          <a:prstGeom prst="rect">
            <a:avLst/>
          </a:prstGeom>
          <a:noFill/>
          <a:ln>
            <a:noFill/>
          </a:ln>
        </p:spPr>
        <p:txBody>
          <a:bodyPr spcFirstLastPara="1" wrap="square" lIns="91425" tIns="91425" rIns="91425" bIns="91425" anchor="t" anchorCtr="0">
            <a:spAutoFit/>
          </a:bodyPr>
          <a:lstStyle/>
          <a:p>
            <a:r>
              <a:rPr lang="en" sz="1100">
                <a:solidFill>
                  <a:schemeClr val="accent1"/>
                </a:solidFill>
                <a:highlight>
                  <a:srgbClr val="FFFFFF"/>
                </a:highlight>
                <a:latin typeface="Calibri"/>
                <a:ea typeface="Proxima Nova"/>
                <a:sym typeface="Proxima Nova"/>
              </a:rPr>
              <a:t>Ranger TA, </a:t>
            </a:r>
            <a:r>
              <a:rPr lang="en" sz="1100" err="1">
                <a:solidFill>
                  <a:schemeClr val="accent1"/>
                </a:solidFill>
                <a:highlight>
                  <a:srgbClr val="FFFFFF"/>
                </a:highlight>
                <a:latin typeface="Calibri"/>
                <a:ea typeface="Proxima Nova"/>
                <a:sym typeface="Proxima Nova"/>
              </a:rPr>
              <a:t>Cicuttini</a:t>
            </a:r>
            <a:r>
              <a:rPr lang="en" sz="1100">
                <a:solidFill>
                  <a:schemeClr val="accent1"/>
                </a:solidFill>
                <a:highlight>
                  <a:srgbClr val="FFFFFF"/>
                </a:highlight>
                <a:latin typeface="Calibri"/>
                <a:ea typeface="Proxima Nova"/>
                <a:sym typeface="Proxima Nova"/>
              </a:rPr>
              <a:t> FM, Jensen TS, et al., 2017. </a:t>
            </a:r>
            <a:endParaRPr lang="en-US" sz="1100">
              <a:solidFill>
                <a:schemeClr val="accent1"/>
              </a:solidFill>
              <a:highlight>
                <a:srgbClr val="FFFFFF"/>
              </a:highlight>
              <a:latin typeface="Calibri"/>
              <a:ea typeface="Proxima Nova"/>
            </a:endParaRPr>
          </a:p>
        </p:txBody>
      </p:sp>
      <p:pic>
        <p:nvPicPr>
          <p:cNvPr id="665" name="Google Shape;665;p89">
            <a:extLst>
              <a:ext uri="{FF2B5EF4-FFF2-40B4-BE49-F238E27FC236}">
                <a16:creationId xmlns:a16="http://schemas.microsoft.com/office/drawing/2014/main" id="{765B6C5D-B535-1A6D-778C-BBCA2F3218FF}"/>
              </a:ext>
            </a:extLst>
          </p:cNvPr>
          <p:cNvPicPr preferRelativeResize="0"/>
          <p:nvPr/>
        </p:nvPicPr>
        <p:blipFill>
          <a:blip r:embed="rId4">
            <a:alphaModFix/>
          </a:blip>
          <a:stretch>
            <a:fillRect/>
          </a:stretch>
        </p:blipFill>
        <p:spPr>
          <a:xfrm>
            <a:off x="5677300" y="1470825"/>
            <a:ext cx="2872200" cy="2872200"/>
          </a:xfrm>
          <a:prstGeom prst="rect">
            <a:avLst/>
          </a:prstGeom>
          <a:noFill/>
          <a:ln>
            <a:noFill/>
          </a:ln>
        </p:spPr>
      </p:pic>
      <p:sp>
        <p:nvSpPr>
          <p:cNvPr id="2" name="TextBox 1">
            <a:extLst>
              <a:ext uri="{FF2B5EF4-FFF2-40B4-BE49-F238E27FC236}">
                <a16:creationId xmlns:a16="http://schemas.microsoft.com/office/drawing/2014/main" id="{E81B0ED6-CEAB-48B0-CCB8-DE2376CA6745}"/>
              </a:ext>
            </a:extLst>
          </p:cNvPr>
          <p:cNvSpPr txBox="1"/>
          <p:nvPr/>
        </p:nvSpPr>
        <p:spPr>
          <a:xfrm>
            <a:off x="5441462" y="4342422"/>
            <a:ext cx="5410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Dockins, S. (2019, April 30). </a:t>
            </a:r>
            <a:r>
              <a:rPr lang="en-US" sz="800" i="1">
                <a:latin typeface="Proxima Nova"/>
              </a:rPr>
              <a:t>Say hello to your transverse abdominis</a:t>
            </a:r>
            <a:r>
              <a:rPr lang="en-US" sz="800">
                <a:latin typeface="Proxima Nova"/>
              </a:rPr>
              <a:t>. Posture Lab</a:t>
            </a:r>
          </a:p>
        </p:txBody>
      </p:sp>
    </p:spTree>
    <p:extLst>
      <p:ext uri="{BB962C8B-B14F-4D97-AF65-F5344CB8AC3E}">
        <p14:creationId xmlns:p14="http://schemas.microsoft.com/office/powerpoint/2010/main" val="3764516576"/>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1">
          <a:extLst>
            <a:ext uri="{FF2B5EF4-FFF2-40B4-BE49-F238E27FC236}">
              <a16:creationId xmlns:a16="http://schemas.microsoft.com/office/drawing/2014/main" id="{B8EE11C9-4CA1-4ADC-B725-872313DB01CC}"/>
            </a:ext>
          </a:extLst>
        </p:cNvPr>
        <p:cNvGrpSpPr/>
        <p:nvPr/>
      </p:nvGrpSpPr>
      <p:grpSpPr>
        <a:xfrm>
          <a:off x="0" y="0"/>
          <a:ext cx="0" cy="0"/>
          <a:chOff x="0" y="0"/>
          <a:chExt cx="0" cy="0"/>
        </a:xfrm>
      </p:grpSpPr>
      <p:sp>
        <p:nvSpPr>
          <p:cNvPr id="662" name="Google Shape;662;p89">
            <a:extLst>
              <a:ext uri="{FF2B5EF4-FFF2-40B4-BE49-F238E27FC236}">
                <a16:creationId xmlns:a16="http://schemas.microsoft.com/office/drawing/2014/main" id="{143959F4-5552-09B4-265F-02F19FAD784E}"/>
              </a:ext>
            </a:extLst>
          </p:cNvPr>
          <p:cNvSpPr txBox="1">
            <a:spLocks noGrp="1"/>
          </p:cNvSpPr>
          <p:nvPr>
            <p:ph type="title"/>
          </p:nvPr>
        </p:nvSpPr>
        <p:spPr>
          <a:xfrm>
            <a:off x="169170" y="120129"/>
            <a:ext cx="8750683" cy="623700"/>
          </a:xfrm>
          <a:prstGeom prst="rect">
            <a:avLst/>
          </a:prstGeom>
        </p:spPr>
        <p:txBody>
          <a:bodyPr spcFirstLastPara="1" wrap="square" lIns="91425" tIns="91425" rIns="91425" bIns="91425" anchor="t" anchorCtr="0">
            <a:normAutofit fontScale="90000"/>
          </a:bodyPr>
          <a:lstStyle/>
          <a:p>
            <a:r>
              <a:rPr lang="en"/>
              <a:t>The Evidence: Spinal Stability and Endurance</a:t>
            </a:r>
            <a:endParaRPr lang="en" b="0">
              <a:solidFill>
                <a:srgbClr val="000000"/>
              </a:solidFill>
            </a:endParaRPr>
          </a:p>
          <a:p>
            <a:endParaRPr lang="en"/>
          </a:p>
        </p:txBody>
      </p:sp>
      <p:sp>
        <p:nvSpPr>
          <p:cNvPr id="663" name="Google Shape;663;p89">
            <a:extLst>
              <a:ext uri="{FF2B5EF4-FFF2-40B4-BE49-F238E27FC236}">
                <a16:creationId xmlns:a16="http://schemas.microsoft.com/office/drawing/2014/main" id="{A88F1AC9-EEF1-79E0-4B5A-594797771700}"/>
              </a:ext>
            </a:extLst>
          </p:cNvPr>
          <p:cNvSpPr txBox="1"/>
          <p:nvPr/>
        </p:nvSpPr>
        <p:spPr>
          <a:xfrm>
            <a:off x="172379" y="1470879"/>
            <a:ext cx="5751557" cy="3139291"/>
          </a:xfrm>
          <a:prstGeom prst="rect">
            <a:avLst/>
          </a:prstGeom>
          <a:noFill/>
          <a:ln>
            <a:noFill/>
          </a:ln>
        </p:spPr>
        <p:txBody>
          <a:bodyPr spcFirstLastPara="1" wrap="square" lIns="91425" tIns="91425" rIns="91425" bIns="91425" anchor="t" anchorCtr="0">
            <a:spAutoFit/>
          </a:bodyPr>
          <a:lstStyle/>
          <a:p>
            <a:pPr marL="457200" indent="-355600">
              <a:buClr>
                <a:schemeClr val="accent6"/>
              </a:buClr>
              <a:buSzPts val="2000"/>
              <a:buFont typeface="Proxima Nova"/>
              <a:buChar char="●"/>
            </a:pPr>
            <a:r>
              <a:rPr lang="en" sz="1600" i="1">
                <a:solidFill>
                  <a:srgbClr val="1B1B1B"/>
                </a:solidFill>
                <a:ea typeface="Proxima Nova"/>
              </a:rPr>
              <a:t>Effects of McGill stabilization exercises and conventional physiotherapy on pain, functional disability and active back range of motion in patients with chronic non-specific low back pain</a:t>
            </a:r>
            <a:endParaRPr lang="en" sz="1600" i="1">
              <a:ea typeface="Proxima Nova"/>
            </a:endParaRPr>
          </a:p>
          <a:p>
            <a:pPr marL="914400" lvl="1" indent="-355600">
              <a:buClr>
                <a:schemeClr val="accent6"/>
              </a:buClr>
              <a:buSzPts val="2000"/>
              <a:buFont typeface="Courier New"/>
              <a:buChar char="o"/>
            </a:pPr>
            <a:r>
              <a:rPr lang="en" sz="1600">
                <a:solidFill>
                  <a:srgbClr val="1B1B1B"/>
                </a:solidFill>
                <a:ea typeface="Proxima Nova"/>
              </a:rPr>
              <a:t>30 individuals with chronic low back pain</a:t>
            </a:r>
          </a:p>
          <a:p>
            <a:pPr marL="914400" lvl="1" indent="-355600">
              <a:buClr>
                <a:schemeClr val="accent6"/>
              </a:buClr>
              <a:buSzPts val="2000"/>
              <a:buFont typeface="Courier New"/>
              <a:buChar char="o"/>
            </a:pPr>
            <a:r>
              <a:rPr lang="en" sz="1600">
                <a:solidFill>
                  <a:srgbClr val="1B1B1B"/>
                </a:solidFill>
                <a:ea typeface="Proxima Nova"/>
              </a:rPr>
              <a:t>After 6 weeks...</a:t>
            </a:r>
          </a:p>
          <a:p>
            <a:pPr marL="914400" lvl="1" indent="-355600">
              <a:buClr>
                <a:schemeClr val="accent6"/>
              </a:buClr>
              <a:buSzPts val="2000"/>
              <a:buFont typeface="Courier New"/>
              <a:buChar char="o"/>
            </a:pPr>
            <a:r>
              <a:rPr lang="en" sz="1600">
                <a:solidFill>
                  <a:srgbClr val="1B1B1B"/>
                </a:solidFill>
                <a:ea typeface="Proxima Nova"/>
              </a:rPr>
              <a:t>Stabilization exercise group: significantly improved pain levels, improved functional disability and increased active back extension</a:t>
            </a:r>
            <a:endParaRPr lang="en" sz="1600"/>
          </a:p>
          <a:p>
            <a:pPr marL="914400" lvl="1" indent="-355600">
              <a:buClr>
                <a:schemeClr val="accent6"/>
              </a:buClr>
              <a:buSzPts val="2000"/>
              <a:buFont typeface="Courier New"/>
              <a:buChar char="o"/>
            </a:pPr>
            <a:r>
              <a:rPr lang="en" sz="1600">
                <a:solidFill>
                  <a:srgbClr val="1B1B1B"/>
                </a:solidFill>
                <a:ea typeface="Proxima Nova"/>
              </a:rPr>
              <a:t>Conventional PT group (stretching, supine bicycles, glute bridges): NO change except increased back flexion</a:t>
            </a:r>
            <a:endParaRPr lang="en" sz="1600"/>
          </a:p>
        </p:txBody>
      </p:sp>
      <p:sp>
        <p:nvSpPr>
          <p:cNvPr id="664" name="Google Shape;664;p89">
            <a:extLst>
              <a:ext uri="{FF2B5EF4-FFF2-40B4-BE49-F238E27FC236}">
                <a16:creationId xmlns:a16="http://schemas.microsoft.com/office/drawing/2014/main" id="{DFB21D48-4A97-C3A7-1047-3CC557C501B6}"/>
              </a:ext>
            </a:extLst>
          </p:cNvPr>
          <p:cNvSpPr txBox="1"/>
          <p:nvPr/>
        </p:nvSpPr>
        <p:spPr>
          <a:xfrm>
            <a:off x="0" y="4789454"/>
            <a:ext cx="6544800" cy="353913"/>
          </a:xfrm>
          <a:prstGeom prst="rect">
            <a:avLst/>
          </a:prstGeom>
          <a:noFill/>
          <a:ln>
            <a:noFill/>
          </a:ln>
        </p:spPr>
        <p:txBody>
          <a:bodyPr spcFirstLastPara="1" wrap="square" lIns="91425" tIns="91425" rIns="91425" bIns="91425" anchor="t" anchorCtr="0">
            <a:spAutoFit/>
          </a:bodyPr>
          <a:lstStyle/>
          <a:p>
            <a:r>
              <a:rPr lang="en" sz="1100">
                <a:solidFill>
                  <a:srgbClr val="1B1B1B"/>
                </a:solidFill>
                <a:highlight>
                  <a:srgbClr val="FFFFFF"/>
                </a:highlight>
                <a:latin typeface="Calibri"/>
                <a:ea typeface="Proxima Nova"/>
                <a:sym typeface="Proxima Nova"/>
              </a:rPr>
              <a:t>Ghorbanpour A, </a:t>
            </a:r>
            <a:r>
              <a:rPr lang="en" sz="1100" err="1">
                <a:solidFill>
                  <a:srgbClr val="1B1B1B"/>
                </a:solidFill>
                <a:highlight>
                  <a:srgbClr val="FFFFFF"/>
                </a:highlight>
                <a:latin typeface="Calibri"/>
                <a:ea typeface="Proxima Nova"/>
                <a:sym typeface="Proxima Nova"/>
              </a:rPr>
              <a:t>Azghani</a:t>
            </a:r>
            <a:r>
              <a:rPr lang="en" sz="1100">
                <a:solidFill>
                  <a:srgbClr val="1B1B1B"/>
                </a:solidFill>
                <a:highlight>
                  <a:srgbClr val="FFFFFF"/>
                </a:highlight>
                <a:latin typeface="Calibri"/>
                <a:ea typeface="Proxima Nova"/>
                <a:sym typeface="Proxima Nova"/>
              </a:rPr>
              <a:t> MR, Taghipour M, </a:t>
            </a:r>
            <a:r>
              <a:rPr lang="en" sz="1100" err="1">
                <a:solidFill>
                  <a:srgbClr val="1B1B1B"/>
                </a:solidFill>
                <a:highlight>
                  <a:srgbClr val="FFFFFF"/>
                </a:highlight>
                <a:latin typeface="Calibri"/>
                <a:ea typeface="Proxima Nova"/>
                <a:sym typeface="Proxima Nova"/>
              </a:rPr>
              <a:t>Salahzadeh</a:t>
            </a:r>
            <a:r>
              <a:rPr lang="en" sz="1100">
                <a:solidFill>
                  <a:srgbClr val="1B1B1B"/>
                </a:solidFill>
                <a:highlight>
                  <a:srgbClr val="FFFFFF"/>
                </a:highlight>
                <a:latin typeface="Calibri"/>
                <a:ea typeface="Proxima Nova"/>
                <a:sym typeface="Proxima Nova"/>
              </a:rPr>
              <a:t> Z, Ghaderi F, Oskouei AE, 2018. </a:t>
            </a:r>
            <a:endParaRPr lang="en-US" sz="1100">
              <a:solidFill>
                <a:srgbClr val="444444"/>
              </a:solidFill>
              <a:highlight>
                <a:srgbClr val="FFFFFF"/>
              </a:highlight>
              <a:latin typeface="Calibri"/>
              <a:ea typeface="Proxima Nova"/>
            </a:endParaRPr>
          </a:p>
        </p:txBody>
      </p:sp>
      <p:pic>
        <p:nvPicPr>
          <p:cNvPr id="3" name="Picture 2" descr="A person doing yoga on a mat&#10;&#10;AI-generated content may be incorrect.">
            <a:extLst>
              <a:ext uri="{FF2B5EF4-FFF2-40B4-BE49-F238E27FC236}">
                <a16:creationId xmlns:a16="http://schemas.microsoft.com/office/drawing/2014/main" id="{2FAD9DAA-A92D-F515-C513-BFF62480621F}"/>
              </a:ext>
            </a:extLst>
          </p:cNvPr>
          <p:cNvPicPr>
            <a:picLocks noChangeAspect="1"/>
          </p:cNvPicPr>
          <p:nvPr/>
        </p:nvPicPr>
        <p:blipFill>
          <a:blip r:embed="rId4"/>
          <a:stretch>
            <a:fillRect/>
          </a:stretch>
        </p:blipFill>
        <p:spPr>
          <a:xfrm>
            <a:off x="6176653" y="1571254"/>
            <a:ext cx="2743200" cy="2743200"/>
          </a:xfrm>
          <a:prstGeom prst="rect">
            <a:avLst/>
          </a:prstGeom>
        </p:spPr>
      </p:pic>
    </p:spTree>
    <p:extLst>
      <p:ext uri="{BB962C8B-B14F-4D97-AF65-F5344CB8AC3E}">
        <p14:creationId xmlns:p14="http://schemas.microsoft.com/office/powerpoint/2010/main" val="1513960953"/>
      </p:ext>
    </p:extLst>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90"/>
          <p:cNvSpPr txBox="1">
            <a:spLocks noGrp="1"/>
          </p:cNvSpPr>
          <p:nvPr>
            <p:ph type="ctrTitle"/>
          </p:nvPr>
        </p:nvSpPr>
        <p:spPr>
          <a:xfrm>
            <a:off x="311700" y="653025"/>
            <a:ext cx="8520600" cy="1282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Evidence Part V:</a:t>
            </a:r>
            <a:endParaRPr>
              <a:latin typeface="Proxima Nova"/>
              <a:ea typeface="Proxima Nova"/>
              <a:cs typeface="Proxima Nova"/>
              <a:sym typeface="Proxima Nova"/>
            </a:endParaRPr>
          </a:p>
          <a:p>
            <a:r>
              <a:rPr lang="en">
                <a:latin typeface="Proxima Nova"/>
                <a:sym typeface="Proxima Nova"/>
              </a:rPr>
              <a:t>Rethinking Loading the Spine</a:t>
            </a:r>
            <a:endParaRPr/>
          </a:p>
        </p:txBody>
      </p:sp>
      <p:cxnSp>
        <p:nvCxnSpPr>
          <p:cNvPr id="671" name="Google Shape;671;p90"/>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Evolutionary Changes </a:t>
            </a:r>
            <a:endParaRPr/>
          </a:p>
        </p:txBody>
      </p:sp>
      <p:sp>
        <p:nvSpPr>
          <p:cNvPr id="180" name="Google Shape;180;p31"/>
          <p:cNvSpPr txBox="1"/>
          <p:nvPr/>
        </p:nvSpPr>
        <p:spPr>
          <a:xfrm>
            <a:off x="3132150" y="1841000"/>
            <a:ext cx="2879700" cy="203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Past: </a:t>
            </a:r>
            <a:endParaRPr sz="2000">
              <a:solidFill>
                <a:schemeClr val="accent6"/>
              </a:solidFill>
              <a:latin typeface="Proxima Nova Semibold"/>
              <a:ea typeface="Proxima Nova Semibold"/>
              <a:cs typeface="Proxima Nova Semibold"/>
              <a:sym typeface="Proxima Nova Semibold"/>
            </a:endParaRPr>
          </a:p>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Fewer lumbar segments (3-4) </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Present: </a:t>
            </a:r>
            <a:br>
              <a:rPr lang="en" sz="2000">
                <a:solidFill>
                  <a:schemeClr val="accent6"/>
                </a:solidFill>
                <a:latin typeface="Proxima Nova"/>
                <a:ea typeface="Proxima Nova"/>
                <a:cs typeface="Proxima Nova"/>
                <a:sym typeface="Proxima Nova"/>
              </a:rPr>
            </a:br>
            <a:r>
              <a:rPr lang="en" sz="2000" i="0" u="none" strike="noStrike" cap="none">
                <a:solidFill>
                  <a:schemeClr val="accent6"/>
                </a:solidFill>
                <a:latin typeface="Proxima Nova"/>
                <a:ea typeface="Proxima Nova"/>
                <a:cs typeface="Proxima Nova"/>
                <a:sym typeface="Proxima Nova"/>
              </a:rPr>
              <a:t>Increased number of lumbar vertebra</a:t>
            </a:r>
            <a:r>
              <a:rPr lang="en" sz="2000">
                <a:solidFill>
                  <a:schemeClr val="accent6"/>
                </a:solidFill>
                <a:latin typeface="Proxima Nova"/>
                <a:ea typeface="Proxima Nova"/>
                <a:cs typeface="Proxima Nova"/>
                <a:sym typeface="Proxima Nova"/>
              </a:rPr>
              <a:t>e (5)</a:t>
            </a:r>
            <a:endParaRPr sz="2000" i="0" u="none" strike="noStrike" cap="none">
              <a:solidFill>
                <a:schemeClr val="accent6"/>
              </a:solidFill>
              <a:latin typeface="Proxima Nova"/>
              <a:ea typeface="Proxima Nova"/>
              <a:cs typeface="Proxima Nova"/>
              <a:sym typeface="Proxima Nova"/>
            </a:endParaRPr>
          </a:p>
        </p:txBody>
      </p:sp>
      <p:sp>
        <p:nvSpPr>
          <p:cNvPr id="181" name="Google Shape;181;p31"/>
          <p:cNvSpPr txBox="1"/>
          <p:nvPr/>
        </p:nvSpPr>
        <p:spPr>
          <a:xfrm>
            <a:off x="1850" y="4908523"/>
            <a:ext cx="69744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Williams SA, Russo GA, 2015. </a:t>
            </a:r>
            <a:endParaRPr sz="800">
              <a:solidFill>
                <a:schemeClr val="accent1"/>
              </a:solidFill>
              <a:latin typeface="Proxima Nova"/>
              <a:ea typeface="Proxima Nova"/>
              <a:cs typeface="Proxima Nova"/>
              <a:sym typeface="Proxima Nova"/>
            </a:endParaRPr>
          </a:p>
        </p:txBody>
      </p:sp>
      <p:pic>
        <p:nvPicPr>
          <p:cNvPr id="182" name="Google Shape;182;p31"/>
          <p:cNvPicPr preferRelativeResize="0"/>
          <p:nvPr/>
        </p:nvPicPr>
        <p:blipFill>
          <a:blip r:embed="rId3">
            <a:alphaModFix/>
          </a:blip>
          <a:stretch>
            <a:fillRect/>
          </a:stretch>
        </p:blipFill>
        <p:spPr>
          <a:xfrm>
            <a:off x="616025" y="1523675"/>
            <a:ext cx="1885500" cy="2960475"/>
          </a:xfrm>
          <a:prstGeom prst="rect">
            <a:avLst/>
          </a:prstGeom>
          <a:noFill/>
          <a:ln>
            <a:noFill/>
          </a:ln>
          <a:effectLst>
            <a:outerShdw blurRad="57150" dist="19050" dir="5400000" algn="bl" rotWithShape="0">
              <a:srgbClr val="000000">
                <a:alpha val="50000"/>
              </a:srgbClr>
            </a:outerShdw>
          </a:effectLst>
        </p:spPr>
      </p:pic>
      <p:pic>
        <p:nvPicPr>
          <p:cNvPr id="183" name="Google Shape;183;p31"/>
          <p:cNvPicPr preferRelativeResize="0"/>
          <p:nvPr/>
        </p:nvPicPr>
        <p:blipFill>
          <a:blip r:embed="rId4">
            <a:alphaModFix/>
          </a:blip>
          <a:stretch>
            <a:fillRect/>
          </a:stretch>
        </p:blipFill>
        <p:spPr>
          <a:xfrm>
            <a:off x="6259696" y="1795200"/>
            <a:ext cx="2537625" cy="2347875"/>
          </a:xfrm>
          <a:prstGeom prst="rect">
            <a:avLst/>
          </a:prstGeom>
          <a:noFill/>
          <a:ln>
            <a:noFill/>
          </a:ln>
        </p:spPr>
      </p:pic>
      <p:sp>
        <p:nvSpPr>
          <p:cNvPr id="2" name="TextBox 1">
            <a:extLst>
              <a:ext uri="{FF2B5EF4-FFF2-40B4-BE49-F238E27FC236}">
                <a16:creationId xmlns:a16="http://schemas.microsoft.com/office/drawing/2014/main" id="{AD7EB51B-6558-D4C5-2074-48C8A0E659B9}"/>
              </a:ext>
            </a:extLst>
          </p:cNvPr>
          <p:cNvSpPr txBox="1"/>
          <p:nvPr/>
        </p:nvSpPr>
        <p:spPr>
          <a:xfrm>
            <a:off x="63500" y="4444999"/>
            <a:ext cx="43941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Selby, M. S., Gillette, A., Raval, Y., &amp; Sampson, M. J. (2019). </a:t>
            </a:r>
            <a:r>
              <a:rPr lang="en-US" sz="800" i="1">
                <a:latin typeface="Proxima Nova"/>
              </a:rPr>
              <a:t>Ventral view of chimpanzee (Pan troglodytes) skeleton</a:t>
            </a:r>
            <a:r>
              <a:rPr lang="en-US" sz="800">
                <a:latin typeface="Proxima Nova"/>
              </a:rPr>
              <a:t>. In </a:t>
            </a:r>
            <a:r>
              <a:rPr lang="en-US" sz="800" i="1">
                <a:latin typeface="Proxima Nova"/>
              </a:rPr>
              <a:t>Modern medical consequences of the ancient evolution of a long, flexible lumbar spine</a:t>
            </a:r>
            <a:r>
              <a:rPr lang="en-US" sz="800">
                <a:latin typeface="Proxima Nova"/>
              </a:rPr>
              <a:t>. </a:t>
            </a:r>
            <a:r>
              <a:rPr lang="en-US" sz="800" i="1">
                <a:latin typeface="Proxima Nova"/>
              </a:rPr>
              <a:t>Journal of Osteopathic Medicine</a:t>
            </a:r>
            <a:r>
              <a:rPr lang="en-US" sz="800">
                <a:latin typeface="Proxima Nova"/>
              </a:rPr>
              <a:t>.</a:t>
            </a:r>
          </a:p>
        </p:txBody>
      </p:sp>
      <p:sp>
        <p:nvSpPr>
          <p:cNvPr id="3" name="TextBox 2">
            <a:extLst>
              <a:ext uri="{FF2B5EF4-FFF2-40B4-BE49-F238E27FC236}">
                <a16:creationId xmlns:a16="http://schemas.microsoft.com/office/drawing/2014/main" id="{4C65B46C-4D2E-0F24-1B84-6EE731F51829}"/>
              </a:ext>
            </a:extLst>
          </p:cNvPr>
          <p:cNvSpPr txBox="1"/>
          <p:nvPr/>
        </p:nvSpPr>
        <p:spPr>
          <a:xfrm>
            <a:off x="5207000" y="4190998"/>
            <a:ext cx="3759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Selby, M. S., Gillette, A., Raval, Y., &amp; Sampson, M. J. (2019). </a:t>
            </a:r>
            <a:r>
              <a:rPr lang="en-US" sz="800" i="1">
                <a:latin typeface="Proxima Nova"/>
              </a:rPr>
              <a:t>Dorsal view of human (Homo sapiens, left) and gorilla (Gorilla </a:t>
            </a:r>
            <a:r>
              <a:rPr lang="en-US" sz="800" i="1" err="1">
                <a:latin typeface="Proxima Nova"/>
              </a:rPr>
              <a:t>gorilla</a:t>
            </a:r>
            <a:r>
              <a:rPr lang="en-US" sz="800" i="1">
                <a:latin typeface="Proxima Nova"/>
              </a:rPr>
              <a:t>, right) lumbar spines</a:t>
            </a:r>
            <a:r>
              <a:rPr lang="en-US" sz="800">
                <a:latin typeface="Proxima Nova"/>
              </a:rPr>
              <a:t>. In </a:t>
            </a:r>
            <a:r>
              <a:rPr lang="en-US" sz="800" i="1">
                <a:latin typeface="Proxima Nova"/>
              </a:rPr>
              <a:t>Modern medical consequences of the ancient evolution of a long, flexible lumbar spine</a:t>
            </a:r>
            <a:r>
              <a:rPr lang="en-US" sz="800">
                <a:latin typeface="Proxima Nova"/>
              </a:rPr>
              <a:t>. </a:t>
            </a:r>
            <a:r>
              <a:rPr lang="en-US" sz="800" i="1">
                <a:latin typeface="Proxima Nova"/>
              </a:rPr>
              <a:t>Journal of Osteopathic Medicine</a:t>
            </a:r>
            <a:endParaRPr lang="en-US" sz="800">
              <a:latin typeface="Proxima Nov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1"/>
          <p:cNvSpPr txBox="1"/>
          <p:nvPr/>
        </p:nvSpPr>
        <p:spPr>
          <a:xfrm>
            <a:off x="148953" y="1918886"/>
            <a:ext cx="5824846" cy="2913945"/>
          </a:xfrm>
          <a:prstGeom prst="rect">
            <a:avLst/>
          </a:prstGeom>
          <a:noFill/>
          <a:ln>
            <a:noFill/>
          </a:ln>
        </p:spPr>
        <p:txBody>
          <a:bodyPr spcFirstLastPara="1" wrap="square" lIns="91425" tIns="45700" rIns="91425" bIns="45700" anchor="t" anchorCtr="0">
            <a:noAutofit/>
          </a:bodyPr>
          <a:lstStyle/>
          <a:p>
            <a:pPr marL="400050" indent="-171450">
              <a:lnSpc>
                <a:spcPct val="90000"/>
              </a:lnSpc>
              <a:spcBef>
                <a:spcPts val="500"/>
              </a:spcBef>
              <a:buChar char="•"/>
            </a:pPr>
            <a:r>
              <a:rPr lang="en-US" sz="2000">
                <a:solidFill>
                  <a:schemeClr val="accent6"/>
                </a:solidFill>
                <a:ea typeface="Proxima Nova"/>
              </a:rPr>
              <a:t>Maximal LS forces during 75-100% 1 RM deadlift: </a:t>
            </a:r>
            <a:endParaRPr lang="en-US">
              <a:solidFill>
                <a:schemeClr val="accent6"/>
              </a:solidFill>
              <a:ea typeface="Proxima Nova"/>
            </a:endParaRPr>
          </a:p>
          <a:p>
            <a:pPr marL="857250" lvl="1" indent="-171450">
              <a:lnSpc>
                <a:spcPct val="90000"/>
              </a:lnSpc>
              <a:spcBef>
                <a:spcPts val="500"/>
              </a:spcBef>
              <a:buChar char="•"/>
            </a:pPr>
            <a:r>
              <a:rPr lang="en-US" sz="2000">
                <a:solidFill>
                  <a:schemeClr val="accent6"/>
                </a:solidFill>
                <a:ea typeface="Proxima Nova"/>
              </a:rPr>
              <a:t>Compressive force: </a:t>
            </a:r>
            <a:r>
              <a:rPr lang="en-US" sz="2000" b="1">
                <a:solidFill>
                  <a:schemeClr val="accent6"/>
                </a:solidFill>
                <a:ea typeface="Proxima Nova"/>
              </a:rPr>
              <a:t>18 </a:t>
            </a:r>
            <a:r>
              <a:rPr lang="en-US" sz="2000" b="1" err="1">
                <a:solidFill>
                  <a:schemeClr val="accent6"/>
                </a:solidFill>
                <a:ea typeface="Proxima Nova"/>
              </a:rPr>
              <a:t>kN</a:t>
            </a:r>
            <a:r>
              <a:rPr lang="en-US" sz="2000">
                <a:solidFill>
                  <a:schemeClr val="accent6"/>
                </a:solidFill>
                <a:ea typeface="Proxima Nova"/>
              </a:rPr>
              <a:t> (males) &amp; </a:t>
            </a:r>
            <a:r>
              <a:rPr lang="en-US" sz="2000" b="1">
                <a:solidFill>
                  <a:schemeClr val="accent6"/>
                </a:solidFill>
                <a:ea typeface="Proxima Nova"/>
              </a:rPr>
              <a:t>8 </a:t>
            </a:r>
            <a:r>
              <a:rPr lang="en-US" sz="2000" b="1" err="1">
                <a:solidFill>
                  <a:schemeClr val="accent6"/>
                </a:solidFill>
                <a:ea typeface="Proxima Nova"/>
              </a:rPr>
              <a:t>kN</a:t>
            </a:r>
            <a:r>
              <a:rPr lang="en-US" sz="2000">
                <a:solidFill>
                  <a:schemeClr val="accent6"/>
                </a:solidFill>
                <a:ea typeface="Proxima Nova"/>
              </a:rPr>
              <a:t> (females)</a:t>
            </a:r>
            <a:endParaRPr lang="en-US">
              <a:solidFill>
                <a:schemeClr val="accent6"/>
              </a:solidFill>
              <a:ea typeface="Proxima Nova"/>
            </a:endParaRPr>
          </a:p>
          <a:p>
            <a:pPr marL="857250" lvl="1" indent="-171450">
              <a:lnSpc>
                <a:spcPct val="90000"/>
              </a:lnSpc>
              <a:spcBef>
                <a:spcPts val="500"/>
              </a:spcBef>
              <a:buChar char="•"/>
            </a:pPr>
            <a:r>
              <a:rPr lang="en-US" sz="2000">
                <a:solidFill>
                  <a:schemeClr val="accent6"/>
                </a:solidFill>
                <a:ea typeface="Proxima Nova"/>
              </a:rPr>
              <a:t>Shear force: </a:t>
            </a:r>
            <a:r>
              <a:rPr lang="en-US" sz="2000" b="1">
                <a:solidFill>
                  <a:schemeClr val="accent6"/>
                </a:solidFill>
                <a:ea typeface="Proxima Nova"/>
              </a:rPr>
              <a:t>3 </a:t>
            </a:r>
            <a:r>
              <a:rPr lang="en-US" sz="2000" b="1" err="1">
                <a:solidFill>
                  <a:schemeClr val="accent6"/>
                </a:solidFill>
                <a:ea typeface="Proxima Nova"/>
              </a:rPr>
              <a:t>kN</a:t>
            </a:r>
            <a:r>
              <a:rPr lang="en-US" sz="2000" b="1">
                <a:solidFill>
                  <a:schemeClr val="accent6"/>
                </a:solidFill>
                <a:ea typeface="Proxima Nova"/>
              </a:rPr>
              <a:t> </a:t>
            </a:r>
            <a:r>
              <a:rPr lang="en-US" sz="2000">
                <a:solidFill>
                  <a:schemeClr val="accent6"/>
                </a:solidFill>
                <a:ea typeface="Proxima Nova"/>
              </a:rPr>
              <a:t>(males) &amp; </a:t>
            </a:r>
            <a:r>
              <a:rPr lang="en-US" sz="2000" b="1">
                <a:solidFill>
                  <a:schemeClr val="accent6"/>
                </a:solidFill>
                <a:ea typeface="Proxima Nova"/>
              </a:rPr>
              <a:t>2 </a:t>
            </a:r>
            <a:r>
              <a:rPr lang="en-US" sz="2000" b="1" err="1">
                <a:solidFill>
                  <a:schemeClr val="accent6"/>
                </a:solidFill>
                <a:ea typeface="Proxima Nova"/>
              </a:rPr>
              <a:t>kN</a:t>
            </a:r>
            <a:r>
              <a:rPr lang="en-US" sz="2000">
                <a:solidFill>
                  <a:schemeClr val="accent6"/>
                </a:solidFill>
                <a:ea typeface="Proxima Nova"/>
              </a:rPr>
              <a:t> (females)</a:t>
            </a:r>
            <a:endParaRPr lang="en-US">
              <a:solidFill>
                <a:schemeClr val="accent6"/>
              </a:solidFill>
            </a:endParaRPr>
          </a:p>
          <a:p>
            <a:pPr marL="400050" indent="-171450">
              <a:lnSpc>
                <a:spcPct val="90000"/>
              </a:lnSpc>
              <a:spcBef>
                <a:spcPts val="500"/>
              </a:spcBef>
              <a:buChar char="•"/>
            </a:pPr>
            <a:r>
              <a:rPr lang="en-US" sz="2000">
                <a:solidFill>
                  <a:schemeClr val="accent6"/>
                </a:solidFill>
                <a:ea typeface="Proxima Nova"/>
              </a:rPr>
              <a:t>Reported lumbar spine injury thresholds:</a:t>
            </a:r>
            <a:endParaRPr lang="en-US">
              <a:solidFill>
                <a:schemeClr val="accent6"/>
              </a:solidFill>
              <a:ea typeface="Proxima Nova"/>
            </a:endParaRPr>
          </a:p>
          <a:p>
            <a:pPr marL="857250" lvl="1" indent="-171450">
              <a:lnSpc>
                <a:spcPct val="90000"/>
              </a:lnSpc>
              <a:spcBef>
                <a:spcPts val="500"/>
              </a:spcBef>
              <a:buChar char="•"/>
            </a:pPr>
            <a:r>
              <a:rPr lang="en-US" sz="2000">
                <a:solidFill>
                  <a:schemeClr val="accent6"/>
                </a:solidFill>
                <a:ea typeface="Proxima Nova"/>
              </a:rPr>
              <a:t>Compressive force threshold: </a:t>
            </a:r>
            <a:r>
              <a:rPr lang="en-US" sz="2000" b="1">
                <a:solidFill>
                  <a:schemeClr val="accent6"/>
                </a:solidFill>
                <a:ea typeface="Proxima Nova"/>
              </a:rPr>
              <a:t>5-10 </a:t>
            </a:r>
            <a:r>
              <a:rPr lang="en-US" sz="2000" b="1" err="1">
                <a:solidFill>
                  <a:schemeClr val="accent6"/>
                </a:solidFill>
                <a:ea typeface="Proxima Nova"/>
              </a:rPr>
              <a:t>kN</a:t>
            </a:r>
            <a:r>
              <a:rPr lang="en-US" sz="2000" b="1">
                <a:solidFill>
                  <a:schemeClr val="accent6"/>
                </a:solidFill>
                <a:ea typeface="Proxima Nova"/>
              </a:rPr>
              <a:t> </a:t>
            </a:r>
            <a:endParaRPr lang="en-US" b="1">
              <a:solidFill>
                <a:schemeClr val="accent6"/>
              </a:solidFill>
              <a:ea typeface="Proxima Nova"/>
            </a:endParaRPr>
          </a:p>
          <a:p>
            <a:pPr marL="857250" lvl="1" indent="-171450">
              <a:lnSpc>
                <a:spcPct val="90000"/>
              </a:lnSpc>
              <a:spcBef>
                <a:spcPts val="500"/>
              </a:spcBef>
              <a:buChar char="•"/>
            </a:pPr>
            <a:r>
              <a:rPr lang="en-US" sz="2000">
                <a:solidFill>
                  <a:schemeClr val="accent6"/>
                </a:solidFill>
                <a:ea typeface="Proxima Nova"/>
              </a:rPr>
              <a:t>Shear force threshold:</a:t>
            </a:r>
            <a:r>
              <a:rPr lang="en-US" sz="2000" b="1">
                <a:solidFill>
                  <a:schemeClr val="accent6"/>
                </a:solidFill>
                <a:ea typeface="Proxima Nova"/>
              </a:rPr>
              <a:t> 1-2 </a:t>
            </a:r>
            <a:r>
              <a:rPr lang="en-US" sz="2000" b="1" err="1">
                <a:solidFill>
                  <a:schemeClr val="accent6"/>
                </a:solidFill>
                <a:ea typeface="Proxima Nova"/>
              </a:rPr>
              <a:t>kN</a:t>
            </a:r>
            <a:endParaRPr lang="en-US" sz="2000" b="1">
              <a:solidFill>
                <a:schemeClr val="accent6"/>
              </a:solidFill>
              <a:ea typeface="Proxima Nova"/>
            </a:endParaRPr>
          </a:p>
          <a:p>
            <a:pPr marL="0" marR="0" lvl="0" indent="0" algn="l">
              <a:spcBef>
                <a:spcPts val="0"/>
              </a:spcBef>
              <a:spcAft>
                <a:spcPts val="0"/>
              </a:spcAft>
              <a:buNone/>
            </a:pPr>
            <a:endParaRPr lang="en" sz="2000" i="0" u="none" strike="noStrike" cap="none">
              <a:solidFill>
                <a:schemeClr val="accent6"/>
              </a:solidFill>
              <a:latin typeface="Proxima Nova"/>
              <a:ea typeface="Proxima Nova"/>
              <a:cs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r"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r"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r"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2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a:solidFill>
                <a:schemeClr val="accent6"/>
              </a:solidFill>
              <a:latin typeface="Proxima Nova"/>
              <a:ea typeface="Proxima Nova"/>
              <a:cs typeface="Proxima Nova"/>
              <a:sym typeface="Proxima Nova"/>
            </a:endParaRPr>
          </a:p>
          <a:p>
            <a:pPr marR="0" lvl="0" algn="l" rtl="0">
              <a:spcBef>
                <a:spcPts val="0"/>
              </a:spcBef>
              <a:spcAft>
                <a:spcPts val="0"/>
              </a:spcAft>
              <a:buClr>
                <a:schemeClr val="accent6"/>
              </a:buClr>
            </a:pPr>
            <a:endParaRPr sz="1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accent6"/>
              </a:solidFill>
              <a:latin typeface="Proxima Nova"/>
              <a:ea typeface="Proxima Nova"/>
              <a:cs typeface="Proxima Nova"/>
              <a:sym typeface="Proxima Nova"/>
            </a:endParaRPr>
          </a:p>
        </p:txBody>
      </p:sp>
      <p:sp>
        <p:nvSpPr>
          <p:cNvPr id="678" name="Google Shape;678;p9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r>
              <a:rPr lang="en" sz="3200"/>
              <a:t>The </a:t>
            </a:r>
            <a:r>
              <a:rPr lang="en" sz="3200">
                <a:latin typeface="Proxima Nova"/>
                <a:ea typeface="Proxima Nova"/>
                <a:cs typeface="Proxima Nova"/>
                <a:sym typeface="Proxima Nova"/>
              </a:rPr>
              <a:t>Evidence: </a:t>
            </a:r>
            <a:r>
              <a:rPr lang="en" sz="3200"/>
              <a:t>Impact of Loading Flexed Spine</a:t>
            </a:r>
            <a:endParaRPr lang="en-US" sz="3200">
              <a:latin typeface="Proxima Nova"/>
              <a:ea typeface="Proxima Nova"/>
              <a:cs typeface="Proxima Nova"/>
            </a:endParaRPr>
          </a:p>
        </p:txBody>
      </p:sp>
      <p:sp>
        <p:nvSpPr>
          <p:cNvPr id="679" name="Google Shape;679;p91"/>
          <p:cNvSpPr txBox="1"/>
          <p:nvPr/>
        </p:nvSpPr>
        <p:spPr>
          <a:xfrm>
            <a:off x="-228600" y="4798958"/>
            <a:ext cx="7131000" cy="465225"/>
          </a:xfrm>
          <a:prstGeom prst="rect">
            <a:avLst/>
          </a:prstGeom>
          <a:noFill/>
          <a:ln>
            <a:noFill/>
          </a:ln>
        </p:spPr>
        <p:txBody>
          <a:bodyPr spcFirstLastPara="1" wrap="square" lIns="91425" tIns="91425" rIns="91425" bIns="91425" anchor="t" anchorCtr="0">
            <a:spAutoFit/>
          </a:bodyPr>
          <a:lstStyle/>
          <a:p>
            <a:pPr marL="228600">
              <a:lnSpc>
                <a:spcPct val="90000"/>
              </a:lnSpc>
              <a:spcBef>
                <a:spcPts val="1000"/>
              </a:spcBef>
            </a:pPr>
            <a:r>
              <a:rPr lang="en-US" sz="1100">
                <a:solidFill>
                  <a:schemeClr val="accent6"/>
                </a:solidFill>
              </a:rPr>
              <a:t>Ramirez VJ, </a:t>
            </a:r>
            <a:r>
              <a:rPr lang="en-US" sz="1100" err="1">
                <a:solidFill>
                  <a:schemeClr val="accent6"/>
                </a:solidFill>
              </a:rPr>
              <a:t>Bazrgari</a:t>
            </a:r>
            <a:r>
              <a:rPr lang="en-US" sz="1100">
                <a:solidFill>
                  <a:schemeClr val="accent6"/>
                </a:solidFill>
              </a:rPr>
              <a:t> B, Gao F, Samaan M, 2022. </a:t>
            </a:r>
          </a:p>
        </p:txBody>
      </p:sp>
      <p:sp>
        <p:nvSpPr>
          <p:cNvPr id="681" name="Google Shape;681;p91"/>
          <p:cNvSpPr txBox="1"/>
          <p:nvPr/>
        </p:nvSpPr>
        <p:spPr>
          <a:xfrm>
            <a:off x="147103" y="1195409"/>
            <a:ext cx="8520486" cy="800189"/>
          </a:xfrm>
          <a:prstGeom prst="rect">
            <a:avLst/>
          </a:prstGeom>
          <a:noFill/>
          <a:ln>
            <a:noFill/>
          </a:ln>
        </p:spPr>
        <p:txBody>
          <a:bodyPr spcFirstLastPara="1" wrap="square" lIns="91425" tIns="91425" rIns="91425" bIns="91425" anchor="t" anchorCtr="0">
            <a:spAutoFit/>
          </a:bodyPr>
          <a:lstStyle/>
          <a:p>
            <a:pPr marL="101600">
              <a:buClr>
                <a:schemeClr val="accent6"/>
              </a:buClr>
              <a:buSzPts val="2000"/>
            </a:pPr>
            <a:r>
              <a:rPr lang="en" sz="2000">
                <a:solidFill>
                  <a:schemeClr val="accent6"/>
                </a:solidFill>
                <a:latin typeface="Proxima Nova"/>
                <a:ea typeface="Roboto"/>
                <a:cs typeface="Roboto"/>
              </a:rPr>
              <a:t>Low back biomechanics during repetitive deadlifts (2022)</a:t>
            </a:r>
          </a:p>
          <a:p>
            <a:pPr marL="101600">
              <a:buSzPts val="2000"/>
            </a:pPr>
            <a:r>
              <a:rPr lang="en" sz="2000">
                <a:solidFill>
                  <a:schemeClr val="accent6"/>
                </a:solidFill>
                <a:latin typeface="Proxima Nova"/>
                <a:ea typeface="Roboto"/>
                <a:cs typeface="Roboto"/>
              </a:rPr>
              <a:t>Review included 17 studies assessing forces at the lumbar spine</a:t>
            </a:r>
          </a:p>
        </p:txBody>
      </p:sp>
      <p:pic>
        <p:nvPicPr>
          <p:cNvPr id="2" name="Picture 1" descr="Shapeshifter Odyssey: A Transformational Perfect Storm | RAW with Marty  Gallagher">
            <a:extLst>
              <a:ext uri="{FF2B5EF4-FFF2-40B4-BE49-F238E27FC236}">
                <a16:creationId xmlns:a16="http://schemas.microsoft.com/office/drawing/2014/main" id="{CD3AE81D-B94A-12B7-B816-54B106788060}"/>
              </a:ext>
            </a:extLst>
          </p:cNvPr>
          <p:cNvPicPr>
            <a:picLocks noChangeAspect="1"/>
          </p:cNvPicPr>
          <p:nvPr/>
        </p:nvPicPr>
        <p:blipFill>
          <a:blip r:embed="rId4"/>
          <a:stretch>
            <a:fillRect/>
          </a:stretch>
        </p:blipFill>
        <p:spPr>
          <a:xfrm>
            <a:off x="6090097" y="2334264"/>
            <a:ext cx="2743200" cy="2084832"/>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6">
          <a:extLst>
            <a:ext uri="{FF2B5EF4-FFF2-40B4-BE49-F238E27FC236}">
              <a16:creationId xmlns:a16="http://schemas.microsoft.com/office/drawing/2014/main" id="{9DC845C2-4965-9F38-02CD-8FBD23D3E81C}"/>
            </a:ext>
          </a:extLst>
        </p:cNvPr>
        <p:cNvGrpSpPr/>
        <p:nvPr/>
      </p:nvGrpSpPr>
      <p:grpSpPr>
        <a:xfrm>
          <a:off x="0" y="0"/>
          <a:ext cx="0" cy="0"/>
          <a:chOff x="0" y="0"/>
          <a:chExt cx="0" cy="0"/>
        </a:xfrm>
      </p:grpSpPr>
      <p:sp>
        <p:nvSpPr>
          <p:cNvPr id="677" name="Google Shape;677;p91">
            <a:extLst>
              <a:ext uri="{FF2B5EF4-FFF2-40B4-BE49-F238E27FC236}">
                <a16:creationId xmlns:a16="http://schemas.microsoft.com/office/drawing/2014/main" id="{314CD4A5-67C9-80CA-B216-3F8BEC2D02B4}"/>
              </a:ext>
            </a:extLst>
          </p:cNvPr>
          <p:cNvSpPr txBox="1"/>
          <p:nvPr/>
        </p:nvSpPr>
        <p:spPr>
          <a:xfrm>
            <a:off x="246000" y="1409750"/>
            <a:ext cx="8520600" cy="1646400"/>
          </a:xfrm>
          <a:prstGeom prst="rect">
            <a:avLst/>
          </a:prstGeom>
          <a:noFill/>
          <a:ln>
            <a:noFill/>
          </a:ln>
        </p:spPr>
        <p:txBody>
          <a:bodyPr spcFirstLastPara="1" wrap="square" lIns="91425" tIns="45700" rIns="91425" bIns="45700" anchor="t" anchorCtr="0">
            <a:noAutofit/>
          </a:bodyPr>
          <a:lstStyle/>
          <a:p>
            <a:r>
              <a:rPr lang="en" sz="2000" i="0" u="none" strike="noStrike" cap="none">
                <a:solidFill>
                  <a:schemeClr val="accent6"/>
                </a:solidFill>
                <a:latin typeface="Proxima Nova"/>
                <a:ea typeface="Proxima Nova"/>
                <a:cs typeface="Proxima Nova"/>
                <a:sym typeface="Proxima Nova"/>
              </a:rPr>
              <a:t>Top Injury Rates</a:t>
            </a:r>
            <a:r>
              <a:rPr lang="en" sz="2000">
                <a:solidFill>
                  <a:schemeClr val="accent6"/>
                </a:solidFill>
                <a:latin typeface="Proxima Nova"/>
                <a:ea typeface="Proxima Nova"/>
                <a:cs typeface="Proxima Nova"/>
                <a:sym typeface="Proxima Nova"/>
              </a:rPr>
              <a:t> Across 15 Sports </a:t>
            </a:r>
            <a:endParaRPr sz="2000" i="0" u="none" strike="noStrike" cap="none">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r"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r"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r"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2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a:solidFill>
                <a:schemeClr val="accent6"/>
              </a:solidFill>
              <a:latin typeface="Proxima Nova"/>
              <a:ea typeface="Proxima Nova"/>
              <a:cs typeface="Proxima Nova"/>
              <a:sym typeface="Proxima Nova"/>
            </a:endParaRPr>
          </a:p>
          <a:p>
            <a:pPr marL="457200" marR="0" lvl="0" indent="-317500" algn="l" rtl="0">
              <a:spcBef>
                <a:spcPts val="0"/>
              </a:spcBef>
              <a:spcAft>
                <a:spcPts val="0"/>
              </a:spcAft>
              <a:buClr>
                <a:schemeClr val="accent6"/>
              </a:buClr>
              <a:buSzPts val="1400"/>
              <a:buFont typeface="Proxima Nova"/>
              <a:buChar char="●"/>
            </a:pPr>
            <a:r>
              <a:rPr lang="en">
                <a:solidFill>
                  <a:schemeClr val="accent6"/>
                </a:solidFill>
                <a:latin typeface="Proxima Nova"/>
                <a:ea typeface="Proxima Nova"/>
                <a:cs typeface="Proxima Nova"/>
                <a:sym typeface="Proxima Nova"/>
              </a:rPr>
              <a:t>Men’s - baseball, basketball, football (fall), football (spring), gymnastics, hockey, lacrosse, soccer, wrestling </a:t>
            </a:r>
            <a:endParaRPr>
              <a:solidFill>
                <a:schemeClr val="accent6"/>
              </a:solidFill>
              <a:latin typeface="Proxima Nova"/>
              <a:ea typeface="Proxima Nova"/>
              <a:cs typeface="Proxima Nova"/>
              <a:sym typeface="Proxima Nova"/>
            </a:endParaRPr>
          </a:p>
          <a:p>
            <a:pPr marL="457200" marR="0" lvl="0" indent="-317500" algn="l" rtl="0">
              <a:spcBef>
                <a:spcPts val="0"/>
              </a:spcBef>
              <a:spcAft>
                <a:spcPts val="0"/>
              </a:spcAft>
              <a:buClr>
                <a:schemeClr val="accent6"/>
              </a:buClr>
              <a:buSzPts val="1400"/>
              <a:buFont typeface="Proxima Nova"/>
              <a:buChar char="●"/>
            </a:pPr>
            <a:r>
              <a:rPr lang="en">
                <a:solidFill>
                  <a:schemeClr val="accent6"/>
                </a:solidFill>
                <a:latin typeface="Proxima Nova"/>
                <a:ea typeface="Proxima Nova"/>
                <a:cs typeface="Proxima Nova"/>
                <a:sym typeface="Proxima Nova"/>
              </a:rPr>
              <a:t>Women’s - basketball, field hockey, gymnastics, lacrosse, soccer, softball, volleyball </a:t>
            </a:r>
            <a:endParaRPr sz="4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accent6"/>
              </a:solidFill>
              <a:latin typeface="Proxima Nova"/>
              <a:ea typeface="Proxima Nova"/>
              <a:cs typeface="Proxima Nova"/>
              <a:sym typeface="Proxima Nova"/>
            </a:endParaRPr>
          </a:p>
        </p:txBody>
      </p:sp>
      <p:sp>
        <p:nvSpPr>
          <p:cNvPr id="678" name="Google Shape;678;p91">
            <a:extLst>
              <a:ext uri="{FF2B5EF4-FFF2-40B4-BE49-F238E27FC236}">
                <a16:creationId xmlns:a16="http://schemas.microsoft.com/office/drawing/2014/main" id="{4A4937A5-D4BE-D2D8-C29F-1E96532D4277}"/>
              </a:ext>
            </a:extLst>
          </p:cNvPr>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r>
              <a:rPr lang="en" sz="3600"/>
              <a:t>The </a:t>
            </a:r>
            <a:r>
              <a:rPr lang="en" sz="3600">
                <a:latin typeface="Proxima Nova"/>
                <a:ea typeface="Proxima Nova"/>
                <a:cs typeface="Proxima Nova"/>
                <a:sym typeface="Proxima Nova"/>
              </a:rPr>
              <a:t>Evidence: Collegiate </a:t>
            </a:r>
            <a:r>
              <a:rPr lang="en" sz="3600"/>
              <a:t>Injury Rates</a:t>
            </a:r>
            <a:endParaRPr sz="3600">
              <a:latin typeface="Proxima Nova"/>
              <a:ea typeface="Proxima Nova"/>
              <a:cs typeface="Proxima Nova"/>
              <a:sym typeface="Proxima Nova"/>
            </a:endParaRPr>
          </a:p>
        </p:txBody>
      </p:sp>
      <p:sp>
        <p:nvSpPr>
          <p:cNvPr id="679" name="Google Shape;679;p91">
            <a:extLst>
              <a:ext uri="{FF2B5EF4-FFF2-40B4-BE49-F238E27FC236}">
                <a16:creationId xmlns:a16="http://schemas.microsoft.com/office/drawing/2014/main" id="{D721F642-6B0E-3BE0-9335-0C29A3D7330B}"/>
              </a:ext>
            </a:extLst>
          </p:cNvPr>
          <p:cNvSpPr txBox="1"/>
          <p:nvPr/>
        </p:nvSpPr>
        <p:spPr>
          <a:xfrm>
            <a:off x="0" y="4649612"/>
            <a:ext cx="7431037" cy="769411"/>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1100">
                <a:solidFill>
                  <a:schemeClr val="accent6"/>
                </a:solidFill>
                <a:latin typeface="Calibri"/>
                <a:ea typeface="Calibri"/>
                <a:cs typeface="Calibri"/>
                <a:sym typeface="Proxima Nova"/>
              </a:rPr>
              <a:t>Hootman, Dick, Agel, 2007. </a:t>
            </a:r>
            <a:r>
              <a:rPr lang="en-US" sz="1100">
                <a:solidFill>
                  <a:schemeClr val="accent6"/>
                </a:solidFill>
                <a:latin typeface="Calibri"/>
                <a:ea typeface="Calibri"/>
                <a:cs typeface="Calibri"/>
                <a:sym typeface="Proxima Nova"/>
              </a:rPr>
              <a:t>Kerr ZY, </a:t>
            </a:r>
            <a:r>
              <a:rPr lang="en-US" sz="1100" err="1">
                <a:solidFill>
                  <a:schemeClr val="accent6"/>
                </a:solidFill>
                <a:latin typeface="Calibri"/>
                <a:ea typeface="Calibri"/>
                <a:cs typeface="Calibri"/>
                <a:sym typeface="Proxima Nova"/>
              </a:rPr>
              <a:t>Lynall</a:t>
            </a:r>
            <a:r>
              <a:rPr lang="en-US" sz="1100">
                <a:solidFill>
                  <a:schemeClr val="accent6"/>
                </a:solidFill>
                <a:latin typeface="Calibri"/>
                <a:ea typeface="Calibri"/>
                <a:cs typeface="Calibri"/>
                <a:sym typeface="Proxima Nova"/>
              </a:rPr>
              <a:t> RC, </a:t>
            </a:r>
            <a:r>
              <a:rPr lang="en-US" sz="1100" err="1">
                <a:solidFill>
                  <a:schemeClr val="accent6"/>
                </a:solidFill>
                <a:latin typeface="Calibri"/>
                <a:ea typeface="Calibri"/>
                <a:cs typeface="Calibri"/>
                <a:sym typeface="Proxima Nova"/>
              </a:rPr>
              <a:t>Roos</a:t>
            </a:r>
            <a:r>
              <a:rPr lang="en-US" sz="1100">
                <a:solidFill>
                  <a:schemeClr val="accent6"/>
                </a:solidFill>
                <a:latin typeface="Calibri"/>
                <a:ea typeface="Calibri"/>
                <a:cs typeface="Calibri"/>
                <a:sym typeface="Proxima Nova"/>
              </a:rPr>
              <a:t> KG, Dalton SL, Djoko A, Dompier TP, 2017. Kay MC, Register-Mihalik JK, Gray AD, Djoko A, Dompier TP, Kerr ZY, 2017. </a:t>
            </a:r>
            <a:endParaRPr lang="en-US" sz="1100">
              <a:solidFill>
                <a:schemeClr val="accent6"/>
              </a:solidFill>
              <a:latin typeface="Calibri"/>
              <a:ea typeface="Calibri"/>
              <a:cs typeface="Calibri"/>
            </a:endParaRPr>
          </a:p>
          <a:p>
            <a:pPr>
              <a:buSzPts val="1100"/>
            </a:pPr>
            <a:endParaRPr lang="en" sz="800">
              <a:solidFill>
                <a:schemeClr val="accent6"/>
              </a:solidFill>
              <a:latin typeface="Proxima Nova"/>
              <a:ea typeface="Calibri"/>
              <a:cs typeface="Calibri"/>
            </a:endParaRPr>
          </a:p>
          <a:p>
            <a:endParaRPr lang="en-US" sz="800">
              <a:solidFill>
                <a:schemeClr val="accent6"/>
              </a:solidFill>
              <a:latin typeface="Proxima Nova"/>
              <a:ea typeface="Proxima Nova"/>
              <a:cs typeface="Proxima Nova"/>
            </a:endParaRPr>
          </a:p>
        </p:txBody>
      </p:sp>
      <p:pic>
        <p:nvPicPr>
          <p:cNvPr id="680" name="Google Shape;680;p91">
            <a:extLst>
              <a:ext uri="{FF2B5EF4-FFF2-40B4-BE49-F238E27FC236}">
                <a16:creationId xmlns:a16="http://schemas.microsoft.com/office/drawing/2014/main" id="{91B8DF8A-A2C5-0825-3A5E-AA25DDB49208}"/>
              </a:ext>
            </a:extLst>
          </p:cNvPr>
          <p:cNvPicPr preferRelativeResize="0"/>
          <p:nvPr/>
        </p:nvPicPr>
        <p:blipFill>
          <a:blip r:embed="rId4">
            <a:alphaModFix/>
          </a:blip>
          <a:stretch>
            <a:fillRect/>
          </a:stretch>
        </p:blipFill>
        <p:spPr>
          <a:xfrm>
            <a:off x="514325" y="1904650"/>
            <a:ext cx="3997850" cy="1764625"/>
          </a:xfrm>
          <a:prstGeom prst="rect">
            <a:avLst/>
          </a:prstGeom>
          <a:noFill/>
          <a:ln>
            <a:noFill/>
          </a:ln>
          <a:effectLst>
            <a:outerShdw blurRad="57150" dist="19050" dir="5400000" algn="bl" rotWithShape="0">
              <a:srgbClr val="000000">
                <a:alpha val="50000"/>
              </a:srgbClr>
            </a:outerShdw>
          </a:effectLst>
        </p:spPr>
      </p:pic>
      <p:sp>
        <p:nvSpPr>
          <p:cNvPr id="681" name="Google Shape;681;p91">
            <a:extLst>
              <a:ext uri="{FF2B5EF4-FFF2-40B4-BE49-F238E27FC236}">
                <a16:creationId xmlns:a16="http://schemas.microsoft.com/office/drawing/2014/main" id="{73D77722-152C-F277-845F-7DB49852BC04}"/>
              </a:ext>
            </a:extLst>
          </p:cNvPr>
          <p:cNvSpPr txBox="1"/>
          <p:nvPr/>
        </p:nvSpPr>
        <p:spPr>
          <a:xfrm>
            <a:off x="4765200" y="2200925"/>
            <a:ext cx="4067100" cy="1323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accent6"/>
              </a:buClr>
              <a:buSzPts val="2000"/>
              <a:buFont typeface="Proxima Nova"/>
              <a:buAutoNum type="arabicPeriod"/>
            </a:pPr>
            <a:r>
              <a:rPr lang="en" sz="2000">
                <a:solidFill>
                  <a:schemeClr val="accent6"/>
                </a:solidFill>
                <a:latin typeface="Proxima Nova"/>
                <a:ea typeface="Proxima Nova"/>
                <a:cs typeface="Proxima Nova"/>
                <a:sym typeface="Proxima Nova"/>
              </a:rPr>
              <a:t>Lower extremity 50+%</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AutoNum type="arabicPeriod"/>
            </a:pPr>
            <a:r>
              <a:rPr lang="en" sz="2000">
                <a:solidFill>
                  <a:schemeClr val="accent6"/>
                </a:solidFill>
                <a:latin typeface="Proxima Nova"/>
                <a:ea typeface="Proxima Nova"/>
                <a:cs typeface="Proxima Nova"/>
                <a:sym typeface="Proxima Nova"/>
              </a:rPr>
              <a:t>Upper extremity 40%</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AutoNum type="arabicPeriod"/>
            </a:pPr>
            <a:r>
              <a:rPr lang="en" sz="2000">
                <a:solidFill>
                  <a:schemeClr val="accent6"/>
                </a:solidFill>
                <a:latin typeface="Proxima Nova"/>
                <a:ea typeface="Proxima Nova"/>
                <a:cs typeface="Proxima Nova"/>
                <a:sym typeface="Proxima Nova"/>
              </a:rPr>
              <a:t>Trunk and low back &lt;10 % </a:t>
            </a: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a:latin typeface="Roboto"/>
              <a:ea typeface="Roboto"/>
              <a:cs typeface="Roboto"/>
              <a:sym typeface="Roboto"/>
            </a:endParaRPr>
          </a:p>
        </p:txBody>
      </p:sp>
    </p:spTree>
    <p:extLst>
      <p:ext uri="{BB962C8B-B14F-4D97-AF65-F5344CB8AC3E}">
        <p14:creationId xmlns:p14="http://schemas.microsoft.com/office/powerpoint/2010/main" val="126687352"/>
      </p:ext>
    </p:extLst>
  </p:cSld>
  <p:clrMapOvr>
    <a:masterClrMapping/>
  </p:clrMapOvr>
  <p:extLst>
    <p:ext uri="{6950BFC3-D8DA-4A85-94F7-54DA5524770B}">
      <p188:commentRel xmlns:p188="http://schemas.microsoft.com/office/powerpoint/2018/8/main" r:id="rId3"/>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94"/>
          <p:cNvSpPr txBox="1"/>
          <p:nvPr/>
        </p:nvSpPr>
        <p:spPr>
          <a:xfrm>
            <a:off x="-39300" y="1392625"/>
            <a:ext cx="9222600" cy="293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u="none" strike="noStrike" cap="none">
                <a:solidFill>
                  <a:schemeClr val="accent6"/>
                </a:solidFill>
                <a:latin typeface="Proxima Nova"/>
                <a:ea typeface="Proxima Nova"/>
                <a:cs typeface="Proxima Nova"/>
                <a:sym typeface="Proxima Nova"/>
              </a:rPr>
              <a:t>The low back is the most frequently injured body part</a:t>
            </a:r>
            <a:r>
              <a:rPr lang="en" sz="1800">
                <a:solidFill>
                  <a:schemeClr val="accent6"/>
                </a:solidFill>
                <a:latin typeface="Proxima Nova"/>
                <a:ea typeface="Proxima Nova"/>
                <a:cs typeface="Proxima Nova"/>
                <a:sym typeface="Proxima Nova"/>
              </a:rPr>
              <a:t> in elite competitive weightlifters</a:t>
            </a:r>
            <a:endParaRPr sz="1800" i="1">
              <a:solidFill>
                <a:schemeClr val="accent6"/>
              </a:solidFill>
              <a:latin typeface="Proxima Nova"/>
              <a:ea typeface="Proxima Nova"/>
              <a:cs typeface="Proxima Nova"/>
              <a:sym typeface="Proxima Nova"/>
            </a:endParaRPr>
          </a:p>
        </p:txBody>
      </p:sp>
      <p:sp>
        <p:nvSpPr>
          <p:cNvPr id="709" name="Google Shape;709;p94"/>
          <p:cNvSpPr txBox="1">
            <a:spLocks noGrp="1"/>
          </p:cNvSpPr>
          <p:nvPr>
            <p:ph type="title"/>
          </p:nvPr>
        </p:nvSpPr>
        <p:spPr>
          <a:xfrm>
            <a:off x="311700" y="79817"/>
            <a:ext cx="8520600" cy="623700"/>
          </a:xfrm>
          <a:prstGeom prst="rect">
            <a:avLst/>
          </a:prstGeom>
        </p:spPr>
        <p:txBody>
          <a:bodyPr spcFirstLastPara="1" wrap="square" lIns="91425" tIns="91425" rIns="91425" bIns="91425" anchor="t" anchorCtr="0">
            <a:normAutofit fontScale="90000"/>
          </a:bodyPr>
          <a:lstStyle/>
          <a:p>
            <a:pPr>
              <a:buClr>
                <a:schemeClr val="accent6"/>
              </a:buClr>
              <a:buSzPct val="28947"/>
            </a:pPr>
            <a:r>
              <a:rPr lang="en"/>
              <a:t>The Evidence: </a:t>
            </a:r>
            <a:br>
              <a:rPr lang="en"/>
            </a:br>
            <a:r>
              <a:rPr lang="en"/>
              <a:t>Injury Rates in Lifting Sports</a:t>
            </a:r>
            <a:endParaRPr/>
          </a:p>
        </p:txBody>
      </p:sp>
      <p:pic>
        <p:nvPicPr>
          <p:cNvPr id="710" name="Google Shape;710;p94"/>
          <p:cNvPicPr preferRelativeResize="0"/>
          <p:nvPr/>
        </p:nvPicPr>
        <p:blipFill>
          <a:blip r:embed="rId4">
            <a:alphaModFix/>
          </a:blip>
          <a:stretch>
            <a:fillRect/>
          </a:stretch>
        </p:blipFill>
        <p:spPr>
          <a:xfrm>
            <a:off x="4863349" y="1982550"/>
            <a:ext cx="1610050" cy="2260101"/>
          </a:xfrm>
          <a:prstGeom prst="rect">
            <a:avLst/>
          </a:prstGeom>
          <a:noFill/>
          <a:ln>
            <a:noFill/>
          </a:ln>
          <a:effectLst>
            <a:outerShdw blurRad="57150" dist="19050" dir="5400000" algn="bl" rotWithShape="0">
              <a:srgbClr val="000000">
                <a:alpha val="50000"/>
              </a:srgbClr>
            </a:outerShdw>
          </a:effectLst>
        </p:spPr>
      </p:pic>
      <p:pic>
        <p:nvPicPr>
          <p:cNvPr id="711" name="Google Shape;711;p94"/>
          <p:cNvPicPr preferRelativeResize="0"/>
          <p:nvPr/>
        </p:nvPicPr>
        <p:blipFill rotWithShape="1">
          <a:blip r:embed="rId5">
            <a:alphaModFix/>
          </a:blip>
          <a:srcRect r="67535"/>
          <a:stretch/>
        </p:blipFill>
        <p:spPr>
          <a:xfrm>
            <a:off x="2606050" y="1982550"/>
            <a:ext cx="1685776" cy="2260100"/>
          </a:xfrm>
          <a:prstGeom prst="rect">
            <a:avLst/>
          </a:prstGeom>
          <a:noFill/>
          <a:ln>
            <a:noFill/>
          </a:ln>
          <a:effectLst>
            <a:outerShdw blurRad="57150" dist="19050" dir="5400000" algn="bl" rotWithShape="0">
              <a:srgbClr val="000000">
                <a:alpha val="50000"/>
              </a:srgbClr>
            </a:outerShdw>
          </a:effectLst>
        </p:spPr>
      </p:pic>
      <p:sp>
        <p:nvSpPr>
          <p:cNvPr id="712" name="Google Shape;712;p94"/>
          <p:cNvSpPr txBox="1"/>
          <p:nvPr/>
        </p:nvSpPr>
        <p:spPr>
          <a:xfrm>
            <a:off x="-42863" y="4791056"/>
            <a:ext cx="7362300" cy="353913"/>
          </a:xfrm>
          <a:prstGeom prst="rect">
            <a:avLst/>
          </a:prstGeom>
          <a:noFill/>
          <a:ln>
            <a:noFill/>
          </a:ln>
        </p:spPr>
        <p:txBody>
          <a:bodyPr spcFirstLastPara="1" wrap="square" lIns="91425" tIns="91425" rIns="91425" bIns="91425" anchor="t" anchorCtr="0">
            <a:spAutoFit/>
          </a:bodyPr>
          <a:lstStyle/>
          <a:p>
            <a:pPr lvl="4"/>
            <a:r>
              <a:rPr lang="en-US" sz="1100">
                <a:solidFill>
                  <a:schemeClr val="accent1"/>
                </a:solidFill>
                <a:latin typeface="Calibri"/>
                <a:ea typeface="Calibri"/>
                <a:cs typeface="Calibri"/>
              </a:rPr>
              <a:t>Aasa U, </a:t>
            </a:r>
            <a:r>
              <a:rPr lang="en-US" sz="1100" err="1">
                <a:solidFill>
                  <a:schemeClr val="accent1"/>
                </a:solidFill>
                <a:latin typeface="Calibri"/>
                <a:ea typeface="Calibri"/>
                <a:cs typeface="Calibri"/>
              </a:rPr>
              <a:t>Svartholm</a:t>
            </a:r>
            <a:r>
              <a:rPr lang="en-US" sz="1100">
                <a:solidFill>
                  <a:schemeClr val="accent1"/>
                </a:solidFill>
                <a:latin typeface="Calibri"/>
                <a:ea typeface="Calibri"/>
                <a:cs typeface="Calibri"/>
              </a:rPr>
              <a:t> I, Andersson F, Berglund L, 2016.  Tung MJY, Lantz GA, Lopes AD, Berglund L,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0"/>
                                        </p:tgtEl>
                                        <p:attrNameLst>
                                          <p:attrName>style.visibility</p:attrName>
                                        </p:attrNameLst>
                                      </p:cBhvr>
                                      <p:to>
                                        <p:strVal val="visible"/>
                                      </p:to>
                                    </p:set>
                                    <p:animEffect transition="in" filter="fade">
                                      <p:cBhvr>
                                        <p:cTn id="7" dur="10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92"/>
          <p:cNvSpPr txBox="1"/>
          <p:nvPr/>
        </p:nvSpPr>
        <p:spPr>
          <a:xfrm>
            <a:off x="74275" y="1309500"/>
            <a:ext cx="4621500" cy="331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0" u="none" strike="noStrike" cap="none">
                <a:solidFill>
                  <a:schemeClr val="accent6"/>
                </a:solidFill>
                <a:latin typeface="Proxima Nova"/>
                <a:ea typeface="Proxima Nova"/>
                <a:cs typeface="Proxima Nova"/>
                <a:sym typeface="Proxima Nova"/>
              </a:rPr>
              <a:t>The Epidemiology of Injuries across the Weight-Training Sports</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The </a:t>
            </a:r>
            <a:r>
              <a:rPr lang="en" sz="2000">
                <a:solidFill>
                  <a:schemeClr val="accent6"/>
                </a:solidFill>
                <a:latin typeface="Proxima Nova"/>
                <a:ea typeface="Proxima Nova"/>
                <a:cs typeface="Proxima Nova"/>
                <a:sym typeface="Proxima Nova"/>
              </a:rPr>
              <a:t>low back and shoulder were consistently the most injured areas</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Exercises associated with these injuries</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Deep squat</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Deadlift</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Tire flip</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Weight toss</a:t>
            </a: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688" name="Google Shape;688;p92"/>
          <p:cNvSpPr txBox="1">
            <a:spLocks noGrp="1"/>
          </p:cNvSpPr>
          <p:nvPr>
            <p:ph type="title"/>
          </p:nvPr>
        </p:nvSpPr>
        <p:spPr>
          <a:xfrm>
            <a:off x="311700" y="103838"/>
            <a:ext cx="8520600" cy="623700"/>
          </a:xfrm>
          <a:prstGeom prst="rect">
            <a:avLst/>
          </a:prstGeom>
        </p:spPr>
        <p:txBody>
          <a:bodyPr spcFirstLastPara="1" wrap="square" lIns="91425" tIns="91425" rIns="91425" bIns="91425" anchor="t" anchorCtr="0">
            <a:noAutofit/>
          </a:bodyPr>
          <a:lstStyle/>
          <a:p>
            <a:pPr marL="457200"/>
            <a:r>
              <a:rPr lang="en" sz="3600"/>
              <a:t>The </a:t>
            </a:r>
            <a:r>
              <a:rPr lang="en" sz="3600">
                <a:latin typeface="Proxima Nova"/>
                <a:ea typeface="Proxima Nova"/>
                <a:cs typeface="Proxima Nova"/>
                <a:sym typeface="Proxima Nova"/>
              </a:rPr>
              <a:t>Evidence: </a:t>
            </a:r>
            <a:br>
              <a:rPr lang="en" sz="3600">
                <a:latin typeface="Proxima Nova"/>
                <a:ea typeface="Proxima Nova"/>
                <a:cs typeface="Proxima Nova"/>
                <a:sym typeface="Proxima Nova"/>
              </a:rPr>
            </a:br>
            <a:r>
              <a:rPr lang="en" sz="3400"/>
              <a:t>Injury Rates in Lifting Sports</a:t>
            </a:r>
            <a:endParaRPr lang="en" sz="3400" b="0">
              <a:solidFill>
                <a:srgbClr val="000000"/>
              </a:solidFill>
            </a:endParaRPr>
          </a:p>
          <a:p>
            <a:pPr marL="457200" lvl="0" indent="0" algn="ctr">
              <a:spcBef>
                <a:spcPts val="0"/>
              </a:spcBef>
              <a:spcAft>
                <a:spcPts val="0"/>
              </a:spcAft>
              <a:buNone/>
            </a:pPr>
            <a:endParaRPr lang="en" sz="3600">
              <a:latin typeface="Proxima Nova"/>
              <a:ea typeface="Proxima Nova"/>
              <a:cs typeface="Proxima Nova"/>
            </a:endParaRPr>
          </a:p>
          <a:p>
            <a:pPr marL="0" lvl="0" indent="0" algn="ctr" rtl="0">
              <a:spcBef>
                <a:spcPts val="0"/>
              </a:spcBef>
              <a:spcAft>
                <a:spcPts val="0"/>
              </a:spcAft>
              <a:buNone/>
            </a:pPr>
            <a:endParaRPr/>
          </a:p>
        </p:txBody>
      </p:sp>
      <p:pic>
        <p:nvPicPr>
          <p:cNvPr id="689" name="Google Shape;689;p92"/>
          <p:cNvPicPr preferRelativeResize="0"/>
          <p:nvPr/>
        </p:nvPicPr>
        <p:blipFill rotWithShape="1">
          <a:blip r:embed="rId3">
            <a:alphaModFix/>
          </a:blip>
          <a:srcRect/>
          <a:stretch/>
        </p:blipFill>
        <p:spPr>
          <a:xfrm>
            <a:off x="6234549" y="2742524"/>
            <a:ext cx="1816525" cy="1816525"/>
          </a:xfrm>
          <a:prstGeom prst="rect">
            <a:avLst/>
          </a:prstGeom>
          <a:noFill/>
          <a:ln>
            <a:noFill/>
          </a:ln>
          <a:effectLst>
            <a:outerShdw blurRad="57150" dist="66675" dir="5400000" algn="bl" rotWithShape="0">
              <a:srgbClr val="000000">
                <a:alpha val="50000"/>
              </a:srgbClr>
            </a:outerShdw>
          </a:effectLst>
        </p:spPr>
      </p:pic>
      <p:pic>
        <p:nvPicPr>
          <p:cNvPr id="690" name="Google Shape;690;p92"/>
          <p:cNvPicPr preferRelativeResize="0"/>
          <p:nvPr/>
        </p:nvPicPr>
        <p:blipFill>
          <a:blip r:embed="rId4">
            <a:alphaModFix/>
          </a:blip>
          <a:stretch>
            <a:fillRect/>
          </a:stretch>
        </p:blipFill>
        <p:spPr>
          <a:xfrm>
            <a:off x="4897000" y="1435625"/>
            <a:ext cx="1634525" cy="1612825"/>
          </a:xfrm>
          <a:prstGeom prst="rect">
            <a:avLst/>
          </a:prstGeom>
          <a:noFill/>
          <a:ln>
            <a:noFill/>
          </a:ln>
          <a:effectLst>
            <a:outerShdw blurRad="57150" dist="76200" dir="5400000" algn="bl" rotWithShape="0">
              <a:srgbClr val="000000">
                <a:alpha val="63000"/>
              </a:srgbClr>
            </a:outerShdw>
          </a:effectLst>
        </p:spPr>
      </p:pic>
      <p:pic>
        <p:nvPicPr>
          <p:cNvPr id="691" name="Google Shape;691;p92"/>
          <p:cNvPicPr preferRelativeResize="0"/>
          <p:nvPr/>
        </p:nvPicPr>
        <p:blipFill>
          <a:blip r:embed="rId5">
            <a:alphaModFix/>
          </a:blip>
          <a:stretch>
            <a:fillRect/>
          </a:stretch>
        </p:blipFill>
        <p:spPr>
          <a:xfrm>
            <a:off x="3723576" y="2946225"/>
            <a:ext cx="2153274" cy="1612825"/>
          </a:xfrm>
          <a:prstGeom prst="rect">
            <a:avLst/>
          </a:prstGeom>
          <a:noFill/>
          <a:ln>
            <a:noFill/>
          </a:ln>
          <a:effectLst>
            <a:outerShdw blurRad="57150" dist="95250" dir="5400000" algn="bl" rotWithShape="0">
              <a:srgbClr val="000000">
                <a:alpha val="50000"/>
              </a:srgbClr>
            </a:outerShdw>
          </a:effectLst>
        </p:spPr>
      </p:pic>
      <p:pic>
        <p:nvPicPr>
          <p:cNvPr id="692" name="Google Shape;692;p92"/>
          <p:cNvPicPr preferRelativeResize="0"/>
          <p:nvPr/>
        </p:nvPicPr>
        <p:blipFill>
          <a:blip r:embed="rId6">
            <a:alphaModFix/>
          </a:blip>
          <a:stretch>
            <a:fillRect/>
          </a:stretch>
        </p:blipFill>
        <p:spPr>
          <a:xfrm>
            <a:off x="7149551" y="1455634"/>
            <a:ext cx="1816525" cy="1661941"/>
          </a:xfrm>
          <a:prstGeom prst="rect">
            <a:avLst/>
          </a:prstGeom>
          <a:noFill/>
          <a:ln>
            <a:noFill/>
          </a:ln>
          <a:effectLst>
            <a:outerShdw blurRad="57150" dist="104775" dir="5100000" algn="bl" rotWithShape="0">
              <a:srgbClr val="000000">
                <a:alpha val="39000"/>
              </a:srgbClr>
            </a:outerShdw>
          </a:effectLst>
        </p:spPr>
      </p:pic>
      <p:sp>
        <p:nvSpPr>
          <p:cNvPr id="693" name="Google Shape;693;p92"/>
          <p:cNvSpPr txBox="1"/>
          <p:nvPr/>
        </p:nvSpPr>
        <p:spPr>
          <a:xfrm>
            <a:off x="0" y="4836075"/>
            <a:ext cx="6115200" cy="523200"/>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Keogh JWL, Winwood PW, 2017. </a:t>
            </a:r>
            <a:endParaRPr sz="2000">
              <a:solidFill>
                <a:schemeClr val="accent1"/>
              </a:solidFill>
              <a:latin typeface="Proxima Nova"/>
              <a:ea typeface="Proxima Nova"/>
              <a:cs typeface="Proxima Nova"/>
              <a:sym typeface="Proxima Nova"/>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3"/>
          <p:cNvSpPr txBox="1"/>
          <p:nvPr/>
        </p:nvSpPr>
        <p:spPr>
          <a:xfrm>
            <a:off x="5194575" y="1465300"/>
            <a:ext cx="3883500" cy="2994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0" u="none" strike="noStrike" cap="none">
                <a:solidFill>
                  <a:schemeClr val="accent6"/>
                </a:solidFill>
                <a:latin typeface="Proxima Nova"/>
                <a:ea typeface="Proxima Nova"/>
                <a:cs typeface="Proxima Nova"/>
                <a:sym typeface="Proxima Nova"/>
              </a:rPr>
              <a:t>The Epidemiology of Injuries across the Weight-Training Sports</a:t>
            </a:r>
            <a:r>
              <a:rPr lang="en" sz="2000">
                <a:solidFill>
                  <a:schemeClr val="accent6"/>
                </a:solidFill>
                <a:latin typeface="Proxima Nova"/>
                <a:ea typeface="Proxima Nova"/>
                <a:cs typeface="Proxima Nova"/>
                <a:sym typeface="Proxima Nova"/>
              </a:rPr>
              <a:t> a Systematic review </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Bodybuilding had the lowest injury rates </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a:t>
            </a:r>
            <a:r>
              <a:rPr lang="en" sz="2000" i="0" u="none" strike="noStrike" cap="none">
                <a:solidFill>
                  <a:schemeClr val="accent6"/>
                </a:solidFill>
                <a:latin typeface="Proxima Nova"/>
                <a:ea typeface="Proxima Nova"/>
                <a:cs typeface="Proxima Nova"/>
                <a:sym typeface="Proxima Nova"/>
              </a:rPr>
              <a:t>trongman and Highland Games reporting the highest rates</a:t>
            </a:r>
            <a:endParaRPr sz="2000">
              <a:solidFill>
                <a:schemeClr val="accent6"/>
              </a:solidFill>
              <a:latin typeface="Proxima Nova"/>
              <a:ea typeface="Proxima Nova"/>
              <a:cs typeface="Proxima Nova"/>
              <a:sym typeface="Proxima Nova"/>
            </a:endParaRPr>
          </a:p>
        </p:txBody>
      </p:sp>
      <p:sp>
        <p:nvSpPr>
          <p:cNvPr id="700" name="Google Shape;700;p93"/>
          <p:cNvSpPr txBox="1">
            <a:spLocks noGrp="1"/>
          </p:cNvSpPr>
          <p:nvPr>
            <p:ph type="title"/>
          </p:nvPr>
        </p:nvSpPr>
        <p:spPr>
          <a:xfrm>
            <a:off x="311700" y="59600"/>
            <a:ext cx="8520600" cy="6237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 sz="3600"/>
              <a:t>The </a:t>
            </a:r>
            <a:r>
              <a:rPr lang="en" sz="3600">
                <a:latin typeface="Proxima Nova"/>
                <a:ea typeface="Proxima Nova"/>
                <a:cs typeface="Proxima Nova"/>
                <a:sym typeface="Proxima Nova"/>
              </a:rPr>
              <a:t>Evidence:</a:t>
            </a:r>
            <a:br>
              <a:rPr lang="en" sz="3600">
                <a:latin typeface="Proxima Nova"/>
                <a:ea typeface="Proxima Nova"/>
                <a:cs typeface="Proxima Nova"/>
                <a:sym typeface="Proxima Nova"/>
              </a:rPr>
            </a:br>
            <a:r>
              <a:rPr lang="en" sz="3600">
                <a:latin typeface="Proxima Nova"/>
                <a:ea typeface="Proxima Nova"/>
                <a:cs typeface="Proxima Nova"/>
                <a:sym typeface="Proxima Nova"/>
              </a:rPr>
              <a:t>Injury Rates in Lifting Sports</a:t>
            </a: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701" name="Google Shape;701;p93"/>
          <p:cNvSpPr txBox="1"/>
          <p:nvPr/>
        </p:nvSpPr>
        <p:spPr>
          <a:xfrm>
            <a:off x="0" y="4845525"/>
            <a:ext cx="6452100" cy="52319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Keogh JWL, Winwood PW, 2017. </a:t>
            </a:r>
            <a:endParaRPr lang="en-US">
              <a:solidFill>
                <a:schemeClr val="accent1"/>
              </a:solidFill>
            </a:endParaRPr>
          </a:p>
          <a:p>
            <a:pPr marL="0" lvl="0" indent="0" algn="l" rtl="0">
              <a:spcBef>
                <a:spcPts val="0"/>
              </a:spcBef>
              <a:spcAft>
                <a:spcPts val="0"/>
              </a:spcAft>
              <a:buNone/>
            </a:pPr>
            <a:endParaRPr lang="en-US"/>
          </a:p>
        </p:txBody>
      </p:sp>
      <p:pic>
        <p:nvPicPr>
          <p:cNvPr id="702" name="Google Shape;702;p93"/>
          <p:cNvPicPr preferRelativeResize="0"/>
          <p:nvPr/>
        </p:nvPicPr>
        <p:blipFill>
          <a:blip r:embed="rId3">
            <a:alphaModFix/>
          </a:blip>
          <a:stretch>
            <a:fillRect/>
          </a:stretch>
        </p:blipFill>
        <p:spPr>
          <a:xfrm>
            <a:off x="237424" y="1366275"/>
            <a:ext cx="4816849" cy="3330774"/>
          </a:xfrm>
          <a:prstGeom prst="rect">
            <a:avLst/>
          </a:prstGeom>
          <a:noFill/>
          <a:ln>
            <a:noFill/>
          </a:ln>
        </p:spPr>
      </p:pic>
      <p:sp>
        <p:nvSpPr>
          <p:cNvPr id="2" name="TextBox 1">
            <a:extLst>
              <a:ext uri="{FF2B5EF4-FFF2-40B4-BE49-F238E27FC236}">
                <a16:creationId xmlns:a16="http://schemas.microsoft.com/office/drawing/2014/main" id="{EE74F0AA-C329-44B4-2011-455286514E81}"/>
              </a:ext>
            </a:extLst>
          </p:cNvPr>
          <p:cNvSpPr txBox="1"/>
          <p:nvPr/>
        </p:nvSpPr>
        <p:spPr>
          <a:xfrm>
            <a:off x="0" y="4630614"/>
            <a:ext cx="62063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Carl, R. L. (2016). Illustration of various events/poses in the weight training sports. In </a:t>
            </a:r>
            <a:r>
              <a:rPr lang="en-US" sz="800" i="1">
                <a:latin typeface="Proxima Nova"/>
              </a:rPr>
              <a:t>Weight training sports</a:t>
            </a:r>
            <a:r>
              <a:rPr lang="en-US" sz="800">
                <a:latin typeface="Proxima Nova"/>
              </a:rPr>
              <a:t> [Figure]. ResearchGate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t>The Evidence: The Single Leg Squat</a:t>
            </a:r>
            <a:endParaRPr/>
          </a:p>
        </p:txBody>
      </p:sp>
      <p:sp>
        <p:nvSpPr>
          <p:cNvPr id="718" name="Google Shape;718;p95"/>
          <p:cNvSpPr txBox="1"/>
          <p:nvPr/>
        </p:nvSpPr>
        <p:spPr>
          <a:xfrm>
            <a:off x="244500" y="1340975"/>
            <a:ext cx="8899500" cy="267762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Comparison of Bilateral and Unilateral Squat Exercises on Barbell Kinematics and Muscle Activation</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Unilateral squats with the same external load per leg produced greater peak vertical ground reaction forces than bilateral squats</a:t>
            </a:r>
          </a:p>
          <a:p>
            <a:pPr marL="457200" lvl="0"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Similar magnitude of muscle activation even though less load with a SL squat</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pic>
        <p:nvPicPr>
          <p:cNvPr id="719" name="Google Shape;719;p95"/>
          <p:cNvPicPr preferRelativeResize="0"/>
          <p:nvPr/>
        </p:nvPicPr>
        <p:blipFill>
          <a:blip r:embed="rId4">
            <a:alphaModFix/>
          </a:blip>
          <a:stretch>
            <a:fillRect/>
          </a:stretch>
        </p:blipFill>
        <p:spPr>
          <a:xfrm>
            <a:off x="2551139" y="2893410"/>
            <a:ext cx="4041721" cy="1818990"/>
          </a:xfrm>
          <a:prstGeom prst="rect">
            <a:avLst/>
          </a:prstGeom>
          <a:noFill/>
          <a:ln>
            <a:noFill/>
          </a:ln>
        </p:spPr>
      </p:pic>
      <p:sp>
        <p:nvSpPr>
          <p:cNvPr id="720" name="Google Shape;720;p95"/>
          <p:cNvSpPr txBox="1"/>
          <p:nvPr/>
        </p:nvSpPr>
        <p:spPr>
          <a:xfrm>
            <a:off x="-2087" y="4898137"/>
            <a:ext cx="6703800" cy="492412"/>
          </a:xfrm>
          <a:prstGeom prst="rect">
            <a:avLst/>
          </a:prstGeom>
          <a:noFill/>
          <a:ln>
            <a:noFill/>
          </a:ln>
        </p:spPr>
        <p:txBody>
          <a:bodyPr spcFirstLastPara="1" wrap="square" lIns="91425" tIns="91425" rIns="91425" bIns="91425" anchor="t" anchorCtr="0">
            <a:spAutoFit/>
          </a:bodyPr>
          <a:lstStyle/>
          <a:p>
            <a:r>
              <a:rPr lang="en" sz="1100">
                <a:solidFill>
                  <a:schemeClr val="accent1"/>
                </a:solidFill>
                <a:latin typeface="Calibri"/>
                <a:ea typeface="Proxima Nova"/>
                <a:cs typeface="Proxima Nova"/>
                <a:sym typeface="Proxima Nova"/>
              </a:rPr>
              <a:t>Eliassen W, </a:t>
            </a:r>
            <a:r>
              <a:rPr lang="en" sz="1100" err="1">
                <a:solidFill>
                  <a:schemeClr val="accent1"/>
                </a:solidFill>
                <a:latin typeface="Calibri"/>
                <a:ea typeface="Proxima Nova"/>
                <a:cs typeface="Proxima Nova"/>
                <a:sym typeface="Proxima Nova"/>
              </a:rPr>
              <a:t>Saeterbakken</a:t>
            </a:r>
            <a:r>
              <a:rPr lang="en" sz="1100">
                <a:solidFill>
                  <a:schemeClr val="accent1"/>
                </a:solidFill>
                <a:latin typeface="Calibri"/>
                <a:ea typeface="Proxima Nova"/>
                <a:cs typeface="Proxima Nova"/>
                <a:sym typeface="Proxima Nova"/>
              </a:rPr>
              <a:t> AH, van den </a:t>
            </a:r>
            <a:r>
              <a:rPr lang="en" sz="1100" err="1">
                <a:solidFill>
                  <a:schemeClr val="accent1"/>
                </a:solidFill>
                <a:latin typeface="Calibri"/>
                <a:ea typeface="Proxima Nova"/>
                <a:cs typeface="Proxima Nova"/>
                <a:sym typeface="Proxima Nova"/>
              </a:rPr>
              <a:t>Tillaar</a:t>
            </a:r>
            <a:r>
              <a:rPr lang="en" sz="1100">
                <a:solidFill>
                  <a:schemeClr val="accent1"/>
                </a:solidFill>
                <a:latin typeface="Calibri"/>
                <a:ea typeface="Proxima Nova"/>
                <a:cs typeface="Proxima Nova"/>
                <a:sym typeface="Proxima Nova"/>
              </a:rPr>
              <a:t> R, 2018. </a:t>
            </a:r>
            <a:r>
              <a:rPr lang="en-US" sz="1100">
                <a:latin typeface="Calibri"/>
                <a:ea typeface="Proxima Nova"/>
              </a:rPr>
              <a:t>Moran J, Ramirez-Campillo R, Liew B, et al., 2021</a:t>
            </a:r>
            <a:endParaRPr lang="en-US" sz="1100">
              <a:solidFill>
                <a:srgbClr val="444444"/>
              </a:solidFill>
              <a:latin typeface="Calibri"/>
              <a:ea typeface="Proxima Nova"/>
            </a:endParaRPr>
          </a:p>
          <a:p>
            <a:endParaRPr lang="en" sz="800">
              <a:solidFill>
                <a:schemeClr val="accent1"/>
              </a:solidFill>
              <a:latin typeface="Proxima Nova"/>
              <a:ea typeface="Proxima Nova"/>
              <a:cs typeface="Proxima Nova"/>
            </a:endParaRPr>
          </a:p>
        </p:txBody>
      </p:sp>
    </p:spTree>
  </p:cSld>
  <p:clrMapOvr>
    <a:masterClrMapping/>
  </p:clrMapOvr>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6"/>
          <p:cNvSpPr txBox="1">
            <a:spLocks noGrp="1"/>
          </p:cNvSpPr>
          <p:nvPr>
            <p:ph type="ctrTitle"/>
          </p:nvPr>
        </p:nvSpPr>
        <p:spPr>
          <a:xfrm>
            <a:off x="311700" y="1040700"/>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Conclusion</a:t>
            </a:r>
            <a:endParaRPr/>
          </a:p>
        </p:txBody>
      </p:sp>
      <p:cxnSp>
        <p:nvCxnSpPr>
          <p:cNvPr id="726" name="Google Shape;726;p96"/>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2C8D-916E-E466-F6D3-5E6BD06FFF3F}"/>
              </a:ext>
            </a:extLst>
          </p:cNvPr>
          <p:cNvSpPr>
            <a:spLocks noGrp="1"/>
          </p:cNvSpPr>
          <p:nvPr>
            <p:ph type="title"/>
          </p:nvPr>
        </p:nvSpPr>
        <p:spPr/>
        <p:txBody>
          <a:bodyPr>
            <a:normAutofit fontScale="90000"/>
          </a:bodyPr>
          <a:lstStyle/>
          <a:p>
            <a:r>
              <a:rPr lang="en-US"/>
              <a:t>References</a:t>
            </a:r>
          </a:p>
        </p:txBody>
      </p:sp>
      <p:pic>
        <p:nvPicPr>
          <p:cNvPr id="6" name="Picture 5" descr="A screenshot of a text&#10;&#10;AI-generated content may be incorrect.">
            <a:extLst>
              <a:ext uri="{FF2B5EF4-FFF2-40B4-BE49-F238E27FC236}">
                <a16:creationId xmlns:a16="http://schemas.microsoft.com/office/drawing/2014/main" id="{178E7961-1383-9DF0-272B-49F523A703F6}"/>
              </a:ext>
            </a:extLst>
          </p:cNvPr>
          <p:cNvPicPr>
            <a:picLocks noChangeAspect="1"/>
          </p:cNvPicPr>
          <p:nvPr/>
        </p:nvPicPr>
        <p:blipFill>
          <a:blip r:embed="rId2"/>
          <a:stretch>
            <a:fillRect/>
          </a:stretch>
        </p:blipFill>
        <p:spPr>
          <a:xfrm>
            <a:off x="2369" y="1293149"/>
            <a:ext cx="2716222" cy="3852861"/>
          </a:xfrm>
          <a:prstGeom prst="rect">
            <a:avLst/>
          </a:prstGeom>
        </p:spPr>
      </p:pic>
      <p:pic>
        <p:nvPicPr>
          <p:cNvPr id="7" name="Picture 6" descr="A close-up of a document&#10;&#10;AI-generated content may be incorrect.">
            <a:extLst>
              <a:ext uri="{FF2B5EF4-FFF2-40B4-BE49-F238E27FC236}">
                <a16:creationId xmlns:a16="http://schemas.microsoft.com/office/drawing/2014/main" id="{93B173B9-1072-A464-1616-55C0D8F85D4D}"/>
              </a:ext>
            </a:extLst>
          </p:cNvPr>
          <p:cNvPicPr>
            <a:picLocks noChangeAspect="1"/>
          </p:cNvPicPr>
          <p:nvPr/>
        </p:nvPicPr>
        <p:blipFill>
          <a:blip r:embed="rId3"/>
          <a:stretch>
            <a:fillRect/>
          </a:stretch>
        </p:blipFill>
        <p:spPr>
          <a:xfrm>
            <a:off x="2728490" y="1296049"/>
            <a:ext cx="2654169" cy="3848100"/>
          </a:xfrm>
          <a:prstGeom prst="rect">
            <a:avLst/>
          </a:prstGeom>
        </p:spPr>
      </p:pic>
      <p:pic>
        <p:nvPicPr>
          <p:cNvPr id="8" name="Picture 7" descr="A white text with black text&#10;&#10;AI-generated content may be incorrect.">
            <a:extLst>
              <a:ext uri="{FF2B5EF4-FFF2-40B4-BE49-F238E27FC236}">
                <a16:creationId xmlns:a16="http://schemas.microsoft.com/office/drawing/2014/main" id="{25BFAE99-4419-AEAA-1260-868E69336462}"/>
              </a:ext>
            </a:extLst>
          </p:cNvPr>
          <p:cNvPicPr>
            <a:picLocks noChangeAspect="1"/>
          </p:cNvPicPr>
          <p:nvPr/>
        </p:nvPicPr>
        <p:blipFill>
          <a:blip r:embed="rId4"/>
          <a:stretch>
            <a:fillRect/>
          </a:stretch>
        </p:blipFill>
        <p:spPr>
          <a:xfrm>
            <a:off x="5428734" y="1302297"/>
            <a:ext cx="2476500" cy="1585911"/>
          </a:xfrm>
          <a:prstGeom prst="rect">
            <a:avLst/>
          </a:prstGeom>
        </p:spPr>
      </p:pic>
    </p:spTree>
    <p:extLst>
      <p:ext uri="{BB962C8B-B14F-4D97-AF65-F5344CB8AC3E}">
        <p14:creationId xmlns:p14="http://schemas.microsoft.com/office/powerpoint/2010/main" val="6498109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492DA8-ED57-4120-E5E9-71595B331089}"/>
              </a:ext>
            </a:extLst>
          </p:cNvPr>
          <p:cNvSpPr>
            <a:spLocks noGrp="1"/>
          </p:cNvSpPr>
          <p:nvPr>
            <p:ph type="body" idx="4294967295"/>
          </p:nvPr>
        </p:nvSpPr>
        <p:spPr>
          <a:xfrm>
            <a:off x="645870" y="1659718"/>
            <a:ext cx="7626350" cy="2473325"/>
          </a:xfrm>
        </p:spPr>
        <p:txBody>
          <a:bodyPr/>
          <a:lstStyle/>
          <a:p>
            <a:pPr marL="0" indent="0">
              <a:lnSpc>
                <a:spcPct val="100000"/>
              </a:lnSpc>
              <a:buNone/>
            </a:pPr>
            <a:r>
              <a:rPr lang="en-US" b="1">
                <a:solidFill>
                  <a:schemeClr val="tx2">
                    <a:lumMod val="10000"/>
                  </a:schemeClr>
                </a:solidFill>
              </a:rPr>
              <a:t>Confidential and Proprietary Information</a:t>
            </a:r>
            <a:endParaRPr lang="en-US">
              <a:solidFill>
                <a:schemeClr val="tx2">
                  <a:lumMod val="10000"/>
                </a:schemeClr>
              </a:solidFill>
            </a:endParaRPr>
          </a:p>
          <a:p>
            <a:pPr marL="0" indent="0">
              <a:lnSpc>
                <a:spcPct val="100000"/>
              </a:lnSpc>
              <a:buNone/>
            </a:pPr>
            <a:endParaRPr lang="en-US" b="1">
              <a:solidFill>
                <a:schemeClr val="tx2">
                  <a:lumMod val="10000"/>
                </a:schemeClr>
              </a:solidFill>
            </a:endParaRPr>
          </a:p>
          <a:p>
            <a:pPr marL="0" indent="0">
              <a:lnSpc>
                <a:spcPct val="100000"/>
              </a:lnSpc>
              <a:buNone/>
            </a:pPr>
            <a:r>
              <a:rPr lang="en-US">
                <a:solidFill>
                  <a:schemeClr val="tx2">
                    <a:lumMod val="10000"/>
                  </a:schemeClr>
                </a:solidFill>
              </a:rPr>
              <a:t>The concepts presented in this presentation are the proprietary intellectual property of CKC Systems LLC. These materials are intended solely for informational purposes and may not be reproduced, distributed, or disclosed without the express written consent of CKC Systems LLC.</a:t>
            </a:r>
          </a:p>
          <a:p>
            <a:pPr marL="0" indent="0">
              <a:lnSpc>
                <a:spcPct val="100000"/>
              </a:lnSpc>
              <a:buNone/>
            </a:pPr>
            <a:endParaRPr lang="en-US">
              <a:solidFill>
                <a:schemeClr val="tx2">
                  <a:lumMod val="10000"/>
                </a:schemeClr>
              </a:solidFill>
            </a:endParaRPr>
          </a:p>
          <a:p>
            <a:pPr marL="0" indent="0">
              <a:lnSpc>
                <a:spcPct val="100000"/>
              </a:lnSpc>
              <a:buNone/>
            </a:pPr>
            <a:r>
              <a:rPr lang="en-US">
                <a:solidFill>
                  <a:schemeClr val="tx2">
                    <a:lumMod val="10000"/>
                  </a:schemeClr>
                </a:solidFill>
              </a:rPr>
              <a:t>For more information, visit </a:t>
            </a:r>
            <a:r>
              <a:rPr lang="en-US" b="1">
                <a:solidFill>
                  <a:schemeClr val="tx2">
                    <a:lumMod val="10000"/>
                  </a:schemeClr>
                </a:solidFill>
                <a:hlinkClick r:id="rId3">
                  <a:extLst>
                    <a:ext uri="{A12FA001-AC4F-418D-AE19-62706E023703}">
                      <ahyp:hlinkClr xmlns:ahyp="http://schemas.microsoft.com/office/drawing/2018/hyperlinkcolor" val="tx"/>
                    </a:ext>
                  </a:extLst>
                </a:hlinkClick>
              </a:rPr>
              <a:t>www.ckcfitness.com</a:t>
            </a:r>
            <a:endParaRPr lang="en-US">
              <a:solidFill>
                <a:schemeClr val="tx2">
                  <a:lumMod val="10000"/>
                </a:schemeClr>
              </a:solidFill>
              <a:hlinkClick r:id="rId3">
                <a:extLst>
                  <a:ext uri="{A12FA001-AC4F-418D-AE19-62706E023703}">
                    <ahyp:hlinkClr xmlns:ahyp="http://schemas.microsoft.com/office/drawing/2018/hyperlinkcolor" val="tx"/>
                  </a:ext>
                </a:extLst>
              </a:hlinkClick>
            </a:endParaRPr>
          </a:p>
          <a:p>
            <a:pPr marL="0" indent="0">
              <a:lnSpc>
                <a:spcPct val="100000"/>
              </a:lnSpc>
              <a:buNone/>
            </a:pPr>
            <a:endParaRPr lang="en-US" b="1">
              <a:solidFill>
                <a:schemeClr val="tx2">
                  <a:lumMod val="10000"/>
                </a:schemeClr>
              </a:solidFill>
            </a:endParaRPr>
          </a:p>
          <a:p>
            <a:pPr marL="0" indent="0">
              <a:lnSpc>
                <a:spcPct val="100000"/>
              </a:lnSpc>
              <a:buNone/>
            </a:pPr>
            <a:r>
              <a:rPr lang="en-US" b="1">
                <a:solidFill>
                  <a:schemeClr val="tx2">
                    <a:lumMod val="10000"/>
                  </a:schemeClr>
                </a:solidFill>
              </a:rPr>
              <a:t>© 2025 CKC Systems LLC. All rights reserved</a:t>
            </a:r>
            <a:endParaRPr lang="en-US">
              <a:solidFill>
                <a:schemeClr val="tx2">
                  <a:lumMod val="10000"/>
                </a:schemeClr>
              </a:solidFill>
            </a:endParaRPr>
          </a:p>
        </p:txBody>
      </p:sp>
    </p:spTree>
    <p:extLst>
      <p:ext uri="{BB962C8B-B14F-4D97-AF65-F5344CB8AC3E}">
        <p14:creationId xmlns:p14="http://schemas.microsoft.com/office/powerpoint/2010/main" val="85894930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Evolutionary Changes: Gait Efficiency </a:t>
            </a:r>
            <a:endParaRPr/>
          </a:p>
        </p:txBody>
      </p:sp>
      <p:pic>
        <p:nvPicPr>
          <p:cNvPr id="189" name="Google Shape;189;p32" descr="This is a passive walking robot developed at Cornell in the late 90s." title="Andy Ruina Cornell Walker">
            <a:hlinkClick r:id="rId3"/>
          </p:cNvPr>
          <p:cNvPicPr preferRelativeResize="0"/>
          <p:nvPr/>
        </p:nvPicPr>
        <p:blipFill>
          <a:blip r:embed="rId4">
            <a:alphaModFix/>
          </a:blip>
          <a:stretch>
            <a:fillRect/>
          </a:stretch>
        </p:blipFill>
        <p:spPr>
          <a:xfrm>
            <a:off x="1992100" y="1114000"/>
            <a:ext cx="5170583" cy="3783586"/>
          </a:xfrm>
          <a:prstGeom prst="rect">
            <a:avLst/>
          </a:prstGeom>
          <a:noFill/>
          <a:ln>
            <a:noFill/>
          </a:ln>
        </p:spPr>
      </p:pic>
      <p:sp>
        <p:nvSpPr>
          <p:cNvPr id="2" name="TextBox 1">
            <a:extLst>
              <a:ext uri="{FF2B5EF4-FFF2-40B4-BE49-F238E27FC236}">
                <a16:creationId xmlns:a16="http://schemas.microsoft.com/office/drawing/2014/main" id="{E73A3D34-A576-83F9-47B1-7EBB94BB8E31}"/>
              </a:ext>
            </a:extLst>
          </p:cNvPr>
          <p:cNvSpPr txBox="1"/>
          <p:nvPr/>
        </p:nvSpPr>
        <p:spPr>
          <a:xfrm>
            <a:off x="575463" y="4925996"/>
            <a:ext cx="714267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Tedrake</a:t>
            </a:r>
            <a:r>
              <a:rPr lang="en-US" sz="800">
                <a:latin typeface="Proxima Nova"/>
              </a:rPr>
              <a:t>, R. (2024). </a:t>
            </a:r>
            <a:r>
              <a:rPr lang="en-US" sz="800" i="1">
                <a:latin typeface="Proxima Nova"/>
              </a:rPr>
              <a:t>Underactuated Robotics: Algorithms for Walking, Running, Swimming, Flying, and Manipulation</a:t>
            </a:r>
            <a:r>
              <a:rPr lang="en-US" sz="800">
                <a:latin typeface="Proxima Nova"/>
              </a:rPr>
              <a:t>[Course notes, MIT 6.832]. MIT CSAIL.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Evolutionary Changes </a:t>
            </a:r>
            <a:endParaRPr/>
          </a:p>
        </p:txBody>
      </p:sp>
      <p:sp>
        <p:nvSpPr>
          <p:cNvPr id="195" name="Google Shape;195;p33"/>
          <p:cNvSpPr txBox="1"/>
          <p:nvPr/>
        </p:nvSpPr>
        <p:spPr>
          <a:xfrm>
            <a:off x="0" y="4928887"/>
            <a:ext cx="6136800" cy="430857"/>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Williams SA, Russo GA, 2015. Image source: Lumbar Spine Online Textbook</a:t>
            </a:r>
          </a:p>
          <a:p>
            <a:endParaRPr lang="en" sz="800">
              <a:solidFill>
                <a:schemeClr val="accent1"/>
              </a:solidFill>
              <a:highlight>
                <a:srgbClr val="FFFFFF"/>
              </a:highlight>
              <a:latin typeface="Proxima Nova"/>
            </a:endParaRPr>
          </a:p>
        </p:txBody>
      </p:sp>
      <p:sp>
        <p:nvSpPr>
          <p:cNvPr id="197" name="Google Shape;197;p33"/>
          <p:cNvSpPr txBox="1"/>
          <p:nvPr/>
        </p:nvSpPr>
        <p:spPr>
          <a:xfrm>
            <a:off x="3690975" y="1749975"/>
            <a:ext cx="2301900" cy="274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accent6"/>
                </a:solidFill>
                <a:latin typeface="Proxima Nova Semibold"/>
                <a:ea typeface="Proxima Nova Semibold"/>
                <a:cs typeface="Proxima Nova Semibold"/>
                <a:sym typeface="Proxima Nova Semibold"/>
              </a:rPr>
              <a:t>Past: </a:t>
            </a:r>
            <a:endParaRPr sz="1800">
              <a:solidFill>
                <a:schemeClr val="accent6"/>
              </a:solidFill>
              <a:latin typeface="Proxima Nova Semibold"/>
              <a:ea typeface="Proxima Nova Semibold"/>
              <a:cs typeface="Proxima Nova Semibold"/>
              <a:sym typeface="Proxima Nova Semibold"/>
            </a:endParaRPr>
          </a:p>
          <a:p>
            <a:pPr marL="457200" indent="-342900">
              <a:buClr>
                <a:schemeClr val="accent6"/>
              </a:buClr>
              <a:buSzPts val="1800"/>
              <a:buFont typeface="Proxima Nova"/>
              <a:buChar char="●"/>
            </a:pPr>
            <a:r>
              <a:rPr lang="en" sz="1800">
                <a:solidFill>
                  <a:schemeClr val="accent6"/>
                </a:solidFill>
                <a:latin typeface="Proxima Nova"/>
                <a:ea typeface="Proxima Nova"/>
                <a:cs typeface="Proxima Nova"/>
                <a:sym typeface="Proxima Nova"/>
              </a:rPr>
              <a:t>LS facets in frontal plane</a:t>
            </a:r>
            <a:endParaRPr sz="1800">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Robust Processes</a:t>
            </a: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r>
              <a:rPr lang="en" sz="1800">
                <a:solidFill>
                  <a:srgbClr val="212121"/>
                </a:solidFill>
                <a:latin typeface="Proxima Nova Semibold"/>
                <a:ea typeface="Proxima Nova Semibold"/>
                <a:cs typeface="Proxima Nova Semibold"/>
                <a:sym typeface="Proxima Nova Semibold"/>
              </a:rPr>
              <a:t>Present: </a:t>
            </a:r>
            <a:endParaRPr sz="1800">
              <a:solidFill>
                <a:srgbClr val="212121"/>
              </a:solidFill>
              <a:latin typeface="Proxima Nova Semibold"/>
              <a:ea typeface="Proxima Nova Semibold"/>
              <a:cs typeface="Proxima Nova Semibold"/>
              <a:sym typeface="Proxima Nova Semibold"/>
            </a:endParaRPr>
          </a:p>
          <a:p>
            <a:pPr marL="457200" marR="0" lvl="0" indent="-342900" algn="l" rtl="0">
              <a:spcBef>
                <a:spcPts val="0"/>
              </a:spcBef>
              <a:spcAft>
                <a:spcPts val="0"/>
              </a:spcAft>
              <a:buClr>
                <a:srgbClr val="212121"/>
              </a:buClr>
              <a:buSzPts val="1800"/>
              <a:buFont typeface="Proxima Nova"/>
              <a:buChar char="●"/>
            </a:pPr>
            <a:r>
              <a:rPr lang="en" sz="1800">
                <a:solidFill>
                  <a:srgbClr val="212121"/>
                </a:solidFill>
                <a:latin typeface="Proxima Nova"/>
                <a:ea typeface="Proxima Nova"/>
                <a:cs typeface="Proxima Nova"/>
                <a:sym typeface="Proxima Nova"/>
              </a:rPr>
              <a:t>Sagittal orientation of LS facets</a:t>
            </a:r>
            <a:endParaRPr sz="1800">
              <a:solidFill>
                <a:srgbClr val="212121"/>
              </a:solidFill>
              <a:latin typeface="Proxima Nova"/>
              <a:ea typeface="Proxima Nova"/>
              <a:cs typeface="Proxima Nova"/>
              <a:sym typeface="Proxima Nova"/>
            </a:endParaRPr>
          </a:p>
          <a:p>
            <a:pPr marL="114300" marR="0" lvl="0" algn="l">
              <a:spcBef>
                <a:spcPts val="0"/>
              </a:spcBef>
              <a:spcAft>
                <a:spcPts val="0"/>
              </a:spcAft>
              <a:buClr>
                <a:srgbClr val="212121"/>
              </a:buClr>
              <a:buSzPts val="1800"/>
            </a:pPr>
            <a:endParaRPr lang="en" sz="1800">
              <a:solidFill>
                <a:srgbClr val="212121"/>
              </a:solidFill>
              <a:latin typeface="Proxima Nova"/>
              <a:ea typeface="Proxima Nova"/>
              <a:cs typeface="Proxima Nova"/>
            </a:endParaRPr>
          </a:p>
          <a:p>
            <a:pPr marR="0" lvl="0" indent="0" algn="l">
              <a:spcBef>
                <a:spcPts val="0"/>
              </a:spcBef>
              <a:spcAft>
                <a:spcPts val="0"/>
              </a:spcAft>
              <a:buNone/>
            </a:pPr>
            <a:endParaRPr lang="en" sz="1800" i="0" u="none" strike="noStrike" cap="none">
              <a:latin typeface="Proxima Nova"/>
              <a:ea typeface="Proxima Nova Semibold"/>
              <a:cs typeface="Proxima Nova Semibold"/>
            </a:endParaRPr>
          </a:p>
          <a:p>
            <a:endParaRPr lang="en-US" sz="1800">
              <a:solidFill>
                <a:schemeClr val="accent6"/>
              </a:solidFill>
              <a:latin typeface="Proxima Nova Semibold"/>
              <a:ea typeface="Proxima Nova Semibold"/>
              <a:cs typeface="Proxima Nova Semibold"/>
            </a:endParaRPr>
          </a:p>
        </p:txBody>
      </p:sp>
      <p:pic>
        <p:nvPicPr>
          <p:cNvPr id="198" name="Google Shape;198;p33"/>
          <p:cNvPicPr preferRelativeResize="0"/>
          <p:nvPr/>
        </p:nvPicPr>
        <p:blipFill>
          <a:blip r:embed="rId4">
            <a:alphaModFix/>
          </a:blip>
          <a:stretch>
            <a:fillRect/>
          </a:stretch>
        </p:blipFill>
        <p:spPr>
          <a:xfrm>
            <a:off x="6202075" y="1749975"/>
            <a:ext cx="2706375" cy="1207100"/>
          </a:xfrm>
          <a:prstGeom prst="rect">
            <a:avLst/>
          </a:prstGeom>
          <a:noFill/>
          <a:ln>
            <a:noFill/>
          </a:ln>
          <a:effectLst>
            <a:outerShdw blurRad="57150" dist="19050" dir="5400000" algn="bl" rotWithShape="0">
              <a:srgbClr val="000000">
                <a:alpha val="50000"/>
              </a:srgbClr>
            </a:outerShdw>
          </a:effectLst>
        </p:spPr>
      </p:pic>
      <p:sp>
        <p:nvSpPr>
          <p:cNvPr id="199" name="Google Shape;199;p33"/>
          <p:cNvSpPr txBox="1"/>
          <p:nvPr/>
        </p:nvSpPr>
        <p:spPr>
          <a:xfrm>
            <a:off x="6045125" y="1548400"/>
            <a:ext cx="2418900" cy="338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accent5"/>
                </a:solidFill>
                <a:highlight>
                  <a:srgbClr val="FFFFFF"/>
                </a:highlight>
                <a:latin typeface="Proxima Nova"/>
                <a:ea typeface="Proxima Nova"/>
                <a:cs typeface="Proxima Nova"/>
                <a:sym typeface="Proxima Nova"/>
              </a:rPr>
              <a:t>Old World Monkey	</a:t>
            </a:r>
            <a:endParaRPr sz="1000">
              <a:solidFill>
                <a:schemeClr val="accent5"/>
              </a:solidFill>
              <a:latin typeface="Proxima Nova"/>
              <a:ea typeface="Proxima Nova"/>
              <a:cs typeface="Proxima Nova"/>
              <a:sym typeface="Proxima Nova"/>
            </a:endParaRPr>
          </a:p>
        </p:txBody>
      </p:sp>
      <p:pic>
        <p:nvPicPr>
          <p:cNvPr id="200" name="Google Shape;200;p33"/>
          <p:cNvPicPr preferRelativeResize="0"/>
          <p:nvPr/>
        </p:nvPicPr>
        <p:blipFill>
          <a:blip r:embed="rId5">
            <a:alphaModFix/>
          </a:blip>
          <a:stretch>
            <a:fillRect/>
          </a:stretch>
        </p:blipFill>
        <p:spPr>
          <a:xfrm>
            <a:off x="6202075" y="3307804"/>
            <a:ext cx="2751126" cy="1005896"/>
          </a:xfrm>
          <a:prstGeom prst="rect">
            <a:avLst/>
          </a:prstGeom>
          <a:noFill/>
          <a:ln>
            <a:noFill/>
          </a:ln>
          <a:effectLst>
            <a:outerShdw blurRad="57150" dist="19050" dir="5400000" algn="bl" rotWithShape="0">
              <a:srgbClr val="000000">
                <a:alpha val="50000"/>
              </a:srgbClr>
            </a:outerShdw>
          </a:effectLst>
        </p:spPr>
      </p:pic>
      <p:sp>
        <p:nvSpPr>
          <p:cNvPr id="201" name="Google Shape;201;p33"/>
          <p:cNvSpPr txBox="1"/>
          <p:nvPr/>
        </p:nvSpPr>
        <p:spPr>
          <a:xfrm>
            <a:off x="6055250" y="3117188"/>
            <a:ext cx="3000000" cy="338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highlight>
                  <a:srgbClr val="FFFFFF"/>
                </a:highlight>
                <a:latin typeface="Proxima Nova"/>
                <a:ea typeface="Proxima Nova"/>
                <a:cs typeface="Proxima Nova"/>
                <a:sym typeface="Proxima Nova"/>
              </a:rPr>
              <a:t>Homo sapien  </a:t>
            </a:r>
            <a:endParaRPr sz="1000">
              <a:solidFill>
                <a:schemeClr val="dk1"/>
              </a:solidFill>
              <a:latin typeface="Proxima Nova"/>
              <a:ea typeface="Proxima Nova"/>
              <a:cs typeface="Proxima Nova"/>
              <a:sym typeface="Proxima Nova"/>
            </a:endParaRPr>
          </a:p>
        </p:txBody>
      </p:sp>
      <p:pic>
        <p:nvPicPr>
          <p:cNvPr id="3" name="Picture 2" descr="A diagram of the spine&#10;&#10;AI-generated content may be incorrect.">
            <a:extLst>
              <a:ext uri="{FF2B5EF4-FFF2-40B4-BE49-F238E27FC236}">
                <a16:creationId xmlns:a16="http://schemas.microsoft.com/office/drawing/2014/main" id="{507C5314-56A8-49B9-EB74-F9295158B4FD}"/>
              </a:ext>
            </a:extLst>
          </p:cNvPr>
          <p:cNvPicPr>
            <a:picLocks noChangeAspect="1"/>
          </p:cNvPicPr>
          <p:nvPr/>
        </p:nvPicPr>
        <p:blipFill>
          <a:blip r:embed="rId6"/>
          <a:stretch>
            <a:fillRect/>
          </a:stretch>
        </p:blipFill>
        <p:spPr>
          <a:xfrm>
            <a:off x="699594" y="1546991"/>
            <a:ext cx="2621017" cy="2552045"/>
          </a:xfrm>
          <a:prstGeom prst="rect">
            <a:avLst/>
          </a:prstGeom>
        </p:spPr>
      </p:pic>
      <p:sp>
        <p:nvSpPr>
          <p:cNvPr id="2" name="TextBox 1">
            <a:extLst>
              <a:ext uri="{FF2B5EF4-FFF2-40B4-BE49-F238E27FC236}">
                <a16:creationId xmlns:a16="http://schemas.microsoft.com/office/drawing/2014/main" id="{DA6D5129-B3F2-680D-2DC2-CCA3885962B0}"/>
              </a:ext>
            </a:extLst>
          </p:cNvPr>
          <p:cNvSpPr txBox="1"/>
          <p:nvPr/>
        </p:nvSpPr>
        <p:spPr>
          <a:xfrm>
            <a:off x="637743" y="4099448"/>
            <a:ext cx="273936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90* from plane = axis of rotation:</a:t>
            </a:r>
          </a:p>
          <a:p>
            <a:r>
              <a:rPr lang="en-US" sz="1000"/>
              <a:t>X = coronal/frontal plane motion</a:t>
            </a:r>
            <a:endParaRPr lang="en-US"/>
          </a:p>
          <a:p>
            <a:r>
              <a:rPr lang="en-US" sz="1000"/>
              <a:t>Y = axial/transverse plane motion</a:t>
            </a:r>
          </a:p>
          <a:p>
            <a:r>
              <a:rPr lang="en-US" sz="1000"/>
              <a:t>Z = sagittal plane motion</a:t>
            </a:r>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Paradigm">
  <a:themeElements>
    <a:clrScheme name="Paradigm">
      <a:dk1>
        <a:srgbClr val="14A750"/>
      </a:dk1>
      <a:lt1>
        <a:srgbClr val="FFFFFF"/>
      </a:lt1>
      <a:dk2>
        <a:srgbClr val="666666"/>
      </a:dk2>
      <a:lt2>
        <a:srgbClr val="626B73"/>
      </a:lt2>
      <a:accent1>
        <a:srgbClr val="434343"/>
      </a:accent1>
      <a:accent2>
        <a:srgbClr val="B7B7B7"/>
      </a:accent2>
      <a:accent3>
        <a:srgbClr val="D9D9D9"/>
      </a:accent3>
      <a:accent4>
        <a:srgbClr val="EFEFEF"/>
      </a:accent4>
      <a:accent5>
        <a:srgbClr val="14A750"/>
      </a:accent5>
      <a:accent6>
        <a:srgbClr val="000000"/>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14A750"/>
      </a:dk1>
      <a:lt1>
        <a:srgbClr val="FFFFFF"/>
      </a:lt1>
      <a:dk2>
        <a:srgbClr val="666666"/>
      </a:dk2>
      <a:lt2>
        <a:srgbClr val="626B73"/>
      </a:lt2>
      <a:accent1>
        <a:srgbClr val="434343"/>
      </a:accent1>
      <a:accent2>
        <a:srgbClr val="B7B7B7"/>
      </a:accent2>
      <a:accent3>
        <a:srgbClr val="D9D9D9"/>
      </a:accent3>
      <a:accent4>
        <a:srgbClr val="EFEFEF"/>
      </a:accent4>
      <a:accent5>
        <a:srgbClr val="14A750"/>
      </a:accent5>
      <a:accent6>
        <a:srgbClr val="000000"/>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78</Slides>
  <Notes>76</Notes>
  <HiddenSlides>0</HiddenSlides>
  <ScaleCrop>false</ScaleCrop>
  <HeadingPairs>
    <vt:vector size="4" baseType="variant">
      <vt:variant>
        <vt:lpstr>Theme</vt:lpstr>
      </vt:variant>
      <vt:variant>
        <vt:i4>2</vt:i4>
      </vt:variant>
      <vt:variant>
        <vt:lpstr>Slide Titles</vt:lpstr>
      </vt:variant>
      <vt:variant>
        <vt:i4>78</vt:i4>
      </vt:variant>
    </vt:vector>
  </HeadingPairs>
  <TitlesOfParts>
    <vt:vector size="80" baseType="lpstr">
      <vt:lpstr>Paradigm</vt:lpstr>
      <vt:lpstr>Paradigm</vt:lpstr>
      <vt:lpstr>The Spine </vt:lpstr>
      <vt:lpstr>Evolution of the Spine</vt:lpstr>
      <vt:lpstr>Our Evolutionary Past </vt:lpstr>
      <vt:lpstr>Evolutionary Changes</vt:lpstr>
      <vt:lpstr>Our Evolutionary Past</vt:lpstr>
      <vt:lpstr>Evolutionary Changes</vt:lpstr>
      <vt:lpstr>Evolutionary Changes </vt:lpstr>
      <vt:lpstr>Evolutionary Changes: Gait Efficiency </vt:lpstr>
      <vt:lpstr>Evolutionary Changes </vt:lpstr>
      <vt:lpstr>Evolutionary Changes</vt:lpstr>
      <vt:lpstr>Evolutionary Changes </vt:lpstr>
      <vt:lpstr>Evolutionary Changes </vt:lpstr>
      <vt:lpstr>Evolutionary Changes </vt:lpstr>
      <vt:lpstr>Functional Anatomy Review</vt:lpstr>
      <vt:lpstr>External Oblique  Origin: Ribs 5-12 Insertion:  ilioinguinal ligament, linea alba, pubic tubercle Innervation: Intercostal nerves (T7-T11) Functions to manage the transverse plane rotation of the core, improving frontal plane stability </vt:lpstr>
      <vt:lpstr>Internal Oblique  Origin: iliac crest, thoracolumbar fascia Insertion:  linea alba, inferior ribs  Innervation: Intercostal nerves (T7-T11) Functions to manage the transverse plane rotation of the core, improving frontal plane stability </vt:lpstr>
      <vt:lpstr>Transverse  Abdominus  Origin: Ribs 7-12, thoracolumbar fascia, iliac crest Insertion: Linea alba Innervation: Intercostal nerves T7-T12 Deepest layer of the abdominal muscles Functions to stabilize the abdominal cavity   </vt:lpstr>
      <vt:lpstr>Erector Spinae  (iliocostalis, longissimus, spinalis)   Innervation: Dorsal rami Superficial spinal extensors Functions to stabilize an upright spinal posture and in an open chain, extend the vertebral column from a flexed position</vt:lpstr>
      <vt:lpstr>Erector Spinae Anatomy Comparison</vt:lpstr>
      <vt:lpstr>Multifidus and Semispinalis    Origin: (multifidus) Sacrum, spinal TP Insertion: (multifidus): SP of vertebrae 2-5 superior Origin: (semispinalis): spinal TP Insertion: (semispinalis): SP  Innervation: Dorsal rami Functions Deep intrinsic spinal stabilizers  </vt:lpstr>
      <vt:lpstr>Nucleus pulposus and annulus  Disc - Mucoprotein  Annulus - Collagen type I fibers in concentric ring fashion Functions Holds vertebrae together Allows motion Dissipates forces   </vt:lpstr>
      <vt:lpstr>Anterior and posterior longitudinal ligament   Function to resist excessive sagittal plane motion of the spine Constrain disc Help hold the spinal alignment  </vt:lpstr>
      <vt:lpstr>Ilioinguinal ligament  Protects vital tissue Attachment point for abdominal oblique muscles The “butt wink,” another factor in a narrow base of support squat with the hip hinge. Puts your spine at risk </vt:lpstr>
      <vt:lpstr>Biological Evolutionary Mismatch</vt:lpstr>
      <vt:lpstr>Biological Evolutionary Mismatch  The anterior longitudinal ligament is much thicker when compared to the posterior ligament…But why? </vt:lpstr>
      <vt:lpstr>Biological Evolutionary Mismatch  Within the intervertebral disc, the nucleus is positioned more posteriorly and the annulus has thicker anterior fibers…But why? </vt:lpstr>
      <vt:lpstr>Evolutionary Mismatch</vt:lpstr>
      <vt:lpstr>Evolutionary Mismatch </vt:lpstr>
      <vt:lpstr>Biological Evolutionary Mismatch  Now do you understand why?</vt:lpstr>
      <vt:lpstr>Cultural Evolutionary Mismatch</vt:lpstr>
      <vt:lpstr>Cultural Evolutionary Mismatch </vt:lpstr>
      <vt:lpstr>Cultural Evolutionary Mismatch </vt:lpstr>
      <vt:lpstr>Cultural Evolutionary Mismatch  </vt:lpstr>
      <vt:lpstr>Cultural Evolutionary Mismatch  </vt:lpstr>
      <vt:lpstr>When Biological &amp; Cultural Evolutionary Mismatches Meet…</vt:lpstr>
      <vt:lpstr>Evolutionary anatomy vs modern man </vt:lpstr>
      <vt:lpstr>Evolutionary anatomy vs modern man</vt:lpstr>
      <vt:lpstr>Evolutionary anatomy vs modern man</vt:lpstr>
      <vt:lpstr>Evolutionary anatomy vs modern man</vt:lpstr>
      <vt:lpstr>Loaded Lumbar Flexion: Injury Risk</vt:lpstr>
      <vt:lpstr>Loaded Lumbar Extension: Injury Risk</vt:lpstr>
      <vt:lpstr>Better Alternatives for LE Strength</vt:lpstr>
      <vt:lpstr>SL vs DL Squat for EMG activity of ES</vt:lpstr>
      <vt:lpstr>Better Alternatives for LE Strength</vt:lpstr>
      <vt:lpstr>Evidence Part I:  Cultural Influence of LBP</vt:lpstr>
      <vt:lpstr>The Evidence: Prevalence of LBP</vt:lpstr>
      <vt:lpstr>The Evidence: Prevalence of LBP</vt:lpstr>
      <vt:lpstr>The Evidence: Prevalence of LBP </vt:lpstr>
      <vt:lpstr>The Evidence: Physical Activity Decreases Risk of LBP </vt:lpstr>
      <vt:lpstr>Evidence Part II:  Biological Factors of LBP</vt:lpstr>
      <vt:lpstr>The Evidence: Evolution not perfection</vt:lpstr>
      <vt:lpstr>The Evidence: Evolution not Perfection</vt:lpstr>
      <vt:lpstr>The Evidence: The Ancestral Shape Hypothesis</vt:lpstr>
      <vt:lpstr>The Evidence: Overshoot Hypothesis </vt:lpstr>
      <vt:lpstr>Evidence Part III:  The Flexed Spine</vt:lpstr>
      <vt:lpstr>Evidence: Flexed spine controversy </vt:lpstr>
      <vt:lpstr>Evidence: Flexed spine controversy </vt:lpstr>
      <vt:lpstr> Evidence: It’s Not All About the Nucleus</vt:lpstr>
      <vt:lpstr>Evidence: A Flexed Spine</vt:lpstr>
      <vt:lpstr>Evidence Part IV: Spinal Stability</vt:lpstr>
      <vt:lpstr>Evidence for Spinal Stability </vt:lpstr>
      <vt:lpstr>Evidence for Spinal Stability </vt:lpstr>
      <vt:lpstr>Evidence for Spinal Stability </vt:lpstr>
      <vt:lpstr>Evidence for Spinal Stability </vt:lpstr>
      <vt:lpstr>Evidence for Spinal Stability </vt:lpstr>
      <vt:lpstr>The Evidence: Spinal Stability and Endurance</vt:lpstr>
      <vt:lpstr>The Evidence: Spinal Stability and Endurance </vt:lpstr>
      <vt:lpstr>The Evidence: Spinal Stability and Endurance </vt:lpstr>
      <vt:lpstr>Evidence Part V: Rethinking Loading the Spine</vt:lpstr>
      <vt:lpstr>The Evidence: Impact of Loading Flexed Spine</vt:lpstr>
      <vt:lpstr>The Evidence: Collegiate Injury Rates</vt:lpstr>
      <vt:lpstr>The Evidence:  Injury Rates in Lifting Sports</vt:lpstr>
      <vt:lpstr>The Evidence:  Injury Rates in Lifting Sports  </vt:lpstr>
      <vt:lpstr>The Evidence: Injury Rates in Lifting Sports </vt:lpstr>
      <vt:lpstr>The Evidence: The Single Leg Squat</vt:lpstr>
      <vt:lpstr>Conclusion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2025-10-09T19:26:43Z</dcterms:modified>
</cp:coreProperties>
</file>