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41"/>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Lst>
  <p:sldSz cx="9144000" cy="5143500" type="screen16x9"/>
  <p:notesSz cx="6858000" cy="9144000"/>
  <p:embeddedFontLst>
    <p:embeddedFont>
      <p:font typeface="Arial Narrow" panose="020B06060202020A0204" pitchFamily="34" charset="0"/>
      <p:regular r:id="rId42"/>
      <p:bold r:id="rId43"/>
      <p:italic r:id="rId44"/>
      <p:boldItalic r:id="rId45"/>
    </p:embeddedFont>
    <p:embeddedFont>
      <p:font typeface="Proxima Nova" panose="020B0604020202020204" charset="0"/>
      <p:regular r:id="rId46"/>
      <p:bold r:id="rId47"/>
      <p:italic r:id="rId48"/>
      <p:boldItalic r:id="rId49"/>
    </p:embeddedFont>
    <p:embeddedFont>
      <p:font typeface="Proxima Nova Semibold" panose="020B0604020202020204" charset="0"/>
      <p:regular r:id="rId50"/>
      <p:bold r:id="rId51"/>
      <p:boldItalic r:id="rId52"/>
    </p:embeddedFont>
    <p:embeddedFont>
      <p:font typeface="Roboto" panose="02000000000000000000" pitchFamily="2"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45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85DBE1-3A0C-C624-8051-B190116A6110}" v="1" dt="2026-01-06T16:23:38.1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 orient="horz" pos="451"/>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ila Strick" userId="S::kstrick@fcapotential.org::5a3d34a4-3611-4596-a9f9-c4988a203b8b" providerId="AD" clId="Web-{8385DBE1-3A0C-C624-8051-B190116A6110}"/>
    <pc:docChg chg="delSld">
      <pc:chgData name="Keila Strick" userId="S::kstrick@fcapotential.org::5a3d34a4-3611-4596-a9f9-c4988a203b8b" providerId="AD" clId="Web-{8385DBE1-3A0C-C624-8051-B190116A6110}" dt="2026-01-06T16:23:38.198" v="0"/>
      <pc:docMkLst>
        <pc:docMk/>
      </pc:docMkLst>
      <pc:sldChg chg="del">
        <pc:chgData name="Keila Strick" userId="S::kstrick@fcapotential.org::5a3d34a4-3611-4596-a9f9-c4988a203b8b" providerId="AD" clId="Web-{8385DBE1-3A0C-C624-8051-B190116A6110}" dt="2026-01-06T16:23:38.198" v="0"/>
        <pc:sldMkLst>
          <pc:docMk/>
          <pc:sldMk cId="0" sldId="2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0d9a27e632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0d9a27e632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1154f15e8c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11154f15e8c_0_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solidFill>
                  <a:schemeClr val="dk1"/>
                </a:solidFill>
                <a:highlight>
                  <a:srgbClr val="FFFFFF"/>
                </a:highlight>
              </a:rPr>
              <a:t>Sockol MD, Raichlen DA, Pontzer H. Chimpanzee locomotor energetics and the origin of human bipedalism. </a:t>
            </a:r>
            <a:r>
              <a:rPr lang="en" i="1">
                <a:solidFill>
                  <a:schemeClr val="dk1"/>
                </a:solidFill>
                <a:highlight>
                  <a:srgbClr val="FFFFFF"/>
                </a:highlight>
              </a:rPr>
              <a:t>Proc Natl Acad Sci U S A</a:t>
            </a:r>
            <a:r>
              <a:rPr lang="en">
                <a:solidFill>
                  <a:schemeClr val="dk1"/>
                </a:solidFill>
                <a:highlight>
                  <a:srgbClr val="FFFFFF"/>
                </a:highlight>
              </a:rPr>
              <a:t>. 2007;104(30):12265-12269.</a:t>
            </a:r>
            <a:endParaRPr/>
          </a:p>
        </p:txBody>
      </p:sp>
      <p:sp>
        <p:nvSpPr>
          <p:cNvPr id="148" name="Google Shape;148;g11154f15e8c_0_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f858cdfc14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f858cdfc14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1154f15e8c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g11154f15e8c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solidFill>
                  <a:schemeClr val="dk1"/>
                </a:solidFill>
                <a:highlight>
                  <a:srgbClr val="FFFFFF"/>
                </a:highlight>
              </a:rPr>
              <a:t>Lieberman DE. </a:t>
            </a:r>
            <a:r>
              <a:rPr lang="en" i="1">
                <a:solidFill>
                  <a:schemeClr val="dk1"/>
                </a:solidFill>
                <a:highlight>
                  <a:srgbClr val="FFFFFF"/>
                </a:highlight>
              </a:rPr>
              <a:t>The Story of the Human Body: Evolution, Health, and Disease</a:t>
            </a:r>
            <a:r>
              <a:rPr lang="en">
                <a:solidFill>
                  <a:schemeClr val="dk1"/>
                </a:solidFill>
                <a:highlight>
                  <a:srgbClr val="FFFFFF"/>
                </a:highlight>
              </a:rPr>
              <a:t>. Vintage Books A Division of Random House LLC; 2013.</a:t>
            </a:r>
            <a:endParaRPr/>
          </a:p>
        </p:txBody>
      </p:sp>
      <p:sp>
        <p:nvSpPr>
          <p:cNvPr id="162" name="Google Shape;162;g11154f15e8c_0_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1154f15e8c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g11154f15e8c_0_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g11154f15e8c_0_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1154f15e8c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g11154f15e8c_0_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g11154f15e8c_0_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1154f15e8c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g11154f15e8c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800">
                <a:solidFill>
                  <a:srgbClr val="434343"/>
                </a:solidFill>
                <a:highlight>
                  <a:schemeClr val="lt1"/>
                </a:highlight>
                <a:latin typeface="Proxima Nova"/>
                <a:ea typeface="Proxima Nova"/>
                <a:cs typeface="Proxima Nova"/>
                <a:sym typeface="Proxima Nova"/>
              </a:rPr>
              <a:t>Martin, 1981; Chivers &amp; Hladik, 1980; </a:t>
            </a:r>
            <a:r>
              <a:rPr lang="en" sz="1800" i="1">
                <a:solidFill>
                  <a:srgbClr val="434343"/>
                </a:solidFill>
                <a:highlight>
                  <a:schemeClr val="lt1"/>
                </a:highlight>
                <a:latin typeface="Proxima Nova"/>
                <a:ea typeface="Proxima Nova"/>
                <a:cs typeface="Proxima Nova"/>
                <a:sym typeface="Proxima Nova"/>
              </a:rPr>
              <a:t> </a:t>
            </a:r>
            <a:r>
              <a:rPr lang="en" sz="1800">
                <a:solidFill>
                  <a:srgbClr val="434343"/>
                </a:solidFill>
                <a:highlight>
                  <a:schemeClr val="lt1"/>
                </a:highlight>
                <a:latin typeface="Proxima Nova"/>
                <a:ea typeface="Proxima Nova"/>
                <a:cs typeface="Proxima Nova"/>
                <a:sym typeface="Proxima Nova"/>
              </a:rPr>
              <a:t>Aiello &amp; Wheeler, 1995</a:t>
            </a:r>
            <a:endParaRPr sz="1800">
              <a:solidFill>
                <a:srgbClr val="434343"/>
              </a:solidFill>
              <a:highlight>
                <a:schemeClr val="lt1"/>
              </a:highlight>
              <a:latin typeface="Proxima Nova"/>
              <a:ea typeface="Proxima Nova"/>
              <a:cs typeface="Proxima Nova"/>
              <a:sym typeface="Proxima Nova"/>
            </a:endParaRPr>
          </a:p>
          <a:p>
            <a:pPr marL="342900" lvl="0" indent="-304800" algn="l" rtl="0">
              <a:spcBef>
                <a:spcPts val="0"/>
              </a:spcBef>
              <a:spcAft>
                <a:spcPts val="0"/>
              </a:spcAft>
              <a:buClr>
                <a:srgbClr val="434343"/>
              </a:buClr>
              <a:buSzPts val="1800"/>
              <a:buFont typeface="Proxima Nova"/>
              <a:buChar char="●"/>
            </a:pPr>
            <a:endParaRPr sz="1800">
              <a:solidFill>
                <a:srgbClr val="434343"/>
              </a:solidFill>
              <a:highlight>
                <a:schemeClr val="lt1"/>
              </a:highlight>
              <a:latin typeface="Proxima Nova"/>
              <a:ea typeface="Proxima Nova"/>
              <a:cs typeface="Proxima Nova"/>
              <a:sym typeface="Proxima Nova"/>
            </a:endParaRPr>
          </a:p>
          <a:p>
            <a:pPr marL="0" lvl="0" indent="0" algn="l" rtl="0">
              <a:spcBef>
                <a:spcPts val="0"/>
              </a:spcBef>
              <a:spcAft>
                <a:spcPts val="0"/>
              </a:spcAft>
              <a:buNone/>
            </a:pPr>
            <a:endParaRPr/>
          </a:p>
        </p:txBody>
      </p:sp>
      <p:sp>
        <p:nvSpPr>
          <p:cNvPr id="188" name="Google Shape;188;g11154f15e8c_0_7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1154f15e8c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11154f15e8c_0_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g11154f15e8c_0_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f858cdfc14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f858cdfc14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1154f15e8c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g11154f15e8c_0_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g11154f15e8c_0_9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1154f15e8c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rgbClr val="434343"/>
                </a:solidFill>
                <a:latin typeface="Proxima Nova"/>
                <a:ea typeface="Proxima Nova"/>
                <a:cs typeface="Proxima Nova"/>
                <a:sym typeface="Proxima Nova"/>
              </a:rPr>
              <a:t>Scally &amp; Durbin, 2012; Harari, 2015; Bastir &amp; et al, 2011; Lieberman, 2013</a:t>
            </a:r>
            <a:endParaRPr/>
          </a:p>
        </p:txBody>
      </p:sp>
      <p:sp>
        <p:nvSpPr>
          <p:cNvPr id="218" name="Google Shape;218;g11154f15e8c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12561f224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g112561f224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f858cdfc14_0_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1f858cdfc14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1154f15e8c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g11154f15e8c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1154f15e8c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11154f15e8c_0_1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g11154f15e8c_0_1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f858cdfc14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g1f858cdfc14_0_1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sz="1600">
                <a:solidFill>
                  <a:schemeClr val="dk1"/>
                </a:solidFill>
              </a:rPr>
              <a:t>Finding sufficient energy to meet metabolic demands was a major evolutionary driver for our ancestors. Within the last 7 million years, we are going to review the most notable time periods in terms of human evolution. </a:t>
            </a:r>
            <a:endParaRPr sz="1600">
              <a:solidFill>
                <a:schemeClr val="dk1"/>
              </a:solidFill>
            </a:endParaRPr>
          </a:p>
          <a:p>
            <a:pPr marL="0" lvl="0" indent="0" algn="l" rtl="0">
              <a:spcBef>
                <a:spcPts val="0"/>
              </a:spcBef>
              <a:spcAft>
                <a:spcPts val="0"/>
              </a:spcAft>
              <a:buNone/>
            </a:pPr>
            <a:endParaRPr sz="1600">
              <a:solidFill>
                <a:schemeClr val="dk1"/>
              </a:solidFill>
              <a:highlight>
                <a:srgbClr val="FFFFFF"/>
              </a:highlight>
            </a:endParaRPr>
          </a:p>
          <a:p>
            <a:pPr marL="0" lvl="0" indent="0" algn="l" rtl="0">
              <a:spcBef>
                <a:spcPts val="0"/>
              </a:spcBef>
              <a:spcAft>
                <a:spcPts val="0"/>
              </a:spcAft>
              <a:buNone/>
            </a:pPr>
            <a:r>
              <a:rPr lang="en" sz="1600">
                <a:solidFill>
                  <a:schemeClr val="dk1"/>
                </a:solidFill>
                <a:highlight>
                  <a:srgbClr val="FFFFFF"/>
                </a:highlight>
              </a:rPr>
              <a:t>This timeline has been taken from Daniel Lieberman’s book, titled </a:t>
            </a:r>
            <a:r>
              <a:rPr lang="en" sz="1600" i="1">
                <a:solidFill>
                  <a:schemeClr val="dk1"/>
                </a:solidFill>
                <a:highlight>
                  <a:srgbClr val="FFFFFF"/>
                </a:highlight>
              </a:rPr>
              <a:t>The</a:t>
            </a:r>
            <a:r>
              <a:rPr lang="en" sz="1600">
                <a:solidFill>
                  <a:schemeClr val="dk1"/>
                </a:solidFill>
                <a:highlight>
                  <a:srgbClr val="FFFFFF"/>
                </a:highlight>
              </a:rPr>
              <a:t> </a:t>
            </a:r>
            <a:r>
              <a:rPr lang="en" sz="1600" i="1">
                <a:solidFill>
                  <a:schemeClr val="dk1"/>
                </a:solidFill>
                <a:highlight>
                  <a:srgbClr val="FFFFFF"/>
                </a:highlight>
              </a:rPr>
              <a:t>Story of the Human Body.</a:t>
            </a:r>
            <a:endParaRPr sz="1600" i="1">
              <a:solidFill>
                <a:schemeClr val="dk1"/>
              </a:solidFill>
              <a:highlight>
                <a:srgbClr val="FFFFFF"/>
              </a:highlight>
            </a:endParaRPr>
          </a:p>
          <a:p>
            <a:pPr marL="457200" lvl="0" indent="-330200" algn="l" rtl="0">
              <a:lnSpc>
                <a:spcPct val="115000"/>
              </a:lnSpc>
              <a:spcBef>
                <a:spcPts val="1200"/>
              </a:spcBef>
              <a:spcAft>
                <a:spcPts val="0"/>
              </a:spcAft>
              <a:buClr>
                <a:schemeClr val="dk1"/>
              </a:buClr>
              <a:buSzPts val="1600"/>
              <a:buChar char="●"/>
            </a:pPr>
            <a:r>
              <a:rPr lang="en" sz="1600">
                <a:solidFill>
                  <a:schemeClr val="dk1"/>
                </a:solidFill>
              </a:rPr>
              <a:t>6-7 millions years ago </a:t>
            </a:r>
            <a:endParaRPr sz="1600">
              <a:solidFill>
                <a:schemeClr val="dk1"/>
              </a:solidFill>
            </a:endParaRPr>
          </a:p>
          <a:p>
            <a:pPr marL="914400" lvl="1" indent="-330200" algn="l" rtl="0">
              <a:lnSpc>
                <a:spcPct val="115000"/>
              </a:lnSpc>
              <a:spcBef>
                <a:spcPts val="0"/>
              </a:spcBef>
              <a:spcAft>
                <a:spcPts val="0"/>
              </a:spcAft>
              <a:buClr>
                <a:schemeClr val="dk1"/>
              </a:buClr>
              <a:buSzPts val="1600"/>
              <a:buChar char="○"/>
            </a:pPr>
            <a:r>
              <a:rPr lang="en" sz="1600">
                <a:solidFill>
                  <a:schemeClr val="dk1"/>
                </a:solidFill>
              </a:rPr>
              <a:t>We diverged from our last common ancestor, chimps</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 sz="1600">
                <a:solidFill>
                  <a:schemeClr val="dk1"/>
                </a:solidFill>
              </a:rPr>
              <a:t>4 million years ago </a:t>
            </a:r>
            <a:endParaRPr sz="1600">
              <a:solidFill>
                <a:schemeClr val="dk1"/>
              </a:solidFill>
            </a:endParaRPr>
          </a:p>
          <a:p>
            <a:pPr marL="914400" lvl="1" indent="-330200" algn="l" rtl="0">
              <a:lnSpc>
                <a:spcPct val="115000"/>
              </a:lnSpc>
              <a:spcBef>
                <a:spcPts val="0"/>
              </a:spcBef>
              <a:spcAft>
                <a:spcPts val="0"/>
              </a:spcAft>
              <a:buClr>
                <a:schemeClr val="dk1"/>
              </a:buClr>
              <a:buSzPts val="1600"/>
              <a:buChar char="○"/>
            </a:pPr>
            <a:r>
              <a:rPr lang="en" sz="1600">
                <a:solidFill>
                  <a:schemeClr val="dk1"/>
                </a:solidFill>
              </a:rPr>
              <a:t>Teeth and head structure changes allowed us to consume a wider variety of food </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 sz="1600">
                <a:solidFill>
                  <a:schemeClr val="dk1"/>
                </a:solidFill>
              </a:rPr>
              <a:t>2-3 million years ago</a:t>
            </a:r>
            <a:endParaRPr sz="1600">
              <a:solidFill>
                <a:schemeClr val="dk1"/>
              </a:solidFill>
            </a:endParaRPr>
          </a:p>
          <a:p>
            <a:pPr marL="914400" lvl="1" indent="-330200" algn="l" rtl="0">
              <a:lnSpc>
                <a:spcPct val="115000"/>
              </a:lnSpc>
              <a:spcBef>
                <a:spcPts val="0"/>
              </a:spcBef>
              <a:spcAft>
                <a:spcPts val="0"/>
              </a:spcAft>
              <a:buClr>
                <a:schemeClr val="dk1"/>
              </a:buClr>
              <a:buSzPts val="1600"/>
              <a:buChar char="○"/>
            </a:pPr>
            <a:r>
              <a:rPr lang="en" sz="1600">
                <a:solidFill>
                  <a:schemeClr val="dk1"/>
                </a:solidFill>
              </a:rPr>
              <a:t>As Hunter gathers, bipedalism was refined </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 sz="1600">
                <a:solidFill>
                  <a:schemeClr val="dk1"/>
                </a:solidFill>
              </a:rPr>
              <a:t>~200,000 years ago </a:t>
            </a:r>
            <a:endParaRPr sz="1600">
              <a:solidFill>
                <a:schemeClr val="dk1"/>
              </a:solidFill>
            </a:endParaRPr>
          </a:p>
          <a:p>
            <a:pPr marL="914400" lvl="1" indent="-330200" algn="l" rtl="0">
              <a:lnSpc>
                <a:spcPct val="115000"/>
              </a:lnSpc>
              <a:spcBef>
                <a:spcPts val="0"/>
              </a:spcBef>
              <a:spcAft>
                <a:spcPts val="0"/>
              </a:spcAft>
              <a:buClr>
                <a:schemeClr val="dk1"/>
              </a:buClr>
              <a:buSzPts val="1600"/>
              <a:buChar char="○"/>
            </a:pPr>
            <a:r>
              <a:rPr lang="en" sz="1600">
                <a:solidFill>
                  <a:schemeClr val="dk1"/>
                </a:solidFill>
              </a:rPr>
              <a:t>Homo Sapiens evolved out of Africa and began to spread across the planet</a:t>
            </a:r>
            <a:endParaRPr sz="1600">
              <a:solidFill>
                <a:schemeClr val="dk1"/>
              </a:solidFill>
            </a:endParaRPr>
          </a:p>
        </p:txBody>
      </p:sp>
      <p:sp>
        <p:nvSpPr>
          <p:cNvPr id="247" name="Google Shape;247;g1f858cdfc14_0_1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f858cdfc14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f858cdfc14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0def5741d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0def5741d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0def5741d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g10def5741d4_0_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0def5741d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g10def5741d4_0_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0def5741d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g10def5741d4_0_1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0def5741d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g10def5741d4_0_1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12561f224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g112561f224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0def5741d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2" name="Google Shape;292;g10def5741d4_0_2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0def5741d4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g10def5741d4_0_2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0def5741d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g10def5741d4_0_3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def5741d4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 name="Google Shape;313;g10def5741d4_0_3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0def5741d4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g10def5741d4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0def5741d4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g10def5741d4_0_5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1f858cdfc14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1f858cdfc14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10def5741d4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 name="Google Shape;339;g10def5741d4_0_5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0def5741d4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g10def5741d4_0_6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10def5741d4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1" name="Google Shape;351;g10def5741d4_0_6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12561f224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g112561f2240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f858cdfc14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f858cdfc14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1154f15e8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g11154f15e8c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g11154f15e8c_0_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1154f15e8c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g11154f15e8c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1154f15e8c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g11154f15e8c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1154f15e8c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g11154f15e8c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solidFill>
                  <a:schemeClr val="dk1"/>
                </a:solidFill>
                <a:highlight>
                  <a:srgbClr val="FFFFFF"/>
                </a:highlight>
              </a:rPr>
              <a:t>Scholz M. N. Study of monkey, ape, and human morphology and physiology relating to strength and endurance. Phase IX: The strength of five chimpanzee and seven human subjects. </a:t>
            </a:r>
            <a:r>
              <a:rPr lang="en" i="1">
                <a:solidFill>
                  <a:schemeClr val="dk1"/>
                </a:solidFill>
                <a:highlight>
                  <a:srgbClr val="FFFFFF"/>
                </a:highlight>
              </a:rPr>
              <a:t>Aeromedical research</a:t>
            </a:r>
            <a:r>
              <a:rPr lang="en">
                <a:solidFill>
                  <a:schemeClr val="dk1"/>
                </a:solidFill>
                <a:highlight>
                  <a:srgbClr val="FFFFFF"/>
                </a:highlight>
              </a:rPr>
              <a:t>. Published online 2006.</a:t>
            </a:r>
            <a:endParaRPr/>
          </a:p>
        </p:txBody>
      </p:sp>
      <p:sp>
        <p:nvSpPr>
          <p:cNvPr id="140" name="Google Shape;140;g11154f15e8c_0_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004963"/>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700"/>
              <a:buFont typeface="Proxima Nova Semibold"/>
              <a:buNone/>
              <a:defRPr sz="4600">
                <a:latin typeface="Proxima Nova Semibold"/>
                <a:ea typeface="Proxima Nova Semibold"/>
                <a:cs typeface="Proxima Nova Semibold"/>
                <a:sym typeface="Proxima Nova Semibold"/>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lvl1pPr lvl="0">
              <a:lnSpc>
                <a:spcPct val="80000"/>
              </a:lnSpc>
              <a:spcBef>
                <a:spcPts val="0"/>
              </a:spcBef>
              <a:spcAft>
                <a:spcPts val="0"/>
              </a:spcAft>
              <a:buClr>
                <a:srgbClr val="434343"/>
              </a:buClr>
              <a:buSzPts val="2000"/>
              <a:buFont typeface="Proxima Nova Semibold"/>
              <a:buNone/>
              <a:defRPr sz="2180">
                <a:solidFill>
                  <a:srgbClr val="434343"/>
                </a:solidFill>
                <a:latin typeface="Proxima Nova Semibold"/>
                <a:ea typeface="Proxima Nova Semibold"/>
                <a:cs typeface="Proxima Nova Semibold"/>
                <a:sym typeface="Proxima Nova Semibold"/>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14" name="Google Shape;14;p2"/>
          <p:cNvPicPr preferRelativeResize="0"/>
          <p:nvPr/>
        </p:nvPicPr>
        <p:blipFill>
          <a:blip r:embed="rId2">
            <a:alphaModFix/>
          </a:blip>
          <a:stretch>
            <a:fillRect/>
          </a:stretch>
        </p:blipFill>
        <p:spPr>
          <a:xfrm>
            <a:off x="7399400" y="4317343"/>
            <a:ext cx="1621751" cy="6699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9" name="Google Shape;59;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60" name="Google Shape;60;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762000" y="3429000"/>
            <a:ext cx="6781800" cy="12003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rgbClr val="262626"/>
              </a:buClr>
              <a:buSzPts val="1800"/>
              <a:buNone/>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65" name="Google Shape;65;p13"/>
          <p:cNvSpPr txBox="1">
            <a:spLocks noGrp="1"/>
          </p:cNvSpPr>
          <p:nvPr>
            <p:ph type="body" idx="1"/>
          </p:nvPr>
        </p:nvSpPr>
        <p:spPr>
          <a:xfrm>
            <a:off x="762000" y="514350"/>
            <a:ext cx="7543800" cy="2914800"/>
          </a:xfrm>
          <a:prstGeom prst="rect">
            <a:avLst/>
          </a:prstGeom>
          <a:noFill/>
          <a:ln>
            <a:noFill/>
          </a:ln>
        </p:spPr>
        <p:txBody>
          <a:bodyPr spcFirstLastPara="1" wrap="square" lIns="91425" tIns="45700" rIns="91425" bIns="45700" anchor="ctr" anchorCtr="0">
            <a:normAutofit/>
          </a:bodyPr>
          <a:lstStyle>
            <a:lvl1pPr marL="457200" lvl="0" indent="-342900" algn="l" rtl="0">
              <a:spcBef>
                <a:spcPts val="360"/>
              </a:spcBef>
              <a:spcAft>
                <a:spcPts val="0"/>
              </a:spcAft>
              <a:buSzPts val="1800"/>
              <a:buChar char="●"/>
              <a:defRPr/>
            </a:lvl1pPr>
            <a:lvl2pPr marL="914400" lvl="1" indent="-342900" algn="l" rtl="0">
              <a:spcBef>
                <a:spcPts val="1200"/>
              </a:spcBef>
              <a:spcAft>
                <a:spcPts val="0"/>
              </a:spcAft>
              <a:buSzPts val="1800"/>
              <a:buChar char="○"/>
              <a:defRPr/>
            </a:lvl2pPr>
            <a:lvl3pPr marL="1371600" lvl="2" indent="-342900" algn="l" rtl="0">
              <a:spcBef>
                <a:spcPts val="1200"/>
              </a:spcBef>
              <a:spcAft>
                <a:spcPts val="0"/>
              </a:spcAft>
              <a:buSzPts val="1800"/>
              <a:buChar char="■"/>
              <a:defRPr/>
            </a:lvl3pPr>
            <a:lvl4pPr marL="1828800" lvl="3" indent="-342900" algn="l" rtl="0">
              <a:spcBef>
                <a:spcPts val="1200"/>
              </a:spcBef>
              <a:spcAft>
                <a:spcPts val="0"/>
              </a:spcAft>
              <a:buSzPts val="1800"/>
              <a:buChar char="●"/>
              <a:defRPr/>
            </a:lvl4pPr>
            <a:lvl5pPr marL="2286000" lvl="4" indent="-342900" algn="l" rtl="0">
              <a:spcBef>
                <a:spcPts val="1200"/>
              </a:spcBef>
              <a:spcAft>
                <a:spcPts val="0"/>
              </a:spcAft>
              <a:buSzPts val="1800"/>
              <a:buChar char="○"/>
              <a:defRPr/>
            </a:lvl5pPr>
            <a:lvl6pPr marL="2743200" lvl="5" indent="-342900" algn="l" rtl="0">
              <a:spcBef>
                <a:spcPts val="1200"/>
              </a:spcBef>
              <a:spcAft>
                <a:spcPts val="0"/>
              </a:spcAft>
              <a:buSzPts val="1800"/>
              <a:buChar char="■"/>
              <a:defRPr/>
            </a:lvl6pPr>
            <a:lvl7pPr marL="3200400" lvl="6" indent="-342900" algn="l" rtl="0">
              <a:spcBef>
                <a:spcPts val="1200"/>
              </a:spcBef>
              <a:spcAft>
                <a:spcPts val="0"/>
              </a:spcAft>
              <a:buSzPts val="1800"/>
              <a:buChar char="●"/>
              <a:defRPr/>
            </a:lvl7pPr>
            <a:lvl8pPr marL="3657600" lvl="7" indent="-342900" algn="l" rtl="0">
              <a:spcBef>
                <a:spcPts val="1200"/>
              </a:spcBef>
              <a:spcAft>
                <a:spcPts val="0"/>
              </a:spcAft>
              <a:buSzPts val="1800"/>
              <a:buChar char="○"/>
              <a:defRPr/>
            </a:lvl8pPr>
            <a:lvl9pPr marL="4114800" lvl="8" indent="-342900" algn="l" rtl="0">
              <a:spcBef>
                <a:spcPts val="1200"/>
              </a:spcBef>
              <a:spcAft>
                <a:spcPts val="1200"/>
              </a:spcAft>
              <a:buSzPts val="1800"/>
              <a:buChar char="■"/>
              <a:defRPr/>
            </a:lvl9pPr>
          </a:lstStyle>
          <a:p>
            <a:endParaRPr/>
          </a:p>
        </p:txBody>
      </p:sp>
      <p:sp>
        <p:nvSpPr>
          <p:cNvPr id="66" name="Google Shape;66;p13"/>
          <p:cNvSpPr txBox="1">
            <a:spLocks noGrp="1"/>
          </p:cNvSpPr>
          <p:nvPr>
            <p:ph type="dt" idx="10"/>
          </p:nvPr>
        </p:nvSpPr>
        <p:spPr>
          <a:xfrm>
            <a:off x="6248400" y="4656582"/>
            <a:ext cx="2133600" cy="2739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7" name="Google Shape;67;p13"/>
          <p:cNvSpPr txBox="1">
            <a:spLocks noGrp="1"/>
          </p:cNvSpPr>
          <p:nvPr>
            <p:ph type="ftr" idx="11"/>
          </p:nvPr>
        </p:nvSpPr>
        <p:spPr>
          <a:xfrm>
            <a:off x="761999" y="4656582"/>
            <a:ext cx="48738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8" name="Google Shape;68;p13"/>
          <p:cNvSpPr txBox="1">
            <a:spLocks noGrp="1"/>
          </p:cNvSpPr>
          <p:nvPr>
            <p:ph type="sldNum" idx="12"/>
          </p:nvPr>
        </p:nvSpPr>
        <p:spPr>
          <a:xfrm>
            <a:off x="7620000" y="4265676"/>
            <a:ext cx="762000" cy="2739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69"/>
        <p:cNvGrpSpPr/>
        <p:nvPr/>
      </p:nvGrpSpPr>
      <p:grpSpPr>
        <a:xfrm>
          <a:off x="0" y="0"/>
          <a:ext cx="0" cy="0"/>
          <a:chOff x="0" y="0"/>
          <a:chExt cx="0" cy="0"/>
        </a:xfrm>
      </p:grpSpPr>
      <p:sp>
        <p:nvSpPr>
          <p:cNvPr id="70" name="Google Shape;70;p14"/>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4"/>
          <p:cNvSpPr txBox="1">
            <a:spLocks noGrp="1"/>
          </p:cNvSpPr>
          <p:nvPr>
            <p:ph type="title"/>
          </p:nvPr>
        </p:nvSpPr>
        <p:spPr>
          <a:xfrm>
            <a:off x="311700" y="237825"/>
            <a:ext cx="8520600" cy="6237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lt1"/>
              </a:buClr>
              <a:buSzPts val="2800"/>
              <a:buFont typeface="Proxima Nova"/>
              <a:buNone/>
              <a:defRPr sz="3800" b="1">
                <a:solidFill>
                  <a:schemeClr val="lt1"/>
                </a:solidFill>
                <a:latin typeface="Proxima Nova"/>
                <a:ea typeface="Proxima Nova"/>
                <a:cs typeface="Proxima Nova"/>
                <a:sym typeface="Proxima Nova"/>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72" name="Google Shape;72;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73" name="Google Shape;73;p14"/>
          <p:cNvPicPr preferRelativeResize="0"/>
          <p:nvPr/>
        </p:nvPicPr>
        <p:blipFill>
          <a:blip r:embed="rId2">
            <a:alphaModFix/>
          </a:blip>
          <a:stretch>
            <a:fillRect/>
          </a:stretch>
        </p:blipFill>
        <p:spPr>
          <a:xfrm>
            <a:off x="7795375" y="4550425"/>
            <a:ext cx="1225776" cy="506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5"/>
        <p:cNvGrpSpPr/>
        <p:nvPr/>
      </p:nvGrpSpPr>
      <p:grpSpPr>
        <a:xfrm>
          <a:off x="0" y="0"/>
          <a:ext cx="0" cy="0"/>
          <a:chOff x="0" y="0"/>
          <a:chExt cx="0" cy="0"/>
        </a:xfrm>
      </p:grpSpPr>
      <p:sp>
        <p:nvSpPr>
          <p:cNvPr id="16" name="Google Shape;16;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7" name="Google Shape;17;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8" name="Google Shape;18;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3" name="Google Shape;23;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4" name="Google Shape;24;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5" name="Google Shape;25;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6" name="Google Shape;26;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sp>
        <p:nvSpPr>
          <p:cNvPr id="28" name="Google Shape;28;p5"/>
          <p:cNvSpPr/>
          <p:nvPr/>
        </p:nvSpPr>
        <p:spPr>
          <a:xfrm>
            <a:off x="0" y="0"/>
            <a:ext cx="9144000" cy="1277100"/>
          </a:xfrm>
          <a:prstGeom prst="rect">
            <a:avLst/>
          </a:prstGeom>
          <a:solidFill>
            <a:srgbClr val="004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txBox="1">
            <a:spLocks noGrp="1"/>
          </p:cNvSpPr>
          <p:nvPr>
            <p:ph type="title"/>
          </p:nvPr>
        </p:nvSpPr>
        <p:spPr>
          <a:xfrm>
            <a:off x="311700" y="326700"/>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800"/>
              <a:buFont typeface="Proxima Nova"/>
              <a:buNone/>
              <a:defRPr sz="3800" b="1">
                <a:solidFill>
                  <a:schemeClr val="lt1"/>
                </a:solidFill>
                <a:latin typeface="Proxima Nova"/>
                <a:ea typeface="Proxima Nova"/>
                <a:cs typeface="Proxima Nova"/>
                <a:sym typeface="Proxima Nova"/>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0" name="Google Shape;30;p5"/>
          <p:cNvSpPr txBox="1">
            <a:spLocks noGrp="1"/>
          </p:cNvSpPr>
          <p:nvPr>
            <p:ph type="body" idx="1"/>
          </p:nvPr>
        </p:nvSpPr>
        <p:spPr>
          <a:xfrm>
            <a:off x="311700" y="1505700"/>
            <a:ext cx="6923700" cy="3076200"/>
          </a:xfrm>
          <a:prstGeom prst="rect">
            <a:avLst/>
          </a:prstGeom>
        </p:spPr>
        <p:txBody>
          <a:bodyPr spcFirstLastPara="1" wrap="square" lIns="91425" tIns="91425" rIns="91425" bIns="91425" anchor="t" anchorCtr="0">
            <a:normAutofit/>
          </a:bodyPr>
          <a:lstStyle>
            <a:lvl1pPr marL="457200" lvl="0" indent="-355600">
              <a:spcBef>
                <a:spcPts val="0"/>
              </a:spcBef>
              <a:spcAft>
                <a:spcPts val="0"/>
              </a:spcAft>
              <a:buClr>
                <a:srgbClr val="434343"/>
              </a:buClr>
              <a:buSzPts val="2000"/>
              <a:buFont typeface="Proxima Nova"/>
              <a:buChar char="●"/>
              <a:defRPr sz="2000">
                <a:solidFill>
                  <a:srgbClr val="434343"/>
                </a:solidFill>
                <a:latin typeface="Proxima Nova"/>
                <a:ea typeface="Proxima Nova"/>
                <a:cs typeface="Proxima Nova"/>
                <a:sym typeface="Proxima Nova"/>
              </a:defRPr>
            </a:lvl1pPr>
            <a:lvl2pPr marL="914400" lvl="1" indent="-355600">
              <a:spcBef>
                <a:spcPts val="0"/>
              </a:spcBef>
              <a:spcAft>
                <a:spcPts val="0"/>
              </a:spcAft>
              <a:buClr>
                <a:srgbClr val="434343"/>
              </a:buClr>
              <a:buSzPts val="2000"/>
              <a:buFont typeface="Proxima Nova"/>
              <a:buChar char="○"/>
              <a:defRPr sz="2000">
                <a:solidFill>
                  <a:srgbClr val="434343"/>
                </a:solidFill>
                <a:latin typeface="Proxima Nova"/>
                <a:ea typeface="Proxima Nova"/>
                <a:cs typeface="Proxima Nova"/>
                <a:sym typeface="Proxima Nova"/>
              </a:defRPr>
            </a:lvl2pPr>
            <a:lvl3pPr marL="1371600" lvl="2" indent="-355600">
              <a:spcBef>
                <a:spcPts val="0"/>
              </a:spcBef>
              <a:spcAft>
                <a:spcPts val="0"/>
              </a:spcAft>
              <a:buClr>
                <a:srgbClr val="434343"/>
              </a:buClr>
              <a:buSzPts val="2000"/>
              <a:buFont typeface="Proxima Nova"/>
              <a:buChar char="■"/>
              <a:defRPr sz="2000">
                <a:solidFill>
                  <a:srgbClr val="434343"/>
                </a:solidFill>
                <a:latin typeface="Proxima Nova"/>
                <a:ea typeface="Proxima Nova"/>
                <a:cs typeface="Proxima Nova"/>
                <a:sym typeface="Proxima Nova"/>
              </a:defRPr>
            </a:lvl3pPr>
            <a:lvl4pPr marL="1828800" lvl="3" indent="-355600">
              <a:spcBef>
                <a:spcPts val="0"/>
              </a:spcBef>
              <a:spcAft>
                <a:spcPts val="0"/>
              </a:spcAft>
              <a:buClr>
                <a:srgbClr val="434343"/>
              </a:buClr>
              <a:buSzPts val="2000"/>
              <a:buFont typeface="Proxima Nova"/>
              <a:buChar char="●"/>
              <a:defRPr sz="2000">
                <a:solidFill>
                  <a:srgbClr val="434343"/>
                </a:solidFill>
                <a:latin typeface="Proxima Nova"/>
                <a:ea typeface="Proxima Nova"/>
                <a:cs typeface="Proxima Nova"/>
                <a:sym typeface="Proxima Nova"/>
              </a:defRPr>
            </a:lvl4pPr>
            <a:lvl5pPr marL="2286000" lvl="4" indent="-355600">
              <a:spcBef>
                <a:spcPts val="0"/>
              </a:spcBef>
              <a:spcAft>
                <a:spcPts val="0"/>
              </a:spcAft>
              <a:buClr>
                <a:srgbClr val="434343"/>
              </a:buClr>
              <a:buSzPts val="2000"/>
              <a:buFont typeface="Proxima Nova"/>
              <a:buChar char="○"/>
              <a:defRPr sz="2000">
                <a:solidFill>
                  <a:srgbClr val="434343"/>
                </a:solidFill>
                <a:latin typeface="Proxima Nova"/>
                <a:ea typeface="Proxima Nova"/>
                <a:cs typeface="Proxima Nova"/>
                <a:sym typeface="Proxima Nova"/>
              </a:defRPr>
            </a:lvl5pPr>
            <a:lvl6pPr marL="2743200" lvl="5" indent="-355600">
              <a:spcBef>
                <a:spcPts val="0"/>
              </a:spcBef>
              <a:spcAft>
                <a:spcPts val="0"/>
              </a:spcAft>
              <a:buClr>
                <a:srgbClr val="434343"/>
              </a:buClr>
              <a:buSzPts val="2000"/>
              <a:buFont typeface="Proxima Nova"/>
              <a:buChar char="■"/>
              <a:defRPr sz="2000">
                <a:solidFill>
                  <a:srgbClr val="434343"/>
                </a:solidFill>
                <a:latin typeface="Proxima Nova"/>
                <a:ea typeface="Proxima Nova"/>
                <a:cs typeface="Proxima Nova"/>
                <a:sym typeface="Proxima Nova"/>
              </a:defRPr>
            </a:lvl6pPr>
            <a:lvl7pPr marL="3200400" lvl="6" indent="-355600">
              <a:spcBef>
                <a:spcPts val="0"/>
              </a:spcBef>
              <a:spcAft>
                <a:spcPts val="0"/>
              </a:spcAft>
              <a:buClr>
                <a:srgbClr val="434343"/>
              </a:buClr>
              <a:buSzPts val="2000"/>
              <a:buFont typeface="Proxima Nova"/>
              <a:buChar char="●"/>
              <a:defRPr sz="2000">
                <a:solidFill>
                  <a:srgbClr val="434343"/>
                </a:solidFill>
                <a:latin typeface="Proxima Nova"/>
                <a:ea typeface="Proxima Nova"/>
                <a:cs typeface="Proxima Nova"/>
                <a:sym typeface="Proxima Nova"/>
              </a:defRPr>
            </a:lvl7pPr>
            <a:lvl8pPr marL="3657600" lvl="7" indent="-355600">
              <a:spcBef>
                <a:spcPts val="0"/>
              </a:spcBef>
              <a:spcAft>
                <a:spcPts val="0"/>
              </a:spcAft>
              <a:buClr>
                <a:srgbClr val="434343"/>
              </a:buClr>
              <a:buSzPts val="2000"/>
              <a:buFont typeface="Proxima Nova"/>
              <a:buChar char="○"/>
              <a:defRPr sz="2000">
                <a:solidFill>
                  <a:srgbClr val="434343"/>
                </a:solidFill>
                <a:latin typeface="Proxima Nova"/>
                <a:ea typeface="Proxima Nova"/>
                <a:cs typeface="Proxima Nova"/>
                <a:sym typeface="Proxima Nova"/>
              </a:defRPr>
            </a:lvl8pPr>
            <a:lvl9pPr marL="4114800" lvl="8" indent="-355600">
              <a:spcBef>
                <a:spcPts val="0"/>
              </a:spcBef>
              <a:spcAft>
                <a:spcPts val="0"/>
              </a:spcAft>
              <a:buClr>
                <a:srgbClr val="434343"/>
              </a:buClr>
              <a:buSzPts val="2000"/>
              <a:buFont typeface="Proxima Nova"/>
              <a:buChar char="■"/>
              <a:defRPr sz="2000">
                <a:solidFill>
                  <a:srgbClr val="434343"/>
                </a:solidFill>
                <a:latin typeface="Proxima Nova"/>
                <a:ea typeface="Proxima Nova"/>
                <a:cs typeface="Proxima Nova"/>
                <a:sym typeface="Proxima Nova"/>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32" name="Google Shape;32;p5"/>
          <p:cNvPicPr preferRelativeResize="0"/>
          <p:nvPr/>
        </p:nvPicPr>
        <p:blipFill>
          <a:blip r:embed="rId2">
            <a:alphaModFix/>
          </a:blip>
          <a:stretch>
            <a:fillRect/>
          </a:stretch>
        </p:blipFill>
        <p:spPr>
          <a:xfrm>
            <a:off x="7522250" y="4473493"/>
            <a:ext cx="1621751" cy="66999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6"/>
          <p:cNvSpPr/>
          <p:nvPr/>
        </p:nvSpPr>
        <p:spPr>
          <a:xfrm>
            <a:off x="0" y="0"/>
            <a:ext cx="9144000" cy="1277100"/>
          </a:xfrm>
          <a:prstGeom prst="rect">
            <a:avLst/>
          </a:prstGeom>
          <a:solidFill>
            <a:srgbClr val="004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6"/>
          <p:cNvSpPr txBox="1">
            <a:spLocks noGrp="1"/>
          </p:cNvSpPr>
          <p:nvPr>
            <p:ph type="title"/>
          </p:nvPr>
        </p:nvSpPr>
        <p:spPr>
          <a:xfrm>
            <a:off x="311700" y="237825"/>
            <a:ext cx="8520600" cy="623700"/>
          </a:xfrm>
          <a:prstGeom prst="rect">
            <a:avLst/>
          </a:prstGeom>
        </p:spPr>
        <p:txBody>
          <a:bodyPr spcFirstLastPara="1" wrap="square" lIns="91425" tIns="91425" rIns="91425" bIns="91425" anchor="t" anchorCtr="0">
            <a:normAutofit/>
          </a:bodyPr>
          <a:lstStyle>
            <a:lvl1pPr lvl="0" algn="ctr">
              <a:spcBef>
                <a:spcPts val="0"/>
              </a:spcBef>
              <a:spcAft>
                <a:spcPts val="0"/>
              </a:spcAft>
              <a:buClr>
                <a:schemeClr val="lt1"/>
              </a:buClr>
              <a:buSzPts val="3000"/>
              <a:buFont typeface="Proxima Nova"/>
              <a:buNone/>
              <a:defRPr sz="4000" b="1">
                <a:solidFill>
                  <a:schemeClr val="lt1"/>
                </a:solidFill>
                <a:latin typeface="Proxima Nova"/>
                <a:ea typeface="Proxima Nova"/>
                <a:cs typeface="Proxima Nova"/>
                <a:sym typeface="Proxima Nova"/>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6" name="Google Shape;36;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7" name="Google Shape;37;p6"/>
          <p:cNvSpPr txBox="1">
            <a:spLocks noGrp="1"/>
          </p:cNvSpPr>
          <p:nvPr>
            <p:ph type="body" idx="1"/>
          </p:nvPr>
        </p:nvSpPr>
        <p:spPr>
          <a:xfrm>
            <a:off x="311700" y="1505700"/>
            <a:ext cx="6923700" cy="30762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rgbClr val="434343"/>
              </a:buClr>
              <a:buSzPts val="2000"/>
              <a:buFont typeface="Proxima Nova"/>
              <a:buChar char="●"/>
              <a:defRPr sz="2000">
                <a:solidFill>
                  <a:srgbClr val="434343"/>
                </a:solidFill>
                <a:latin typeface="Proxima Nova"/>
                <a:ea typeface="Proxima Nova"/>
                <a:cs typeface="Proxima Nova"/>
                <a:sym typeface="Proxima Nova"/>
              </a:defRPr>
            </a:lvl1pPr>
            <a:lvl2pPr marL="914400" lvl="1" indent="-355600" rtl="0">
              <a:spcBef>
                <a:spcPts val="0"/>
              </a:spcBef>
              <a:spcAft>
                <a:spcPts val="0"/>
              </a:spcAft>
              <a:buClr>
                <a:srgbClr val="434343"/>
              </a:buClr>
              <a:buSzPts val="2000"/>
              <a:buFont typeface="Proxima Nova"/>
              <a:buChar char="○"/>
              <a:defRPr sz="2000">
                <a:solidFill>
                  <a:srgbClr val="434343"/>
                </a:solidFill>
                <a:latin typeface="Proxima Nova"/>
                <a:ea typeface="Proxima Nova"/>
                <a:cs typeface="Proxima Nova"/>
                <a:sym typeface="Proxima Nova"/>
              </a:defRPr>
            </a:lvl2pPr>
            <a:lvl3pPr marL="1371600" lvl="2" indent="-355600" rtl="0">
              <a:spcBef>
                <a:spcPts val="0"/>
              </a:spcBef>
              <a:spcAft>
                <a:spcPts val="0"/>
              </a:spcAft>
              <a:buClr>
                <a:srgbClr val="434343"/>
              </a:buClr>
              <a:buSzPts val="2000"/>
              <a:buFont typeface="Proxima Nova"/>
              <a:buChar char="■"/>
              <a:defRPr sz="2000">
                <a:solidFill>
                  <a:srgbClr val="434343"/>
                </a:solidFill>
                <a:latin typeface="Proxima Nova"/>
                <a:ea typeface="Proxima Nova"/>
                <a:cs typeface="Proxima Nova"/>
                <a:sym typeface="Proxima Nova"/>
              </a:defRPr>
            </a:lvl3pPr>
            <a:lvl4pPr marL="1828800" lvl="3" indent="-355600" rtl="0">
              <a:spcBef>
                <a:spcPts val="0"/>
              </a:spcBef>
              <a:spcAft>
                <a:spcPts val="0"/>
              </a:spcAft>
              <a:buClr>
                <a:srgbClr val="434343"/>
              </a:buClr>
              <a:buSzPts val="2000"/>
              <a:buFont typeface="Proxima Nova"/>
              <a:buChar char="●"/>
              <a:defRPr sz="2000">
                <a:solidFill>
                  <a:srgbClr val="434343"/>
                </a:solidFill>
                <a:latin typeface="Proxima Nova"/>
                <a:ea typeface="Proxima Nova"/>
                <a:cs typeface="Proxima Nova"/>
                <a:sym typeface="Proxima Nova"/>
              </a:defRPr>
            </a:lvl4pPr>
            <a:lvl5pPr marL="2286000" lvl="4" indent="-355600" rtl="0">
              <a:spcBef>
                <a:spcPts val="0"/>
              </a:spcBef>
              <a:spcAft>
                <a:spcPts val="0"/>
              </a:spcAft>
              <a:buClr>
                <a:srgbClr val="434343"/>
              </a:buClr>
              <a:buSzPts val="2000"/>
              <a:buFont typeface="Proxima Nova"/>
              <a:buChar char="○"/>
              <a:defRPr sz="2000">
                <a:solidFill>
                  <a:srgbClr val="434343"/>
                </a:solidFill>
                <a:latin typeface="Proxima Nova"/>
                <a:ea typeface="Proxima Nova"/>
                <a:cs typeface="Proxima Nova"/>
                <a:sym typeface="Proxima Nova"/>
              </a:defRPr>
            </a:lvl5pPr>
            <a:lvl6pPr marL="2743200" lvl="5" indent="-355600" rtl="0">
              <a:spcBef>
                <a:spcPts val="0"/>
              </a:spcBef>
              <a:spcAft>
                <a:spcPts val="0"/>
              </a:spcAft>
              <a:buClr>
                <a:srgbClr val="434343"/>
              </a:buClr>
              <a:buSzPts val="2000"/>
              <a:buFont typeface="Proxima Nova"/>
              <a:buChar char="■"/>
              <a:defRPr sz="2000">
                <a:solidFill>
                  <a:srgbClr val="434343"/>
                </a:solidFill>
                <a:latin typeface="Proxima Nova"/>
                <a:ea typeface="Proxima Nova"/>
                <a:cs typeface="Proxima Nova"/>
                <a:sym typeface="Proxima Nova"/>
              </a:defRPr>
            </a:lvl6pPr>
            <a:lvl7pPr marL="3200400" lvl="6" indent="-355600" rtl="0">
              <a:spcBef>
                <a:spcPts val="0"/>
              </a:spcBef>
              <a:spcAft>
                <a:spcPts val="0"/>
              </a:spcAft>
              <a:buClr>
                <a:srgbClr val="434343"/>
              </a:buClr>
              <a:buSzPts val="2000"/>
              <a:buFont typeface="Proxima Nova"/>
              <a:buChar char="●"/>
              <a:defRPr sz="2000">
                <a:solidFill>
                  <a:srgbClr val="434343"/>
                </a:solidFill>
                <a:latin typeface="Proxima Nova"/>
                <a:ea typeface="Proxima Nova"/>
                <a:cs typeface="Proxima Nova"/>
                <a:sym typeface="Proxima Nova"/>
              </a:defRPr>
            </a:lvl7pPr>
            <a:lvl8pPr marL="3657600" lvl="7" indent="-355600" rtl="0">
              <a:spcBef>
                <a:spcPts val="0"/>
              </a:spcBef>
              <a:spcAft>
                <a:spcPts val="0"/>
              </a:spcAft>
              <a:buClr>
                <a:srgbClr val="434343"/>
              </a:buClr>
              <a:buSzPts val="2000"/>
              <a:buFont typeface="Proxima Nova"/>
              <a:buChar char="○"/>
              <a:defRPr sz="2000">
                <a:solidFill>
                  <a:srgbClr val="434343"/>
                </a:solidFill>
                <a:latin typeface="Proxima Nova"/>
                <a:ea typeface="Proxima Nova"/>
                <a:cs typeface="Proxima Nova"/>
                <a:sym typeface="Proxima Nova"/>
              </a:defRPr>
            </a:lvl8pPr>
            <a:lvl9pPr marL="4114800" lvl="8" indent="-355600" rtl="0">
              <a:spcBef>
                <a:spcPts val="0"/>
              </a:spcBef>
              <a:spcAft>
                <a:spcPts val="0"/>
              </a:spcAft>
              <a:buClr>
                <a:srgbClr val="434343"/>
              </a:buClr>
              <a:buSzPts val="2000"/>
              <a:buFont typeface="Proxima Nova"/>
              <a:buChar char="■"/>
              <a:defRPr sz="2000">
                <a:solidFill>
                  <a:srgbClr val="434343"/>
                </a:solidFill>
                <a:latin typeface="Proxima Nova"/>
                <a:ea typeface="Proxima Nova"/>
                <a:cs typeface="Proxima Nova"/>
                <a:sym typeface="Proxima Nova"/>
              </a:defRPr>
            </a:lvl9pPr>
          </a:lstStyle>
          <a:p>
            <a:endParaRPr/>
          </a:p>
        </p:txBody>
      </p:sp>
      <p:pic>
        <p:nvPicPr>
          <p:cNvPr id="38" name="Google Shape;38;p6"/>
          <p:cNvPicPr preferRelativeResize="0"/>
          <p:nvPr/>
        </p:nvPicPr>
        <p:blipFill>
          <a:blip r:embed="rId2">
            <a:alphaModFix/>
          </a:blip>
          <a:stretch>
            <a:fillRect/>
          </a:stretch>
        </p:blipFill>
        <p:spPr>
          <a:xfrm>
            <a:off x="7522250" y="4473493"/>
            <a:ext cx="1621751" cy="66999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sp>
        <p:nvSpPr>
          <p:cNvPr id="40" name="Google Shape;40;p7"/>
          <p:cNvSpPr/>
          <p:nvPr/>
        </p:nvSpPr>
        <p:spPr>
          <a:xfrm>
            <a:off x="0" y="0"/>
            <a:ext cx="3764400" cy="5143500"/>
          </a:xfrm>
          <a:prstGeom prst="rect">
            <a:avLst/>
          </a:prstGeom>
          <a:solidFill>
            <a:srgbClr val="004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4000"/>
              <a:buFont typeface="Proxima Nova"/>
              <a:buNone/>
              <a:defRPr sz="4000" b="1">
                <a:solidFill>
                  <a:schemeClr val="lt1"/>
                </a:solidFill>
                <a:latin typeface="Proxima Nova"/>
                <a:ea typeface="Proxima Nova"/>
                <a:cs typeface="Proxima Nova"/>
                <a:sym typeface="Proxima Nova"/>
              </a:defRPr>
            </a:lvl1pPr>
            <a:lvl2pPr lvl="1">
              <a:spcBef>
                <a:spcPts val="0"/>
              </a:spcBef>
              <a:spcAft>
                <a:spcPts val="0"/>
              </a:spcAft>
              <a:buClr>
                <a:schemeClr val="lt1"/>
              </a:buClr>
              <a:buSzPts val="4000"/>
              <a:buFont typeface="Proxima Nova"/>
              <a:buNone/>
              <a:defRPr sz="4000" b="1">
                <a:solidFill>
                  <a:schemeClr val="lt1"/>
                </a:solidFill>
                <a:latin typeface="Proxima Nova"/>
                <a:ea typeface="Proxima Nova"/>
                <a:cs typeface="Proxima Nova"/>
                <a:sym typeface="Proxima Nova"/>
              </a:defRPr>
            </a:lvl2pPr>
            <a:lvl3pPr lvl="2">
              <a:spcBef>
                <a:spcPts val="0"/>
              </a:spcBef>
              <a:spcAft>
                <a:spcPts val="0"/>
              </a:spcAft>
              <a:buClr>
                <a:schemeClr val="lt1"/>
              </a:buClr>
              <a:buSzPts val="4000"/>
              <a:buFont typeface="Proxima Nova"/>
              <a:buNone/>
              <a:defRPr sz="4000" b="1">
                <a:solidFill>
                  <a:schemeClr val="lt1"/>
                </a:solidFill>
                <a:latin typeface="Proxima Nova"/>
                <a:ea typeface="Proxima Nova"/>
                <a:cs typeface="Proxima Nova"/>
                <a:sym typeface="Proxima Nova"/>
              </a:defRPr>
            </a:lvl3pPr>
            <a:lvl4pPr lvl="3">
              <a:spcBef>
                <a:spcPts val="0"/>
              </a:spcBef>
              <a:spcAft>
                <a:spcPts val="0"/>
              </a:spcAft>
              <a:buClr>
                <a:schemeClr val="lt1"/>
              </a:buClr>
              <a:buSzPts val="4000"/>
              <a:buFont typeface="Proxima Nova"/>
              <a:buNone/>
              <a:defRPr sz="4000" b="1">
                <a:solidFill>
                  <a:schemeClr val="lt1"/>
                </a:solidFill>
                <a:latin typeface="Proxima Nova"/>
                <a:ea typeface="Proxima Nova"/>
                <a:cs typeface="Proxima Nova"/>
                <a:sym typeface="Proxima Nova"/>
              </a:defRPr>
            </a:lvl4pPr>
            <a:lvl5pPr lvl="4">
              <a:spcBef>
                <a:spcPts val="0"/>
              </a:spcBef>
              <a:spcAft>
                <a:spcPts val="0"/>
              </a:spcAft>
              <a:buClr>
                <a:schemeClr val="lt1"/>
              </a:buClr>
              <a:buSzPts val="4000"/>
              <a:buFont typeface="Proxima Nova"/>
              <a:buNone/>
              <a:defRPr sz="4000" b="1">
                <a:solidFill>
                  <a:schemeClr val="lt1"/>
                </a:solidFill>
                <a:latin typeface="Proxima Nova"/>
                <a:ea typeface="Proxima Nova"/>
                <a:cs typeface="Proxima Nova"/>
                <a:sym typeface="Proxima Nova"/>
              </a:defRPr>
            </a:lvl5pPr>
            <a:lvl6pPr lvl="5">
              <a:spcBef>
                <a:spcPts val="0"/>
              </a:spcBef>
              <a:spcAft>
                <a:spcPts val="0"/>
              </a:spcAft>
              <a:buClr>
                <a:schemeClr val="lt1"/>
              </a:buClr>
              <a:buSzPts val="4000"/>
              <a:buFont typeface="Proxima Nova"/>
              <a:buNone/>
              <a:defRPr sz="4000" b="1">
                <a:solidFill>
                  <a:schemeClr val="lt1"/>
                </a:solidFill>
                <a:latin typeface="Proxima Nova"/>
                <a:ea typeface="Proxima Nova"/>
                <a:cs typeface="Proxima Nova"/>
                <a:sym typeface="Proxima Nova"/>
              </a:defRPr>
            </a:lvl6pPr>
            <a:lvl7pPr lvl="6">
              <a:spcBef>
                <a:spcPts val="0"/>
              </a:spcBef>
              <a:spcAft>
                <a:spcPts val="0"/>
              </a:spcAft>
              <a:buClr>
                <a:schemeClr val="lt1"/>
              </a:buClr>
              <a:buSzPts val="4000"/>
              <a:buFont typeface="Proxima Nova"/>
              <a:buNone/>
              <a:defRPr sz="4000" b="1">
                <a:solidFill>
                  <a:schemeClr val="lt1"/>
                </a:solidFill>
                <a:latin typeface="Proxima Nova"/>
                <a:ea typeface="Proxima Nova"/>
                <a:cs typeface="Proxima Nova"/>
                <a:sym typeface="Proxima Nova"/>
              </a:defRPr>
            </a:lvl7pPr>
            <a:lvl8pPr lvl="7">
              <a:spcBef>
                <a:spcPts val="0"/>
              </a:spcBef>
              <a:spcAft>
                <a:spcPts val="0"/>
              </a:spcAft>
              <a:buClr>
                <a:schemeClr val="lt1"/>
              </a:buClr>
              <a:buSzPts val="4000"/>
              <a:buFont typeface="Proxima Nova"/>
              <a:buNone/>
              <a:defRPr sz="4000" b="1">
                <a:solidFill>
                  <a:schemeClr val="lt1"/>
                </a:solidFill>
                <a:latin typeface="Proxima Nova"/>
                <a:ea typeface="Proxima Nova"/>
                <a:cs typeface="Proxima Nova"/>
                <a:sym typeface="Proxima Nova"/>
              </a:defRPr>
            </a:lvl8pPr>
            <a:lvl9pPr lvl="8">
              <a:spcBef>
                <a:spcPts val="0"/>
              </a:spcBef>
              <a:spcAft>
                <a:spcPts val="0"/>
              </a:spcAft>
              <a:buClr>
                <a:schemeClr val="lt1"/>
              </a:buClr>
              <a:buSzPts val="4000"/>
              <a:buFont typeface="Proxima Nova"/>
              <a:buNone/>
              <a:defRPr sz="4000" b="1">
                <a:solidFill>
                  <a:schemeClr val="lt1"/>
                </a:solidFill>
                <a:latin typeface="Proxima Nova"/>
                <a:ea typeface="Proxima Nova"/>
                <a:cs typeface="Proxima Nova"/>
                <a:sym typeface="Proxima Nova"/>
              </a:defRPr>
            </a:lvl9pPr>
          </a:lstStyle>
          <a:p>
            <a:endParaRPr/>
          </a:p>
        </p:txBody>
      </p:sp>
      <p:sp>
        <p:nvSpPr>
          <p:cNvPr id="42" name="Google Shape;4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43" name="Google Shape;43;p7"/>
          <p:cNvPicPr preferRelativeResize="0"/>
          <p:nvPr/>
        </p:nvPicPr>
        <p:blipFill>
          <a:blip r:embed="rId2">
            <a:alphaModFix/>
          </a:blip>
          <a:stretch>
            <a:fillRect/>
          </a:stretch>
        </p:blipFill>
        <p:spPr>
          <a:xfrm>
            <a:off x="7522250" y="4473493"/>
            <a:ext cx="1621751" cy="66999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6" name="Google Shape;46;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7"/>
        <p:cNvGrpSpPr/>
        <p:nvPr/>
      </p:nvGrpSpPr>
      <p:grpSpPr>
        <a:xfrm>
          <a:off x="0" y="0"/>
          <a:ext cx="0" cy="0"/>
          <a:chOff x="0" y="0"/>
          <a:chExt cx="0" cy="0"/>
        </a:xfrm>
      </p:grpSpPr>
      <p:sp>
        <p:nvSpPr>
          <p:cNvPr id="48" name="Google Shape;48;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50" name="Google Shape;50;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51" name="Google Shape;51;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2" name="Google Shape;5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
        <p:cNvGrpSpPr/>
        <p:nvPr/>
      </p:nvGrpSpPr>
      <p:grpSpPr>
        <a:xfrm>
          <a:off x="0" y="0"/>
          <a:ext cx="0" cy="0"/>
          <a:chOff x="0" y="0"/>
          <a:chExt cx="0" cy="0"/>
        </a:xfrm>
      </p:grpSpPr>
      <p:sp>
        <p:nvSpPr>
          <p:cNvPr id="54" name="Google Shape;54;p10"/>
          <p:cNvSpPr/>
          <p:nvPr/>
        </p:nvSpPr>
        <p:spPr>
          <a:xfrm>
            <a:off x="0" y="4369000"/>
            <a:ext cx="9144000" cy="774300"/>
          </a:xfrm>
          <a:prstGeom prst="rect">
            <a:avLst/>
          </a:prstGeom>
          <a:solidFill>
            <a:srgbClr val="004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6" name="Google Shape;56;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p>
            <a:pPr>
              <a:lnSpc>
                <a:spcPct val="115000"/>
              </a:lnSpc>
              <a:buSzPts val="990"/>
            </a:pPr>
            <a:r>
              <a:rPr lang="en" sz="3450" b="1" dirty="0">
                <a:latin typeface="Proxima Nova"/>
                <a:ea typeface="Proxima Nova"/>
                <a:cs typeface="Proxima Nova"/>
                <a:sym typeface="Proxima Nova"/>
              </a:rPr>
              <a:t>Introduction to Evolutionary Mismatch Theory</a:t>
            </a:r>
            <a:endParaRPr sz="1800" b="1" i="1" dirty="0">
              <a:latin typeface="Proxima Nova"/>
              <a:ea typeface="Proxima Nova"/>
              <a:cs typeface="Proxima Nova"/>
              <a:sym typeface="Proxima Nova"/>
            </a:endParaRPr>
          </a:p>
          <a:p>
            <a:pPr marL="0" lvl="0" indent="0" algn="l" rtl="0">
              <a:lnSpc>
                <a:spcPct val="115000"/>
              </a:lnSpc>
              <a:spcBef>
                <a:spcPts val="0"/>
              </a:spcBef>
              <a:spcAft>
                <a:spcPts val="0"/>
              </a:spcAft>
              <a:buClr>
                <a:schemeClr val="accent6"/>
              </a:buClr>
              <a:buFont typeface="Arial"/>
              <a:buNone/>
            </a:pPr>
            <a:r>
              <a:rPr lang="en" sz="1800" b="0" i="1" dirty="0">
                <a:latin typeface="Proxima Nova"/>
                <a:ea typeface="Proxima Nova"/>
                <a:cs typeface="Proxima Nova"/>
                <a:sym typeface="Proxima Nova"/>
              </a:rPr>
              <a:t>Implications for movement assessment, injury prevention / rehabilitation and exercise program design</a:t>
            </a:r>
            <a:endParaRPr sz="2150">
              <a:latin typeface="Proxima Nova"/>
              <a:ea typeface="Proxima Nova"/>
              <a:cs typeface="Proxima Nova"/>
              <a:sym typeface="Proxima Nova"/>
            </a:endParaRPr>
          </a:p>
        </p:txBody>
      </p:sp>
      <p:sp>
        <p:nvSpPr>
          <p:cNvPr id="79" name="Google Shape;79;p15"/>
          <p:cNvSpPr txBox="1">
            <a:spLocks noGrp="1"/>
          </p:cNvSpPr>
          <p:nvPr>
            <p:ph type="subTitle" idx="1"/>
          </p:nvPr>
        </p:nvSpPr>
        <p:spPr>
          <a:xfrm>
            <a:off x="161256" y="2685242"/>
            <a:ext cx="4242600" cy="738300"/>
          </a:xfrm>
          <a:prstGeom prst="rect">
            <a:avLst/>
          </a:prstGeom>
        </p:spPr>
        <p:txBody>
          <a:bodyPr spcFirstLastPara="1" wrap="square" lIns="91425" tIns="91425" rIns="91425" bIns="91425" anchor="t" anchorCtr="0">
            <a:noAutofit/>
          </a:bodyPr>
          <a:lstStyle/>
          <a:p>
            <a:pPr>
              <a:lnSpc>
                <a:spcPct val="100000"/>
              </a:lnSpc>
              <a:spcAft>
                <a:spcPts val="114"/>
              </a:spcAft>
            </a:pPr>
            <a:r>
              <a:rPr lang="en-US" sz="1400" dirty="0">
                <a:solidFill>
                  <a:schemeClr val="accent6"/>
                </a:solidFill>
                <a:latin typeface="Proxima Nova"/>
                <a:sym typeface="Proxima Nova Semibold"/>
              </a:rPr>
              <a:t>David </a:t>
            </a:r>
            <a:r>
              <a:rPr lang="en-US" sz="1400" dirty="0" err="1">
                <a:solidFill>
                  <a:schemeClr val="accent6"/>
                </a:solidFill>
                <a:latin typeface="Proxima Nova"/>
                <a:sym typeface="Proxima Nova Semibold"/>
              </a:rPr>
              <a:t>Luedeka</a:t>
            </a:r>
            <a:r>
              <a:rPr lang="en-US" sz="1400" dirty="0">
                <a:solidFill>
                  <a:schemeClr val="accent6"/>
                </a:solidFill>
                <a:latin typeface="Proxima Nova"/>
                <a:sym typeface="Proxima Nova Semibold"/>
              </a:rPr>
              <a:t> PT, DPT, MS, CSCS</a:t>
            </a:r>
            <a:r>
              <a:rPr lang="en-US" sz="1400" dirty="0">
                <a:solidFill>
                  <a:schemeClr val="accent6"/>
                </a:solidFill>
                <a:latin typeface="Proxima Nova"/>
              </a:rPr>
              <a:t> </a:t>
            </a:r>
          </a:p>
          <a:p>
            <a:pPr>
              <a:lnSpc>
                <a:spcPct val="100000"/>
              </a:lnSpc>
              <a:spcAft>
                <a:spcPts val="114"/>
              </a:spcAft>
            </a:pPr>
            <a:r>
              <a:rPr lang="en-US" sz="1400" dirty="0">
                <a:solidFill>
                  <a:schemeClr val="accent6"/>
                </a:solidFill>
                <a:latin typeface="Proxima Nova"/>
                <a:sym typeface="Proxima Nova Semibold"/>
              </a:rPr>
              <a:t>Keila Strick PT, DPT, CSCS</a:t>
            </a:r>
            <a:endParaRPr lang="en-US" sz="1400" dirty="0">
              <a:solidFill>
                <a:schemeClr val="accent6"/>
              </a:solidFill>
              <a:latin typeface="Proxima Nova"/>
            </a:endParaRPr>
          </a:p>
          <a:p>
            <a:pPr>
              <a:lnSpc>
                <a:spcPct val="100000"/>
              </a:lnSpc>
              <a:spcAft>
                <a:spcPts val="114"/>
              </a:spcAft>
            </a:pPr>
            <a:r>
              <a:rPr lang="en-US" sz="1400" dirty="0">
                <a:solidFill>
                  <a:schemeClr val="accent6"/>
                </a:solidFill>
                <a:latin typeface="Proxima Nova"/>
              </a:rPr>
              <a:t>Caroline Williams, PT, DPT, MS, GCS</a:t>
            </a:r>
            <a:endParaRPr lang="en-US" sz="1400" dirty="0">
              <a:solidFill>
                <a:srgbClr val="14A750"/>
              </a:solidFill>
              <a:latin typeface="Proxima Nova"/>
            </a:endParaRPr>
          </a:p>
          <a:p>
            <a:pPr>
              <a:lnSpc>
                <a:spcPct val="100000"/>
              </a:lnSpc>
              <a:spcAft>
                <a:spcPts val="114"/>
              </a:spcAft>
            </a:pPr>
            <a:r>
              <a:rPr lang="en-US" sz="1400" dirty="0">
                <a:solidFill>
                  <a:schemeClr val="accent6"/>
                </a:solidFill>
                <a:latin typeface="Proxima Nova"/>
              </a:rPr>
              <a:t>Nick Roche, PT, DPT, CSCS</a:t>
            </a:r>
            <a:endParaRPr lang="en-US" sz="1400" dirty="0">
              <a:solidFill>
                <a:srgbClr val="14A750"/>
              </a:solidFill>
              <a:latin typeface="Proxima Nova"/>
            </a:endParaRPr>
          </a:p>
          <a:p>
            <a:pPr marL="0" lvl="0" indent="0" algn="l">
              <a:lnSpc>
                <a:spcPct val="114999"/>
              </a:lnSpc>
              <a:spcBef>
                <a:spcPts val="0"/>
              </a:spcBef>
              <a:spcAft>
                <a:spcPts val="0"/>
              </a:spcAft>
              <a:buSzPts val="1018"/>
              <a:buNone/>
            </a:pPr>
            <a:endParaRPr lang="en" sz="1550" dirty="0">
              <a:solidFill>
                <a:schemeClr val="accent1"/>
              </a:solidFill>
              <a:latin typeface="Proxima Nova Semibold"/>
              <a:ea typeface="Proxima Nova Semibold"/>
              <a:cs typeface="Proxima Nova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6"/>
          <p:cNvSpPr txBox="1"/>
          <p:nvPr/>
        </p:nvSpPr>
        <p:spPr>
          <a:xfrm>
            <a:off x="685800" y="628650"/>
            <a:ext cx="7772400" cy="3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51" name="Google Shape;151;p26"/>
          <p:cNvSpPr txBox="1">
            <a:spLocks noGrp="1"/>
          </p:cNvSpPr>
          <p:nvPr>
            <p:ph type="title"/>
          </p:nvPr>
        </p:nvSpPr>
        <p:spPr>
          <a:xfrm>
            <a:off x="311700" y="237825"/>
            <a:ext cx="8520600" cy="623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4400"/>
              <a:buFont typeface="Arial Narrow"/>
              <a:buNone/>
            </a:pPr>
            <a:r>
              <a:rPr lang="en" sz="3900">
                <a:latin typeface="Proxima Nova"/>
                <a:ea typeface="Proxima Nova"/>
                <a:cs typeface="Proxima Nova"/>
                <a:sym typeface="Proxima Nova"/>
              </a:rPr>
              <a:t>Why did we diverge?</a:t>
            </a:r>
            <a:endParaRPr sz="3900">
              <a:latin typeface="Proxima Nova"/>
              <a:ea typeface="Proxima Nova"/>
              <a:cs typeface="Proxima Nova"/>
              <a:sym typeface="Proxima Nova"/>
            </a:endParaRPr>
          </a:p>
        </p:txBody>
      </p:sp>
      <p:sp>
        <p:nvSpPr>
          <p:cNvPr id="152" name="Google Shape;152;p26"/>
          <p:cNvSpPr txBox="1">
            <a:spLocks noGrp="1"/>
          </p:cNvSpPr>
          <p:nvPr>
            <p:ph type="body" idx="1"/>
          </p:nvPr>
        </p:nvSpPr>
        <p:spPr>
          <a:xfrm>
            <a:off x="311700" y="1505700"/>
            <a:ext cx="7941000" cy="3076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2800"/>
              <a:buNone/>
            </a:pPr>
            <a:r>
              <a:rPr lang="en">
                <a:latin typeface="Proxima Nova"/>
                <a:ea typeface="Proxima Nova"/>
                <a:cs typeface="Proxima Nova"/>
                <a:sym typeface="Proxima Nova"/>
              </a:rPr>
              <a:t>Energy saving theories? </a:t>
            </a:r>
            <a:endParaRPr>
              <a:latin typeface="Proxima Nova"/>
              <a:ea typeface="Proxima Nova"/>
              <a:cs typeface="Proxima Nova"/>
              <a:sym typeface="Proxima Nova"/>
            </a:endParaRPr>
          </a:p>
          <a:p>
            <a:pPr marL="457200" lvl="0" indent="-355600" algn="l" rtl="0">
              <a:lnSpc>
                <a:spcPct val="115000"/>
              </a:lnSpc>
              <a:spcBef>
                <a:spcPts val="560"/>
              </a:spcBef>
              <a:spcAft>
                <a:spcPts val="0"/>
              </a:spcAft>
              <a:buSzPts val="2000"/>
              <a:buFont typeface="Proxima Nova"/>
              <a:buChar char="●"/>
            </a:pPr>
            <a:r>
              <a:rPr lang="en">
                <a:latin typeface="Proxima Nova"/>
                <a:ea typeface="Proxima Nova"/>
                <a:cs typeface="Proxima Nova"/>
                <a:sym typeface="Proxima Nova"/>
              </a:rPr>
              <a:t>Chimps’ quadrupedal motion expends four times more energy when compared to human bipedal motion over the same distance</a:t>
            </a:r>
            <a:endParaRPr/>
          </a:p>
          <a:p>
            <a:pPr marL="457200" lvl="0" indent="-355600" algn="l" rtl="0">
              <a:lnSpc>
                <a:spcPct val="115000"/>
              </a:lnSpc>
              <a:spcBef>
                <a:spcPts val="0"/>
              </a:spcBef>
              <a:spcAft>
                <a:spcPts val="0"/>
              </a:spcAft>
              <a:buSzPts val="2000"/>
              <a:buFont typeface="Proxima Nova"/>
              <a:buChar char="●"/>
            </a:pPr>
            <a:r>
              <a:rPr lang="en">
                <a:latin typeface="Proxima Nova"/>
                <a:ea typeface="Proxima Nova"/>
                <a:cs typeface="Proxima Nova"/>
                <a:sym typeface="Proxima Nova"/>
              </a:rPr>
              <a:t>Bent joints absorb ground reaction forces and support center of mass vs joint stability to support the center of mass.</a:t>
            </a:r>
            <a:endParaRPr/>
          </a:p>
          <a:p>
            <a:pPr marL="914400" lvl="1" indent="-355600" algn="l" rtl="0">
              <a:lnSpc>
                <a:spcPct val="115000"/>
              </a:lnSpc>
              <a:spcBef>
                <a:spcPts val="0"/>
              </a:spcBef>
              <a:spcAft>
                <a:spcPts val="0"/>
              </a:spcAft>
              <a:buSzPts val="2000"/>
              <a:buFont typeface="Proxima Nova"/>
              <a:buChar char="○"/>
            </a:pPr>
            <a:r>
              <a:rPr lang="en">
                <a:latin typeface="Proxima Nova"/>
                <a:ea typeface="Proxima Nova"/>
                <a:cs typeface="Proxima Nova"/>
                <a:sym typeface="Proxima Nova"/>
              </a:rPr>
              <a:t>Who wants to test this? Treadmill anyone?</a:t>
            </a:r>
            <a:endParaRPr>
              <a:latin typeface="Proxima Nova"/>
              <a:ea typeface="Proxima Nova"/>
              <a:cs typeface="Proxima Nova"/>
              <a:sym typeface="Proxima Nova"/>
            </a:endParaRPr>
          </a:p>
        </p:txBody>
      </p:sp>
      <p:sp>
        <p:nvSpPr>
          <p:cNvPr id="153" name="Google Shape;153;p26"/>
          <p:cNvSpPr txBox="1"/>
          <p:nvPr/>
        </p:nvSpPr>
        <p:spPr>
          <a:xfrm>
            <a:off x="0" y="4712400"/>
            <a:ext cx="76035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accent1"/>
                </a:solidFill>
                <a:highlight>
                  <a:srgbClr val="FFFFFF"/>
                </a:highlight>
                <a:latin typeface="Proxima Nova"/>
                <a:ea typeface="Proxima Nova"/>
                <a:cs typeface="Proxima Nova"/>
                <a:sym typeface="Proxima Nova"/>
              </a:rPr>
              <a:t>Sockol MD, Raichlen DA, Pontzer H. Chimpanzee locomotor energetics and the origin of human bipedalism. </a:t>
            </a:r>
            <a:r>
              <a:rPr lang="en" sz="800" i="1">
                <a:solidFill>
                  <a:schemeClr val="accent1"/>
                </a:solidFill>
                <a:highlight>
                  <a:srgbClr val="FFFFFF"/>
                </a:highlight>
                <a:latin typeface="Proxima Nova"/>
                <a:ea typeface="Proxima Nova"/>
                <a:cs typeface="Proxima Nova"/>
                <a:sym typeface="Proxima Nova"/>
              </a:rPr>
              <a:t>Proc Natl Acad Sci U S A</a:t>
            </a:r>
            <a:r>
              <a:rPr lang="en" sz="800">
                <a:solidFill>
                  <a:schemeClr val="accent1"/>
                </a:solidFill>
                <a:highlight>
                  <a:srgbClr val="FFFFFF"/>
                </a:highlight>
                <a:latin typeface="Proxima Nova"/>
                <a:ea typeface="Proxima Nova"/>
                <a:cs typeface="Proxima Nova"/>
                <a:sym typeface="Proxima Nova"/>
              </a:rPr>
              <a:t>. 2007;104(30):12265-12269.</a:t>
            </a:r>
            <a:endParaRPr sz="800">
              <a:solidFill>
                <a:schemeClr val="accent1"/>
              </a:solidFill>
              <a:latin typeface="Proxima Nova"/>
              <a:ea typeface="Proxima Nova"/>
              <a:cs typeface="Proxima Nova"/>
              <a:sym typeface="Proxima Nova"/>
            </a:endParaRPr>
          </a:p>
          <a:p>
            <a:pPr marL="0" lvl="0" indent="0" algn="l" rtl="0">
              <a:spcBef>
                <a:spcPts val="0"/>
              </a:spcBef>
              <a:spcAft>
                <a:spcPts val="0"/>
              </a:spcAft>
              <a:buNone/>
            </a:pPr>
            <a:endParaRPr sz="800">
              <a:solidFill>
                <a:schemeClr val="accent1"/>
              </a:solidFill>
              <a:latin typeface="Proxima Nova"/>
              <a:ea typeface="Proxima Nova"/>
              <a:cs typeface="Proxima Nova"/>
              <a:sym typeface="Proxima Nov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7"/>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Evolutionary Milestones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8"/>
          <p:cNvSpPr txBox="1">
            <a:spLocks noGrp="1"/>
          </p:cNvSpPr>
          <p:nvPr>
            <p:ph type="title"/>
          </p:nvPr>
        </p:nvSpPr>
        <p:spPr>
          <a:xfrm>
            <a:off x="311700" y="237825"/>
            <a:ext cx="8520600" cy="6237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262626"/>
              </a:buClr>
              <a:buSzPts val="4860"/>
              <a:buFont typeface="Arial Narrow"/>
              <a:buNone/>
            </a:pPr>
            <a:r>
              <a:rPr lang="en" sz="3600">
                <a:latin typeface="Proxima Nova"/>
                <a:ea typeface="Proxima Nova"/>
                <a:cs typeface="Proxima Nova"/>
                <a:sym typeface="Proxima Nova"/>
              </a:rPr>
              <a:t> 6 or 7 Million years ago </a:t>
            </a:r>
            <a:endParaRPr sz="3600">
              <a:latin typeface="Proxima Nova"/>
              <a:ea typeface="Proxima Nova"/>
              <a:cs typeface="Proxima Nova"/>
              <a:sym typeface="Proxima Nova"/>
            </a:endParaRPr>
          </a:p>
        </p:txBody>
      </p:sp>
      <p:sp>
        <p:nvSpPr>
          <p:cNvPr id="165" name="Google Shape;165;p28"/>
          <p:cNvSpPr txBox="1">
            <a:spLocks noGrp="1"/>
          </p:cNvSpPr>
          <p:nvPr>
            <p:ph type="body" idx="1"/>
          </p:nvPr>
        </p:nvSpPr>
        <p:spPr>
          <a:xfrm>
            <a:off x="137000" y="1502650"/>
            <a:ext cx="8617200" cy="3062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 b="1"/>
              <a:t>Transition to Human begins </a:t>
            </a:r>
            <a:endParaRPr b="1"/>
          </a:p>
          <a:p>
            <a:pPr marL="457200" lvl="0" indent="-355600" algn="l" rtl="0">
              <a:lnSpc>
                <a:spcPct val="100000"/>
              </a:lnSpc>
              <a:spcBef>
                <a:spcPts val="0"/>
              </a:spcBef>
              <a:spcAft>
                <a:spcPts val="0"/>
              </a:spcAft>
              <a:buSzPts val="2000"/>
              <a:buChar char="●"/>
            </a:pPr>
            <a:r>
              <a:rPr lang="en" sz="2000"/>
              <a:t>Environment favored pelvic adaptations to allow for efficient</a:t>
            </a:r>
            <a:r>
              <a:rPr lang="en"/>
              <a:t> </a:t>
            </a:r>
            <a:r>
              <a:rPr lang="en" sz="2000"/>
              <a:t>standing on the hind legs</a:t>
            </a:r>
            <a:endParaRPr/>
          </a:p>
          <a:p>
            <a:pPr marL="914400" lvl="1" indent="-355600" algn="l" rtl="0">
              <a:lnSpc>
                <a:spcPct val="100000"/>
              </a:lnSpc>
              <a:spcBef>
                <a:spcPts val="0"/>
              </a:spcBef>
              <a:spcAft>
                <a:spcPts val="0"/>
              </a:spcAft>
              <a:buSzPts val="2000"/>
              <a:buChar char="○"/>
            </a:pPr>
            <a:r>
              <a:rPr lang="en" sz="2000"/>
              <a:t>Forage and obtain food more effectively over greater distances </a:t>
            </a:r>
            <a:endParaRPr/>
          </a:p>
          <a:p>
            <a:pPr marL="457200" lvl="0" indent="-355600" algn="l" rtl="0">
              <a:lnSpc>
                <a:spcPct val="100000"/>
              </a:lnSpc>
              <a:spcBef>
                <a:spcPts val="0"/>
              </a:spcBef>
              <a:spcAft>
                <a:spcPts val="0"/>
              </a:spcAft>
              <a:buSzPts val="2000"/>
              <a:buChar char="●"/>
            </a:pPr>
            <a:r>
              <a:rPr lang="en" sz="2000"/>
              <a:t>Early hominins were a structural mix between chimps and humans. </a:t>
            </a:r>
            <a:endParaRPr/>
          </a:p>
          <a:p>
            <a:pPr marL="914400" lvl="1" indent="-355600" algn="l" rtl="0">
              <a:lnSpc>
                <a:spcPct val="100000"/>
              </a:lnSpc>
              <a:spcBef>
                <a:spcPts val="0"/>
              </a:spcBef>
              <a:spcAft>
                <a:spcPts val="0"/>
              </a:spcAft>
              <a:buSzPts val="2000"/>
              <a:buChar char="○"/>
            </a:pPr>
            <a:r>
              <a:rPr lang="en" sz="2000"/>
              <a:t>Retained features to climb trees effectively </a:t>
            </a:r>
            <a:endParaRPr/>
          </a:p>
          <a:p>
            <a:pPr marL="914400" lvl="1" indent="-355600" algn="l" rtl="0">
              <a:lnSpc>
                <a:spcPct val="100000"/>
              </a:lnSpc>
              <a:spcBef>
                <a:spcPts val="0"/>
              </a:spcBef>
              <a:spcAft>
                <a:spcPts val="0"/>
              </a:spcAft>
              <a:buSzPts val="2000"/>
              <a:buChar char="○"/>
            </a:pPr>
            <a:r>
              <a:rPr lang="en" sz="2000"/>
              <a:t>Retained features to stand and awkwardly walk on their hind legs </a:t>
            </a:r>
            <a:endParaRPr sz="2000"/>
          </a:p>
          <a:p>
            <a:pPr marL="0" lvl="0" indent="0" algn="l" rtl="0">
              <a:lnSpc>
                <a:spcPct val="100000"/>
              </a:lnSpc>
              <a:spcBef>
                <a:spcPts val="592"/>
              </a:spcBef>
              <a:spcAft>
                <a:spcPts val="0"/>
              </a:spcAft>
              <a:buNone/>
            </a:pPr>
            <a:endParaRPr sz="2000"/>
          </a:p>
        </p:txBody>
      </p:sp>
      <p:sp>
        <p:nvSpPr>
          <p:cNvPr id="166" name="Google Shape;166;p28"/>
          <p:cNvSpPr txBox="1"/>
          <p:nvPr/>
        </p:nvSpPr>
        <p:spPr>
          <a:xfrm>
            <a:off x="58825" y="4831475"/>
            <a:ext cx="67794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accent1"/>
                </a:solidFill>
                <a:highlight>
                  <a:srgbClr val="FFFFFF"/>
                </a:highlight>
                <a:latin typeface="Proxima Nova"/>
                <a:ea typeface="Proxima Nova"/>
                <a:cs typeface="Proxima Nova"/>
                <a:sym typeface="Proxima Nova"/>
              </a:rPr>
              <a:t>Lieberman DE. </a:t>
            </a:r>
            <a:r>
              <a:rPr lang="en" sz="800" i="1">
                <a:solidFill>
                  <a:schemeClr val="accent1"/>
                </a:solidFill>
                <a:highlight>
                  <a:srgbClr val="FFFFFF"/>
                </a:highlight>
                <a:latin typeface="Proxima Nova"/>
                <a:ea typeface="Proxima Nova"/>
                <a:cs typeface="Proxima Nova"/>
                <a:sym typeface="Proxima Nova"/>
              </a:rPr>
              <a:t>The Story of the Human Body: Evolution, Health, and Disease</a:t>
            </a:r>
            <a:r>
              <a:rPr lang="en" sz="800">
                <a:solidFill>
                  <a:schemeClr val="accent1"/>
                </a:solidFill>
                <a:highlight>
                  <a:srgbClr val="FFFFFF"/>
                </a:highlight>
                <a:latin typeface="Proxima Nova"/>
                <a:ea typeface="Proxima Nova"/>
                <a:cs typeface="Proxima Nova"/>
                <a:sym typeface="Proxima Nova"/>
              </a:rPr>
              <a:t>. Vintage Books A Division of Random House LLC; 2013.</a:t>
            </a:r>
            <a:endParaRPr sz="800">
              <a:solidFill>
                <a:schemeClr val="accent1"/>
              </a:solidFill>
              <a:latin typeface="Proxima Nova"/>
              <a:ea typeface="Proxima Nova"/>
              <a:cs typeface="Proxima Nova"/>
              <a:sym typeface="Proxima Nov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9"/>
          <p:cNvSpPr txBox="1"/>
          <p:nvPr/>
        </p:nvSpPr>
        <p:spPr>
          <a:xfrm>
            <a:off x="609600" y="628650"/>
            <a:ext cx="7924800" cy="3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73" name="Google Shape;173;p29"/>
          <p:cNvSpPr txBox="1">
            <a:spLocks noGrp="1"/>
          </p:cNvSpPr>
          <p:nvPr>
            <p:ph type="title"/>
          </p:nvPr>
        </p:nvSpPr>
        <p:spPr>
          <a:xfrm>
            <a:off x="311700" y="237825"/>
            <a:ext cx="8520600" cy="623700"/>
          </a:xfrm>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rgbClr val="262626"/>
              </a:buClr>
              <a:buSzPct val="135000"/>
              <a:buFont typeface="Arial Narrow"/>
              <a:buNone/>
            </a:pPr>
            <a:r>
              <a:rPr lang="en">
                <a:latin typeface="Proxima Nova"/>
                <a:ea typeface="Proxima Nova"/>
                <a:cs typeface="Proxima Nova"/>
                <a:sym typeface="Proxima Nova"/>
              </a:rPr>
              <a:t>4 Million years ago</a:t>
            </a:r>
            <a:endParaRPr>
              <a:latin typeface="Proxima Nova"/>
              <a:ea typeface="Proxima Nova"/>
              <a:cs typeface="Proxima Nova"/>
              <a:sym typeface="Proxima Nova"/>
            </a:endParaRPr>
          </a:p>
        </p:txBody>
      </p:sp>
      <p:sp>
        <p:nvSpPr>
          <p:cNvPr id="174" name="Google Shape;174;p29"/>
          <p:cNvSpPr txBox="1">
            <a:spLocks noGrp="1"/>
          </p:cNvSpPr>
          <p:nvPr>
            <p:ph type="body" idx="1"/>
          </p:nvPr>
        </p:nvSpPr>
        <p:spPr>
          <a:xfrm>
            <a:off x="311700" y="1505700"/>
            <a:ext cx="8453700" cy="307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
                <a:latin typeface="Proxima Nova"/>
                <a:ea typeface="Proxima Nova"/>
                <a:cs typeface="Proxima Nova"/>
                <a:sym typeface="Proxima Nova"/>
              </a:rPr>
              <a:t>Adaptations occur in response to climate change again</a:t>
            </a:r>
            <a:endParaRPr>
              <a:latin typeface="Proxima Nova"/>
              <a:ea typeface="Proxima Nova"/>
              <a:cs typeface="Proxima Nova"/>
              <a:sym typeface="Proxima Nova"/>
            </a:endParaRPr>
          </a:p>
          <a:p>
            <a:pPr marL="274320" lvl="0" indent="-248920" algn="l" rtl="0">
              <a:lnSpc>
                <a:spcPct val="100000"/>
              </a:lnSpc>
              <a:spcBef>
                <a:spcPts val="480"/>
              </a:spcBef>
              <a:spcAft>
                <a:spcPts val="0"/>
              </a:spcAft>
              <a:buSzPts val="2000"/>
              <a:buFont typeface="Proxima Nova"/>
              <a:buChar char="●"/>
            </a:pPr>
            <a:r>
              <a:rPr lang="en">
                <a:latin typeface="Proxima Nova"/>
                <a:ea typeface="Proxima Nova"/>
                <a:cs typeface="Proxima Nova"/>
                <a:sym typeface="Proxima Nova"/>
              </a:rPr>
              <a:t>4 million years ago major </a:t>
            </a:r>
            <a:r>
              <a:rPr lang="en" b="1"/>
              <a:t>changes occur in teeth and head structure</a:t>
            </a:r>
            <a:r>
              <a:rPr lang="en">
                <a:latin typeface="Proxima Nova"/>
                <a:ea typeface="Proxima Nova"/>
                <a:cs typeface="Proxima Nova"/>
                <a:sym typeface="Proxima Nova"/>
              </a:rPr>
              <a:t> of the descendants of our last common ancestor, the Australopiths.</a:t>
            </a:r>
            <a:endParaRPr>
              <a:latin typeface="Proxima Nova"/>
              <a:ea typeface="Proxima Nova"/>
              <a:cs typeface="Proxima Nova"/>
              <a:sym typeface="Proxima Nova"/>
            </a:endParaRPr>
          </a:p>
          <a:p>
            <a:pPr marL="594360" lvl="1" indent="-248919" algn="l" rtl="0">
              <a:lnSpc>
                <a:spcPct val="100000"/>
              </a:lnSpc>
              <a:spcBef>
                <a:spcPts val="480"/>
              </a:spcBef>
              <a:spcAft>
                <a:spcPts val="0"/>
              </a:spcAft>
              <a:buSzPts val="2000"/>
              <a:buFont typeface="Proxima Nova"/>
              <a:buChar char="○"/>
            </a:pPr>
            <a:r>
              <a:rPr lang="en">
                <a:latin typeface="Proxima Nova"/>
                <a:ea typeface="Proxima Nova"/>
                <a:cs typeface="Proxima Nova"/>
                <a:sym typeface="Proxima Nova"/>
              </a:rPr>
              <a:t>Teeth and head changes associated with Australopiths enabled them to eat a wider variety of foods </a:t>
            </a:r>
            <a:endParaRPr>
              <a:latin typeface="Proxima Nova"/>
              <a:ea typeface="Proxima Nova"/>
              <a:cs typeface="Proxima Nova"/>
              <a:sym typeface="Proxima Nova"/>
            </a:endParaRPr>
          </a:p>
          <a:p>
            <a:pPr marL="594360" lvl="1" indent="-248919" algn="l" rtl="0">
              <a:lnSpc>
                <a:spcPct val="100000"/>
              </a:lnSpc>
              <a:spcBef>
                <a:spcPts val="480"/>
              </a:spcBef>
              <a:spcAft>
                <a:spcPts val="0"/>
              </a:spcAft>
              <a:buSzPts val="2000"/>
              <a:buFont typeface="Proxima Nova"/>
              <a:buChar char="○"/>
            </a:pPr>
            <a:r>
              <a:rPr lang="en">
                <a:latin typeface="Proxima Nova"/>
                <a:ea typeface="Proxima Nova"/>
                <a:cs typeface="Proxima Nova"/>
                <a:sym typeface="Proxima Nova"/>
              </a:rPr>
              <a:t>Enabled them to forage over greater distances in response to this climate change event  </a:t>
            </a:r>
            <a:endParaRPr>
              <a:latin typeface="Proxima Nova"/>
              <a:ea typeface="Proxima Nova"/>
              <a:cs typeface="Proxima Nova"/>
              <a:sym typeface="Proxima Nova"/>
            </a:endParaRPr>
          </a:p>
          <a:p>
            <a:pPr marL="274320" lvl="0" indent="-248920" algn="l" rtl="0">
              <a:lnSpc>
                <a:spcPct val="100000"/>
              </a:lnSpc>
              <a:spcBef>
                <a:spcPts val="480"/>
              </a:spcBef>
              <a:spcAft>
                <a:spcPts val="1200"/>
              </a:spcAft>
              <a:buSzPts val="2000"/>
              <a:buFont typeface="Proxima Nova"/>
              <a:buChar char="●"/>
            </a:pPr>
            <a:r>
              <a:rPr lang="en">
                <a:latin typeface="Proxima Nova"/>
                <a:ea typeface="Proxima Nova"/>
                <a:cs typeface="Proxima Nova"/>
                <a:sym typeface="Proxima Nova"/>
              </a:rPr>
              <a:t>This favored further refinement in bipedalism </a:t>
            </a:r>
            <a:endParaRPr>
              <a:latin typeface="Proxima Nova"/>
              <a:ea typeface="Proxima Nova"/>
              <a:cs typeface="Proxima Nova"/>
              <a:sym typeface="Proxima Nova"/>
            </a:endParaRPr>
          </a:p>
        </p:txBody>
      </p:sp>
      <p:sp>
        <p:nvSpPr>
          <p:cNvPr id="175" name="Google Shape;175;p29"/>
          <p:cNvSpPr txBox="1"/>
          <p:nvPr/>
        </p:nvSpPr>
        <p:spPr>
          <a:xfrm>
            <a:off x="58825" y="4831475"/>
            <a:ext cx="67794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accent1"/>
                </a:solidFill>
                <a:highlight>
                  <a:srgbClr val="FFFFFF"/>
                </a:highlight>
                <a:latin typeface="Proxima Nova"/>
                <a:ea typeface="Proxima Nova"/>
                <a:cs typeface="Proxima Nova"/>
                <a:sym typeface="Proxima Nova"/>
              </a:rPr>
              <a:t>Lieberman DE. </a:t>
            </a:r>
            <a:r>
              <a:rPr lang="en" sz="800" i="1">
                <a:solidFill>
                  <a:schemeClr val="accent1"/>
                </a:solidFill>
                <a:highlight>
                  <a:srgbClr val="FFFFFF"/>
                </a:highlight>
                <a:latin typeface="Proxima Nova"/>
                <a:ea typeface="Proxima Nova"/>
                <a:cs typeface="Proxima Nova"/>
                <a:sym typeface="Proxima Nova"/>
              </a:rPr>
              <a:t>The Story of the Human Body: Evolution, Health, and Disease</a:t>
            </a:r>
            <a:r>
              <a:rPr lang="en" sz="800">
                <a:solidFill>
                  <a:schemeClr val="accent1"/>
                </a:solidFill>
                <a:highlight>
                  <a:srgbClr val="FFFFFF"/>
                </a:highlight>
                <a:latin typeface="Proxima Nova"/>
                <a:ea typeface="Proxima Nova"/>
                <a:cs typeface="Proxima Nova"/>
                <a:sym typeface="Proxima Nova"/>
              </a:rPr>
              <a:t>. Vintage Books A Division of Random House LLC; 2013.</a:t>
            </a:r>
            <a:endParaRPr sz="800">
              <a:solidFill>
                <a:schemeClr val="accent1"/>
              </a:solidFill>
              <a:latin typeface="Proxima Nova"/>
              <a:ea typeface="Proxima Nova"/>
              <a:cs typeface="Proxima Nova"/>
              <a:sym typeface="Proxima Nov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0"/>
          <p:cNvSpPr txBox="1"/>
          <p:nvPr/>
        </p:nvSpPr>
        <p:spPr>
          <a:xfrm>
            <a:off x="800100" y="514350"/>
            <a:ext cx="7543800" cy="3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82" name="Google Shape;182;p30"/>
          <p:cNvSpPr txBox="1">
            <a:spLocks noGrp="1"/>
          </p:cNvSpPr>
          <p:nvPr>
            <p:ph type="title"/>
          </p:nvPr>
        </p:nvSpPr>
        <p:spPr>
          <a:xfrm>
            <a:off x="311700" y="237825"/>
            <a:ext cx="8520600" cy="623700"/>
          </a:xfrm>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rgbClr val="000000"/>
              </a:buClr>
              <a:buSzPct val="135000"/>
              <a:buFont typeface="Arial Narrow"/>
              <a:buNone/>
            </a:pPr>
            <a:r>
              <a:rPr lang="en">
                <a:latin typeface="Proxima Nova"/>
                <a:ea typeface="Proxima Nova"/>
                <a:cs typeface="Proxima Nova"/>
                <a:sym typeface="Proxima Nova"/>
              </a:rPr>
              <a:t>2-3 Million years ago</a:t>
            </a:r>
            <a:endParaRPr>
              <a:latin typeface="Proxima Nova"/>
              <a:ea typeface="Proxima Nova"/>
              <a:cs typeface="Proxima Nova"/>
              <a:sym typeface="Proxima Nova"/>
            </a:endParaRPr>
          </a:p>
        </p:txBody>
      </p:sp>
      <p:sp>
        <p:nvSpPr>
          <p:cNvPr id="183" name="Google Shape;183;p30"/>
          <p:cNvSpPr txBox="1">
            <a:spLocks noGrp="1"/>
          </p:cNvSpPr>
          <p:nvPr>
            <p:ph type="body" idx="1"/>
          </p:nvPr>
        </p:nvSpPr>
        <p:spPr>
          <a:xfrm>
            <a:off x="311700" y="1505700"/>
            <a:ext cx="8340300" cy="307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
                <a:latin typeface="Proxima Nova"/>
                <a:ea typeface="Proxima Nova"/>
                <a:cs typeface="Proxima Nova"/>
                <a:sym typeface="Proxima Nova"/>
              </a:rPr>
              <a:t>More adaptations due to the </a:t>
            </a:r>
            <a:r>
              <a:rPr lang="en" i="1"/>
              <a:t>I</a:t>
            </a:r>
            <a:r>
              <a:rPr lang="en" i="1">
                <a:latin typeface="Proxima Nova"/>
                <a:ea typeface="Proxima Nova"/>
                <a:cs typeface="Proxima Nova"/>
                <a:sym typeface="Proxima Nova"/>
              </a:rPr>
              <a:t>ce </a:t>
            </a:r>
            <a:r>
              <a:rPr lang="en" i="1"/>
              <a:t>A</a:t>
            </a:r>
            <a:r>
              <a:rPr lang="en" i="1">
                <a:latin typeface="Proxima Nova"/>
                <a:ea typeface="Proxima Nova"/>
                <a:cs typeface="Proxima Nova"/>
                <a:sym typeface="Proxima Nova"/>
              </a:rPr>
              <a:t>ge</a:t>
            </a:r>
            <a:endParaRPr>
              <a:latin typeface="Proxima Nova"/>
              <a:ea typeface="Proxima Nova"/>
              <a:cs typeface="Proxima Nova"/>
              <a:sym typeface="Proxima Nova"/>
            </a:endParaRPr>
          </a:p>
          <a:p>
            <a:pPr marL="457200" lvl="0" indent="-355600" algn="l" rtl="0">
              <a:lnSpc>
                <a:spcPct val="100000"/>
              </a:lnSpc>
              <a:spcBef>
                <a:spcPts val="480"/>
              </a:spcBef>
              <a:spcAft>
                <a:spcPts val="0"/>
              </a:spcAft>
              <a:buSzPts val="2000"/>
              <a:buFont typeface="Proxima Nova"/>
              <a:buChar char="●"/>
            </a:pPr>
            <a:r>
              <a:rPr lang="en" b="1"/>
              <a:t>Hunter gatherer emerged </a:t>
            </a:r>
            <a:r>
              <a:rPr lang="en">
                <a:latin typeface="Proxima Nova"/>
                <a:ea typeface="Proxima Nova"/>
                <a:cs typeface="Proxima Nova"/>
                <a:sym typeface="Proxima Nova"/>
              </a:rPr>
              <a:t>2</a:t>
            </a:r>
            <a:r>
              <a:rPr lang="en"/>
              <a:t>-</a:t>
            </a:r>
            <a:r>
              <a:rPr lang="en">
                <a:latin typeface="Proxima Nova"/>
                <a:ea typeface="Proxima Nova"/>
                <a:cs typeface="Proxima Nova"/>
                <a:sym typeface="Proxima Nova"/>
              </a:rPr>
              <a:t>3 million years ago</a:t>
            </a:r>
            <a:endParaRPr/>
          </a:p>
          <a:p>
            <a:pPr marL="457200" lvl="0" indent="-355600" algn="l" rtl="0">
              <a:lnSpc>
                <a:spcPct val="100000"/>
              </a:lnSpc>
              <a:spcBef>
                <a:spcPts val="0"/>
              </a:spcBef>
              <a:spcAft>
                <a:spcPts val="0"/>
              </a:spcAft>
              <a:buSzPts val="2000"/>
              <a:buFont typeface="Proxima Nova"/>
              <a:buChar char="●"/>
            </a:pPr>
            <a:r>
              <a:rPr lang="en">
                <a:latin typeface="Proxima Nova"/>
                <a:ea typeface="Proxima Nova"/>
                <a:cs typeface="Proxima Nova"/>
                <a:sym typeface="Proxima Nova"/>
              </a:rPr>
              <a:t>Many </a:t>
            </a:r>
            <a:r>
              <a:rPr lang="en"/>
              <a:t>genus</a:t>
            </a:r>
            <a:r>
              <a:rPr lang="en">
                <a:latin typeface="Proxima Nova"/>
                <a:ea typeface="Proxima Nova"/>
                <a:cs typeface="Proxima Nova"/>
                <a:sym typeface="Proxima Nova"/>
              </a:rPr>
              <a:t> ‘homos’ occupied the planet </a:t>
            </a:r>
            <a:endParaRPr/>
          </a:p>
          <a:p>
            <a:pPr marL="914400" lvl="1" indent="-355600" algn="l" rtl="0">
              <a:lnSpc>
                <a:spcPct val="100000"/>
              </a:lnSpc>
              <a:spcBef>
                <a:spcPts val="0"/>
              </a:spcBef>
              <a:spcAft>
                <a:spcPts val="0"/>
              </a:spcAft>
              <a:buSzPts val="2000"/>
              <a:buFont typeface="Proxima Nova"/>
              <a:buChar char="○"/>
            </a:pPr>
            <a:r>
              <a:rPr lang="en">
                <a:latin typeface="Proxima Nova"/>
                <a:ea typeface="Proxima Nova"/>
                <a:cs typeface="Proxima Nova"/>
                <a:sym typeface="Proxima Nova"/>
              </a:rPr>
              <a:t>Homo erectus evolved to have a body structure that would be recognizable as human today. </a:t>
            </a:r>
            <a:endParaRPr/>
          </a:p>
          <a:p>
            <a:pPr marL="914400" lvl="1" indent="-355600" algn="l" rtl="0">
              <a:lnSpc>
                <a:spcPct val="100000"/>
              </a:lnSpc>
              <a:spcBef>
                <a:spcPts val="0"/>
              </a:spcBef>
              <a:spcAft>
                <a:spcPts val="0"/>
              </a:spcAft>
              <a:buSzPts val="2000"/>
              <a:buFont typeface="Proxima Nova"/>
              <a:buChar char="○"/>
            </a:pPr>
            <a:r>
              <a:rPr lang="en">
                <a:latin typeface="Proxima Nova"/>
                <a:ea typeface="Proxima Nova"/>
                <a:cs typeface="Proxima Nova"/>
                <a:sym typeface="Proxima Nova"/>
              </a:rPr>
              <a:t>Long legs, shorter arms, and a shoulder girdle which was rotated counterclockwise toward the spine at the medial border  </a:t>
            </a:r>
            <a:endParaRPr>
              <a:latin typeface="Proxima Nova"/>
              <a:ea typeface="Proxima Nova"/>
              <a:cs typeface="Proxima Nova"/>
              <a:sym typeface="Proxima Nova"/>
            </a:endParaRPr>
          </a:p>
          <a:p>
            <a:pPr marL="0" lvl="0" indent="0" algn="l" rtl="0">
              <a:lnSpc>
                <a:spcPct val="100000"/>
              </a:lnSpc>
              <a:spcBef>
                <a:spcPts val="480"/>
              </a:spcBef>
              <a:spcAft>
                <a:spcPts val="1200"/>
              </a:spcAft>
              <a:buNone/>
            </a:pPr>
            <a:endParaRPr>
              <a:latin typeface="Proxima Nova"/>
              <a:ea typeface="Proxima Nova"/>
              <a:cs typeface="Proxima Nova"/>
              <a:sym typeface="Proxima Nova"/>
            </a:endParaRPr>
          </a:p>
        </p:txBody>
      </p:sp>
      <p:sp>
        <p:nvSpPr>
          <p:cNvPr id="184" name="Google Shape;184;p30"/>
          <p:cNvSpPr txBox="1"/>
          <p:nvPr/>
        </p:nvSpPr>
        <p:spPr>
          <a:xfrm>
            <a:off x="0" y="4712400"/>
            <a:ext cx="6779400" cy="4311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800">
                <a:solidFill>
                  <a:srgbClr val="434343"/>
                </a:solidFill>
                <a:highlight>
                  <a:srgbClr val="FFFFFF"/>
                </a:highlight>
                <a:latin typeface="Proxima Nova"/>
                <a:ea typeface="Proxima Nova"/>
                <a:cs typeface="Proxima Nova"/>
                <a:sym typeface="Proxima Nova"/>
              </a:rPr>
              <a:t>Lieberman DE. </a:t>
            </a:r>
            <a:r>
              <a:rPr lang="en" sz="800" i="1">
                <a:solidFill>
                  <a:srgbClr val="434343"/>
                </a:solidFill>
                <a:highlight>
                  <a:srgbClr val="FFFFFF"/>
                </a:highlight>
                <a:latin typeface="Proxima Nova"/>
                <a:ea typeface="Proxima Nova"/>
                <a:cs typeface="Proxima Nova"/>
                <a:sym typeface="Proxima Nova"/>
              </a:rPr>
              <a:t>The Story of the Human Body: Evolution, Health, and Disease</a:t>
            </a:r>
            <a:r>
              <a:rPr lang="en" sz="800">
                <a:solidFill>
                  <a:srgbClr val="434343"/>
                </a:solidFill>
                <a:highlight>
                  <a:srgbClr val="FFFFFF"/>
                </a:highlight>
                <a:latin typeface="Proxima Nova"/>
                <a:ea typeface="Proxima Nova"/>
                <a:cs typeface="Proxima Nova"/>
                <a:sym typeface="Proxima Nova"/>
              </a:rPr>
              <a:t>. Vintage Books A Division of Random House LLC; 2013.</a:t>
            </a:r>
            <a:endParaRPr sz="800">
              <a:solidFill>
                <a:srgbClr val="434343"/>
              </a:solidFill>
              <a:highlight>
                <a:srgbClr val="FFFFFF"/>
              </a:highlight>
              <a:latin typeface="Proxima Nova"/>
              <a:ea typeface="Proxima Nova"/>
              <a:cs typeface="Proxima Nova"/>
              <a:sym typeface="Proxima Nova"/>
            </a:endParaRPr>
          </a:p>
          <a:p>
            <a:pPr marL="0" lvl="0" indent="0" algn="l" rtl="0">
              <a:lnSpc>
                <a:spcPct val="100000"/>
              </a:lnSpc>
              <a:spcBef>
                <a:spcPts val="0"/>
              </a:spcBef>
              <a:spcAft>
                <a:spcPts val="0"/>
              </a:spcAft>
              <a:buNone/>
            </a:pPr>
            <a:r>
              <a:rPr lang="en" sz="800">
                <a:solidFill>
                  <a:srgbClr val="434343"/>
                </a:solidFill>
                <a:highlight>
                  <a:srgbClr val="FFFFFF"/>
                </a:highlight>
                <a:latin typeface="Proxima Nova"/>
                <a:ea typeface="Proxima Nova"/>
                <a:cs typeface="Proxima Nova"/>
                <a:sym typeface="Proxima Nova"/>
              </a:rPr>
              <a:t>Harari, Y. N. (2015). </a:t>
            </a:r>
            <a:r>
              <a:rPr lang="en" sz="800" i="1">
                <a:solidFill>
                  <a:srgbClr val="434343"/>
                </a:solidFill>
                <a:highlight>
                  <a:srgbClr val="FFFFFF"/>
                </a:highlight>
                <a:latin typeface="Proxima Nova"/>
                <a:ea typeface="Proxima Nova"/>
                <a:cs typeface="Proxima Nova"/>
                <a:sym typeface="Proxima Nova"/>
              </a:rPr>
              <a:t>Sapiens.</a:t>
            </a:r>
            <a:r>
              <a:rPr lang="en" sz="800">
                <a:solidFill>
                  <a:srgbClr val="434343"/>
                </a:solidFill>
                <a:highlight>
                  <a:srgbClr val="FFFFFF"/>
                </a:highlight>
                <a:latin typeface="Proxima Nova"/>
                <a:ea typeface="Proxima Nova"/>
                <a:cs typeface="Proxima Nova"/>
                <a:sym typeface="Proxima Nova"/>
              </a:rPr>
              <a:t> New York: Harpers Collins. </a:t>
            </a:r>
            <a:endParaRPr sz="800">
              <a:solidFill>
                <a:srgbClr val="434343"/>
              </a:solidFill>
              <a:highlight>
                <a:srgbClr val="FFFFFF"/>
              </a:highlight>
              <a:latin typeface="Proxima Nova"/>
              <a:ea typeface="Proxima Nova"/>
              <a:cs typeface="Proxima Nova"/>
              <a:sym typeface="Proxima Nov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1"/>
          <p:cNvSpPr txBox="1"/>
          <p:nvPr/>
        </p:nvSpPr>
        <p:spPr>
          <a:xfrm>
            <a:off x="526750" y="1553275"/>
            <a:ext cx="7938000" cy="3138300"/>
          </a:xfrm>
          <a:prstGeom prst="rect">
            <a:avLst/>
          </a:prstGeom>
          <a:noFill/>
          <a:ln>
            <a:noFill/>
          </a:ln>
        </p:spPr>
        <p:txBody>
          <a:bodyPr spcFirstLastPara="1" wrap="square" lIns="91425" tIns="45700" rIns="91425" bIns="45700" anchor="t" anchorCtr="0">
            <a:noAutofit/>
          </a:bodyPr>
          <a:lstStyle/>
          <a:p>
            <a:pPr marL="342900" marR="0" lvl="0" indent="-317500" algn="l" rtl="0">
              <a:spcBef>
                <a:spcPts val="0"/>
              </a:spcBef>
              <a:spcAft>
                <a:spcPts val="0"/>
              </a:spcAft>
              <a:buClr>
                <a:srgbClr val="434343"/>
              </a:buClr>
              <a:buSzPts val="2000"/>
              <a:buFont typeface="Proxima Nova"/>
              <a:buChar char="●"/>
            </a:pPr>
            <a:r>
              <a:rPr lang="en" sz="2000">
                <a:solidFill>
                  <a:srgbClr val="434343"/>
                </a:solidFill>
                <a:highlight>
                  <a:schemeClr val="lt1"/>
                </a:highlight>
                <a:latin typeface="Proxima Nova"/>
                <a:ea typeface="Proxima Nova"/>
                <a:cs typeface="Proxima Nova"/>
                <a:sym typeface="Proxima Nova"/>
              </a:rPr>
              <a:t>When compared to humans, similarly sized mammals have smaller brains and the intestinal tracts that are twice as large </a:t>
            </a:r>
            <a:endParaRPr sz="2000">
              <a:solidFill>
                <a:srgbClr val="434343"/>
              </a:solidFill>
              <a:highlight>
                <a:schemeClr val="lt1"/>
              </a:highlight>
              <a:latin typeface="Proxima Nova"/>
              <a:ea typeface="Proxima Nova"/>
              <a:cs typeface="Proxima Nova"/>
              <a:sym typeface="Proxima Nova"/>
            </a:endParaRPr>
          </a:p>
          <a:p>
            <a:pPr marL="342900" marR="0" lvl="0" indent="-317500" algn="l" rtl="0">
              <a:spcBef>
                <a:spcPts val="0"/>
              </a:spcBef>
              <a:spcAft>
                <a:spcPts val="0"/>
              </a:spcAft>
              <a:buClr>
                <a:srgbClr val="434343"/>
              </a:buClr>
              <a:buSzPts val="2000"/>
              <a:buFont typeface="Proxima Nova"/>
              <a:buChar char="●"/>
            </a:pPr>
            <a:r>
              <a:rPr lang="en" sz="2000">
                <a:solidFill>
                  <a:srgbClr val="434343"/>
                </a:solidFill>
                <a:highlight>
                  <a:schemeClr val="lt1"/>
                </a:highlight>
                <a:latin typeface="Proxima Nova"/>
                <a:ea typeface="Proxima Nova"/>
                <a:cs typeface="Proxima Nova"/>
                <a:sym typeface="Proxima Nova"/>
              </a:rPr>
              <a:t>Higher quality food attained by hunting allowed for more energy to be used for brain development. </a:t>
            </a:r>
            <a:endParaRPr sz="2000">
              <a:solidFill>
                <a:srgbClr val="434343"/>
              </a:solidFill>
              <a:highlight>
                <a:schemeClr val="lt1"/>
              </a:highlight>
              <a:latin typeface="Proxima Nova"/>
              <a:ea typeface="Proxima Nova"/>
              <a:cs typeface="Proxima Nova"/>
              <a:sym typeface="Proxima Nova"/>
            </a:endParaRPr>
          </a:p>
          <a:p>
            <a:pPr marL="914400" marR="0" lvl="1" indent="-355600" algn="l" rtl="0">
              <a:spcBef>
                <a:spcPts val="0"/>
              </a:spcBef>
              <a:spcAft>
                <a:spcPts val="0"/>
              </a:spcAft>
              <a:buClr>
                <a:srgbClr val="434343"/>
              </a:buClr>
              <a:buSzPts val="2000"/>
              <a:buFont typeface="Proxima Nova"/>
              <a:buChar char="○"/>
            </a:pPr>
            <a:r>
              <a:rPr lang="en" sz="2000" i="0" u="none" strike="noStrike" cap="none">
                <a:solidFill>
                  <a:srgbClr val="434343"/>
                </a:solidFill>
                <a:highlight>
                  <a:schemeClr val="lt1"/>
                </a:highlight>
                <a:latin typeface="Proxima Nova"/>
                <a:ea typeface="Proxima Nova"/>
                <a:cs typeface="Proxima Nova"/>
                <a:sym typeface="Proxima Nova"/>
              </a:rPr>
              <a:t>Increased brain size enabled homos to use more complex tools and further fostered </a:t>
            </a:r>
            <a:r>
              <a:rPr lang="en" sz="2000" i="1" u="none" strike="noStrike" cap="none">
                <a:solidFill>
                  <a:srgbClr val="434343"/>
                </a:solidFill>
                <a:highlight>
                  <a:schemeClr val="lt1"/>
                </a:highlight>
                <a:latin typeface="Proxima Nova"/>
                <a:ea typeface="Proxima Nova"/>
                <a:cs typeface="Proxima Nova"/>
                <a:sym typeface="Proxima Nova"/>
              </a:rPr>
              <a:t>communication and cooperation</a:t>
            </a:r>
            <a:endParaRPr sz="2000">
              <a:solidFill>
                <a:srgbClr val="434343"/>
              </a:solidFill>
              <a:highlight>
                <a:schemeClr val="lt1"/>
              </a:highlight>
              <a:latin typeface="Proxima Nova"/>
              <a:ea typeface="Proxima Nova"/>
              <a:cs typeface="Proxima Nova"/>
              <a:sym typeface="Proxima Nova"/>
            </a:endParaRPr>
          </a:p>
        </p:txBody>
      </p:sp>
      <p:sp>
        <p:nvSpPr>
          <p:cNvPr id="191" name="Google Shape;191;p31"/>
          <p:cNvSpPr txBox="1">
            <a:spLocks noGrp="1"/>
          </p:cNvSpPr>
          <p:nvPr>
            <p:ph type="title"/>
          </p:nvPr>
        </p:nvSpPr>
        <p:spPr>
          <a:xfrm>
            <a:off x="311700" y="316225"/>
            <a:ext cx="8520600" cy="623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Ice Age Change</a:t>
            </a:r>
            <a:endParaRPr/>
          </a:p>
        </p:txBody>
      </p:sp>
      <p:sp>
        <p:nvSpPr>
          <p:cNvPr id="192" name="Google Shape;192;p31"/>
          <p:cNvSpPr txBox="1"/>
          <p:nvPr/>
        </p:nvSpPr>
        <p:spPr>
          <a:xfrm>
            <a:off x="0" y="4835700"/>
            <a:ext cx="59832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rgbClr val="666666"/>
                </a:solidFill>
                <a:latin typeface="Proxima Nova"/>
                <a:ea typeface="Proxima Nova"/>
                <a:cs typeface="Proxima Nova"/>
                <a:sym typeface="Proxima Nova"/>
              </a:rPr>
              <a:t>Martin, 1981; Chivers &amp; Hladik, 1980; </a:t>
            </a:r>
            <a:r>
              <a:rPr lang="en" sz="800" i="1">
                <a:solidFill>
                  <a:srgbClr val="666666"/>
                </a:solidFill>
                <a:latin typeface="Proxima Nova"/>
                <a:ea typeface="Proxima Nova"/>
                <a:cs typeface="Proxima Nova"/>
                <a:sym typeface="Proxima Nova"/>
              </a:rPr>
              <a:t> </a:t>
            </a:r>
            <a:r>
              <a:rPr lang="en" sz="800">
                <a:solidFill>
                  <a:srgbClr val="666666"/>
                </a:solidFill>
                <a:latin typeface="Proxima Nova"/>
                <a:ea typeface="Proxima Nova"/>
                <a:cs typeface="Proxima Nova"/>
                <a:sym typeface="Proxima Nova"/>
              </a:rPr>
              <a:t>Aiello &amp; Wheeler, 1995</a:t>
            </a:r>
            <a:endParaRPr sz="800">
              <a:solidFill>
                <a:srgbClr val="666666"/>
              </a:solidFill>
              <a:latin typeface="Proxima Nova"/>
              <a:ea typeface="Proxima Nova"/>
              <a:cs typeface="Proxima Nova"/>
              <a:sym typeface="Proxima Nov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2"/>
          <p:cNvSpPr txBox="1">
            <a:spLocks noGrp="1"/>
          </p:cNvSpPr>
          <p:nvPr>
            <p:ph type="title"/>
          </p:nvPr>
        </p:nvSpPr>
        <p:spPr>
          <a:xfrm>
            <a:off x="311700" y="237825"/>
            <a:ext cx="8520600" cy="623700"/>
          </a:xfrm>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rgbClr val="000000"/>
              </a:buClr>
              <a:buSzPct val="135000"/>
              <a:buFont typeface="Arial Narrow"/>
              <a:buNone/>
            </a:pPr>
            <a:r>
              <a:rPr lang="en">
                <a:latin typeface="Proxima Nova"/>
                <a:ea typeface="Proxima Nova"/>
                <a:cs typeface="Proxima Nova"/>
                <a:sym typeface="Proxima Nova"/>
              </a:rPr>
              <a:t>More Ice Age change </a:t>
            </a:r>
            <a:endParaRPr>
              <a:latin typeface="Proxima Nova"/>
              <a:ea typeface="Proxima Nova"/>
              <a:cs typeface="Proxima Nova"/>
              <a:sym typeface="Proxima Nova"/>
            </a:endParaRPr>
          </a:p>
        </p:txBody>
      </p:sp>
      <p:sp>
        <p:nvSpPr>
          <p:cNvPr id="199" name="Google Shape;199;p32"/>
          <p:cNvSpPr txBox="1">
            <a:spLocks noGrp="1"/>
          </p:cNvSpPr>
          <p:nvPr>
            <p:ph type="body" idx="1"/>
          </p:nvPr>
        </p:nvSpPr>
        <p:spPr>
          <a:xfrm>
            <a:off x="311700" y="1505700"/>
            <a:ext cx="8520600" cy="3076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400"/>
              <a:buNone/>
            </a:pPr>
            <a:r>
              <a:rPr lang="en" sz="1800" i="1">
                <a:solidFill>
                  <a:schemeClr val="accent1"/>
                </a:solidFill>
                <a:latin typeface="Proxima Nova"/>
                <a:ea typeface="Proxima Nova"/>
                <a:cs typeface="Proxima Nova"/>
                <a:sym typeface="Proxima Nova"/>
              </a:rPr>
              <a:t>Big Brains are rare in the animal kingdom</a:t>
            </a:r>
            <a:endParaRPr sz="1800" i="1">
              <a:solidFill>
                <a:schemeClr val="accent1"/>
              </a:solidFill>
              <a:latin typeface="Proxima Nova"/>
              <a:ea typeface="Proxima Nova"/>
              <a:cs typeface="Proxima Nova"/>
              <a:sym typeface="Proxima Nova"/>
            </a:endParaRPr>
          </a:p>
          <a:p>
            <a:pPr marL="457200" lvl="0" indent="-342900" algn="l" rtl="0">
              <a:spcBef>
                <a:spcPts val="0"/>
              </a:spcBef>
              <a:spcAft>
                <a:spcPts val="0"/>
              </a:spcAft>
              <a:buClr>
                <a:schemeClr val="accent1"/>
              </a:buClr>
              <a:buSzPts val="1800"/>
              <a:buFont typeface="Proxima Nova"/>
              <a:buChar char="●"/>
            </a:pPr>
            <a:r>
              <a:rPr lang="en" sz="1800">
                <a:solidFill>
                  <a:schemeClr val="accent1"/>
                </a:solidFill>
                <a:latin typeface="Proxima Nova"/>
                <a:ea typeface="Proxima Nova"/>
                <a:cs typeface="Proxima Nova"/>
                <a:sym typeface="Proxima Nova"/>
              </a:rPr>
              <a:t>An odd characteristic of modern humans is that our brains and empty intestinal tract are approximately the same size</a:t>
            </a:r>
            <a:endParaRPr sz="1800">
              <a:solidFill>
                <a:schemeClr val="accent1"/>
              </a:solidFill>
            </a:endParaRPr>
          </a:p>
          <a:p>
            <a:pPr marL="457200" lvl="0" indent="-342900" algn="l" rtl="0">
              <a:spcBef>
                <a:spcPts val="0"/>
              </a:spcBef>
              <a:spcAft>
                <a:spcPts val="0"/>
              </a:spcAft>
              <a:buClr>
                <a:schemeClr val="accent1"/>
              </a:buClr>
              <a:buSzPts val="1800"/>
              <a:buFont typeface="Proxima Nova"/>
              <a:buChar char="●"/>
            </a:pPr>
            <a:r>
              <a:rPr lang="en" sz="1800">
                <a:solidFill>
                  <a:schemeClr val="accent1"/>
                </a:solidFill>
                <a:latin typeface="Proxima Nova"/>
                <a:ea typeface="Proxima Nova"/>
                <a:cs typeface="Proxima Nova"/>
                <a:sym typeface="Proxima Nova"/>
              </a:rPr>
              <a:t>Homo sapiens brains account for 2 to 3</a:t>
            </a:r>
            <a:r>
              <a:rPr lang="en" sz="1800">
                <a:solidFill>
                  <a:schemeClr val="accent1"/>
                </a:solidFill>
              </a:rPr>
              <a:t>% </a:t>
            </a:r>
            <a:r>
              <a:rPr lang="en" sz="1800">
                <a:solidFill>
                  <a:schemeClr val="accent1"/>
                </a:solidFill>
                <a:latin typeface="Proxima Nova"/>
                <a:ea typeface="Proxima Nova"/>
                <a:cs typeface="Proxima Nova"/>
                <a:sym typeface="Proxima Nova"/>
              </a:rPr>
              <a:t>of the body weight but require 25</a:t>
            </a:r>
            <a:r>
              <a:rPr lang="en" sz="1800">
                <a:solidFill>
                  <a:schemeClr val="accent1"/>
                </a:solidFill>
              </a:rPr>
              <a:t>% </a:t>
            </a:r>
            <a:r>
              <a:rPr lang="en" sz="1800">
                <a:solidFill>
                  <a:schemeClr val="accent1"/>
                </a:solidFill>
                <a:latin typeface="Proxima Nova"/>
                <a:ea typeface="Proxima Nova"/>
                <a:cs typeface="Proxima Nova"/>
                <a:sym typeface="Proxima Nova"/>
              </a:rPr>
              <a:t>of the bod</a:t>
            </a:r>
            <a:r>
              <a:rPr lang="en" sz="1800">
                <a:solidFill>
                  <a:schemeClr val="accent1"/>
                </a:solidFill>
              </a:rPr>
              <a:t>y’s</a:t>
            </a:r>
            <a:r>
              <a:rPr lang="en" sz="1800">
                <a:solidFill>
                  <a:schemeClr val="accent1"/>
                </a:solidFill>
                <a:latin typeface="Proxima Nova"/>
                <a:ea typeface="Proxima Nova"/>
                <a:cs typeface="Proxima Nova"/>
                <a:sym typeface="Proxima Nova"/>
              </a:rPr>
              <a:t> energy.</a:t>
            </a:r>
            <a:endParaRPr sz="1800">
              <a:solidFill>
                <a:schemeClr val="accent1"/>
              </a:solidFill>
            </a:endParaRPr>
          </a:p>
          <a:p>
            <a:pPr marL="457200" lvl="0" indent="-342900" algn="l" rtl="0">
              <a:spcBef>
                <a:spcPts val="0"/>
              </a:spcBef>
              <a:spcAft>
                <a:spcPts val="0"/>
              </a:spcAft>
              <a:buClr>
                <a:schemeClr val="accent1"/>
              </a:buClr>
              <a:buSzPts val="1800"/>
              <a:buFont typeface="Proxima Nova"/>
              <a:buChar char="●"/>
            </a:pPr>
            <a:r>
              <a:rPr lang="en" sz="1800">
                <a:solidFill>
                  <a:schemeClr val="accent1"/>
                </a:solidFill>
                <a:latin typeface="Proxima Nova"/>
                <a:ea typeface="Proxima Nova"/>
                <a:cs typeface="Proxima Nova"/>
                <a:sym typeface="Proxima Nova"/>
              </a:rPr>
              <a:t>Compared to other apes whose brains consume 8</a:t>
            </a:r>
            <a:r>
              <a:rPr lang="en" sz="1800">
                <a:solidFill>
                  <a:schemeClr val="accent1"/>
                </a:solidFill>
              </a:rPr>
              <a:t>% </a:t>
            </a:r>
            <a:r>
              <a:rPr lang="en" sz="1800">
                <a:solidFill>
                  <a:schemeClr val="accent1"/>
                </a:solidFill>
                <a:latin typeface="Proxima Nova"/>
                <a:ea typeface="Proxima Nova"/>
                <a:cs typeface="Proxima Nova"/>
                <a:sym typeface="Proxima Nova"/>
              </a:rPr>
              <a:t>of the bod</a:t>
            </a:r>
            <a:r>
              <a:rPr lang="en" sz="1800">
                <a:solidFill>
                  <a:schemeClr val="accent1"/>
                </a:solidFill>
              </a:rPr>
              <a:t>y’s</a:t>
            </a:r>
            <a:r>
              <a:rPr lang="en" sz="1800">
                <a:solidFill>
                  <a:schemeClr val="accent1"/>
                </a:solidFill>
                <a:latin typeface="Proxima Nova"/>
                <a:ea typeface="Proxima Nova"/>
                <a:cs typeface="Proxima Nova"/>
                <a:sym typeface="Proxima Nova"/>
              </a:rPr>
              <a:t> energy. </a:t>
            </a:r>
            <a:endParaRPr sz="1800">
              <a:solidFill>
                <a:schemeClr val="accent1"/>
              </a:solidFill>
              <a:latin typeface="Proxima Nova"/>
              <a:ea typeface="Proxima Nova"/>
              <a:cs typeface="Proxima Nova"/>
              <a:sym typeface="Proxima Nova"/>
            </a:endParaRPr>
          </a:p>
          <a:p>
            <a:pPr marL="0" lvl="0" indent="0" algn="l" rtl="0">
              <a:spcBef>
                <a:spcPts val="0"/>
              </a:spcBef>
              <a:spcAft>
                <a:spcPts val="0"/>
              </a:spcAft>
              <a:buNone/>
            </a:pPr>
            <a:r>
              <a:rPr lang="en" sz="1800">
                <a:solidFill>
                  <a:schemeClr val="accent1"/>
                </a:solidFill>
                <a:latin typeface="Proxima Nova"/>
                <a:ea typeface="Proxima Nova"/>
                <a:cs typeface="Proxima Nova"/>
                <a:sym typeface="Proxima Nova"/>
              </a:rPr>
              <a:t>Big </a:t>
            </a:r>
            <a:r>
              <a:rPr lang="en" sz="1800">
                <a:solidFill>
                  <a:schemeClr val="accent1"/>
                </a:solidFill>
              </a:rPr>
              <a:t>b</a:t>
            </a:r>
            <a:r>
              <a:rPr lang="en" sz="1800">
                <a:solidFill>
                  <a:schemeClr val="accent1"/>
                </a:solidFill>
                <a:latin typeface="Proxima Nova"/>
                <a:ea typeface="Proxima Nova"/>
                <a:cs typeface="Proxima Nova"/>
                <a:sym typeface="Proxima Nova"/>
              </a:rPr>
              <a:t>rains have a cost!</a:t>
            </a:r>
            <a:endParaRPr sz="1800">
              <a:solidFill>
                <a:schemeClr val="accent1"/>
              </a:solidFill>
            </a:endParaRPr>
          </a:p>
          <a:p>
            <a:pPr marL="457200" lvl="0" indent="-342900" algn="l" rtl="0">
              <a:spcBef>
                <a:spcPts val="0"/>
              </a:spcBef>
              <a:spcAft>
                <a:spcPts val="0"/>
              </a:spcAft>
              <a:buClr>
                <a:schemeClr val="accent1"/>
              </a:buClr>
              <a:buSzPts val="1800"/>
              <a:buFont typeface="Proxima Nova"/>
              <a:buChar char="●"/>
            </a:pPr>
            <a:r>
              <a:rPr lang="en" sz="1800">
                <a:solidFill>
                  <a:schemeClr val="accent1"/>
                </a:solidFill>
                <a:latin typeface="Proxima Nova"/>
                <a:ea typeface="Proxima Nova"/>
                <a:cs typeface="Proxima Nova"/>
                <a:sym typeface="Proxima Nova"/>
              </a:rPr>
              <a:t>Needed more food for the brain and less energy for muscle development </a:t>
            </a:r>
            <a:endParaRPr sz="1800">
              <a:solidFill>
                <a:schemeClr val="accent1"/>
              </a:solidFill>
            </a:endParaRPr>
          </a:p>
          <a:p>
            <a:pPr marL="457200" lvl="0" indent="-342900" algn="l" rtl="0">
              <a:spcBef>
                <a:spcPts val="0"/>
              </a:spcBef>
              <a:spcAft>
                <a:spcPts val="0"/>
              </a:spcAft>
              <a:buClr>
                <a:schemeClr val="accent1"/>
              </a:buClr>
              <a:buSzPts val="1800"/>
              <a:buFont typeface="Proxima Nova"/>
              <a:buChar char="●"/>
            </a:pPr>
            <a:r>
              <a:rPr lang="en" sz="1800" i="1">
                <a:solidFill>
                  <a:schemeClr val="accent1"/>
                </a:solidFill>
                <a:latin typeface="Proxima Nova"/>
                <a:ea typeface="Proxima Nova"/>
                <a:cs typeface="Proxima Nova"/>
                <a:sym typeface="Proxima Nova"/>
              </a:rPr>
              <a:t>So Why are chimps twice as strong</a:t>
            </a:r>
            <a:r>
              <a:rPr lang="en" sz="1800">
                <a:solidFill>
                  <a:schemeClr val="accent1"/>
                </a:solidFill>
                <a:latin typeface="Proxima Nova"/>
                <a:ea typeface="Proxima Nova"/>
                <a:cs typeface="Proxima Nova"/>
                <a:sym typeface="Proxima Nova"/>
              </a:rPr>
              <a:t>?</a:t>
            </a:r>
            <a:endParaRPr sz="1800">
              <a:solidFill>
                <a:schemeClr val="accent1"/>
              </a:solidFill>
              <a:latin typeface="Proxima Nova"/>
              <a:ea typeface="Proxima Nova"/>
              <a:cs typeface="Proxima Nova"/>
              <a:sym typeface="Proxima Nova"/>
            </a:endParaRPr>
          </a:p>
          <a:p>
            <a:pPr marL="0" lvl="0" indent="0" algn="l" rtl="0">
              <a:spcBef>
                <a:spcPts val="0"/>
              </a:spcBef>
              <a:spcAft>
                <a:spcPts val="1200"/>
              </a:spcAft>
              <a:buNone/>
            </a:pPr>
            <a:endParaRPr sz="1800">
              <a:solidFill>
                <a:schemeClr val="accent1"/>
              </a:solidFill>
              <a:latin typeface="Proxima Nova"/>
              <a:ea typeface="Proxima Nova"/>
              <a:cs typeface="Proxima Nova"/>
              <a:sym typeface="Proxima Nova"/>
            </a:endParaRPr>
          </a:p>
        </p:txBody>
      </p:sp>
      <p:sp>
        <p:nvSpPr>
          <p:cNvPr id="200" name="Google Shape;200;p32"/>
          <p:cNvSpPr txBox="1"/>
          <p:nvPr/>
        </p:nvSpPr>
        <p:spPr>
          <a:xfrm>
            <a:off x="0" y="4712400"/>
            <a:ext cx="6779400" cy="4311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800">
                <a:solidFill>
                  <a:srgbClr val="434343"/>
                </a:solidFill>
                <a:highlight>
                  <a:srgbClr val="FFFFFF"/>
                </a:highlight>
                <a:latin typeface="Proxima Nova"/>
                <a:ea typeface="Proxima Nova"/>
                <a:cs typeface="Proxima Nova"/>
                <a:sym typeface="Proxima Nova"/>
              </a:rPr>
              <a:t>Lieberman DE. </a:t>
            </a:r>
            <a:r>
              <a:rPr lang="en" sz="800" i="1">
                <a:solidFill>
                  <a:srgbClr val="434343"/>
                </a:solidFill>
                <a:highlight>
                  <a:srgbClr val="FFFFFF"/>
                </a:highlight>
                <a:latin typeface="Proxima Nova"/>
                <a:ea typeface="Proxima Nova"/>
                <a:cs typeface="Proxima Nova"/>
                <a:sym typeface="Proxima Nova"/>
              </a:rPr>
              <a:t>The Story of the Human Body: Evolution, Health, and Disease</a:t>
            </a:r>
            <a:r>
              <a:rPr lang="en" sz="800">
                <a:solidFill>
                  <a:srgbClr val="434343"/>
                </a:solidFill>
                <a:highlight>
                  <a:srgbClr val="FFFFFF"/>
                </a:highlight>
                <a:latin typeface="Proxima Nova"/>
                <a:ea typeface="Proxima Nova"/>
                <a:cs typeface="Proxima Nova"/>
                <a:sym typeface="Proxima Nova"/>
              </a:rPr>
              <a:t>. Vintage Books A Division of Random House LLC; 2013.</a:t>
            </a:r>
            <a:endParaRPr sz="800">
              <a:solidFill>
                <a:srgbClr val="434343"/>
              </a:solidFill>
              <a:highlight>
                <a:srgbClr val="FFFFFF"/>
              </a:highlight>
              <a:latin typeface="Proxima Nova"/>
              <a:ea typeface="Proxima Nova"/>
              <a:cs typeface="Proxima Nova"/>
              <a:sym typeface="Proxima Nova"/>
            </a:endParaRPr>
          </a:p>
          <a:p>
            <a:pPr marL="0" lvl="0" indent="0" algn="l" rtl="0">
              <a:lnSpc>
                <a:spcPct val="100000"/>
              </a:lnSpc>
              <a:spcBef>
                <a:spcPts val="0"/>
              </a:spcBef>
              <a:spcAft>
                <a:spcPts val="0"/>
              </a:spcAft>
              <a:buNone/>
            </a:pPr>
            <a:r>
              <a:rPr lang="en" sz="800">
                <a:solidFill>
                  <a:srgbClr val="434343"/>
                </a:solidFill>
                <a:highlight>
                  <a:srgbClr val="FFFFFF"/>
                </a:highlight>
                <a:latin typeface="Proxima Nova"/>
                <a:ea typeface="Proxima Nova"/>
                <a:cs typeface="Proxima Nova"/>
                <a:sym typeface="Proxima Nova"/>
              </a:rPr>
              <a:t>Harari, Y. N. (2015). </a:t>
            </a:r>
            <a:r>
              <a:rPr lang="en" sz="800" i="1">
                <a:solidFill>
                  <a:srgbClr val="434343"/>
                </a:solidFill>
                <a:highlight>
                  <a:srgbClr val="FFFFFF"/>
                </a:highlight>
                <a:latin typeface="Proxima Nova"/>
                <a:ea typeface="Proxima Nova"/>
                <a:cs typeface="Proxima Nova"/>
                <a:sym typeface="Proxima Nova"/>
              </a:rPr>
              <a:t>Sapiens.</a:t>
            </a:r>
            <a:r>
              <a:rPr lang="en" sz="800">
                <a:solidFill>
                  <a:srgbClr val="434343"/>
                </a:solidFill>
                <a:highlight>
                  <a:srgbClr val="FFFFFF"/>
                </a:highlight>
                <a:latin typeface="Proxima Nova"/>
                <a:ea typeface="Proxima Nova"/>
                <a:cs typeface="Proxima Nova"/>
                <a:sym typeface="Proxima Nova"/>
              </a:rPr>
              <a:t> New York: Harpers Collins. </a:t>
            </a:r>
            <a:endParaRPr sz="800">
              <a:solidFill>
                <a:srgbClr val="434343"/>
              </a:solidFill>
              <a:highlight>
                <a:srgbClr val="FFFFFF"/>
              </a:highlight>
              <a:latin typeface="Proxima Nova"/>
              <a:ea typeface="Proxima Nova"/>
              <a:cs typeface="Proxima Nova"/>
              <a:sym typeface="Proxima Nov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3"/>
          <p:cNvSpPr txBox="1">
            <a:spLocks noGrp="1"/>
          </p:cNvSpPr>
          <p:nvPr>
            <p:ph type="title"/>
          </p:nvPr>
        </p:nvSpPr>
        <p:spPr>
          <a:xfrm>
            <a:off x="311700" y="237825"/>
            <a:ext cx="8520600" cy="623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accent6"/>
              </a:buClr>
              <a:buSzPct val="135000"/>
              <a:buFont typeface="Arial Narrow"/>
              <a:buNone/>
            </a:pPr>
            <a:r>
              <a:rPr lang="en"/>
              <a:t>Even More Ice Age Change</a:t>
            </a:r>
            <a:endParaRPr/>
          </a:p>
          <a:p>
            <a:pPr marL="0" lvl="0" indent="0" algn="ctr" rtl="0">
              <a:spcBef>
                <a:spcPts val="0"/>
              </a:spcBef>
              <a:spcAft>
                <a:spcPts val="0"/>
              </a:spcAft>
              <a:buNone/>
            </a:pPr>
            <a:endParaRPr/>
          </a:p>
        </p:txBody>
      </p:sp>
      <p:sp>
        <p:nvSpPr>
          <p:cNvPr id="206" name="Google Shape;206;p33"/>
          <p:cNvSpPr txBox="1">
            <a:spLocks noGrp="1"/>
          </p:cNvSpPr>
          <p:nvPr>
            <p:ph type="body" idx="1"/>
          </p:nvPr>
        </p:nvSpPr>
        <p:spPr>
          <a:xfrm>
            <a:off x="311700" y="1505700"/>
            <a:ext cx="8181300" cy="3076200"/>
          </a:xfrm>
          <a:prstGeom prst="rect">
            <a:avLst/>
          </a:prstGeom>
        </p:spPr>
        <p:txBody>
          <a:bodyPr spcFirstLastPara="1" wrap="square" lIns="91425" tIns="91425" rIns="91425" bIns="91425" anchor="t" anchorCtr="0">
            <a:normAutofit/>
          </a:bodyPr>
          <a:lstStyle/>
          <a:p>
            <a:pPr marL="457200" lvl="0" indent="-355600" algn="l" rtl="0">
              <a:lnSpc>
                <a:spcPct val="100000"/>
              </a:lnSpc>
              <a:spcBef>
                <a:spcPts val="0"/>
              </a:spcBef>
              <a:spcAft>
                <a:spcPts val="0"/>
              </a:spcAft>
              <a:buClr>
                <a:schemeClr val="accent1"/>
              </a:buClr>
              <a:buSzPts val="2000"/>
              <a:buChar char="●"/>
            </a:pPr>
            <a:r>
              <a:rPr lang="en">
                <a:solidFill>
                  <a:schemeClr val="accent1"/>
                </a:solidFill>
                <a:highlight>
                  <a:schemeClr val="lt1"/>
                </a:highlight>
              </a:rPr>
              <a:t>Cooked Food: about 300,000 years ago the genus homo began to use fire for protection, hunting, light and cooking.</a:t>
            </a:r>
            <a:endParaRPr>
              <a:solidFill>
                <a:schemeClr val="accent1"/>
              </a:solidFill>
              <a:highlight>
                <a:schemeClr val="lt1"/>
              </a:highlight>
            </a:endParaRPr>
          </a:p>
          <a:p>
            <a:pPr marL="914400" lvl="1" indent="-355600" algn="l" rtl="0">
              <a:lnSpc>
                <a:spcPct val="100000"/>
              </a:lnSpc>
              <a:spcBef>
                <a:spcPts val="0"/>
              </a:spcBef>
              <a:spcAft>
                <a:spcPts val="0"/>
              </a:spcAft>
              <a:buClr>
                <a:schemeClr val="accent1"/>
              </a:buClr>
              <a:buSzPts val="2000"/>
              <a:buChar char="○"/>
            </a:pPr>
            <a:r>
              <a:rPr lang="en">
                <a:solidFill>
                  <a:schemeClr val="accent1"/>
                </a:solidFill>
                <a:highlight>
                  <a:schemeClr val="lt1"/>
                </a:highlight>
              </a:rPr>
              <a:t>This made eating and digesting calories easier </a:t>
            </a:r>
            <a:endParaRPr>
              <a:solidFill>
                <a:schemeClr val="accent1"/>
              </a:solidFill>
              <a:highlight>
                <a:schemeClr val="lt1"/>
              </a:highlight>
            </a:endParaRPr>
          </a:p>
          <a:p>
            <a:pPr marL="914400" lvl="1" indent="-355600" algn="l" rtl="0">
              <a:lnSpc>
                <a:spcPct val="100000"/>
              </a:lnSpc>
              <a:spcBef>
                <a:spcPts val="0"/>
              </a:spcBef>
              <a:spcAft>
                <a:spcPts val="0"/>
              </a:spcAft>
              <a:buClr>
                <a:schemeClr val="accent1"/>
              </a:buClr>
              <a:buSzPts val="2000"/>
              <a:buChar char="○"/>
            </a:pPr>
            <a:r>
              <a:rPr lang="en">
                <a:solidFill>
                  <a:schemeClr val="accent1"/>
                </a:solidFill>
                <a:highlight>
                  <a:schemeClr val="lt1"/>
                </a:highlight>
              </a:rPr>
              <a:t>Improved energy consumption and fuel available </a:t>
            </a:r>
            <a:endParaRPr>
              <a:solidFill>
                <a:schemeClr val="accent1"/>
              </a:solidFill>
              <a:highlight>
                <a:schemeClr val="lt1"/>
              </a:highlight>
            </a:endParaRPr>
          </a:p>
        </p:txBody>
      </p:sp>
      <p:sp>
        <p:nvSpPr>
          <p:cNvPr id="207" name="Google Shape;207;p33"/>
          <p:cNvSpPr txBox="1"/>
          <p:nvPr/>
        </p:nvSpPr>
        <p:spPr>
          <a:xfrm>
            <a:off x="0" y="4712400"/>
            <a:ext cx="6779400" cy="4311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800">
                <a:solidFill>
                  <a:srgbClr val="434343"/>
                </a:solidFill>
                <a:highlight>
                  <a:srgbClr val="FFFFFF"/>
                </a:highlight>
                <a:latin typeface="Proxima Nova"/>
                <a:ea typeface="Proxima Nova"/>
                <a:cs typeface="Proxima Nova"/>
                <a:sym typeface="Proxima Nova"/>
              </a:rPr>
              <a:t>Lieberman DE. </a:t>
            </a:r>
            <a:r>
              <a:rPr lang="en" sz="800" i="1">
                <a:solidFill>
                  <a:srgbClr val="434343"/>
                </a:solidFill>
                <a:highlight>
                  <a:srgbClr val="FFFFFF"/>
                </a:highlight>
                <a:latin typeface="Proxima Nova"/>
                <a:ea typeface="Proxima Nova"/>
                <a:cs typeface="Proxima Nova"/>
                <a:sym typeface="Proxima Nova"/>
              </a:rPr>
              <a:t>The Story of the Human Body: Evolution, Health, and Disease</a:t>
            </a:r>
            <a:r>
              <a:rPr lang="en" sz="800">
                <a:solidFill>
                  <a:srgbClr val="434343"/>
                </a:solidFill>
                <a:highlight>
                  <a:srgbClr val="FFFFFF"/>
                </a:highlight>
                <a:latin typeface="Proxima Nova"/>
                <a:ea typeface="Proxima Nova"/>
                <a:cs typeface="Proxima Nova"/>
                <a:sym typeface="Proxima Nova"/>
              </a:rPr>
              <a:t>. Vintage Books A Division of Random House LLC; 2013.</a:t>
            </a:r>
            <a:endParaRPr sz="800">
              <a:solidFill>
                <a:srgbClr val="434343"/>
              </a:solidFill>
              <a:highlight>
                <a:srgbClr val="FFFFFF"/>
              </a:highlight>
              <a:latin typeface="Proxima Nova"/>
              <a:ea typeface="Proxima Nova"/>
              <a:cs typeface="Proxima Nova"/>
              <a:sym typeface="Proxima Nova"/>
            </a:endParaRPr>
          </a:p>
          <a:p>
            <a:pPr marL="0" lvl="0" indent="0" algn="l" rtl="0">
              <a:lnSpc>
                <a:spcPct val="100000"/>
              </a:lnSpc>
              <a:spcBef>
                <a:spcPts val="0"/>
              </a:spcBef>
              <a:spcAft>
                <a:spcPts val="0"/>
              </a:spcAft>
              <a:buNone/>
            </a:pPr>
            <a:r>
              <a:rPr lang="en" sz="800">
                <a:solidFill>
                  <a:srgbClr val="434343"/>
                </a:solidFill>
                <a:highlight>
                  <a:srgbClr val="FFFFFF"/>
                </a:highlight>
                <a:latin typeface="Proxima Nova"/>
                <a:ea typeface="Proxima Nova"/>
                <a:cs typeface="Proxima Nova"/>
                <a:sym typeface="Proxima Nova"/>
              </a:rPr>
              <a:t>Harari, Y. N. (2015). </a:t>
            </a:r>
            <a:r>
              <a:rPr lang="en" sz="800" i="1">
                <a:solidFill>
                  <a:srgbClr val="434343"/>
                </a:solidFill>
                <a:highlight>
                  <a:srgbClr val="FFFFFF"/>
                </a:highlight>
                <a:latin typeface="Proxima Nova"/>
                <a:ea typeface="Proxima Nova"/>
                <a:cs typeface="Proxima Nova"/>
                <a:sym typeface="Proxima Nova"/>
              </a:rPr>
              <a:t>Sapiens.</a:t>
            </a:r>
            <a:r>
              <a:rPr lang="en" sz="800">
                <a:solidFill>
                  <a:srgbClr val="434343"/>
                </a:solidFill>
                <a:highlight>
                  <a:srgbClr val="FFFFFF"/>
                </a:highlight>
                <a:latin typeface="Proxima Nova"/>
                <a:ea typeface="Proxima Nova"/>
                <a:cs typeface="Proxima Nova"/>
                <a:sym typeface="Proxima Nova"/>
              </a:rPr>
              <a:t> New York: Harpers Collins. </a:t>
            </a:r>
            <a:endParaRPr sz="800">
              <a:solidFill>
                <a:srgbClr val="434343"/>
              </a:solidFill>
              <a:highlight>
                <a:srgbClr val="FFFFFF"/>
              </a:highlight>
              <a:latin typeface="Proxima Nova"/>
              <a:ea typeface="Proxima Nova"/>
              <a:cs typeface="Proxima Nova"/>
              <a:sym typeface="Proxima Nov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4"/>
          <p:cNvSpPr txBox="1">
            <a:spLocks noGrp="1"/>
          </p:cNvSpPr>
          <p:nvPr>
            <p:ph type="title"/>
          </p:nvPr>
        </p:nvSpPr>
        <p:spPr>
          <a:xfrm>
            <a:off x="311700" y="237825"/>
            <a:ext cx="8520600" cy="623700"/>
          </a:xfrm>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rgbClr val="000000"/>
              </a:buClr>
              <a:buSzPct val="135000"/>
              <a:buFont typeface="Arial Narrow"/>
              <a:buNone/>
            </a:pPr>
            <a:r>
              <a:rPr lang="en">
                <a:latin typeface="Proxima Nova"/>
                <a:ea typeface="Proxima Nova"/>
                <a:cs typeface="Proxima Nova"/>
                <a:sym typeface="Proxima Nova"/>
              </a:rPr>
              <a:t>Even More Ice Age Change</a:t>
            </a:r>
            <a:endParaRPr>
              <a:latin typeface="Proxima Nova"/>
              <a:ea typeface="Proxima Nova"/>
              <a:cs typeface="Proxima Nova"/>
              <a:sym typeface="Proxima Nova"/>
            </a:endParaRPr>
          </a:p>
        </p:txBody>
      </p:sp>
      <p:sp>
        <p:nvSpPr>
          <p:cNvPr id="214" name="Google Shape;214;p34"/>
          <p:cNvSpPr txBox="1">
            <a:spLocks noGrp="1"/>
          </p:cNvSpPr>
          <p:nvPr>
            <p:ph type="body" idx="1"/>
          </p:nvPr>
        </p:nvSpPr>
        <p:spPr>
          <a:xfrm>
            <a:off x="311700" y="1505700"/>
            <a:ext cx="8272200" cy="3076200"/>
          </a:xfrm>
          <a:prstGeom prst="rect">
            <a:avLst/>
          </a:prstGeom>
          <a:noFill/>
          <a:ln>
            <a:noFill/>
          </a:ln>
        </p:spPr>
        <p:txBody>
          <a:bodyPr spcFirstLastPara="1" wrap="square" lIns="91425" tIns="45700" rIns="91425" bIns="45700" anchor="t" anchorCtr="0">
            <a:noAutofit/>
          </a:bodyPr>
          <a:lstStyle/>
          <a:p>
            <a:pPr marL="457200" lvl="0" indent="-355600" algn="l" rtl="0">
              <a:spcBef>
                <a:spcPts val="480"/>
              </a:spcBef>
              <a:spcAft>
                <a:spcPts val="0"/>
              </a:spcAft>
              <a:buSzPts val="2000"/>
              <a:buChar char="●"/>
            </a:pPr>
            <a:r>
              <a:rPr lang="en"/>
              <a:t>F</a:t>
            </a:r>
            <a:r>
              <a:rPr lang="en">
                <a:latin typeface="Proxima Nova"/>
                <a:ea typeface="Proxima Nova"/>
                <a:cs typeface="Proxima Nova"/>
                <a:sym typeface="Proxima Nova"/>
              </a:rPr>
              <a:t>ostered cooperation to attain food as Homo erectus had to forage for up to 4 plus miles per day. </a:t>
            </a:r>
            <a:endParaRPr/>
          </a:p>
          <a:p>
            <a:pPr marL="914400" lvl="1" indent="-355600" algn="l" rtl="0">
              <a:spcBef>
                <a:spcPts val="0"/>
              </a:spcBef>
              <a:spcAft>
                <a:spcPts val="0"/>
              </a:spcAft>
              <a:buSzPts val="2000"/>
              <a:buChar char="○"/>
            </a:pPr>
            <a:r>
              <a:rPr lang="en">
                <a:latin typeface="Proxima Nova"/>
                <a:ea typeface="Proxima Nova"/>
                <a:cs typeface="Proxima Nova"/>
                <a:sym typeface="Proxima Nova"/>
              </a:rPr>
              <a:t>This task would be difficult for a nursing mother, hence division of labor started</a:t>
            </a:r>
            <a:r>
              <a:rPr lang="en"/>
              <a:t>.</a:t>
            </a:r>
            <a:endParaRPr/>
          </a:p>
          <a:p>
            <a:pPr marL="1371600" lvl="2" indent="-355600" algn="l" rtl="0">
              <a:spcBef>
                <a:spcPts val="0"/>
              </a:spcBef>
              <a:spcAft>
                <a:spcPts val="0"/>
              </a:spcAft>
              <a:buSzPts val="2000"/>
              <a:buChar char="■"/>
            </a:pPr>
            <a:r>
              <a:rPr lang="en">
                <a:latin typeface="Proxima Nova"/>
                <a:ea typeface="Proxima Nova"/>
                <a:cs typeface="Proxima Nova"/>
                <a:sym typeface="Proxima Nova"/>
              </a:rPr>
              <a:t>Females raised the young and gathered plant based foods while the males hunted </a:t>
            </a:r>
            <a:endParaRPr>
              <a:latin typeface="Proxima Nova"/>
              <a:ea typeface="Proxima Nova"/>
              <a:cs typeface="Proxima Nova"/>
              <a:sym typeface="Proxima Nova"/>
            </a:endParaRPr>
          </a:p>
          <a:p>
            <a:pPr marL="274320" lvl="0" indent="-121920" algn="l" rtl="0">
              <a:spcBef>
                <a:spcPts val="480"/>
              </a:spcBef>
              <a:spcAft>
                <a:spcPts val="1200"/>
              </a:spcAft>
              <a:buSzPts val="2400"/>
              <a:buNone/>
            </a:pPr>
            <a:endParaRPr>
              <a:latin typeface="Proxima Nova"/>
              <a:ea typeface="Proxima Nova"/>
              <a:cs typeface="Proxima Nova"/>
              <a:sym typeface="Proxima Nova"/>
            </a:endParaRPr>
          </a:p>
        </p:txBody>
      </p:sp>
      <p:sp>
        <p:nvSpPr>
          <p:cNvPr id="215" name="Google Shape;215;p34"/>
          <p:cNvSpPr txBox="1"/>
          <p:nvPr/>
        </p:nvSpPr>
        <p:spPr>
          <a:xfrm>
            <a:off x="0" y="4712400"/>
            <a:ext cx="6779400" cy="4311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800">
                <a:solidFill>
                  <a:srgbClr val="434343"/>
                </a:solidFill>
                <a:highlight>
                  <a:srgbClr val="FFFFFF"/>
                </a:highlight>
                <a:latin typeface="Proxima Nova"/>
                <a:ea typeface="Proxima Nova"/>
                <a:cs typeface="Proxima Nova"/>
                <a:sym typeface="Proxima Nova"/>
              </a:rPr>
              <a:t>Lieberman DE. </a:t>
            </a:r>
            <a:r>
              <a:rPr lang="en" sz="800" i="1">
                <a:solidFill>
                  <a:srgbClr val="434343"/>
                </a:solidFill>
                <a:highlight>
                  <a:srgbClr val="FFFFFF"/>
                </a:highlight>
                <a:latin typeface="Proxima Nova"/>
                <a:ea typeface="Proxima Nova"/>
                <a:cs typeface="Proxima Nova"/>
                <a:sym typeface="Proxima Nova"/>
              </a:rPr>
              <a:t>The Story of the Human Body: Evolution, Health, and Disease</a:t>
            </a:r>
            <a:r>
              <a:rPr lang="en" sz="800">
                <a:solidFill>
                  <a:srgbClr val="434343"/>
                </a:solidFill>
                <a:highlight>
                  <a:srgbClr val="FFFFFF"/>
                </a:highlight>
                <a:latin typeface="Proxima Nova"/>
                <a:ea typeface="Proxima Nova"/>
                <a:cs typeface="Proxima Nova"/>
                <a:sym typeface="Proxima Nova"/>
              </a:rPr>
              <a:t>. Vintage Books A Division of Random House LLC; 2013.</a:t>
            </a:r>
            <a:endParaRPr sz="800">
              <a:solidFill>
                <a:srgbClr val="434343"/>
              </a:solidFill>
              <a:highlight>
                <a:srgbClr val="FFFFFF"/>
              </a:highlight>
              <a:latin typeface="Proxima Nova"/>
              <a:ea typeface="Proxima Nova"/>
              <a:cs typeface="Proxima Nova"/>
              <a:sym typeface="Proxima Nova"/>
            </a:endParaRPr>
          </a:p>
          <a:p>
            <a:pPr marL="0" lvl="0" indent="0" algn="l" rtl="0">
              <a:lnSpc>
                <a:spcPct val="100000"/>
              </a:lnSpc>
              <a:spcBef>
                <a:spcPts val="0"/>
              </a:spcBef>
              <a:spcAft>
                <a:spcPts val="0"/>
              </a:spcAft>
              <a:buNone/>
            </a:pPr>
            <a:r>
              <a:rPr lang="en" sz="800">
                <a:solidFill>
                  <a:srgbClr val="434343"/>
                </a:solidFill>
                <a:highlight>
                  <a:srgbClr val="FFFFFF"/>
                </a:highlight>
                <a:latin typeface="Proxima Nova"/>
                <a:ea typeface="Proxima Nova"/>
                <a:cs typeface="Proxima Nova"/>
                <a:sym typeface="Proxima Nova"/>
              </a:rPr>
              <a:t>Harari, Y. N. (2015). </a:t>
            </a:r>
            <a:r>
              <a:rPr lang="en" sz="800" i="1">
                <a:solidFill>
                  <a:srgbClr val="434343"/>
                </a:solidFill>
                <a:highlight>
                  <a:srgbClr val="FFFFFF"/>
                </a:highlight>
                <a:latin typeface="Proxima Nova"/>
                <a:ea typeface="Proxima Nova"/>
                <a:cs typeface="Proxima Nova"/>
                <a:sym typeface="Proxima Nova"/>
              </a:rPr>
              <a:t>Sapiens.</a:t>
            </a:r>
            <a:r>
              <a:rPr lang="en" sz="800">
                <a:solidFill>
                  <a:srgbClr val="434343"/>
                </a:solidFill>
                <a:highlight>
                  <a:srgbClr val="FFFFFF"/>
                </a:highlight>
                <a:latin typeface="Proxima Nova"/>
                <a:ea typeface="Proxima Nova"/>
                <a:cs typeface="Proxima Nova"/>
                <a:sym typeface="Proxima Nova"/>
              </a:rPr>
              <a:t> New York: Harpers Collins. </a:t>
            </a:r>
            <a:endParaRPr sz="800">
              <a:solidFill>
                <a:srgbClr val="434343"/>
              </a:solidFill>
              <a:highlight>
                <a:srgbClr val="FFFFFF"/>
              </a:highlight>
              <a:latin typeface="Proxima Nova"/>
              <a:ea typeface="Proxima Nova"/>
              <a:cs typeface="Proxima Nova"/>
              <a:sym typeface="Proxima Nov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5"/>
          <p:cNvSpPr txBox="1">
            <a:spLocks noGrp="1"/>
          </p:cNvSpPr>
          <p:nvPr>
            <p:ph type="title"/>
          </p:nvPr>
        </p:nvSpPr>
        <p:spPr>
          <a:xfrm>
            <a:off x="311700" y="237825"/>
            <a:ext cx="8520600" cy="623700"/>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rgbClr val="262626"/>
              </a:buClr>
              <a:buSzPct val="135000"/>
              <a:buFont typeface="Arial Narrow"/>
              <a:buNone/>
            </a:pPr>
            <a:r>
              <a:rPr lang="en">
                <a:latin typeface="Proxima Nova"/>
                <a:ea typeface="Proxima Nova"/>
                <a:cs typeface="Proxima Nova"/>
                <a:sym typeface="Proxima Nova"/>
              </a:rPr>
              <a:t>The Last Theorized Milestone</a:t>
            </a:r>
            <a:endParaRPr>
              <a:latin typeface="Proxima Nova"/>
              <a:ea typeface="Proxima Nova"/>
              <a:cs typeface="Proxima Nova"/>
              <a:sym typeface="Proxima Nova"/>
            </a:endParaRPr>
          </a:p>
        </p:txBody>
      </p:sp>
      <p:sp>
        <p:nvSpPr>
          <p:cNvPr id="221" name="Google Shape;221;p35"/>
          <p:cNvSpPr txBox="1">
            <a:spLocks noGrp="1"/>
          </p:cNvSpPr>
          <p:nvPr>
            <p:ph type="body" idx="1"/>
          </p:nvPr>
        </p:nvSpPr>
        <p:spPr>
          <a:xfrm>
            <a:off x="446750" y="1478650"/>
            <a:ext cx="8023500" cy="3076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400"/>
              <a:buNone/>
            </a:pPr>
            <a:r>
              <a:rPr lang="en">
                <a:solidFill>
                  <a:schemeClr val="accent1"/>
                </a:solidFill>
                <a:latin typeface="Proxima Nova"/>
                <a:ea typeface="Proxima Nova"/>
                <a:cs typeface="Proxima Nova"/>
                <a:sym typeface="Proxima Nova"/>
              </a:rPr>
              <a:t>Homo Sapiens: The last remaining Homo </a:t>
            </a:r>
            <a:endParaRPr>
              <a:solidFill>
                <a:schemeClr val="accent1"/>
              </a:solidFill>
            </a:endParaRPr>
          </a:p>
          <a:p>
            <a:pPr marL="274320" lvl="0" indent="-248920" algn="l" rtl="0">
              <a:spcBef>
                <a:spcPts val="0"/>
              </a:spcBef>
              <a:spcAft>
                <a:spcPts val="0"/>
              </a:spcAft>
              <a:buClr>
                <a:schemeClr val="accent1"/>
              </a:buClr>
              <a:buSzPts val="2000"/>
              <a:buFont typeface="Proxima Nova"/>
              <a:buChar char="●"/>
            </a:pPr>
            <a:r>
              <a:rPr lang="en" b="1">
                <a:solidFill>
                  <a:schemeClr val="accent1"/>
                </a:solidFill>
              </a:rPr>
              <a:t>Evolved from archaic humans in Africa</a:t>
            </a:r>
            <a:r>
              <a:rPr lang="en">
                <a:solidFill>
                  <a:schemeClr val="accent1"/>
                </a:solidFill>
                <a:latin typeface="Proxima Nova"/>
                <a:ea typeface="Proxima Nova"/>
                <a:cs typeface="Proxima Nova"/>
                <a:sym typeface="Proxima Nova"/>
              </a:rPr>
              <a:t> </a:t>
            </a:r>
            <a:r>
              <a:rPr lang="en">
                <a:solidFill>
                  <a:schemeClr val="accent1"/>
                </a:solidFill>
              </a:rPr>
              <a:t>~</a:t>
            </a:r>
            <a:r>
              <a:rPr lang="en">
                <a:solidFill>
                  <a:schemeClr val="accent1"/>
                </a:solidFill>
                <a:latin typeface="Proxima Nova"/>
                <a:ea typeface="Proxima Nova"/>
                <a:cs typeface="Proxima Nova"/>
                <a:sym typeface="Proxima Nova"/>
              </a:rPr>
              <a:t>200,000 yrs. ago</a:t>
            </a:r>
            <a:endParaRPr>
              <a:solidFill>
                <a:schemeClr val="accent1"/>
              </a:solidFill>
              <a:latin typeface="Proxima Nova"/>
              <a:ea typeface="Proxima Nova"/>
              <a:cs typeface="Proxima Nova"/>
              <a:sym typeface="Proxima Nova"/>
            </a:endParaRPr>
          </a:p>
          <a:p>
            <a:pPr marL="274320" lvl="0" indent="-248920" algn="l" rtl="0">
              <a:spcBef>
                <a:spcPts val="0"/>
              </a:spcBef>
              <a:spcAft>
                <a:spcPts val="0"/>
              </a:spcAft>
              <a:buClr>
                <a:schemeClr val="accent1"/>
              </a:buClr>
              <a:buSzPts val="2000"/>
              <a:buFont typeface="Proxima Nova"/>
              <a:buChar char="●"/>
            </a:pPr>
            <a:r>
              <a:rPr lang="en">
                <a:solidFill>
                  <a:schemeClr val="accent1"/>
                </a:solidFill>
                <a:latin typeface="Proxima Nova"/>
                <a:ea typeface="Proxima Nova"/>
                <a:cs typeface="Proxima Nova"/>
                <a:sym typeface="Proxima Nova"/>
              </a:rPr>
              <a:t>Dispersed out of Africa about 70,000 to 100,000 years ago </a:t>
            </a:r>
            <a:endParaRPr>
              <a:solidFill>
                <a:schemeClr val="accent1"/>
              </a:solidFill>
            </a:endParaRPr>
          </a:p>
          <a:p>
            <a:pPr marL="914400" lvl="1" indent="-355600" algn="l" rtl="0">
              <a:spcBef>
                <a:spcPts val="0"/>
              </a:spcBef>
              <a:spcAft>
                <a:spcPts val="0"/>
              </a:spcAft>
              <a:buClr>
                <a:schemeClr val="accent1"/>
              </a:buClr>
              <a:buSzPts val="2000"/>
              <a:buFont typeface="Proxima Nova"/>
              <a:buChar char="○"/>
            </a:pPr>
            <a:r>
              <a:rPr lang="en">
                <a:solidFill>
                  <a:schemeClr val="accent1"/>
                </a:solidFill>
                <a:latin typeface="Proxima Nova"/>
                <a:ea typeface="Proxima Nova"/>
                <a:cs typeface="Proxima Nova"/>
                <a:sym typeface="Proxima Nova"/>
              </a:rPr>
              <a:t>Temporal Lobes about 20% larger in Homo sapiens when compared to other archaic homos </a:t>
            </a:r>
            <a:endParaRPr>
              <a:solidFill>
                <a:schemeClr val="accent1"/>
              </a:solidFill>
              <a:latin typeface="Proxima Nova"/>
              <a:ea typeface="Proxima Nova"/>
              <a:cs typeface="Proxima Nova"/>
              <a:sym typeface="Proxima Nova"/>
            </a:endParaRPr>
          </a:p>
          <a:p>
            <a:pPr marL="1200150" lvl="2" indent="-260350" algn="l" rtl="0">
              <a:spcBef>
                <a:spcPts val="0"/>
              </a:spcBef>
              <a:spcAft>
                <a:spcPts val="0"/>
              </a:spcAft>
              <a:buClr>
                <a:schemeClr val="accent1"/>
              </a:buClr>
              <a:buSzPts val="2000"/>
              <a:buFont typeface="Proxima Nova"/>
              <a:buChar char="■"/>
            </a:pPr>
            <a:r>
              <a:rPr lang="en">
                <a:solidFill>
                  <a:schemeClr val="accent1"/>
                </a:solidFill>
                <a:latin typeface="Proxima Nova"/>
                <a:ea typeface="Proxima Nova"/>
                <a:cs typeface="Proxima Nova"/>
                <a:sym typeface="Proxima Nova"/>
              </a:rPr>
              <a:t>The facial structure of modern humans made us better at uttering clear, easy to interpret speech sounds at a rapid rate </a:t>
            </a:r>
            <a:endParaRPr>
              <a:solidFill>
                <a:schemeClr val="accent1"/>
              </a:solidFill>
              <a:latin typeface="Proxima Nova"/>
              <a:ea typeface="Proxima Nova"/>
              <a:cs typeface="Proxima Nova"/>
              <a:sym typeface="Proxima Nova"/>
            </a:endParaRPr>
          </a:p>
        </p:txBody>
      </p:sp>
      <p:sp>
        <p:nvSpPr>
          <p:cNvPr id="222" name="Google Shape;222;p35"/>
          <p:cNvSpPr txBox="1"/>
          <p:nvPr/>
        </p:nvSpPr>
        <p:spPr>
          <a:xfrm>
            <a:off x="0" y="4835700"/>
            <a:ext cx="6178200" cy="307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800">
                <a:solidFill>
                  <a:srgbClr val="666666"/>
                </a:solidFill>
                <a:latin typeface="Proxima Nova"/>
                <a:ea typeface="Proxima Nova"/>
                <a:cs typeface="Proxima Nova"/>
                <a:sym typeface="Proxima Nova"/>
              </a:rPr>
              <a:t>Scally &amp; Durbin, 2012; Harari, 2015; Bastir &amp; et al, 2011; Lieberman, 2013</a:t>
            </a:r>
            <a:endParaRPr sz="800">
              <a:solidFill>
                <a:srgbClr val="66666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p:nvPr/>
        </p:nvSpPr>
        <p:spPr>
          <a:xfrm>
            <a:off x="515843" y="1616375"/>
            <a:ext cx="7620000" cy="2866200"/>
          </a:xfrm>
          <a:prstGeom prst="rect">
            <a:avLst/>
          </a:prstGeom>
          <a:noFill/>
          <a:ln>
            <a:noFill/>
          </a:ln>
        </p:spPr>
        <p:txBody>
          <a:bodyPr spcFirstLastPara="1" wrap="square" lIns="91425" tIns="45700" rIns="91425" bIns="45700" anchor="t" anchorCtr="0">
            <a:noAutofit/>
          </a:bodyPr>
          <a:lstStyle/>
          <a:p>
            <a:pPr marL="0" marR="0" lvl="0" indent="0" algn="l" rtl="0">
              <a:spcBef>
                <a:spcPts val="1000"/>
              </a:spcBef>
              <a:spcAft>
                <a:spcPts val="0"/>
              </a:spcAft>
              <a:buNone/>
            </a:pPr>
            <a:r>
              <a:rPr lang="en" sz="1800">
                <a:solidFill>
                  <a:schemeClr val="accent1"/>
                </a:solidFill>
                <a:latin typeface="Proxima Nova Semibold"/>
                <a:ea typeface="Proxima Nova Semibold"/>
                <a:cs typeface="Proxima Nova Semibold"/>
                <a:sym typeface="Proxima Nova Semibold"/>
              </a:rPr>
              <a:t>Recommended Course Background</a:t>
            </a:r>
            <a:endParaRPr sz="1800">
              <a:solidFill>
                <a:schemeClr val="accent1"/>
              </a:solidFill>
              <a:latin typeface="Proxima Nova Semibold"/>
              <a:ea typeface="Proxima Nova Semibold"/>
              <a:cs typeface="Proxima Nova Semibold"/>
              <a:sym typeface="Proxima Nova Semibold"/>
            </a:endParaRPr>
          </a:p>
          <a:p>
            <a:pPr marL="457200" marR="0" lvl="0" indent="-342900" algn="l" rtl="0">
              <a:spcBef>
                <a:spcPts val="1000"/>
              </a:spcBef>
              <a:spcAft>
                <a:spcPts val="0"/>
              </a:spcAft>
              <a:buClr>
                <a:schemeClr val="accent1"/>
              </a:buClr>
              <a:buSzPts val="1800"/>
              <a:buFont typeface="Proxima Nova Semibold"/>
              <a:buChar char="●"/>
            </a:pPr>
            <a:r>
              <a:rPr lang="en" sz="1800">
                <a:solidFill>
                  <a:schemeClr val="accent1"/>
                </a:solidFill>
                <a:latin typeface="Proxima Nova Semibold"/>
                <a:ea typeface="Proxima Nova Semibold"/>
                <a:cs typeface="Proxima Nova Semibold"/>
                <a:sym typeface="Proxima Nova Semibold"/>
              </a:rPr>
              <a:t>Human anatomy or musculoskeletal anatomy</a:t>
            </a:r>
            <a:endParaRPr sz="1800">
              <a:solidFill>
                <a:schemeClr val="accent1"/>
              </a:solidFill>
              <a:latin typeface="Proxima Nova Semibold"/>
              <a:ea typeface="Proxima Nova Semibold"/>
              <a:cs typeface="Proxima Nova Semibold"/>
              <a:sym typeface="Proxima Nova Semibold"/>
            </a:endParaRPr>
          </a:p>
          <a:p>
            <a:pPr marL="0" marR="0" lvl="0" indent="0" algn="l" rtl="0">
              <a:spcBef>
                <a:spcPts val="1000"/>
              </a:spcBef>
              <a:spcAft>
                <a:spcPts val="0"/>
              </a:spcAft>
              <a:buNone/>
            </a:pPr>
            <a:r>
              <a:rPr lang="en" sz="1800">
                <a:solidFill>
                  <a:schemeClr val="accent1"/>
                </a:solidFill>
                <a:latin typeface="Proxima Nova Semibold"/>
                <a:ea typeface="Proxima Nova Semibold"/>
                <a:cs typeface="Proxima Nova Semibold"/>
                <a:sym typeface="Proxima Nova Semibold"/>
              </a:rPr>
              <a:t>References</a:t>
            </a:r>
            <a:endParaRPr sz="1800">
              <a:solidFill>
                <a:schemeClr val="accent1"/>
              </a:solidFill>
              <a:latin typeface="Proxima Nova Semibold"/>
              <a:ea typeface="Proxima Nova Semibold"/>
              <a:cs typeface="Proxima Nova Semibold"/>
              <a:sym typeface="Proxima Nova Semibold"/>
            </a:endParaRPr>
          </a:p>
          <a:p>
            <a:pPr marL="457200" marR="0" lvl="0" indent="-342900" algn="l" rtl="0">
              <a:spcBef>
                <a:spcPts val="1000"/>
              </a:spcBef>
              <a:spcAft>
                <a:spcPts val="0"/>
              </a:spcAft>
              <a:buClr>
                <a:schemeClr val="accent1"/>
              </a:buClr>
              <a:buSzPts val="1800"/>
              <a:buFont typeface="Proxima Nova Semibold"/>
              <a:buChar char="●"/>
            </a:pPr>
            <a:r>
              <a:rPr lang="en" sz="1800">
                <a:solidFill>
                  <a:schemeClr val="accent1"/>
                </a:solidFill>
                <a:latin typeface="Proxima Nova Semibold"/>
                <a:ea typeface="Proxima Nova Semibold"/>
                <a:cs typeface="Proxima Nova Semibold"/>
                <a:sym typeface="Proxima Nova Semibold"/>
              </a:rPr>
              <a:t>This course heavily refers to this text: </a:t>
            </a:r>
            <a:endParaRPr sz="1800">
              <a:solidFill>
                <a:schemeClr val="accent1"/>
              </a:solidFill>
              <a:latin typeface="Proxima Nova Semibold"/>
              <a:ea typeface="Proxima Nova Semibold"/>
              <a:cs typeface="Proxima Nova Semibold"/>
              <a:sym typeface="Proxima Nova Semibold"/>
            </a:endParaRPr>
          </a:p>
          <a:p>
            <a:pPr marL="457200" marR="0" lvl="0" indent="0" algn="l" rtl="0">
              <a:spcBef>
                <a:spcPts val="1000"/>
              </a:spcBef>
              <a:spcAft>
                <a:spcPts val="0"/>
              </a:spcAft>
              <a:buNone/>
            </a:pPr>
            <a:r>
              <a:rPr lang="en" sz="1800">
                <a:solidFill>
                  <a:schemeClr val="accent1"/>
                </a:solidFill>
                <a:latin typeface="Proxima Nova Semibold"/>
                <a:ea typeface="Proxima Nova Semibold"/>
                <a:cs typeface="Proxima Nova Semibold"/>
                <a:sym typeface="Proxima Nova Semibold"/>
              </a:rPr>
              <a:t>Daniel Liberman - </a:t>
            </a:r>
            <a:r>
              <a:rPr lang="en" sz="1800" i="1">
                <a:solidFill>
                  <a:schemeClr val="accent1"/>
                </a:solidFill>
                <a:latin typeface="Proxima Nova Semibold"/>
                <a:ea typeface="Proxima Nova Semibold"/>
                <a:cs typeface="Proxima Nova Semibold"/>
                <a:sym typeface="Proxima Nova Semibold"/>
              </a:rPr>
              <a:t>The Story of the Human Body / Evolution, Health, and Disease</a:t>
            </a:r>
            <a:endParaRPr sz="1800" i="1">
              <a:solidFill>
                <a:schemeClr val="accent1"/>
              </a:solidFill>
              <a:latin typeface="Proxima Nova Semibold"/>
              <a:ea typeface="Proxima Nova Semibold"/>
              <a:cs typeface="Proxima Nova Semibold"/>
              <a:sym typeface="Proxima Nova Semibold"/>
            </a:endParaRPr>
          </a:p>
        </p:txBody>
      </p:sp>
      <p:sp>
        <p:nvSpPr>
          <p:cNvPr id="100" name="Google Shape;100;p18"/>
          <p:cNvSpPr txBox="1">
            <a:spLocks noGrp="1"/>
          </p:cNvSpPr>
          <p:nvPr>
            <p:ph type="title"/>
          </p:nvPr>
        </p:nvSpPr>
        <p:spPr>
          <a:xfrm>
            <a:off x="311700" y="290325"/>
            <a:ext cx="8520600" cy="623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latin typeface="Proxima Nova"/>
                <a:ea typeface="Proxima Nova"/>
                <a:cs typeface="Proxima Nova"/>
                <a:sym typeface="Proxima Nova"/>
              </a:rPr>
              <a:t>Prerequisites &amp; References</a:t>
            </a:r>
            <a:endParaRPr>
              <a:latin typeface="Proxima Nova"/>
              <a:ea typeface="Proxima Nova"/>
              <a:cs typeface="Proxima Nova"/>
              <a:sym typeface="Proxima Nov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36"/>
          <p:cNvPicPr preferRelativeResize="0"/>
          <p:nvPr/>
        </p:nvPicPr>
        <p:blipFill>
          <a:blip r:embed="rId3">
            <a:alphaModFix/>
          </a:blip>
          <a:stretch>
            <a:fillRect/>
          </a:stretch>
        </p:blipFill>
        <p:spPr>
          <a:xfrm>
            <a:off x="426300" y="142750"/>
            <a:ext cx="7859891" cy="4216600"/>
          </a:xfrm>
          <a:prstGeom prst="rect">
            <a:avLst/>
          </a:prstGeom>
          <a:noFill/>
          <a:ln>
            <a:noFill/>
          </a:ln>
        </p:spPr>
      </p:pic>
      <p:sp>
        <p:nvSpPr>
          <p:cNvPr id="228" name="Google Shape;228;p36"/>
          <p:cNvSpPr txBox="1">
            <a:spLocks noGrp="1"/>
          </p:cNvSpPr>
          <p:nvPr>
            <p:ph type="body" idx="1"/>
          </p:nvPr>
        </p:nvSpPr>
        <p:spPr>
          <a:xfrm>
            <a:off x="0" y="4909500"/>
            <a:ext cx="7649100" cy="234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800">
                <a:latin typeface="Proxima Nova"/>
                <a:ea typeface="Proxima Nova"/>
                <a:cs typeface="Proxima Nova"/>
                <a:sym typeface="Proxima Nova"/>
              </a:rPr>
              <a:t>Bolhuis J. J., Tattersall I., Chomsky N., Berwick R. C. (2014). How could language have evolved? </a:t>
            </a:r>
            <a:r>
              <a:rPr lang="en" sz="800" i="1">
                <a:latin typeface="Proxima Nova"/>
                <a:ea typeface="Proxima Nova"/>
                <a:cs typeface="Proxima Nova"/>
                <a:sym typeface="Proxima Nova"/>
              </a:rPr>
              <a:t>PLoS Biol.</a:t>
            </a:r>
            <a:r>
              <a:rPr lang="en" sz="800">
                <a:latin typeface="Proxima Nova"/>
                <a:ea typeface="Proxima Nova"/>
                <a:cs typeface="Proxima Nova"/>
                <a:sym typeface="Proxima Nova"/>
              </a:rPr>
              <a:t> 12, 1–6.</a:t>
            </a:r>
            <a:endParaRPr sz="800">
              <a:latin typeface="Proxima Nova"/>
              <a:ea typeface="Proxima Nova"/>
              <a:cs typeface="Proxima Nova"/>
              <a:sym typeface="Proxima Nov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7"/>
          <p:cNvSpPr/>
          <p:nvPr/>
        </p:nvSpPr>
        <p:spPr>
          <a:xfrm>
            <a:off x="457200" y="337525"/>
            <a:ext cx="8229600" cy="692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3600" b="1">
                <a:solidFill>
                  <a:schemeClr val="lt1"/>
                </a:solidFill>
                <a:latin typeface="Proxima Nova"/>
                <a:ea typeface="Proxima Nova"/>
                <a:cs typeface="Proxima Nova"/>
                <a:sym typeface="Proxima Nova"/>
              </a:rPr>
              <a:t>Last Remaining Homo</a:t>
            </a:r>
            <a:endParaRPr sz="3600" b="1">
              <a:solidFill>
                <a:schemeClr val="lt1"/>
              </a:solidFill>
              <a:latin typeface="Proxima Nova"/>
              <a:ea typeface="Proxima Nova"/>
              <a:cs typeface="Proxima Nova"/>
              <a:sym typeface="Proxima Nova"/>
            </a:endParaRPr>
          </a:p>
        </p:txBody>
      </p:sp>
      <p:sp>
        <p:nvSpPr>
          <p:cNvPr id="234" name="Google Shape;234;p37"/>
          <p:cNvSpPr/>
          <p:nvPr/>
        </p:nvSpPr>
        <p:spPr>
          <a:xfrm>
            <a:off x="285775" y="1515375"/>
            <a:ext cx="8161800" cy="2562300"/>
          </a:xfrm>
          <a:prstGeom prst="rect">
            <a:avLst/>
          </a:prstGeom>
          <a:noFill/>
          <a:ln>
            <a:noFill/>
          </a:ln>
        </p:spPr>
        <p:txBody>
          <a:bodyPr spcFirstLastPara="1" wrap="square" lIns="91425" tIns="45700" rIns="91425" bIns="45700" anchor="t" anchorCtr="0">
            <a:noAutofit/>
          </a:bodyPr>
          <a:lstStyle/>
          <a:p>
            <a:pPr marL="342900" marR="0" lvl="0" indent="-248920" algn="l" rtl="0">
              <a:spcBef>
                <a:spcPts val="0"/>
              </a:spcBef>
              <a:spcAft>
                <a:spcPts val="0"/>
              </a:spcAft>
              <a:buClr>
                <a:srgbClr val="434343"/>
              </a:buClr>
              <a:buSzPts val="2000"/>
              <a:buFont typeface="Proxima Nova"/>
              <a:buChar char="●"/>
            </a:pPr>
            <a:r>
              <a:rPr lang="en" sz="2000" b="1">
                <a:solidFill>
                  <a:srgbClr val="434343"/>
                </a:solidFill>
                <a:latin typeface="Proxima Nova"/>
                <a:ea typeface="Proxima Nova"/>
                <a:cs typeface="Proxima Nova"/>
                <a:sym typeface="Proxima Nova"/>
              </a:rPr>
              <a:t>The Cognitive Theory</a:t>
            </a:r>
            <a:r>
              <a:rPr lang="en" sz="2000">
                <a:solidFill>
                  <a:srgbClr val="434343"/>
                </a:solidFill>
                <a:latin typeface="Proxima Nova"/>
                <a:ea typeface="Proxima Nova"/>
                <a:cs typeface="Proxima Nova"/>
                <a:sym typeface="Proxima Nova"/>
              </a:rPr>
              <a:t> </a:t>
            </a:r>
            <a:endParaRPr sz="2000">
              <a:solidFill>
                <a:srgbClr val="434343"/>
              </a:solidFill>
              <a:latin typeface="Proxima Nova"/>
              <a:ea typeface="Proxima Nova"/>
              <a:cs typeface="Proxima Nova"/>
              <a:sym typeface="Proxima Nova"/>
            </a:endParaRPr>
          </a:p>
          <a:p>
            <a:pPr marL="914400" marR="0" lvl="1" indent="-355600" algn="l" rtl="0">
              <a:spcBef>
                <a:spcPts val="0"/>
              </a:spcBef>
              <a:spcAft>
                <a:spcPts val="0"/>
              </a:spcAft>
              <a:buClr>
                <a:srgbClr val="434343"/>
              </a:buClr>
              <a:buSzPts val="2000"/>
              <a:buFont typeface="Proxima Nova"/>
              <a:buChar char="○"/>
            </a:pPr>
            <a:r>
              <a:rPr lang="en" sz="2000">
                <a:solidFill>
                  <a:srgbClr val="434343"/>
                </a:solidFill>
                <a:latin typeface="Proxima Nova"/>
                <a:ea typeface="Proxima Nova"/>
                <a:cs typeface="Proxima Nova"/>
                <a:sym typeface="Proxima Nova"/>
              </a:rPr>
              <a:t>D</a:t>
            </a:r>
            <a:r>
              <a:rPr lang="en" sz="2000" i="0" u="none" strike="noStrike" cap="none">
                <a:solidFill>
                  <a:srgbClr val="434343"/>
                </a:solidFill>
                <a:latin typeface="Proxima Nova"/>
                <a:ea typeface="Proxima Nova"/>
                <a:cs typeface="Proxima Nova"/>
                <a:sym typeface="Proxima Nova"/>
              </a:rPr>
              <a:t>ue to changes in the sensory integration part of the brain, </a:t>
            </a:r>
            <a:r>
              <a:rPr lang="en" sz="2000">
                <a:solidFill>
                  <a:srgbClr val="434343"/>
                </a:solidFill>
                <a:latin typeface="Proxima Nova"/>
                <a:ea typeface="Proxima Nova"/>
                <a:cs typeface="Proxima Nova"/>
                <a:sym typeface="Proxima Nova"/>
              </a:rPr>
              <a:t>homo sapiens</a:t>
            </a:r>
            <a:r>
              <a:rPr lang="en" sz="2000" i="0" u="none" strike="noStrike" cap="none">
                <a:solidFill>
                  <a:srgbClr val="434343"/>
                </a:solidFill>
                <a:latin typeface="Proxima Nova"/>
                <a:ea typeface="Proxima Nova"/>
                <a:cs typeface="Proxima Nova"/>
                <a:sym typeface="Proxima Nova"/>
              </a:rPr>
              <a:t> improved ability to learn</a:t>
            </a:r>
            <a:endParaRPr sz="2000" i="0" u="none" strike="noStrike" cap="none">
              <a:solidFill>
                <a:srgbClr val="434343"/>
              </a:solidFill>
              <a:latin typeface="Proxima Nova"/>
              <a:ea typeface="Proxima Nova"/>
              <a:cs typeface="Proxima Nova"/>
              <a:sym typeface="Proxima Nova"/>
            </a:endParaRPr>
          </a:p>
          <a:p>
            <a:pPr marL="914400" lvl="1" indent="-355600" algn="l" rtl="0">
              <a:spcBef>
                <a:spcPts val="0"/>
              </a:spcBef>
              <a:spcAft>
                <a:spcPts val="0"/>
              </a:spcAft>
              <a:buClr>
                <a:schemeClr val="accent1"/>
              </a:buClr>
              <a:buSzPts val="2000"/>
              <a:buFont typeface="Proxima Nova"/>
              <a:buChar char="○"/>
            </a:pPr>
            <a:r>
              <a:rPr lang="en" sz="2000">
                <a:solidFill>
                  <a:schemeClr val="accent1"/>
                </a:solidFill>
                <a:latin typeface="Proxima Nova"/>
                <a:ea typeface="Proxima Nova"/>
                <a:cs typeface="Proxima Nova"/>
                <a:sym typeface="Proxima Nova"/>
              </a:rPr>
              <a:t>Suggests why we are the last remaining homo on the planet</a:t>
            </a:r>
            <a:endParaRPr sz="2000">
              <a:solidFill>
                <a:srgbClr val="434343"/>
              </a:solidFill>
              <a:latin typeface="Proxima Nova"/>
              <a:ea typeface="Proxima Nova"/>
              <a:cs typeface="Proxima Nova"/>
              <a:sym typeface="Proxima Nova"/>
            </a:endParaRPr>
          </a:p>
          <a:p>
            <a:pPr marL="457200" marR="0" lvl="0" indent="-355600" algn="l" rtl="0">
              <a:spcBef>
                <a:spcPts val="0"/>
              </a:spcBef>
              <a:spcAft>
                <a:spcPts val="0"/>
              </a:spcAft>
              <a:buClr>
                <a:srgbClr val="434343"/>
              </a:buClr>
              <a:buSzPts val="2000"/>
              <a:buFont typeface="Proxima Nova"/>
              <a:buChar char="●"/>
            </a:pPr>
            <a:r>
              <a:rPr lang="en" sz="2000" b="1">
                <a:solidFill>
                  <a:srgbClr val="434343"/>
                </a:solidFill>
                <a:latin typeface="Proxima Nova"/>
                <a:ea typeface="Proxima Nova"/>
                <a:cs typeface="Proxima Nova"/>
                <a:sym typeface="Proxima Nova"/>
              </a:rPr>
              <a:t>The Tree of Knowledge Mutation </a:t>
            </a:r>
            <a:endParaRPr sz="2000" b="1">
              <a:solidFill>
                <a:srgbClr val="434343"/>
              </a:solidFill>
              <a:latin typeface="Proxima Nova"/>
              <a:ea typeface="Proxima Nova"/>
              <a:cs typeface="Proxima Nova"/>
              <a:sym typeface="Proxima Nova"/>
            </a:endParaRPr>
          </a:p>
          <a:p>
            <a:pPr marL="742950" marR="0" lvl="1" indent="-260350" algn="l" rtl="0">
              <a:spcBef>
                <a:spcPts val="0"/>
              </a:spcBef>
              <a:spcAft>
                <a:spcPts val="0"/>
              </a:spcAft>
              <a:buClr>
                <a:srgbClr val="434343"/>
              </a:buClr>
              <a:buSzPts val="2000"/>
              <a:buFont typeface="Proxima Nova"/>
              <a:buChar char="○"/>
            </a:pPr>
            <a:r>
              <a:rPr lang="en" sz="2000" i="0" u="none" strike="noStrike" cap="none">
                <a:solidFill>
                  <a:srgbClr val="434343"/>
                </a:solidFill>
                <a:latin typeface="Proxima Nova"/>
                <a:ea typeface="Proxima Nova"/>
                <a:cs typeface="Proxima Nova"/>
                <a:sym typeface="Proxima Nova"/>
              </a:rPr>
              <a:t>An adaptation through variability in the brain that separated Homo sapiens’ ability to “think” from others of the same genius </a:t>
            </a:r>
            <a:endParaRPr sz="2000">
              <a:solidFill>
                <a:srgbClr val="434343"/>
              </a:solidFill>
              <a:latin typeface="Proxima Nova"/>
              <a:ea typeface="Proxima Nova"/>
              <a:cs typeface="Proxima Nova"/>
              <a:sym typeface="Proxima Nova"/>
            </a:endParaRPr>
          </a:p>
        </p:txBody>
      </p:sp>
      <p:sp>
        <p:nvSpPr>
          <p:cNvPr id="235" name="Google Shape;235;p37"/>
          <p:cNvSpPr txBox="1"/>
          <p:nvPr/>
        </p:nvSpPr>
        <p:spPr>
          <a:xfrm>
            <a:off x="0" y="4712400"/>
            <a:ext cx="6779400" cy="4311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800">
                <a:solidFill>
                  <a:srgbClr val="434343"/>
                </a:solidFill>
                <a:highlight>
                  <a:srgbClr val="FFFFFF"/>
                </a:highlight>
                <a:latin typeface="Proxima Nova"/>
                <a:ea typeface="Proxima Nova"/>
                <a:cs typeface="Proxima Nova"/>
                <a:sym typeface="Proxima Nova"/>
              </a:rPr>
              <a:t>Lieberman DE. </a:t>
            </a:r>
            <a:r>
              <a:rPr lang="en" sz="800" i="1">
                <a:solidFill>
                  <a:srgbClr val="434343"/>
                </a:solidFill>
                <a:highlight>
                  <a:srgbClr val="FFFFFF"/>
                </a:highlight>
                <a:latin typeface="Proxima Nova"/>
                <a:ea typeface="Proxima Nova"/>
                <a:cs typeface="Proxima Nova"/>
                <a:sym typeface="Proxima Nova"/>
              </a:rPr>
              <a:t>The Story of the Human Body: Evolution, Health, and Disease</a:t>
            </a:r>
            <a:r>
              <a:rPr lang="en" sz="800">
                <a:solidFill>
                  <a:srgbClr val="434343"/>
                </a:solidFill>
                <a:highlight>
                  <a:srgbClr val="FFFFFF"/>
                </a:highlight>
                <a:latin typeface="Proxima Nova"/>
                <a:ea typeface="Proxima Nova"/>
                <a:cs typeface="Proxima Nova"/>
                <a:sym typeface="Proxima Nova"/>
              </a:rPr>
              <a:t>. Vintage Books A Division of Random House LLC; 2013.</a:t>
            </a:r>
            <a:endParaRPr sz="800">
              <a:solidFill>
                <a:srgbClr val="434343"/>
              </a:solidFill>
              <a:highlight>
                <a:srgbClr val="FFFFFF"/>
              </a:highlight>
              <a:latin typeface="Proxima Nova"/>
              <a:ea typeface="Proxima Nova"/>
              <a:cs typeface="Proxima Nova"/>
              <a:sym typeface="Proxima Nova"/>
            </a:endParaRPr>
          </a:p>
          <a:p>
            <a:pPr marL="0" lvl="0" indent="0" algn="l" rtl="0">
              <a:lnSpc>
                <a:spcPct val="100000"/>
              </a:lnSpc>
              <a:spcBef>
                <a:spcPts val="0"/>
              </a:spcBef>
              <a:spcAft>
                <a:spcPts val="0"/>
              </a:spcAft>
              <a:buNone/>
            </a:pPr>
            <a:r>
              <a:rPr lang="en" sz="800">
                <a:solidFill>
                  <a:srgbClr val="434343"/>
                </a:solidFill>
                <a:highlight>
                  <a:srgbClr val="FFFFFF"/>
                </a:highlight>
                <a:latin typeface="Proxima Nova"/>
                <a:ea typeface="Proxima Nova"/>
                <a:cs typeface="Proxima Nova"/>
                <a:sym typeface="Proxima Nova"/>
              </a:rPr>
              <a:t>Harari, Y. N. (2015). </a:t>
            </a:r>
            <a:r>
              <a:rPr lang="en" sz="800" i="1">
                <a:solidFill>
                  <a:srgbClr val="434343"/>
                </a:solidFill>
                <a:highlight>
                  <a:srgbClr val="FFFFFF"/>
                </a:highlight>
                <a:latin typeface="Proxima Nova"/>
                <a:ea typeface="Proxima Nova"/>
                <a:cs typeface="Proxima Nova"/>
                <a:sym typeface="Proxima Nova"/>
              </a:rPr>
              <a:t>Sapiens.</a:t>
            </a:r>
            <a:r>
              <a:rPr lang="en" sz="800">
                <a:solidFill>
                  <a:srgbClr val="434343"/>
                </a:solidFill>
                <a:highlight>
                  <a:srgbClr val="FFFFFF"/>
                </a:highlight>
                <a:latin typeface="Proxima Nova"/>
                <a:ea typeface="Proxima Nova"/>
                <a:cs typeface="Proxima Nova"/>
                <a:sym typeface="Proxima Nova"/>
              </a:rPr>
              <a:t> New York: Harpers Collins. </a:t>
            </a:r>
            <a:endParaRPr sz="800">
              <a:solidFill>
                <a:srgbClr val="434343"/>
              </a:solidFill>
              <a:highlight>
                <a:srgbClr val="FFFFFF"/>
              </a:highlight>
              <a:latin typeface="Proxima Nova"/>
              <a:ea typeface="Proxima Nova"/>
              <a:cs typeface="Proxima Nova"/>
              <a:sym typeface="Proxima Nov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8"/>
          <p:cNvSpPr txBox="1"/>
          <p:nvPr/>
        </p:nvSpPr>
        <p:spPr>
          <a:xfrm>
            <a:off x="351975" y="1349000"/>
            <a:ext cx="8757300" cy="3569100"/>
          </a:xfrm>
          <a:prstGeom prst="rect">
            <a:avLst/>
          </a:prstGeom>
          <a:noFill/>
          <a:ln>
            <a:noFill/>
          </a:ln>
        </p:spPr>
        <p:txBody>
          <a:bodyPr spcFirstLastPara="1" wrap="square" lIns="91425" tIns="45700" rIns="91425" bIns="45700" anchor="t" anchorCtr="0">
            <a:noAutofit/>
          </a:bodyPr>
          <a:lstStyle/>
          <a:p>
            <a:pPr marL="457200" marR="0" lvl="0" indent="-342900" algn="l" rtl="0">
              <a:spcBef>
                <a:spcPts val="0"/>
              </a:spcBef>
              <a:spcAft>
                <a:spcPts val="0"/>
              </a:spcAft>
              <a:buClr>
                <a:schemeClr val="accent1"/>
              </a:buClr>
              <a:buSzPts val="1800"/>
              <a:buFont typeface="Proxima Nova"/>
              <a:buChar char="●"/>
            </a:pPr>
            <a:r>
              <a:rPr lang="en" sz="1800">
                <a:solidFill>
                  <a:schemeClr val="accent1"/>
                </a:solidFill>
                <a:latin typeface="Proxima Nova"/>
                <a:ea typeface="Proxima Nova"/>
                <a:cs typeface="Proxima Nova"/>
                <a:sym typeface="Proxima Nova"/>
              </a:rPr>
              <a:t>More deliberate communication:</a:t>
            </a:r>
            <a:endParaRPr sz="1800">
              <a:solidFill>
                <a:schemeClr val="accent1"/>
              </a:solidFill>
              <a:latin typeface="Proxima Nova"/>
              <a:ea typeface="Proxima Nova"/>
              <a:cs typeface="Proxima Nova"/>
              <a:sym typeface="Proxima Nova"/>
            </a:endParaRPr>
          </a:p>
          <a:p>
            <a:pPr marL="914400" marR="0" lvl="1" indent="-342900" algn="l" rtl="0">
              <a:spcBef>
                <a:spcPts val="0"/>
              </a:spcBef>
              <a:spcAft>
                <a:spcPts val="0"/>
              </a:spcAft>
              <a:buClr>
                <a:schemeClr val="accent1"/>
              </a:buClr>
              <a:buSzPts val="1800"/>
              <a:buFont typeface="Proxima Nova"/>
              <a:buChar char="○"/>
            </a:pPr>
            <a:r>
              <a:rPr lang="en" sz="1800" i="0" u="none" strike="noStrike" cap="none">
                <a:solidFill>
                  <a:schemeClr val="accent1"/>
                </a:solidFill>
                <a:latin typeface="Proxima Nova"/>
                <a:ea typeface="Proxima Nova"/>
                <a:cs typeface="Proxima Nova"/>
                <a:sym typeface="Proxima Nova"/>
              </a:rPr>
              <a:t>Improved ability to vocally communicate. Allowed gossip. </a:t>
            </a:r>
            <a:endParaRPr sz="1800" i="0" u="none" strike="noStrike" cap="none">
              <a:solidFill>
                <a:schemeClr val="accent1"/>
              </a:solidFill>
              <a:latin typeface="Proxima Nova"/>
              <a:ea typeface="Proxima Nova"/>
              <a:cs typeface="Proxima Nova"/>
              <a:sym typeface="Proxima Nova"/>
            </a:endParaRPr>
          </a:p>
          <a:p>
            <a:pPr marL="1371600" marR="0" lvl="2" indent="-342900" algn="l" rtl="0">
              <a:spcBef>
                <a:spcPts val="0"/>
              </a:spcBef>
              <a:spcAft>
                <a:spcPts val="0"/>
              </a:spcAft>
              <a:buClr>
                <a:schemeClr val="accent1"/>
              </a:buClr>
              <a:buSzPts val="1800"/>
              <a:buFont typeface="Proxima Nova"/>
              <a:buChar char="■"/>
            </a:pPr>
            <a:r>
              <a:rPr lang="en" sz="1800" i="0" u="none" strike="noStrike" cap="none">
                <a:solidFill>
                  <a:schemeClr val="accent1"/>
                </a:solidFill>
                <a:latin typeface="Proxima Nova"/>
                <a:ea typeface="Proxima Nova"/>
                <a:cs typeface="Proxima Nova"/>
                <a:sym typeface="Proxima Nova"/>
              </a:rPr>
              <a:t>Exactly where is that food? Or threat?</a:t>
            </a:r>
            <a:endParaRPr sz="1800">
              <a:solidFill>
                <a:schemeClr val="accent1"/>
              </a:solidFill>
              <a:latin typeface="Proxima Nova"/>
              <a:ea typeface="Proxima Nova"/>
              <a:cs typeface="Proxima Nova"/>
              <a:sym typeface="Proxima Nova"/>
            </a:endParaRPr>
          </a:p>
          <a:p>
            <a:pPr marL="914400" marR="0" lvl="1" indent="-342900" algn="l" rtl="0">
              <a:spcBef>
                <a:spcPts val="0"/>
              </a:spcBef>
              <a:spcAft>
                <a:spcPts val="0"/>
              </a:spcAft>
              <a:buClr>
                <a:schemeClr val="accent1"/>
              </a:buClr>
              <a:buSzPts val="1800"/>
              <a:buFont typeface="Proxima Nova"/>
              <a:buChar char="○"/>
            </a:pPr>
            <a:r>
              <a:rPr lang="en" sz="1800" i="0" u="none" strike="noStrike" cap="none">
                <a:solidFill>
                  <a:schemeClr val="accent1"/>
                </a:solidFill>
                <a:latin typeface="Proxima Nova"/>
                <a:ea typeface="Proxima Nova"/>
                <a:cs typeface="Proxima Nova"/>
                <a:sym typeface="Proxima Nova"/>
              </a:rPr>
              <a:t>Created larger social networks by enabling sapiens to know whom they could trust. </a:t>
            </a:r>
            <a:r>
              <a:rPr lang="en" sz="1800">
                <a:solidFill>
                  <a:schemeClr val="accent1"/>
                </a:solidFill>
                <a:latin typeface="Proxima Nova"/>
                <a:ea typeface="Proxima Nova"/>
                <a:cs typeface="Proxima Nova"/>
                <a:sym typeface="Proxima Nova"/>
              </a:rPr>
              <a:t> </a:t>
            </a:r>
            <a:r>
              <a:rPr lang="en" sz="1800" i="0" u="none" strike="noStrike" cap="none">
                <a:solidFill>
                  <a:schemeClr val="accent1"/>
                </a:solidFill>
                <a:latin typeface="Proxima Nova"/>
                <a:ea typeface="Proxima Nova"/>
                <a:cs typeface="Proxima Nova"/>
                <a:sym typeface="Proxima Nova"/>
              </a:rPr>
              <a:t>Expanded groups to about 150 individuals </a:t>
            </a:r>
            <a:endParaRPr sz="1800" i="0" u="none" strike="noStrike" cap="none">
              <a:solidFill>
                <a:schemeClr val="accent1"/>
              </a:solidFill>
              <a:latin typeface="Proxima Nova"/>
              <a:ea typeface="Proxima Nova"/>
              <a:cs typeface="Proxima Nova"/>
              <a:sym typeface="Proxima Nova"/>
            </a:endParaRPr>
          </a:p>
          <a:p>
            <a:pPr marL="457200" marR="0" lvl="0" indent="-342900" algn="l" rtl="0">
              <a:spcBef>
                <a:spcPts val="0"/>
              </a:spcBef>
              <a:spcAft>
                <a:spcPts val="0"/>
              </a:spcAft>
              <a:buClr>
                <a:schemeClr val="accent1"/>
              </a:buClr>
              <a:buSzPts val="1800"/>
              <a:buFont typeface="Proxima Nova"/>
              <a:buChar char="●"/>
            </a:pPr>
            <a:r>
              <a:rPr lang="en" sz="1800">
                <a:solidFill>
                  <a:schemeClr val="accent1"/>
                </a:solidFill>
                <a:latin typeface="Proxima Nova"/>
                <a:ea typeface="Proxima Nova"/>
                <a:cs typeface="Proxima Nova"/>
                <a:sym typeface="Proxima Nova"/>
              </a:rPr>
              <a:t>Developed an imagination, create social constructs </a:t>
            </a:r>
            <a:endParaRPr sz="1800">
              <a:solidFill>
                <a:schemeClr val="accent1"/>
              </a:solidFill>
              <a:latin typeface="Proxima Nova"/>
              <a:ea typeface="Proxima Nova"/>
              <a:cs typeface="Proxima Nova"/>
              <a:sym typeface="Proxima Nova"/>
            </a:endParaRPr>
          </a:p>
          <a:p>
            <a:pPr marL="914400" marR="0" lvl="1" indent="-342900" algn="l" rtl="0">
              <a:spcBef>
                <a:spcPts val="0"/>
              </a:spcBef>
              <a:spcAft>
                <a:spcPts val="0"/>
              </a:spcAft>
              <a:buClr>
                <a:schemeClr val="accent1"/>
              </a:buClr>
              <a:buSzPts val="1800"/>
              <a:buFont typeface="Proxima Nova"/>
              <a:buChar char="○"/>
            </a:pPr>
            <a:r>
              <a:rPr lang="en" sz="1800">
                <a:solidFill>
                  <a:schemeClr val="accent1"/>
                </a:solidFill>
                <a:latin typeface="Proxima Nova"/>
                <a:ea typeface="Proxima Nova"/>
                <a:cs typeface="Proxima Nova"/>
                <a:sym typeface="Proxima Nova"/>
              </a:rPr>
              <a:t>Allowed sapiens to speak of things that do not exist</a:t>
            </a:r>
            <a:endParaRPr sz="1800">
              <a:solidFill>
                <a:schemeClr val="accent1"/>
              </a:solidFill>
              <a:latin typeface="Proxima Nova"/>
              <a:ea typeface="Proxima Nova"/>
              <a:cs typeface="Proxima Nova"/>
              <a:sym typeface="Proxima Nova"/>
            </a:endParaRPr>
          </a:p>
          <a:p>
            <a:pPr marL="914400" marR="0" lvl="1" indent="-342900" algn="l" rtl="0">
              <a:spcBef>
                <a:spcPts val="0"/>
              </a:spcBef>
              <a:spcAft>
                <a:spcPts val="0"/>
              </a:spcAft>
              <a:buClr>
                <a:schemeClr val="accent1"/>
              </a:buClr>
              <a:buSzPts val="1800"/>
              <a:buFont typeface="Proxima Nova"/>
              <a:buChar char="○"/>
            </a:pPr>
            <a:r>
              <a:rPr lang="en" sz="1800" i="0" u="none" strike="noStrike" cap="none">
                <a:solidFill>
                  <a:schemeClr val="accent1"/>
                </a:solidFill>
                <a:latin typeface="Proxima Nova"/>
                <a:ea typeface="Proxima Nova"/>
                <a:cs typeface="Proxima Nova"/>
                <a:sym typeface="Proxima Nova"/>
              </a:rPr>
              <a:t>Think in terms of churches, </a:t>
            </a:r>
            <a:r>
              <a:rPr lang="en" sz="1800">
                <a:solidFill>
                  <a:schemeClr val="accent1"/>
                </a:solidFill>
                <a:latin typeface="Proxima Nova"/>
                <a:ea typeface="Proxima Nova"/>
                <a:cs typeface="Proxima Nova"/>
                <a:sym typeface="Proxima Nova"/>
              </a:rPr>
              <a:t>n</a:t>
            </a:r>
            <a:r>
              <a:rPr lang="en" sz="1800" i="0" u="none" strike="noStrike" cap="none">
                <a:solidFill>
                  <a:schemeClr val="accent1"/>
                </a:solidFill>
                <a:latin typeface="Proxima Nova"/>
                <a:ea typeface="Proxima Nova"/>
                <a:cs typeface="Proxima Nova"/>
                <a:sym typeface="Proxima Nova"/>
              </a:rPr>
              <a:t>ations, </a:t>
            </a:r>
            <a:r>
              <a:rPr lang="en" sz="1800">
                <a:solidFill>
                  <a:schemeClr val="accent1"/>
                </a:solidFill>
                <a:latin typeface="Proxima Nova"/>
                <a:ea typeface="Proxima Nova"/>
                <a:cs typeface="Proxima Nova"/>
                <a:sym typeface="Proxima Nova"/>
              </a:rPr>
              <a:t>l</a:t>
            </a:r>
            <a:r>
              <a:rPr lang="en" sz="1800" i="0" u="none" strike="noStrike" cap="none">
                <a:solidFill>
                  <a:schemeClr val="accent1"/>
                </a:solidFill>
                <a:latin typeface="Proxima Nova"/>
                <a:ea typeface="Proxima Nova"/>
                <a:cs typeface="Proxima Nova"/>
                <a:sym typeface="Proxima Nova"/>
              </a:rPr>
              <a:t>aws. </a:t>
            </a:r>
            <a:endParaRPr sz="1800" i="0" u="none" strike="noStrike" cap="none">
              <a:solidFill>
                <a:schemeClr val="accent1"/>
              </a:solidFill>
              <a:latin typeface="Proxima Nova"/>
              <a:ea typeface="Proxima Nova"/>
              <a:cs typeface="Proxima Nova"/>
              <a:sym typeface="Proxima Nova"/>
            </a:endParaRPr>
          </a:p>
          <a:p>
            <a:pPr marL="914400" marR="0" lvl="1" indent="-342900" algn="l" rtl="0">
              <a:spcBef>
                <a:spcPts val="0"/>
              </a:spcBef>
              <a:spcAft>
                <a:spcPts val="0"/>
              </a:spcAft>
              <a:buClr>
                <a:schemeClr val="accent1"/>
              </a:buClr>
              <a:buSzPts val="1800"/>
              <a:buFont typeface="Proxima Nova"/>
              <a:buChar char="○"/>
            </a:pPr>
            <a:r>
              <a:rPr lang="en" sz="1800" i="0" u="none" strike="noStrike" cap="none">
                <a:solidFill>
                  <a:schemeClr val="accent1"/>
                </a:solidFill>
                <a:latin typeface="Proxima Nova"/>
                <a:ea typeface="Proxima Nova"/>
                <a:cs typeface="Proxima Nova"/>
                <a:sym typeface="Proxima Nova"/>
              </a:rPr>
              <a:t>Constructs that commonly bind thousands of people.</a:t>
            </a:r>
            <a:endParaRPr sz="1800" i="0" u="none" strike="noStrike" cap="none">
              <a:solidFill>
                <a:schemeClr val="accent1"/>
              </a:solidFill>
              <a:latin typeface="Proxima Nova"/>
              <a:ea typeface="Proxima Nova"/>
              <a:cs typeface="Proxima Nova"/>
              <a:sym typeface="Proxima Nova"/>
            </a:endParaRPr>
          </a:p>
          <a:p>
            <a:pPr marL="0" marR="0" lvl="0" indent="0" algn="l" rtl="0">
              <a:spcBef>
                <a:spcPts val="0"/>
              </a:spcBef>
              <a:spcAft>
                <a:spcPts val="0"/>
              </a:spcAft>
              <a:buNone/>
            </a:pPr>
            <a:endParaRPr sz="1800" i="1">
              <a:solidFill>
                <a:schemeClr val="accent1"/>
              </a:solidFill>
              <a:latin typeface="Proxima Nova"/>
              <a:ea typeface="Proxima Nova"/>
              <a:cs typeface="Proxima Nova"/>
              <a:sym typeface="Proxima Nova"/>
            </a:endParaRPr>
          </a:p>
          <a:p>
            <a:pPr marL="0" marR="0" lvl="0" indent="0" algn="l" rtl="0">
              <a:spcBef>
                <a:spcPts val="0"/>
              </a:spcBef>
              <a:spcAft>
                <a:spcPts val="0"/>
              </a:spcAft>
              <a:buNone/>
            </a:pPr>
            <a:r>
              <a:rPr lang="en" sz="1800" i="1" u="none" strike="noStrike" cap="none">
                <a:solidFill>
                  <a:schemeClr val="accent1"/>
                </a:solidFill>
                <a:latin typeface="Proxima Nova"/>
                <a:ea typeface="Proxima Nova"/>
                <a:cs typeface="Proxima Nova"/>
                <a:sym typeface="Proxima Nova"/>
              </a:rPr>
              <a:t>This last fact is what has allowed Homo sapiens to be the apex animal on the planet</a:t>
            </a:r>
            <a:r>
              <a:rPr lang="en" sz="1800" i="0" u="none" strike="noStrike" cap="none">
                <a:solidFill>
                  <a:schemeClr val="accent1"/>
                </a:solidFill>
                <a:latin typeface="Proxima Nova"/>
                <a:ea typeface="Proxima Nova"/>
                <a:cs typeface="Proxima Nova"/>
                <a:sym typeface="Proxima Nova"/>
              </a:rPr>
              <a:t>.</a:t>
            </a:r>
            <a:endParaRPr sz="1800">
              <a:solidFill>
                <a:schemeClr val="accent1"/>
              </a:solidFill>
              <a:latin typeface="Proxima Nova"/>
              <a:ea typeface="Proxima Nova"/>
              <a:cs typeface="Proxima Nova"/>
              <a:sym typeface="Proxima Nova"/>
            </a:endParaRPr>
          </a:p>
        </p:txBody>
      </p:sp>
      <p:sp>
        <p:nvSpPr>
          <p:cNvPr id="242" name="Google Shape;242;p38"/>
          <p:cNvSpPr/>
          <p:nvPr/>
        </p:nvSpPr>
        <p:spPr>
          <a:xfrm>
            <a:off x="571500" y="356810"/>
            <a:ext cx="8001000" cy="692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3200" b="1">
                <a:solidFill>
                  <a:schemeClr val="lt1"/>
                </a:solidFill>
                <a:latin typeface="Proxima Nova"/>
                <a:ea typeface="Proxima Nova"/>
                <a:cs typeface="Proxima Nova"/>
                <a:sym typeface="Proxima Nova"/>
              </a:rPr>
              <a:t>The Cumulative Effect of these Changes</a:t>
            </a:r>
            <a:endParaRPr sz="3200" b="1">
              <a:solidFill>
                <a:schemeClr val="lt1"/>
              </a:solidFill>
              <a:latin typeface="Proxima Nova"/>
              <a:ea typeface="Proxima Nova"/>
              <a:cs typeface="Proxima Nova"/>
              <a:sym typeface="Proxima Nova"/>
            </a:endParaRPr>
          </a:p>
        </p:txBody>
      </p:sp>
      <p:sp>
        <p:nvSpPr>
          <p:cNvPr id="243" name="Google Shape;243;p38"/>
          <p:cNvSpPr txBox="1"/>
          <p:nvPr/>
        </p:nvSpPr>
        <p:spPr>
          <a:xfrm>
            <a:off x="0" y="4835700"/>
            <a:ext cx="6779400" cy="3078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800">
                <a:solidFill>
                  <a:srgbClr val="434343"/>
                </a:solidFill>
                <a:highlight>
                  <a:srgbClr val="FFFFFF"/>
                </a:highlight>
                <a:latin typeface="Proxima Nova"/>
                <a:ea typeface="Proxima Nova"/>
                <a:cs typeface="Proxima Nova"/>
                <a:sym typeface="Proxima Nova"/>
              </a:rPr>
              <a:t>Harari, Y. N. (2015). </a:t>
            </a:r>
            <a:r>
              <a:rPr lang="en" sz="800" i="1">
                <a:solidFill>
                  <a:srgbClr val="434343"/>
                </a:solidFill>
                <a:highlight>
                  <a:srgbClr val="FFFFFF"/>
                </a:highlight>
                <a:latin typeface="Proxima Nova"/>
                <a:ea typeface="Proxima Nova"/>
                <a:cs typeface="Proxima Nova"/>
                <a:sym typeface="Proxima Nova"/>
              </a:rPr>
              <a:t>Sapiens.</a:t>
            </a:r>
            <a:r>
              <a:rPr lang="en" sz="800">
                <a:solidFill>
                  <a:srgbClr val="434343"/>
                </a:solidFill>
                <a:highlight>
                  <a:srgbClr val="FFFFFF"/>
                </a:highlight>
                <a:latin typeface="Proxima Nova"/>
                <a:ea typeface="Proxima Nova"/>
                <a:cs typeface="Proxima Nova"/>
                <a:sym typeface="Proxima Nova"/>
              </a:rPr>
              <a:t> New York: Harpers Collins. </a:t>
            </a:r>
            <a:endParaRPr sz="800">
              <a:solidFill>
                <a:srgbClr val="434343"/>
              </a:solidFill>
              <a:highlight>
                <a:srgbClr val="FFFFFF"/>
              </a:highlight>
              <a:latin typeface="Proxima Nova"/>
              <a:ea typeface="Proxima Nova"/>
              <a:cs typeface="Proxima Nova"/>
              <a:sym typeface="Proxima Nov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9"/>
          <p:cNvSpPr txBox="1"/>
          <p:nvPr/>
        </p:nvSpPr>
        <p:spPr>
          <a:xfrm>
            <a:off x="410700" y="1419300"/>
            <a:ext cx="8322600" cy="3324600"/>
          </a:xfrm>
          <a:prstGeom prst="rect">
            <a:avLst/>
          </a:prstGeom>
          <a:noFill/>
          <a:ln>
            <a:noFill/>
          </a:ln>
        </p:spPr>
        <p:txBody>
          <a:bodyPr spcFirstLastPara="1" wrap="square" lIns="91425" tIns="91425" rIns="91425" bIns="91425" anchor="t" anchorCtr="0">
            <a:spAutoFit/>
          </a:bodyPr>
          <a:lstStyle/>
          <a:p>
            <a:pPr marL="457200" lvl="0" indent="-355600" algn="l" rtl="0">
              <a:lnSpc>
                <a:spcPct val="115000"/>
              </a:lnSpc>
              <a:spcBef>
                <a:spcPts val="1200"/>
              </a:spcBef>
              <a:spcAft>
                <a:spcPts val="0"/>
              </a:spcAft>
              <a:buClr>
                <a:schemeClr val="accent6"/>
              </a:buClr>
              <a:buSzPts val="2000"/>
              <a:buFont typeface="Proxima Nova"/>
              <a:buChar char="●"/>
            </a:pPr>
            <a:r>
              <a:rPr lang="en" sz="2000" b="1">
                <a:solidFill>
                  <a:schemeClr val="accent6"/>
                </a:solidFill>
                <a:latin typeface="Proxima Nova"/>
                <a:ea typeface="Proxima Nova"/>
                <a:cs typeface="Proxima Nova"/>
                <a:sym typeface="Proxima Nova"/>
              </a:rPr>
              <a:t>6-7 millions years ago </a:t>
            </a:r>
            <a:endParaRPr sz="2000" b="1">
              <a:solidFill>
                <a:schemeClr val="accent6"/>
              </a:solidFill>
              <a:latin typeface="Proxima Nova"/>
              <a:ea typeface="Proxima Nova"/>
              <a:cs typeface="Proxima Nova"/>
              <a:sym typeface="Proxima Nova"/>
            </a:endParaRPr>
          </a:p>
          <a:p>
            <a:pPr marL="914400" lvl="1" indent="-355600" algn="l" rtl="0">
              <a:lnSpc>
                <a:spcPct val="115000"/>
              </a:lnSpc>
              <a:spcBef>
                <a:spcPts val="0"/>
              </a:spcBef>
              <a:spcAft>
                <a:spcPts val="0"/>
              </a:spcAft>
              <a:buClr>
                <a:schemeClr val="accent6"/>
              </a:buClr>
              <a:buSzPts val="2000"/>
              <a:buFont typeface="Proxima Nova"/>
              <a:buChar char="○"/>
            </a:pPr>
            <a:r>
              <a:rPr lang="en" sz="2000">
                <a:solidFill>
                  <a:schemeClr val="accent6"/>
                </a:solidFill>
                <a:latin typeface="Proxima Nova"/>
                <a:ea typeface="Proxima Nova"/>
                <a:cs typeface="Proxima Nova"/>
                <a:sym typeface="Proxima Nova"/>
              </a:rPr>
              <a:t>Diverged from chimps - LCA</a:t>
            </a:r>
            <a:endParaRPr sz="2000">
              <a:solidFill>
                <a:schemeClr val="accent6"/>
              </a:solidFill>
              <a:latin typeface="Proxima Nova"/>
              <a:ea typeface="Proxima Nova"/>
              <a:cs typeface="Proxima Nova"/>
              <a:sym typeface="Proxima Nova"/>
            </a:endParaRPr>
          </a:p>
          <a:p>
            <a:pPr marL="457200" lvl="0" indent="-355600" algn="l" rtl="0">
              <a:lnSpc>
                <a:spcPct val="115000"/>
              </a:lnSpc>
              <a:spcBef>
                <a:spcPts val="0"/>
              </a:spcBef>
              <a:spcAft>
                <a:spcPts val="0"/>
              </a:spcAft>
              <a:buClr>
                <a:schemeClr val="accent6"/>
              </a:buClr>
              <a:buSzPts val="2000"/>
              <a:buFont typeface="Proxima Nova"/>
              <a:buChar char="●"/>
            </a:pPr>
            <a:r>
              <a:rPr lang="en" sz="2000" b="1">
                <a:solidFill>
                  <a:schemeClr val="accent6"/>
                </a:solidFill>
                <a:latin typeface="Proxima Nova"/>
                <a:ea typeface="Proxima Nova"/>
                <a:cs typeface="Proxima Nova"/>
                <a:sym typeface="Proxima Nova"/>
              </a:rPr>
              <a:t>4 million years ago </a:t>
            </a:r>
            <a:endParaRPr sz="2000" b="1">
              <a:solidFill>
                <a:schemeClr val="accent6"/>
              </a:solidFill>
              <a:latin typeface="Proxima Nova"/>
              <a:ea typeface="Proxima Nova"/>
              <a:cs typeface="Proxima Nova"/>
              <a:sym typeface="Proxima Nova"/>
            </a:endParaRPr>
          </a:p>
          <a:p>
            <a:pPr marL="914400" lvl="1" indent="-355600" algn="l" rtl="0">
              <a:lnSpc>
                <a:spcPct val="115000"/>
              </a:lnSpc>
              <a:spcBef>
                <a:spcPts val="0"/>
              </a:spcBef>
              <a:spcAft>
                <a:spcPts val="0"/>
              </a:spcAft>
              <a:buClr>
                <a:schemeClr val="accent6"/>
              </a:buClr>
              <a:buSzPts val="2000"/>
              <a:buFont typeface="Proxima Nova"/>
              <a:buChar char="○"/>
            </a:pPr>
            <a:r>
              <a:rPr lang="en" sz="2000">
                <a:solidFill>
                  <a:schemeClr val="accent6"/>
                </a:solidFill>
                <a:latin typeface="Proxima Nova"/>
                <a:ea typeface="Proxima Nova"/>
                <a:cs typeface="Proxima Nova"/>
                <a:sym typeface="Proxima Nova"/>
              </a:rPr>
              <a:t>Teeth and head structure changes to consume wider range of food </a:t>
            </a:r>
            <a:endParaRPr sz="2000">
              <a:solidFill>
                <a:schemeClr val="accent6"/>
              </a:solidFill>
              <a:latin typeface="Proxima Nova"/>
              <a:ea typeface="Proxima Nova"/>
              <a:cs typeface="Proxima Nova"/>
              <a:sym typeface="Proxima Nova"/>
            </a:endParaRPr>
          </a:p>
          <a:p>
            <a:pPr marL="457200" lvl="0" indent="-355600" algn="l" rtl="0">
              <a:lnSpc>
                <a:spcPct val="115000"/>
              </a:lnSpc>
              <a:spcBef>
                <a:spcPts val="0"/>
              </a:spcBef>
              <a:spcAft>
                <a:spcPts val="0"/>
              </a:spcAft>
              <a:buClr>
                <a:schemeClr val="accent6"/>
              </a:buClr>
              <a:buSzPts val="2000"/>
              <a:buFont typeface="Proxima Nova"/>
              <a:buChar char="●"/>
            </a:pPr>
            <a:r>
              <a:rPr lang="en" sz="2000" b="1">
                <a:solidFill>
                  <a:schemeClr val="accent6"/>
                </a:solidFill>
                <a:latin typeface="Proxima Nova"/>
                <a:ea typeface="Proxima Nova"/>
                <a:cs typeface="Proxima Nova"/>
                <a:sym typeface="Proxima Nova"/>
              </a:rPr>
              <a:t>2-3 million years ago</a:t>
            </a:r>
            <a:endParaRPr sz="2000" b="1">
              <a:solidFill>
                <a:schemeClr val="accent6"/>
              </a:solidFill>
              <a:latin typeface="Proxima Nova"/>
              <a:ea typeface="Proxima Nova"/>
              <a:cs typeface="Proxima Nova"/>
              <a:sym typeface="Proxima Nova"/>
            </a:endParaRPr>
          </a:p>
          <a:p>
            <a:pPr marL="914400" lvl="1" indent="-355600" algn="l" rtl="0">
              <a:lnSpc>
                <a:spcPct val="115000"/>
              </a:lnSpc>
              <a:spcBef>
                <a:spcPts val="0"/>
              </a:spcBef>
              <a:spcAft>
                <a:spcPts val="0"/>
              </a:spcAft>
              <a:buClr>
                <a:schemeClr val="accent6"/>
              </a:buClr>
              <a:buSzPts val="2000"/>
              <a:buFont typeface="Proxima Nova"/>
              <a:buChar char="○"/>
            </a:pPr>
            <a:r>
              <a:rPr lang="en" sz="2000">
                <a:solidFill>
                  <a:schemeClr val="accent6"/>
                </a:solidFill>
                <a:latin typeface="Proxima Nova"/>
                <a:ea typeface="Proxima Nova"/>
                <a:cs typeface="Proxima Nova"/>
                <a:sym typeface="Proxima Nova"/>
              </a:rPr>
              <a:t>Hunter gather, further refined bipedalism </a:t>
            </a:r>
            <a:endParaRPr sz="2000">
              <a:solidFill>
                <a:schemeClr val="accent6"/>
              </a:solidFill>
              <a:latin typeface="Proxima Nova"/>
              <a:ea typeface="Proxima Nova"/>
              <a:cs typeface="Proxima Nova"/>
              <a:sym typeface="Proxima Nova"/>
            </a:endParaRPr>
          </a:p>
          <a:p>
            <a:pPr marL="457200" lvl="0" indent="-355600" algn="l" rtl="0">
              <a:lnSpc>
                <a:spcPct val="115000"/>
              </a:lnSpc>
              <a:spcBef>
                <a:spcPts val="0"/>
              </a:spcBef>
              <a:spcAft>
                <a:spcPts val="0"/>
              </a:spcAft>
              <a:buClr>
                <a:schemeClr val="accent6"/>
              </a:buClr>
              <a:buSzPts val="2000"/>
              <a:buFont typeface="Proxima Nova"/>
              <a:buChar char="●"/>
            </a:pPr>
            <a:r>
              <a:rPr lang="en" sz="2000" b="1">
                <a:solidFill>
                  <a:schemeClr val="accent6"/>
                </a:solidFill>
                <a:latin typeface="Proxima Nova"/>
                <a:ea typeface="Proxima Nova"/>
                <a:cs typeface="Proxima Nova"/>
                <a:sym typeface="Proxima Nova"/>
              </a:rPr>
              <a:t>~200,000 years ago </a:t>
            </a:r>
            <a:endParaRPr sz="2000" b="1">
              <a:solidFill>
                <a:schemeClr val="accent6"/>
              </a:solidFill>
              <a:latin typeface="Proxima Nova"/>
              <a:ea typeface="Proxima Nova"/>
              <a:cs typeface="Proxima Nova"/>
              <a:sym typeface="Proxima Nova"/>
            </a:endParaRPr>
          </a:p>
          <a:p>
            <a:pPr marL="914400" lvl="1" indent="-355600" algn="l" rtl="0">
              <a:lnSpc>
                <a:spcPct val="115000"/>
              </a:lnSpc>
              <a:spcBef>
                <a:spcPts val="0"/>
              </a:spcBef>
              <a:spcAft>
                <a:spcPts val="0"/>
              </a:spcAft>
              <a:buClr>
                <a:schemeClr val="accent6"/>
              </a:buClr>
              <a:buSzPts val="2000"/>
              <a:buFont typeface="Proxima Nova"/>
              <a:buChar char="○"/>
            </a:pPr>
            <a:r>
              <a:rPr lang="en" sz="2000">
                <a:solidFill>
                  <a:schemeClr val="accent6"/>
                </a:solidFill>
                <a:latin typeface="Proxima Nova"/>
                <a:ea typeface="Proxima Nova"/>
                <a:cs typeface="Proxima Nova"/>
                <a:sym typeface="Proxima Nova"/>
              </a:rPr>
              <a:t>Homo Sapiens evolved out of Africa</a:t>
            </a:r>
            <a:endParaRPr sz="2000">
              <a:solidFill>
                <a:schemeClr val="accent6"/>
              </a:solidFill>
              <a:latin typeface="Proxima Nova"/>
              <a:ea typeface="Proxima Nova"/>
              <a:cs typeface="Proxima Nova"/>
              <a:sym typeface="Proxima Nova"/>
            </a:endParaRPr>
          </a:p>
        </p:txBody>
      </p:sp>
      <p:sp>
        <p:nvSpPr>
          <p:cNvPr id="250" name="Google Shape;250;p39"/>
          <p:cNvSpPr txBox="1">
            <a:spLocks noGrp="1"/>
          </p:cNvSpPr>
          <p:nvPr>
            <p:ph type="title"/>
          </p:nvPr>
        </p:nvSpPr>
        <p:spPr>
          <a:xfrm>
            <a:off x="311700" y="237825"/>
            <a:ext cx="8520600" cy="6237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262626"/>
              </a:buClr>
              <a:buSzPts val="4860"/>
              <a:buFont typeface="Arial Narrow"/>
              <a:buNone/>
            </a:pPr>
            <a:r>
              <a:rPr lang="en" sz="3600"/>
              <a:t>Milestones Summary Slide</a:t>
            </a:r>
            <a:endParaRPr sz="3600">
              <a:latin typeface="Proxima Nova"/>
              <a:ea typeface="Proxima Nova"/>
              <a:cs typeface="Proxima Nova"/>
              <a:sym typeface="Proxima Nova"/>
            </a:endParaRPr>
          </a:p>
        </p:txBody>
      </p:sp>
      <p:sp>
        <p:nvSpPr>
          <p:cNvPr id="251" name="Google Shape;251;p39"/>
          <p:cNvSpPr txBox="1"/>
          <p:nvPr/>
        </p:nvSpPr>
        <p:spPr>
          <a:xfrm>
            <a:off x="58825" y="4831475"/>
            <a:ext cx="67794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accent1"/>
                </a:solidFill>
                <a:highlight>
                  <a:srgbClr val="FFFFFF"/>
                </a:highlight>
                <a:latin typeface="Proxima Nova"/>
                <a:ea typeface="Proxima Nova"/>
                <a:cs typeface="Proxima Nova"/>
                <a:sym typeface="Proxima Nova"/>
              </a:rPr>
              <a:t>Lieberman DE. </a:t>
            </a:r>
            <a:r>
              <a:rPr lang="en" sz="800" i="1">
                <a:solidFill>
                  <a:schemeClr val="accent1"/>
                </a:solidFill>
                <a:highlight>
                  <a:srgbClr val="FFFFFF"/>
                </a:highlight>
                <a:latin typeface="Proxima Nova"/>
                <a:ea typeface="Proxima Nova"/>
                <a:cs typeface="Proxima Nova"/>
                <a:sym typeface="Proxima Nova"/>
              </a:rPr>
              <a:t>The Story of the Human Body: Evolution, Health, and Disease</a:t>
            </a:r>
            <a:r>
              <a:rPr lang="en" sz="800">
                <a:solidFill>
                  <a:schemeClr val="accent1"/>
                </a:solidFill>
                <a:highlight>
                  <a:srgbClr val="FFFFFF"/>
                </a:highlight>
                <a:latin typeface="Proxima Nova"/>
                <a:ea typeface="Proxima Nova"/>
                <a:cs typeface="Proxima Nova"/>
                <a:sym typeface="Proxima Nova"/>
              </a:rPr>
              <a:t>. Vintage Books A Division of Random House LLC; 2013.</a:t>
            </a:r>
            <a:endParaRPr sz="800">
              <a:solidFill>
                <a:schemeClr val="accent1"/>
              </a:solidFill>
              <a:latin typeface="Proxima Nova"/>
              <a:ea typeface="Proxima Nova"/>
              <a:cs typeface="Proxima Nova"/>
              <a:sym typeface="Proxima Nov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0"/>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5000"/>
              <a:t>Cultural Evolution</a:t>
            </a:r>
            <a:endParaRPr sz="50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41"/>
          <p:cNvPicPr preferRelativeResize="0"/>
          <p:nvPr/>
        </p:nvPicPr>
        <p:blipFill rotWithShape="1">
          <a:blip r:embed="rId3">
            <a:alphaModFix amt="19000"/>
          </a:blip>
          <a:srcRect/>
          <a:stretch/>
        </p:blipFill>
        <p:spPr>
          <a:xfrm>
            <a:off x="2259500" y="2742675"/>
            <a:ext cx="4528676" cy="2155650"/>
          </a:xfrm>
          <a:prstGeom prst="rect">
            <a:avLst/>
          </a:prstGeom>
          <a:noFill/>
          <a:ln>
            <a:noFill/>
          </a:ln>
        </p:spPr>
      </p:pic>
      <p:sp>
        <p:nvSpPr>
          <p:cNvPr id="262" name="Google Shape;262;p41"/>
          <p:cNvSpPr txBox="1">
            <a:spLocks noGrp="1"/>
          </p:cNvSpPr>
          <p:nvPr>
            <p:ph type="title"/>
          </p:nvPr>
        </p:nvSpPr>
        <p:spPr>
          <a:xfrm>
            <a:off x="311700" y="237825"/>
            <a:ext cx="8520600" cy="623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2"/>
              </a:buClr>
              <a:buSzPct val="96774"/>
              <a:buFont typeface="Arial"/>
              <a:buNone/>
            </a:pPr>
            <a:r>
              <a:rPr lang="en" sz="3720">
                <a:latin typeface="Proxima Nova"/>
                <a:ea typeface="Proxima Nova"/>
                <a:cs typeface="Proxima Nova"/>
                <a:sym typeface="Proxima Nova"/>
              </a:rPr>
              <a:t>The </a:t>
            </a:r>
            <a:r>
              <a:rPr lang="en" sz="3720"/>
              <a:t>R</a:t>
            </a:r>
            <a:r>
              <a:rPr lang="en" sz="3720">
                <a:latin typeface="Proxima Nova"/>
                <a:ea typeface="Proxima Nova"/>
                <a:cs typeface="Proxima Nova"/>
                <a:sym typeface="Proxima Nova"/>
              </a:rPr>
              <a:t>esult of </a:t>
            </a:r>
            <a:r>
              <a:rPr lang="en" sz="3720"/>
              <a:t>B</a:t>
            </a:r>
            <a:r>
              <a:rPr lang="en" sz="3720">
                <a:latin typeface="Proxima Nova"/>
                <a:ea typeface="Proxima Nova"/>
                <a:cs typeface="Proxima Nova"/>
                <a:sym typeface="Proxima Nova"/>
              </a:rPr>
              <a:t>ig </a:t>
            </a:r>
            <a:r>
              <a:rPr lang="en" sz="3720"/>
              <a:t>B</a:t>
            </a:r>
            <a:r>
              <a:rPr lang="en" sz="3720">
                <a:latin typeface="Proxima Nova"/>
                <a:ea typeface="Proxima Nova"/>
                <a:cs typeface="Proxima Nova"/>
                <a:sym typeface="Proxima Nova"/>
              </a:rPr>
              <a:t>rains?</a:t>
            </a:r>
            <a:endParaRPr sz="3720">
              <a:latin typeface="Proxima Nova"/>
              <a:ea typeface="Proxima Nova"/>
              <a:cs typeface="Proxima Nova"/>
              <a:sym typeface="Proxima Nova"/>
            </a:endParaRPr>
          </a:p>
          <a:p>
            <a:pPr marL="0" lvl="0" indent="0" algn="ctr" rtl="0">
              <a:spcBef>
                <a:spcPts val="0"/>
              </a:spcBef>
              <a:spcAft>
                <a:spcPts val="0"/>
              </a:spcAft>
              <a:buNone/>
            </a:pPr>
            <a:endParaRPr/>
          </a:p>
        </p:txBody>
      </p:sp>
      <p:sp>
        <p:nvSpPr>
          <p:cNvPr id="263" name="Google Shape;263;p41"/>
          <p:cNvSpPr txBox="1">
            <a:spLocks noGrp="1"/>
          </p:cNvSpPr>
          <p:nvPr>
            <p:ph type="body" idx="1"/>
          </p:nvPr>
        </p:nvSpPr>
        <p:spPr>
          <a:xfrm>
            <a:off x="311700" y="1505700"/>
            <a:ext cx="7307100" cy="2232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A new </a:t>
            </a:r>
            <a:r>
              <a:rPr lang="en"/>
              <a:t>c</a:t>
            </a:r>
            <a:r>
              <a:rPr lang="en">
                <a:latin typeface="Proxima Nova"/>
                <a:ea typeface="Proxima Nova"/>
                <a:cs typeface="Proxima Nova"/>
                <a:sym typeface="Proxima Nova"/>
              </a:rPr>
              <a:t>hange agent: </a:t>
            </a:r>
            <a:r>
              <a:rPr lang="en" i="1">
                <a:latin typeface="Proxima Nova"/>
                <a:ea typeface="Proxima Nova"/>
                <a:cs typeface="Proxima Nova"/>
                <a:sym typeface="Proxima Nova"/>
              </a:rPr>
              <a:t>Cultural Evolution</a:t>
            </a:r>
            <a:endParaRPr>
              <a:latin typeface="Proxima Nova"/>
              <a:ea typeface="Proxima Nova"/>
              <a:cs typeface="Proxima Nova"/>
              <a:sym typeface="Proxima Nova"/>
            </a:endParaRPr>
          </a:p>
          <a:p>
            <a:pPr marL="457200" lvl="0" indent="-355600" algn="l" rtl="0">
              <a:spcBef>
                <a:spcPts val="0"/>
              </a:spcBef>
              <a:spcAft>
                <a:spcPts val="0"/>
              </a:spcAft>
              <a:buSzPts val="2000"/>
              <a:buChar char="●"/>
            </a:pPr>
            <a:r>
              <a:rPr lang="en" b="1"/>
              <a:t>Human Culture</a:t>
            </a:r>
            <a:endParaRPr b="1"/>
          </a:p>
          <a:p>
            <a:pPr marL="914400" lvl="1" indent="-355600" algn="l" rtl="0">
              <a:spcBef>
                <a:spcPts val="0"/>
              </a:spcBef>
              <a:spcAft>
                <a:spcPts val="0"/>
              </a:spcAft>
              <a:buSzPts val="2000"/>
              <a:buFont typeface="Proxima Nova"/>
              <a:buChar char="○"/>
            </a:pPr>
            <a:r>
              <a:rPr lang="en">
                <a:latin typeface="Proxima Nova"/>
                <a:ea typeface="Proxima Nova"/>
                <a:cs typeface="Proxima Nova"/>
                <a:sym typeface="Proxima Nova"/>
              </a:rPr>
              <a:t>Culture can be defined as the collective intelligence of a society: the learned knowledge, beliefs and values of a society.</a:t>
            </a:r>
            <a:endParaRPr>
              <a:latin typeface="Proxima Nova"/>
              <a:ea typeface="Proxima Nova"/>
              <a:cs typeface="Proxima Nova"/>
              <a:sym typeface="Proxima Nova"/>
            </a:endParaRPr>
          </a:p>
          <a:p>
            <a:pPr marL="0" lvl="0" indent="0" algn="l" rtl="0">
              <a:spcBef>
                <a:spcPts val="480"/>
              </a:spcBef>
              <a:spcAft>
                <a:spcPts val="1200"/>
              </a:spcAft>
              <a:buNone/>
            </a:pPr>
            <a:endParaRPr>
              <a:latin typeface="Proxima Nova"/>
              <a:ea typeface="Proxima Nova"/>
              <a:cs typeface="Proxima Nova"/>
              <a:sym typeface="Proxima Nov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2"/>
          <p:cNvSpPr txBox="1">
            <a:spLocks noGrp="1"/>
          </p:cNvSpPr>
          <p:nvPr>
            <p:ph type="body" idx="1"/>
          </p:nvPr>
        </p:nvSpPr>
        <p:spPr>
          <a:xfrm>
            <a:off x="311700" y="1613750"/>
            <a:ext cx="8520600" cy="22812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 sz="1800" b="1">
                <a:solidFill>
                  <a:schemeClr val="accent1"/>
                </a:solidFill>
              </a:rPr>
              <a:t>Cultural Evolution </a:t>
            </a:r>
            <a:endParaRPr sz="1800" b="1">
              <a:solidFill>
                <a:schemeClr val="accent1"/>
              </a:solidFill>
            </a:endParaRPr>
          </a:p>
          <a:p>
            <a:pPr marL="457200" lvl="0" indent="-342900" algn="l" rtl="0">
              <a:spcBef>
                <a:spcPts val="0"/>
              </a:spcBef>
              <a:spcAft>
                <a:spcPts val="0"/>
              </a:spcAft>
              <a:buClr>
                <a:schemeClr val="accent1"/>
              </a:buClr>
              <a:buSzPts val="1800"/>
              <a:buFont typeface="Proxima Nova"/>
              <a:buChar char="●"/>
            </a:pPr>
            <a:r>
              <a:rPr lang="en" sz="1800">
                <a:solidFill>
                  <a:schemeClr val="accent1"/>
                </a:solidFill>
                <a:latin typeface="Proxima Nova"/>
                <a:ea typeface="Proxima Nova"/>
                <a:cs typeface="Proxima Nova"/>
                <a:sym typeface="Proxima Nova"/>
              </a:rPr>
              <a:t>The collective intelligence of society which changes over time. </a:t>
            </a:r>
            <a:endParaRPr sz="1800">
              <a:solidFill>
                <a:schemeClr val="accent1"/>
              </a:solidFill>
            </a:endParaRPr>
          </a:p>
          <a:p>
            <a:pPr marL="457200" lvl="0" indent="-342900" algn="l" rtl="0">
              <a:spcBef>
                <a:spcPts val="0"/>
              </a:spcBef>
              <a:spcAft>
                <a:spcPts val="0"/>
              </a:spcAft>
              <a:buClr>
                <a:schemeClr val="accent1"/>
              </a:buClr>
              <a:buSzPts val="1800"/>
              <a:buFont typeface="Proxima Nova"/>
              <a:buChar char="●"/>
            </a:pPr>
            <a:r>
              <a:rPr lang="en" sz="1800">
                <a:solidFill>
                  <a:schemeClr val="accent1"/>
                </a:solidFill>
                <a:latin typeface="Proxima Nova"/>
                <a:ea typeface="Proxima Nova"/>
                <a:cs typeface="Proxima Nova"/>
                <a:sym typeface="Proxima Nova"/>
              </a:rPr>
              <a:t>The cognitive revolution in the 1950’s enabled sapiens to revise behavior quickly as knowledge was gained and needs changed </a:t>
            </a:r>
            <a:endParaRPr sz="1800">
              <a:solidFill>
                <a:schemeClr val="accent1"/>
              </a:solidFill>
            </a:endParaRPr>
          </a:p>
          <a:p>
            <a:pPr marL="914400" lvl="1" indent="-342900" algn="l" rtl="0">
              <a:spcBef>
                <a:spcPts val="0"/>
              </a:spcBef>
              <a:spcAft>
                <a:spcPts val="0"/>
              </a:spcAft>
              <a:buClr>
                <a:schemeClr val="accent1"/>
              </a:buClr>
              <a:buSzPts val="1800"/>
              <a:buFont typeface="Proxima Nova"/>
              <a:buChar char="○"/>
            </a:pPr>
            <a:r>
              <a:rPr lang="en" sz="1800">
                <a:solidFill>
                  <a:schemeClr val="accent1"/>
                </a:solidFill>
                <a:latin typeface="Proxima Nova"/>
                <a:ea typeface="Proxima Nova"/>
                <a:cs typeface="Proxima Nova"/>
                <a:sym typeface="Proxima Nova"/>
              </a:rPr>
              <a:t>Cultural change is the most powerful force of change on the planet, and is radically transforming our bodies </a:t>
            </a:r>
            <a:endParaRPr sz="1800">
              <a:solidFill>
                <a:schemeClr val="accent1"/>
              </a:solidFill>
            </a:endParaRPr>
          </a:p>
          <a:p>
            <a:pPr marL="914400" lvl="1" indent="-342900" algn="l" rtl="0">
              <a:spcBef>
                <a:spcPts val="0"/>
              </a:spcBef>
              <a:spcAft>
                <a:spcPts val="0"/>
              </a:spcAft>
              <a:buClr>
                <a:schemeClr val="accent1"/>
              </a:buClr>
              <a:buSzPts val="1800"/>
              <a:buFont typeface="Proxima Nova"/>
              <a:buChar char="○"/>
            </a:pPr>
            <a:r>
              <a:rPr lang="en" sz="1800">
                <a:solidFill>
                  <a:schemeClr val="accent1"/>
                </a:solidFill>
              </a:rPr>
              <a:t>“</a:t>
            </a:r>
            <a:r>
              <a:rPr lang="en" sz="1800">
                <a:solidFill>
                  <a:schemeClr val="accent1"/>
                </a:solidFill>
                <a:latin typeface="Proxima Nova"/>
                <a:ea typeface="Proxima Nova"/>
                <a:cs typeface="Proxima Nova"/>
                <a:sym typeface="Proxima Nova"/>
              </a:rPr>
              <a:t>Cultural evolution has bypassed genetic evolution” </a:t>
            </a:r>
            <a:endParaRPr sz="1800">
              <a:solidFill>
                <a:schemeClr val="accent1"/>
              </a:solidFill>
              <a:latin typeface="Proxima Nova"/>
              <a:ea typeface="Proxima Nova"/>
              <a:cs typeface="Proxima Nova"/>
              <a:sym typeface="Proxima Nova"/>
            </a:endParaRPr>
          </a:p>
        </p:txBody>
      </p:sp>
      <p:sp>
        <p:nvSpPr>
          <p:cNvPr id="269" name="Google Shape;269;p42"/>
          <p:cNvSpPr txBox="1"/>
          <p:nvPr/>
        </p:nvSpPr>
        <p:spPr>
          <a:xfrm>
            <a:off x="0" y="4712400"/>
            <a:ext cx="6779400" cy="4311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800">
                <a:solidFill>
                  <a:srgbClr val="434343"/>
                </a:solidFill>
                <a:highlight>
                  <a:srgbClr val="FFFFFF"/>
                </a:highlight>
                <a:latin typeface="Proxima Nova"/>
                <a:ea typeface="Proxima Nova"/>
                <a:cs typeface="Proxima Nova"/>
                <a:sym typeface="Proxima Nova"/>
              </a:rPr>
              <a:t>Lieberman DE. </a:t>
            </a:r>
            <a:r>
              <a:rPr lang="en" sz="800" i="1">
                <a:solidFill>
                  <a:srgbClr val="434343"/>
                </a:solidFill>
                <a:highlight>
                  <a:srgbClr val="FFFFFF"/>
                </a:highlight>
                <a:latin typeface="Proxima Nova"/>
                <a:ea typeface="Proxima Nova"/>
                <a:cs typeface="Proxima Nova"/>
                <a:sym typeface="Proxima Nova"/>
              </a:rPr>
              <a:t>The Story of the Human Body: Evolution, Health, and Disease</a:t>
            </a:r>
            <a:r>
              <a:rPr lang="en" sz="800">
                <a:solidFill>
                  <a:srgbClr val="434343"/>
                </a:solidFill>
                <a:highlight>
                  <a:srgbClr val="FFFFFF"/>
                </a:highlight>
                <a:latin typeface="Proxima Nova"/>
                <a:ea typeface="Proxima Nova"/>
                <a:cs typeface="Proxima Nova"/>
                <a:sym typeface="Proxima Nova"/>
              </a:rPr>
              <a:t>. Vintage Books A Division of Random House LLC; 2013.</a:t>
            </a:r>
            <a:endParaRPr sz="800">
              <a:solidFill>
                <a:srgbClr val="434343"/>
              </a:solidFill>
              <a:highlight>
                <a:srgbClr val="FFFFFF"/>
              </a:highlight>
              <a:latin typeface="Proxima Nova"/>
              <a:ea typeface="Proxima Nova"/>
              <a:cs typeface="Proxima Nova"/>
              <a:sym typeface="Proxima Nova"/>
            </a:endParaRPr>
          </a:p>
          <a:p>
            <a:pPr marL="0" lvl="0" indent="0" algn="l" rtl="0">
              <a:lnSpc>
                <a:spcPct val="100000"/>
              </a:lnSpc>
              <a:spcBef>
                <a:spcPts val="0"/>
              </a:spcBef>
              <a:spcAft>
                <a:spcPts val="0"/>
              </a:spcAft>
              <a:buNone/>
            </a:pPr>
            <a:r>
              <a:rPr lang="en" sz="800">
                <a:solidFill>
                  <a:srgbClr val="434343"/>
                </a:solidFill>
                <a:highlight>
                  <a:srgbClr val="FFFFFF"/>
                </a:highlight>
                <a:latin typeface="Proxima Nova"/>
                <a:ea typeface="Proxima Nova"/>
                <a:cs typeface="Proxima Nova"/>
                <a:sym typeface="Proxima Nova"/>
              </a:rPr>
              <a:t>Harari, Y. N. (2015). </a:t>
            </a:r>
            <a:r>
              <a:rPr lang="en" sz="800" i="1">
                <a:solidFill>
                  <a:srgbClr val="434343"/>
                </a:solidFill>
                <a:highlight>
                  <a:srgbClr val="FFFFFF"/>
                </a:highlight>
                <a:latin typeface="Proxima Nova"/>
                <a:ea typeface="Proxima Nova"/>
                <a:cs typeface="Proxima Nova"/>
                <a:sym typeface="Proxima Nova"/>
              </a:rPr>
              <a:t>Sapiens.</a:t>
            </a:r>
            <a:r>
              <a:rPr lang="en" sz="800">
                <a:solidFill>
                  <a:srgbClr val="434343"/>
                </a:solidFill>
                <a:highlight>
                  <a:srgbClr val="FFFFFF"/>
                </a:highlight>
                <a:latin typeface="Proxima Nova"/>
                <a:ea typeface="Proxima Nova"/>
                <a:cs typeface="Proxima Nova"/>
                <a:sym typeface="Proxima Nova"/>
              </a:rPr>
              <a:t> New York: Harpers Collins. </a:t>
            </a:r>
            <a:endParaRPr sz="800">
              <a:solidFill>
                <a:srgbClr val="434343"/>
              </a:solidFill>
              <a:highlight>
                <a:srgbClr val="FFFFFF"/>
              </a:highlight>
              <a:latin typeface="Proxima Nova"/>
              <a:ea typeface="Proxima Nova"/>
              <a:cs typeface="Proxima Nova"/>
              <a:sym typeface="Proxima Nova"/>
            </a:endParaRPr>
          </a:p>
        </p:txBody>
      </p:sp>
      <p:sp>
        <p:nvSpPr>
          <p:cNvPr id="270" name="Google Shape;270;p42"/>
          <p:cNvSpPr txBox="1">
            <a:spLocks noGrp="1"/>
          </p:cNvSpPr>
          <p:nvPr>
            <p:ph type="title"/>
          </p:nvPr>
        </p:nvSpPr>
        <p:spPr>
          <a:xfrm>
            <a:off x="311700" y="237825"/>
            <a:ext cx="8520600" cy="623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2"/>
              </a:buClr>
              <a:buSzPct val="96774"/>
              <a:buFont typeface="Arial"/>
              <a:buNone/>
            </a:pPr>
            <a:r>
              <a:rPr lang="en" sz="3720">
                <a:latin typeface="Proxima Nova"/>
                <a:ea typeface="Proxima Nova"/>
                <a:cs typeface="Proxima Nova"/>
                <a:sym typeface="Proxima Nova"/>
              </a:rPr>
              <a:t>The </a:t>
            </a:r>
            <a:r>
              <a:rPr lang="en" sz="3720"/>
              <a:t>R</a:t>
            </a:r>
            <a:r>
              <a:rPr lang="en" sz="3720">
                <a:latin typeface="Proxima Nova"/>
                <a:ea typeface="Proxima Nova"/>
                <a:cs typeface="Proxima Nova"/>
                <a:sym typeface="Proxima Nova"/>
              </a:rPr>
              <a:t>esult of </a:t>
            </a:r>
            <a:r>
              <a:rPr lang="en" sz="3720"/>
              <a:t>B</a:t>
            </a:r>
            <a:r>
              <a:rPr lang="en" sz="3720">
                <a:latin typeface="Proxima Nova"/>
                <a:ea typeface="Proxima Nova"/>
                <a:cs typeface="Proxima Nova"/>
                <a:sym typeface="Proxima Nova"/>
              </a:rPr>
              <a:t>ig </a:t>
            </a:r>
            <a:r>
              <a:rPr lang="en" sz="3720"/>
              <a:t>B</a:t>
            </a:r>
            <a:r>
              <a:rPr lang="en" sz="3720">
                <a:latin typeface="Proxima Nova"/>
                <a:ea typeface="Proxima Nova"/>
                <a:cs typeface="Proxima Nova"/>
                <a:sym typeface="Proxima Nova"/>
              </a:rPr>
              <a:t>rains?</a:t>
            </a:r>
            <a:endParaRPr sz="3720">
              <a:latin typeface="Proxima Nova"/>
              <a:ea typeface="Proxima Nova"/>
              <a:cs typeface="Proxima Nova"/>
              <a:sym typeface="Proxima Nova"/>
            </a:endParaRPr>
          </a:p>
          <a:p>
            <a:pPr marL="0" lvl="0" indent="0" algn="ctr" rtl="0">
              <a:spcBef>
                <a:spcPts val="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3"/>
          <p:cNvSpPr txBox="1">
            <a:spLocks noGrp="1"/>
          </p:cNvSpPr>
          <p:nvPr>
            <p:ph type="body" idx="1"/>
          </p:nvPr>
        </p:nvSpPr>
        <p:spPr>
          <a:xfrm>
            <a:off x="311700" y="1627250"/>
            <a:ext cx="8283600" cy="30762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040"/>
              <a:buNone/>
            </a:pPr>
            <a:r>
              <a:rPr lang="en" sz="1800">
                <a:solidFill>
                  <a:schemeClr val="accent1"/>
                </a:solidFill>
                <a:latin typeface="Proxima Nova"/>
                <a:ea typeface="Proxima Nova"/>
                <a:cs typeface="Proxima Nova"/>
                <a:sym typeface="Proxima Nova"/>
              </a:rPr>
              <a:t>Two </a:t>
            </a:r>
            <a:r>
              <a:rPr lang="en" sz="1800">
                <a:solidFill>
                  <a:schemeClr val="accent1"/>
                </a:solidFill>
              </a:rPr>
              <a:t>s</a:t>
            </a:r>
            <a:r>
              <a:rPr lang="en" sz="1800">
                <a:solidFill>
                  <a:schemeClr val="accent1"/>
                </a:solidFill>
                <a:latin typeface="Proxima Nova"/>
                <a:ea typeface="Proxima Nova"/>
                <a:cs typeface="Proxima Nova"/>
                <a:sym typeface="Proxima Nova"/>
              </a:rPr>
              <a:t>ignificant cultural transformations:</a:t>
            </a:r>
            <a:endParaRPr sz="1800">
              <a:solidFill>
                <a:schemeClr val="accent1"/>
              </a:solidFill>
              <a:latin typeface="Proxima Nova"/>
              <a:ea typeface="Proxima Nova"/>
              <a:cs typeface="Proxima Nova"/>
              <a:sym typeface="Proxima Nova"/>
            </a:endParaRPr>
          </a:p>
          <a:p>
            <a:pPr marL="457200" lvl="0" indent="-342900" algn="l" rtl="0">
              <a:spcBef>
                <a:spcPts val="0"/>
              </a:spcBef>
              <a:spcAft>
                <a:spcPts val="0"/>
              </a:spcAft>
              <a:buClr>
                <a:schemeClr val="accent1"/>
              </a:buClr>
              <a:buSzPts val="1800"/>
              <a:buFont typeface="Proxima Nova"/>
              <a:buChar char="●"/>
            </a:pPr>
            <a:r>
              <a:rPr lang="en" sz="1800" b="1">
                <a:solidFill>
                  <a:schemeClr val="accent1"/>
                </a:solidFill>
              </a:rPr>
              <a:t>The Agricultural Revolution:</a:t>
            </a:r>
            <a:r>
              <a:rPr lang="en" sz="1800">
                <a:solidFill>
                  <a:schemeClr val="accent1"/>
                </a:solidFill>
                <a:latin typeface="Proxima Nova"/>
                <a:ea typeface="Proxima Nova"/>
                <a:cs typeface="Proxima Nova"/>
                <a:sym typeface="Proxima Nova"/>
              </a:rPr>
              <a:t> About 12,000 years ago</a:t>
            </a:r>
            <a:endParaRPr sz="1800">
              <a:solidFill>
                <a:schemeClr val="accent1"/>
              </a:solidFill>
            </a:endParaRPr>
          </a:p>
          <a:p>
            <a:pPr marL="914400" lvl="1" indent="-342900" algn="l" rtl="0">
              <a:spcBef>
                <a:spcPts val="0"/>
              </a:spcBef>
              <a:spcAft>
                <a:spcPts val="0"/>
              </a:spcAft>
              <a:buClr>
                <a:schemeClr val="accent1"/>
              </a:buClr>
              <a:buSzPts val="1800"/>
              <a:buFont typeface="Proxima Nova"/>
              <a:buChar char="○"/>
            </a:pPr>
            <a:r>
              <a:rPr lang="en" sz="1800">
                <a:solidFill>
                  <a:schemeClr val="accent1"/>
                </a:solidFill>
                <a:latin typeface="Proxima Nova"/>
                <a:ea typeface="Proxima Nova"/>
                <a:cs typeface="Proxima Nova"/>
                <a:sym typeface="Proxima Nova"/>
              </a:rPr>
              <a:t>The consequences of the end of foraging ?</a:t>
            </a:r>
            <a:endParaRPr sz="1800">
              <a:solidFill>
                <a:schemeClr val="accent1"/>
              </a:solidFill>
            </a:endParaRPr>
          </a:p>
          <a:p>
            <a:pPr marL="457200" lvl="0" indent="-342900" algn="l" rtl="0">
              <a:spcBef>
                <a:spcPts val="0"/>
              </a:spcBef>
              <a:spcAft>
                <a:spcPts val="0"/>
              </a:spcAft>
              <a:buClr>
                <a:schemeClr val="accent1"/>
              </a:buClr>
              <a:buSzPts val="1800"/>
              <a:buFont typeface="Proxima Nova"/>
              <a:buChar char="●"/>
            </a:pPr>
            <a:r>
              <a:rPr lang="en" sz="1800" b="1">
                <a:solidFill>
                  <a:schemeClr val="accent1"/>
                </a:solidFill>
              </a:rPr>
              <a:t>The Industrial Revolution: </a:t>
            </a:r>
            <a:r>
              <a:rPr lang="en" sz="1800">
                <a:solidFill>
                  <a:schemeClr val="accent1"/>
                </a:solidFill>
                <a:latin typeface="Proxima Nova"/>
                <a:ea typeface="Proxima Nova"/>
                <a:cs typeface="Proxima Nova"/>
                <a:sym typeface="Proxima Nova"/>
              </a:rPr>
              <a:t>Mid-18</a:t>
            </a:r>
            <a:r>
              <a:rPr lang="en" sz="1800" baseline="30000">
                <a:solidFill>
                  <a:schemeClr val="accent1"/>
                </a:solidFill>
                <a:latin typeface="Proxima Nova"/>
                <a:ea typeface="Proxima Nova"/>
                <a:cs typeface="Proxima Nova"/>
                <a:sym typeface="Proxima Nova"/>
              </a:rPr>
              <a:t>th</a:t>
            </a:r>
            <a:r>
              <a:rPr lang="en" sz="1800">
                <a:solidFill>
                  <a:schemeClr val="accent1"/>
                </a:solidFill>
                <a:latin typeface="Proxima Nova"/>
                <a:ea typeface="Proxima Nova"/>
                <a:cs typeface="Proxima Nova"/>
                <a:sym typeface="Proxima Nova"/>
              </a:rPr>
              <a:t> century to early 19</a:t>
            </a:r>
            <a:r>
              <a:rPr lang="en" sz="1800" baseline="30000">
                <a:solidFill>
                  <a:schemeClr val="accent1"/>
                </a:solidFill>
                <a:latin typeface="Proxima Nova"/>
                <a:ea typeface="Proxima Nova"/>
                <a:cs typeface="Proxima Nova"/>
                <a:sym typeface="Proxima Nova"/>
              </a:rPr>
              <a:t>th</a:t>
            </a:r>
            <a:r>
              <a:rPr lang="en" sz="1800">
                <a:solidFill>
                  <a:schemeClr val="accent1"/>
                </a:solidFill>
                <a:latin typeface="Proxima Nova"/>
                <a:ea typeface="Proxima Nova"/>
                <a:cs typeface="Proxima Nova"/>
                <a:sym typeface="Proxima Nova"/>
              </a:rPr>
              <a:t> century</a:t>
            </a:r>
            <a:endParaRPr sz="1800">
              <a:solidFill>
                <a:schemeClr val="accent1"/>
              </a:solidFill>
            </a:endParaRPr>
          </a:p>
          <a:p>
            <a:pPr marL="914400" lvl="1" indent="-342900" algn="l" rtl="0">
              <a:spcBef>
                <a:spcPts val="0"/>
              </a:spcBef>
              <a:spcAft>
                <a:spcPts val="0"/>
              </a:spcAft>
              <a:buClr>
                <a:schemeClr val="accent1"/>
              </a:buClr>
              <a:buSzPts val="1800"/>
              <a:buFont typeface="Proxima Nova"/>
              <a:buChar char="○"/>
            </a:pPr>
            <a:r>
              <a:rPr lang="en" sz="1800">
                <a:solidFill>
                  <a:schemeClr val="accent1"/>
                </a:solidFill>
                <a:latin typeface="Proxima Nova"/>
                <a:ea typeface="Proxima Nova"/>
                <a:cs typeface="Proxima Nova"/>
                <a:sym typeface="Proxima Nova"/>
              </a:rPr>
              <a:t>The consequences of automation and the decline in manual labor</a:t>
            </a:r>
            <a:endParaRPr sz="1800">
              <a:solidFill>
                <a:schemeClr val="accent1"/>
              </a:solidFill>
              <a:latin typeface="Proxima Nova"/>
              <a:ea typeface="Proxima Nova"/>
              <a:cs typeface="Proxima Nova"/>
              <a:sym typeface="Proxima Nova"/>
            </a:endParaRPr>
          </a:p>
          <a:p>
            <a:pPr marL="129540" lvl="0" indent="0" algn="l" rtl="0">
              <a:spcBef>
                <a:spcPts val="480"/>
              </a:spcBef>
              <a:spcAft>
                <a:spcPts val="1200"/>
              </a:spcAft>
              <a:buSzPts val="2040"/>
              <a:buNone/>
            </a:pPr>
            <a:endParaRPr sz="1800">
              <a:solidFill>
                <a:schemeClr val="accent1"/>
              </a:solidFill>
              <a:latin typeface="Proxima Nova"/>
              <a:ea typeface="Proxima Nova"/>
              <a:cs typeface="Proxima Nova"/>
              <a:sym typeface="Proxima Nova"/>
            </a:endParaRPr>
          </a:p>
        </p:txBody>
      </p:sp>
      <p:sp>
        <p:nvSpPr>
          <p:cNvPr id="276" name="Google Shape;276;p43"/>
          <p:cNvSpPr txBox="1">
            <a:spLocks noGrp="1"/>
          </p:cNvSpPr>
          <p:nvPr>
            <p:ph type="title"/>
          </p:nvPr>
        </p:nvSpPr>
        <p:spPr>
          <a:xfrm>
            <a:off x="311700" y="237825"/>
            <a:ext cx="8520600" cy="623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2"/>
              </a:buClr>
              <a:buSzPct val="96774"/>
              <a:buFont typeface="Arial"/>
              <a:buNone/>
            </a:pPr>
            <a:r>
              <a:rPr lang="en" sz="3720">
                <a:latin typeface="Proxima Nova"/>
                <a:ea typeface="Proxima Nova"/>
                <a:cs typeface="Proxima Nova"/>
                <a:sym typeface="Proxima Nova"/>
              </a:rPr>
              <a:t>The </a:t>
            </a:r>
            <a:r>
              <a:rPr lang="en" sz="3720"/>
              <a:t>R</a:t>
            </a:r>
            <a:r>
              <a:rPr lang="en" sz="3720">
                <a:latin typeface="Proxima Nova"/>
                <a:ea typeface="Proxima Nova"/>
                <a:cs typeface="Proxima Nova"/>
                <a:sym typeface="Proxima Nova"/>
              </a:rPr>
              <a:t>esult of </a:t>
            </a:r>
            <a:r>
              <a:rPr lang="en" sz="3720"/>
              <a:t>B</a:t>
            </a:r>
            <a:r>
              <a:rPr lang="en" sz="3720">
                <a:latin typeface="Proxima Nova"/>
                <a:ea typeface="Proxima Nova"/>
                <a:cs typeface="Proxima Nova"/>
                <a:sym typeface="Proxima Nova"/>
              </a:rPr>
              <a:t>ig </a:t>
            </a:r>
            <a:r>
              <a:rPr lang="en" sz="3720"/>
              <a:t>B</a:t>
            </a:r>
            <a:r>
              <a:rPr lang="en" sz="3720">
                <a:latin typeface="Proxima Nova"/>
                <a:ea typeface="Proxima Nova"/>
                <a:cs typeface="Proxima Nova"/>
                <a:sym typeface="Proxima Nova"/>
              </a:rPr>
              <a:t>rains?</a:t>
            </a:r>
            <a:endParaRPr sz="3720">
              <a:latin typeface="Proxima Nova"/>
              <a:ea typeface="Proxima Nova"/>
              <a:cs typeface="Proxima Nova"/>
              <a:sym typeface="Proxima Nova"/>
            </a:endParaRPr>
          </a:p>
          <a:p>
            <a:pPr marL="0" lvl="0" indent="0" algn="ctr"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4"/>
          <p:cNvSpPr txBox="1">
            <a:spLocks noGrp="1"/>
          </p:cNvSpPr>
          <p:nvPr>
            <p:ph type="title"/>
          </p:nvPr>
        </p:nvSpPr>
        <p:spPr>
          <a:xfrm>
            <a:off x="311700" y="237825"/>
            <a:ext cx="8520600" cy="6237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2"/>
              </a:buClr>
              <a:buSzPct val="100000"/>
              <a:buFont typeface="Arial"/>
              <a:buNone/>
            </a:pPr>
            <a:r>
              <a:rPr lang="en">
                <a:latin typeface="Proxima Nova"/>
                <a:ea typeface="Proxima Nova"/>
                <a:cs typeface="Proxima Nova"/>
                <a:sym typeface="Proxima Nova"/>
              </a:rPr>
              <a:t>Houston we have a problem</a:t>
            </a:r>
            <a:endParaRPr>
              <a:latin typeface="Proxima Nova"/>
              <a:ea typeface="Proxima Nova"/>
              <a:cs typeface="Proxima Nova"/>
              <a:sym typeface="Proxima Nova"/>
            </a:endParaRPr>
          </a:p>
        </p:txBody>
      </p:sp>
      <p:sp>
        <p:nvSpPr>
          <p:cNvPr id="282" name="Google Shape;282;p44"/>
          <p:cNvSpPr txBox="1">
            <a:spLocks noGrp="1"/>
          </p:cNvSpPr>
          <p:nvPr>
            <p:ph type="body" idx="1"/>
          </p:nvPr>
        </p:nvSpPr>
        <p:spPr>
          <a:xfrm>
            <a:off x="136125" y="1451625"/>
            <a:ext cx="8833800" cy="3076200"/>
          </a:xfrm>
          <a:prstGeom prst="rect">
            <a:avLst/>
          </a:prstGeom>
          <a:noFill/>
          <a:ln>
            <a:noFill/>
          </a:ln>
        </p:spPr>
        <p:txBody>
          <a:bodyPr spcFirstLastPara="1" wrap="square" lIns="91425" tIns="45700" rIns="91425" bIns="45700" anchor="t" anchorCtr="0">
            <a:noAutofit/>
          </a:bodyPr>
          <a:lstStyle/>
          <a:p>
            <a:pPr marL="457200" lvl="0" indent="-342900" algn="l" rtl="0">
              <a:spcBef>
                <a:spcPts val="0"/>
              </a:spcBef>
              <a:spcAft>
                <a:spcPts val="0"/>
              </a:spcAft>
              <a:buClr>
                <a:schemeClr val="accent1"/>
              </a:buClr>
              <a:buSzPts val="1800"/>
              <a:buFont typeface="Proxima Nova"/>
              <a:buChar char="●"/>
            </a:pPr>
            <a:r>
              <a:rPr lang="en" sz="1800">
                <a:solidFill>
                  <a:schemeClr val="accent1"/>
                </a:solidFill>
                <a:latin typeface="Proxima Nova"/>
                <a:ea typeface="Proxima Nova"/>
                <a:cs typeface="Proxima Nova"/>
                <a:sym typeface="Proxima Nova"/>
              </a:rPr>
              <a:t>Body Weight: Then and Now</a:t>
            </a:r>
            <a:endParaRPr sz="1800">
              <a:solidFill>
                <a:schemeClr val="accent1"/>
              </a:solidFill>
              <a:latin typeface="Proxima Nova"/>
              <a:ea typeface="Proxima Nova"/>
              <a:cs typeface="Proxima Nova"/>
              <a:sym typeface="Proxima Nova"/>
            </a:endParaRPr>
          </a:p>
          <a:p>
            <a:pPr marL="457200" lvl="0" indent="-342900" algn="l" rtl="0">
              <a:spcBef>
                <a:spcPts val="0"/>
              </a:spcBef>
              <a:spcAft>
                <a:spcPts val="0"/>
              </a:spcAft>
              <a:buClr>
                <a:schemeClr val="accent1"/>
              </a:buClr>
              <a:buSzPts val="1800"/>
              <a:buFont typeface="Proxima Nova"/>
              <a:buChar char="●"/>
            </a:pPr>
            <a:r>
              <a:rPr lang="en" sz="1800">
                <a:solidFill>
                  <a:schemeClr val="accent1"/>
                </a:solidFill>
                <a:latin typeface="Proxima Nova"/>
                <a:ea typeface="Proxima Nova"/>
                <a:cs typeface="Proxima Nova"/>
                <a:sym typeface="Proxima Nova"/>
              </a:rPr>
              <a:t>Early genus homo: 30-40 kg</a:t>
            </a:r>
            <a:endParaRPr sz="1800">
              <a:solidFill>
                <a:schemeClr val="accent1"/>
              </a:solidFill>
              <a:latin typeface="Proxima Nova"/>
              <a:ea typeface="Proxima Nova"/>
              <a:cs typeface="Proxima Nova"/>
              <a:sym typeface="Proxima Nova"/>
            </a:endParaRPr>
          </a:p>
          <a:p>
            <a:pPr marL="457200" lvl="0" indent="-342900" algn="l" rtl="0">
              <a:spcBef>
                <a:spcPts val="0"/>
              </a:spcBef>
              <a:spcAft>
                <a:spcPts val="0"/>
              </a:spcAft>
              <a:buClr>
                <a:schemeClr val="accent1"/>
              </a:buClr>
              <a:buSzPts val="1800"/>
              <a:buFont typeface="Proxima Nova"/>
              <a:buChar char="●"/>
            </a:pPr>
            <a:r>
              <a:rPr lang="en" sz="1800">
                <a:solidFill>
                  <a:schemeClr val="accent1"/>
                </a:solidFill>
                <a:latin typeface="Proxima Nova"/>
                <a:ea typeface="Proxima Nova"/>
                <a:cs typeface="Proxima Nova"/>
                <a:sym typeface="Proxima Nova"/>
              </a:rPr>
              <a:t>Modern Homo sapiens: 40-80 kg </a:t>
            </a:r>
            <a:endParaRPr sz="1800">
              <a:solidFill>
                <a:schemeClr val="accent1"/>
              </a:solidFill>
              <a:latin typeface="Proxima Nova"/>
              <a:ea typeface="Proxima Nova"/>
              <a:cs typeface="Proxima Nova"/>
              <a:sym typeface="Proxima Nova"/>
            </a:endParaRPr>
          </a:p>
          <a:p>
            <a:pPr marL="914400" lvl="1" indent="-342900" algn="l" rtl="0">
              <a:spcBef>
                <a:spcPts val="0"/>
              </a:spcBef>
              <a:spcAft>
                <a:spcPts val="0"/>
              </a:spcAft>
              <a:buClr>
                <a:schemeClr val="accent1"/>
              </a:buClr>
              <a:buSzPts val="1800"/>
              <a:buFont typeface="Proxima Nova"/>
              <a:buChar char="○"/>
            </a:pPr>
            <a:r>
              <a:rPr lang="en" sz="1800">
                <a:solidFill>
                  <a:schemeClr val="accent1"/>
                </a:solidFill>
                <a:latin typeface="Proxima Nova"/>
                <a:ea typeface="Proxima Nova"/>
                <a:cs typeface="Proxima Nova"/>
                <a:sym typeface="Proxima Nova"/>
              </a:rPr>
              <a:t>Enough time to allow change of body mass?</a:t>
            </a:r>
            <a:endParaRPr sz="1800">
              <a:solidFill>
                <a:schemeClr val="accent1"/>
              </a:solidFill>
              <a:latin typeface="Proxima Nova"/>
              <a:ea typeface="Proxima Nova"/>
              <a:cs typeface="Proxima Nova"/>
              <a:sym typeface="Proxima Nova"/>
            </a:endParaRPr>
          </a:p>
          <a:p>
            <a:pPr marL="1371600" lvl="2" indent="-342900" algn="l" rtl="0">
              <a:spcBef>
                <a:spcPts val="0"/>
              </a:spcBef>
              <a:spcAft>
                <a:spcPts val="0"/>
              </a:spcAft>
              <a:buClr>
                <a:schemeClr val="accent1"/>
              </a:buClr>
              <a:buSzPts val="1800"/>
              <a:buFont typeface="Proxima Nova"/>
              <a:buChar char="■"/>
            </a:pPr>
            <a:r>
              <a:rPr lang="en" sz="1800">
                <a:solidFill>
                  <a:schemeClr val="accent1"/>
                </a:solidFill>
                <a:latin typeface="Proxima Nova"/>
                <a:ea typeface="Proxima Nova"/>
                <a:cs typeface="Proxima Nova"/>
                <a:sym typeface="Proxima Nova"/>
              </a:rPr>
              <a:t>Was the change through natural selection or cultural evolution?</a:t>
            </a:r>
            <a:endParaRPr sz="1800">
              <a:solidFill>
                <a:schemeClr val="accent1"/>
              </a:solidFill>
              <a:latin typeface="Proxima Nova"/>
              <a:ea typeface="Proxima Nova"/>
              <a:cs typeface="Proxima Nova"/>
              <a:sym typeface="Proxima Nova"/>
            </a:endParaRPr>
          </a:p>
          <a:p>
            <a:pPr marL="457200" lvl="0" indent="-342900" algn="l" rtl="0">
              <a:spcBef>
                <a:spcPts val="0"/>
              </a:spcBef>
              <a:spcAft>
                <a:spcPts val="0"/>
              </a:spcAft>
              <a:buClr>
                <a:schemeClr val="accent1"/>
              </a:buClr>
              <a:buSzPts val="1800"/>
              <a:buFont typeface="Proxima Nova"/>
              <a:buChar char="●"/>
            </a:pPr>
            <a:r>
              <a:rPr lang="en" sz="1800">
                <a:solidFill>
                  <a:schemeClr val="accent1"/>
                </a:solidFill>
                <a:latin typeface="Proxima Nova"/>
                <a:ea typeface="Proxima Nova"/>
                <a:cs typeface="Proxima Nova"/>
                <a:sym typeface="Proxima Nova"/>
              </a:rPr>
              <a:t>Consequences? </a:t>
            </a:r>
            <a:endParaRPr sz="1800">
              <a:solidFill>
                <a:schemeClr val="accent1"/>
              </a:solidFill>
              <a:latin typeface="Proxima Nova"/>
              <a:ea typeface="Proxima Nova"/>
              <a:cs typeface="Proxima Nova"/>
              <a:sym typeface="Proxima Nova"/>
            </a:endParaRPr>
          </a:p>
          <a:p>
            <a:pPr marL="914400" lvl="1" indent="-342900" algn="l" rtl="0">
              <a:spcBef>
                <a:spcPts val="0"/>
              </a:spcBef>
              <a:spcAft>
                <a:spcPts val="0"/>
              </a:spcAft>
              <a:buClr>
                <a:schemeClr val="accent1"/>
              </a:buClr>
              <a:buSzPts val="1800"/>
              <a:buFont typeface="Proxima Nova"/>
              <a:buChar char="○"/>
            </a:pPr>
            <a:r>
              <a:rPr lang="en" sz="1800">
                <a:solidFill>
                  <a:schemeClr val="accent1"/>
                </a:solidFill>
                <a:latin typeface="Proxima Nova"/>
                <a:ea typeface="Proxima Nova"/>
                <a:cs typeface="Proxima Nova"/>
                <a:sym typeface="Proxima Nova"/>
              </a:rPr>
              <a:t>Think structurally. Took millions of years for our hunter gather biology to evolve. Then exponential cultural growth allowed for farming about 12,000 years ago. Did we have enough time to evolve to tolerate such plentiful kcal resources?</a:t>
            </a:r>
            <a:endParaRPr sz="1800">
              <a:solidFill>
                <a:schemeClr val="accent1"/>
              </a:solidFill>
              <a:latin typeface="Proxima Nova"/>
              <a:ea typeface="Proxima Nova"/>
              <a:cs typeface="Proxima Nova"/>
              <a:sym typeface="Proxima Nov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45"/>
          <p:cNvPicPr preferRelativeResize="0"/>
          <p:nvPr/>
        </p:nvPicPr>
        <p:blipFill rotWithShape="1">
          <a:blip r:embed="rId3">
            <a:alphaModFix amt="19000"/>
          </a:blip>
          <a:srcRect/>
          <a:stretch/>
        </p:blipFill>
        <p:spPr>
          <a:xfrm>
            <a:off x="2259500" y="2818875"/>
            <a:ext cx="4528676" cy="2155650"/>
          </a:xfrm>
          <a:prstGeom prst="rect">
            <a:avLst/>
          </a:prstGeom>
          <a:noFill/>
          <a:ln>
            <a:noFill/>
          </a:ln>
        </p:spPr>
      </p:pic>
      <p:sp>
        <p:nvSpPr>
          <p:cNvPr id="288" name="Google Shape;288;p45"/>
          <p:cNvSpPr txBox="1">
            <a:spLocks noGrp="1"/>
          </p:cNvSpPr>
          <p:nvPr>
            <p:ph type="title"/>
          </p:nvPr>
        </p:nvSpPr>
        <p:spPr>
          <a:xfrm>
            <a:off x="311700" y="237825"/>
            <a:ext cx="8520600" cy="6237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2"/>
              </a:buClr>
              <a:buSzPct val="100000"/>
              <a:buFont typeface="Arial"/>
              <a:buNone/>
            </a:pPr>
            <a:r>
              <a:rPr lang="en"/>
              <a:t>Houston we have a problem</a:t>
            </a:r>
            <a:endParaRPr/>
          </a:p>
        </p:txBody>
      </p:sp>
      <p:sp>
        <p:nvSpPr>
          <p:cNvPr id="289" name="Google Shape;289;p45"/>
          <p:cNvSpPr txBox="1">
            <a:spLocks noGrp="1"/>
          </p:cNvSpPr>
          <p:nvPr>
            <p:ph type="body" idx="1"/>
          </p:nvPr>
        </p:nvSpPr>
        <p:spPr>
          <a:xfrm>
            <a:off x="311700" y="1485225"/>
            <a:ext cx="8419800" cy="3076200"/>
          </a:xfrm>
          <a:prstGeom prst="rect">
            <a:avLst/>
          </a:prstGeom>
          <a:noFill/>
          <a:ln>
            <a:noFill/>
          </a:ln>
        </p:spPr>
        <p:txBody>
          <a:bodyPr spcFirstLastPara="1" wrap="square" lIns="91425" tIns="45700" rIns="91425" bIns="45700" anchor="t" anchorCtr="0">
            <a:noAutofit/>
          </a:bodyPr>
          <a:lstStyle/>
          <a:p>
            <a:pPr marL="457200" lvl="0" indent="-342900" algn="l" rtl="0">
              <a:spcBef>
                <a:spcPts val="0"/>
              </a:spcBef>
              <a:spcAft>
                <a:spcPts val="0"/>
              </a:spcAft>
              <a:buSzPts val="1800"/>
              <a:buFont typeface="Proxima Nova"/>
              <a:buChar char="●"/>
            </a:pPr>
            <a:r>
              <a:rPr lang="en" sz="1800">
                <a:latin typeface="Proxima Nova"/>
                <a:ea typeface="Proxima Nova"/>
                <a:cs typeface="Proxima Nova"/>
                <a:sym typeface="Proxima Nova"/>
              </a:rPr>
              <a:t>Over the course of 6 to 7 million years of human evolution there have been many environmental changes. </a:t>
            </a:r>
            <a:endParaRPr sz="1800">
              <a:latin typeface="Proxima Nova"/>
              <a:ea typeface="Proxima Nova"/>
              <a:cs typeface="Proxima Nova"/>
              <a:sym typeface="Proxima Nova"/>
            </a:endParaRPr>
          </a:p>
          <a:p>
            <a:pPr marL="457200" lvl="0" indent="-342900" algn="l" rtl="0">
              <a:spcBef>
                <a:spcPts val="0"/>
              </a:spcBef>
              <a:spcAft>
                <a:spcPts val="0"/>
              </a:spcAft>
              <a:buSzPts val="1800"/>
              <a:buFont typeface="Proxima Nova"/>
              <a:buChar char="●"/>
            </a:pPr>
            <a:r>
              <a:rPr lang="en" sz="1800">
                <a:latin typeface="Proxima Nova"/>
                <a:ea typeface="Proxima Nova"/>
                <a:cs typeface="Proxima Nova"/>
                <a:sym typeface="Proxima Nova"/>
              </a:rPr>
              <a:t>These different environments certainly affected human reproductive success and were the</a:t>
            </a:r>
            <a:r>
              <a:rPr lang="en" sz="1800" i="1"/>
              <a:t> driving force of natural selection and biological evolution. </a:t>
            </a:r>
            <a:endParaRPr sz="1800" i="1"/>
          </a:p>
          <a:p>
            <a:pPr marL="457200" lvl="0" indent="-342900" algn="l" rtl="0">
              <a:spcBef>
                <a:spcPts val="0"/>
              </a:spcBef>
              <a:spcAft>
                <a:spcPts val="0"/>
              </a:spcAft>
              <a:buSzPts val="1800"/>
              <a:buFont typeface="Proxima Nova"/>
              <a:buChar char="●"/>
            </a:pPr>
            <a:r>
              <a:rPr lang="en" sz="1800" i="1">
                <a:latin typeface="Proxima Nova"/>
                <a:ea typeface="Proxima Nova"/>
                <a:cs typeface="Proxima Nova"/>
                <a:sym typeface="Proxima Nova"/>
              </a:rPr>
              <a:t>Now we have become smart enough to quickly manipulate and change our environment</a:t>
            </a:r>
            <a:r>
              <a:rPr lang="en" sz="1800">
                <a:latin typeface="Proxima Nova"/>
                <a:ea typeface="Proxima Nova"/>
                <a:cs typeface="Proxima Nova"/>
                <a:sym typeface="Proxima Nova"/>
              </a:rPr>
              <a:t>.</a:t>
            </a:r>
            <a:endParaRPr sz="1800">
              <a:latin typeface="Proxima Nova"/>
              <a:ea typeface="Proxima Nova"/>
              <a:cs typeface="Proxima Nova"/>
              <a:sym typeface="Proxima Nova"/>
            </a:endParaRPr>
          </a:p>
          <a:p>
            <a:pPr marL="182880" lvl="0" indent="-53339" algn="l" rtl="0">
              <a:spcBef>
                <a:spcPts val="480"/>
              </a:spcBef>
              <a:spcAft>
                <a:spcPts val="1200"/>
              </a:spcAft>
              <a:buSzPts val="2040"/>
              <a:buNone/>
            </a:pPr>
            <a:endParaRPr sz="1800">
              <a:latin typeface="Proxima Nova"/>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p:nvPr/>
        </p:nvSpPr>
        <p:spPr>
          <a:xfrm>
            <a:off x="383443" y="1432550"/>
            <a:ext cx="7620000" cy="2866200"/>
          </a:xfrm>
          <a:prstGeom prst="rect">
            <a:avLst/>
          </a:prstGeom>
          <a:noFill/>
          <a:ln>
            <a:noFill/>
          </a:ln>
        </p:spPr>
        <p:txBody>
          <a:bodyPr spcFirstLastPara="1" wrap="square" lIns="91425" tIns="45700" rIns="91425" bIns="45700" anchor="t" anchorCtr="0">
            <a:noAutofit/>
          </a:bodyPr>
          <a:lstStyle/>
          <a:p>
            <a:pPr marL="457200" marR="0" lvl="0" indent="-355600" algn="l" rtl="0">
              <a:lnSpc>
                <a:spcPct val="115000"/>
              </a:lnSpc>
              <a:spcBef>
                <a:spcPts val="1000"/>
              </a:spcBef>
              <a:spcAft>
                <a:spcPts val="0"/>
              </a:spcAft>
              <a:buClr>
                <a:schemeClr val="accent1"/>
              </a:buClr>
              <a:buSzPts val="2000"/>
              <a:buFont typeface="Proxima Nova Semibold"/>
              <a:buChar char="●"/>
            </a:pPr>
            <a:r>
              <a:rPr lang="en" sz="2000">
                <a:solidFill>
                  <a:schemeClr val="accent1"/>
                </a:solidFill>
                <a:latin typeface="Proxima Nova Semibold"/>
                <a:ea typeface="Proxima Nova Semibold"/>
                <a:cs typeface="Proxima Nova Semibold"/>
                <a:sym typeface="Proxima Nova Semibold"/>
              </a:rPr>
              <a:t>Understand the overall process of human evolution, major evolutionary milestones and why they occurred </a:t>
            </a:r>
            <a:endParaRPr sz="2000">
              <a:solidFill>
                <a:schemeClr val="accent1"/>
              </a:solidFill>
              <a:latin typeface="Proxima Nova Semibold"/>
              <a:ea typeface="Proxima Nova Semibold"/>
              <a:cs typeface="Proxima Nova Semibold"/>
              <a:sym typeface="Proxima Nova Semibold"/>
            </a:endParaRPr>
          </a:p>
          <a:p>
            <a:pPr marL="457200" marR="0" lvl="0" indent="-355600" algn="l" rtl="0">
              <a:lnSpc>
                <a:spcPct val="115000"/>
              </a:lnSpc>
              <a:spcBef>
                <a:spcPts val="0"/>
              </a:spcBef>
              <a:spcAft>
                <a:spcPts val="0"/>
              </a:spcAft>
              <a:buClr>
                <a:schemeClr val="accent1"/>
              </a:buClr>
              <a:buSzPts val="2000"/>
              <a:buFont typeface="Proxima Nova Semibold"/>
              <a:buChar char="●"/>
            </a:pPr>
            <a:r>
              <a:rPr lang="en" sz="2000">
                <a:solidFill>
                  <a:schemeClr val="accent1"/>
                </a:solidFill>
                <a:latin typeface="Proxima Nova Semibold"/>
                <a:ea typeface="Proxima Nova Semibold"/>
                <a:cs typeface="Proxima Nova Semibold"/>
                <a:sym typeface="Proxima Nova Semibold"/>
              </a:rPr>
              <a:t>Learn meaning of cultural evolution and evolutionary mismatch hypothesis</a:t>
            </a:r>
            <a:endParaRPr sz="2000">
              <a:solidFill>
                <a:schemeClr val="accent1"/>
              </a:solidFill>
              <a:latin typeface="Proxima Nova Semibold"/>
              <a:ea typeface="Proxima Nova Semibold"/>
              <a:cs typeface="Proxima Nova Semibold"/>
              <a:sym typeface="Proxima Nova Semibold"/>
            </a:endParaRPr>
          </a:p>
          <a:p>
            <a:pPr marL="457200" marR="0" lvl="0" indent="-355600" algn="l" rtl="0">
              <a:lnSpc>
                <a:spcPct val="115000"/>
              </a:lnSpc>
              <a:spcBef>
                <a:spcPts val="0"/>
              </a:spcBef>
              <a:spcAft>
                <a:spcPts val="0"/>
              </a:spcAft>
              <a:buClr>
                <a:schemeClr val="accent1"/>
              </a:buClr>
              <a:buSzPts val="2000"/>
              <a:buFont typeface="Proxima Nova Semibold"/>
              <a:buChar char="●"/>
            </a:pPr>
            <a:r>
              <a:rPr lang="en" sz="2000">
                <a:solidFill>
                  <a:schemeClr val="accent1"/>
                </a:solidFill>
                <a:latin typeface="Proxima Nova Semibold"/>
                <a:ea typeface="Proxima Nova Semibold"/>
                <a:cs typeface="Proxima Nova Semibold"/>
                <a:sym typeface="Proxima Nova Semibold"/>
              </a:rPr>
              <a:t>Understand important cultural evolutionary events and significance of bipedalism </a:t>
            </a:r>
            <a:endParaRPr sz="2000">
              <a:solidFill>
                <a:schemeClr val="accent1"/>
              </a:solidFill>
              <a:latin typeface="Proxima Nova Semibold"/>
              <a:ea typeface="Proxima Nova Semibold"/>
              <a:cs typeface="Proxima Nova Semibold"/>
              <a:sym typeface="Proxima Nova Semibold"/>
            </a:endParaRPr>
          </a:p>
          <a:p>
            <a:pPr marL="457200" marR="0" lvl="0" indent="-355600" algn="l" rtl="0">
              <a:lnSpc>
                <a:spcPct val="115000"/>
              </a:lnSpc>
              <a:spcBef>
                <a:spcPts val="0"/>
              </a:spcBef>
              <a:spcAft>
                <a:spcPts val="0"/>
              </a:spcAft>
              <a:buClr>
                <a:schemeClr val="accent1"/>
              </a:buClr>
              <a:buSzPts val="2000"/>
              <a:buFont typeface="Proxima Nova Semibold"/>
              <a:buChar char="●"/>
            </a:pPr>
            <a:r>
              <a:rPr lang="en" sz="2000">
                <a:solidFill>
                  <a:schemeClr val="accent1"/>
                </a:solidFill>
                <a:latin typeface="Proxima Nova Semibold"/>
                <a:ea typeface="Proxima Nova Semibold"/>
                <a:cs typeface="Proxima Nova Semibold"/>
                <a:sym typeface="Proxima Nova Semibold"/>
              </a:rPr>
              <a:t>Learn relevance of content as it relates to current intervention strategy</a:t>
            </a:r>
            <a:endParaRPr sz="2000">
              <a:solidFill>
                <a:schemeClr val="accent1"/>
              </a:solidFill>
              <a:latin typeface="Proxima Nova Semibold"/>
              <a:ea typeface="Proxima Nova Semibold"/>
              <a:cs typeface="Proxima Nova Semibold"/>
              <a:sym typeface="Proxima Nova Semibold"/>
            </a:endParaRPr>
          </a:p>
        </p:txBody>
      </p:sp>
      <p:sp>
        <p:nvSpPr>
          <p:cNvPr id="106" name="Google Shape;106;p19"/>
          <p:cNvSpPr txBox="1">
            <a:spLocks noGrp="1"/>
          </p:cNvSpPr>
          <p:nvPr>
            <p:ph type="title"/>
          </p:nvPr>
        </p:nvSpPr>
        <p:spPr>
          <a:xfrm>
            <a:off x="311700" y="231975"/>
            <a:ext cx="8520600" cy="623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latin typeface="Proxima Nova"/>
                <a:ea typeface="Proxima Nova"/>
                <a:cs typeface="Proxima Nova"/>
                <a:sym typeface="Proxima Nova"/>
              </a:rPr>
              <a:t>Learning Goals</a:t>
            </a:r>
            <a:endParaRPr>
              <a:latin typeface="Proxima Nova"/>
              <a:ea typeface="Proxima Nova"/>
              <a:cs typeface="Proxima Nova"/>
              <a:sym typeface="Proxima Nov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6"/>
          <p:cNvSpPr txBox="1">
            <a:spLocks noGrp="1"/>
          </p:cNvSpPr>
          <p:nvPr>
            <p:ph type="title"/>
          </p:nvPr>
        </p:nvSpPr>
        <p:spPr>
          <a:xfrm>
            <a:off x="311700" y="237825"/>
            <a:ext cx="8520600" cy="623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000"/>
              <a:buFont typeface="Arial"/>
              <a:buNone/>
            </a:pPr>
            <a:r>
              <a:rPr lang="en"/>
              <a:t>Cultural Evolution: Hold on?</a:t>
            </a:r>
            <a:endParaRPr/>
          </a:p>
        </p:txBody>
      </p:sp>
      <p:sp>
        <p:nvSpPr>
          <p:cNvPr id="295" name="Google Shape;295;p46"/>
          <p:cNvSpPr txBox="1">
            <a:spLocks noGrp="1"/>
          </p:cNvSpPr>
          <p:nvPr>
            <p:ph type="body" idx="1"/>
          </p:nvPr>
        </p:nvSpPr>
        <p:spPr>
          <a:xfrm>
            <a:off x="311700" y="1573250"/>
            <a:ext cx="8101800" cy="3076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040"/>
              <a:buNone/>
            </a:pPr>
            <a:r>
              <a:rPr lang="en" sz="1800" i="1">
                <a:solidFill>
                  <a:schemeClr val="accent1"/>
                </a:solidFill>
                <a:latin typeface="Proxima Nova"/>
                <a:ea typeface="Proxima Nova"/>
                <a:cs typeface="Proxima Nova"/>
                <a:sym typeface="Proxima Nova"/>
              </a:rPr>
              <a:t>Have we become too smart for our own good?</a:t>
            </a:r>
            <a:endParaRPr sz="1800" i="1">
              <a:solidFill>
                <a:schemeClr val="accent1"/>
              </a:solidFill>
              <a:latin typeface="Proxima Nova"/>
              <a:ea typeface="Proxima Nova"/>
              <a:cs typeface="Proxima Nova"/>
              <a:sym typeface="Proxima Nova"/>
            </a:endParaRPr>
          </a:p>
          <a:p>
            <a:pPr marL="457200" lvl="0" indent="-342900" algn="l" rtl="0">
              <a:spcBef>
                <a:spcPts val="0"/>
              </a:spcBef>
              <a:spcAft>
                <a:spcPts val="0"/>
              </a:spcAft>
              <a:buClr>
                <a:schemeClr val="accent1"/>
              </a:buClr>
              <a:buSzPts val="1800"/>
              <a:buFont typeface="Proxima Nova"/>
              <a:buChar char="●"/>
            </a:pPr>
            <a:r>
              <a:rPr lang="en" sz="1800">
                <a:solidFill>
                  <a:schemeClr val="accent1"/>
                </a:solidFill>
                <a:latin typeface="Proxima Nova"/>
                <a:ea typeface="Proxima Nova"/>
                <a:cs typeface="Proxima Nova"/>
                <a:sym typeface="Proxima Nova"/>
              </a:rPr>
              <a:t>Homo sapiens have became the dominant predator on eart</a:t>
            </a:r>
            <a:r>
              <a:rPr lang="en" sz="1800">
                <a:solidFill>
                  <a:schemeClr val="accent1"/>
                </a:solidFill>
              </a:rPr>
              <a:t>h</a:t>
            </a:r>
            <a:endParaRPr sz="1800">
              <a:solidFill>
                <a:schemeClr val="accent1"/>
              </a:solidFill>
            </a:endParaRPr>
          </a:p>
          <a:p>
            <a:pPr marL="914400" lvl="1" indent="-342900" algn="l" rtl="0">
              <a:spcBef>
                <a:spcPts val="0"/>
              </a:spcBef>
              <a:spcAft>
                <a:spcPts val="0"/>
              </a:spcAft>
              <a:buClr>
                <a:schemeClr val="accent1"/>
              </a:buClr>
              <a:buSzPts val="1800"/>
              <a:buFont typeface="Proxima Nova"/>
              <a:buChar char="○"/>
            </a:pPr>
            <a:r>
              <a:rPr lang="en" sz="1800">
                <a:solidFill>
                  <a:schemeClr val="accent1"/>
                </a:solidFill>
                <a:latin typeface="Proxima Nova"/>
                <a:ea typeface="Proxima Nova"/>
                <a:cs typeface="Proxima Nova"/>
                <a:sym typeface="Proxima Nova"/>
              </a:rPr>
              <a:t>For the preceding millions of years Homo sapiens were a middle of the road species </a:t>
            </a:r>
            <a:endParaRPr sz="1800">
              <a:solidFill>
                <a:schemeClr val="accent1"/>
              </a:solidFill>
            </a:endParaRPr>
          </a:p>
          <a:p>
            <a:pPr marL="914400" lvl="1" indent="-342900" algn="l" rtl="0">
              <a:spcBef>
                <a:spcPts val="0"/>
              </a:spcBef>
              <a:spcAft>
                <a:spcPts val="0"/>
              </a:spcAft>
              <a:buClr>
                <a:schemeClr val="accent1"/>
              </a:buClr>
              <a:buSzPts val="1800"/>
              <a:buFont typeface="Proxima Nova"/>
              <a:buChar char="○"/>
            </a:pPr>
            <a:r>
              <a:rPr lang="en" sz="1800">
                <a:solidFill>
                  <a:schemeClr val="accent1"/>
                </a:solidFill>
                <a:latin typeface="Proxima Nova"/>
                <a:ea typeface="Proxima Nova"/>
                <a:cs typeface="Proxima Nova"/>
                <a:sym typeface="Proxima Nova"/>
              </a:rPr>
              <a:t>Sapiens biology was not given time to adjust to this rapid change as we retained many adaptations from our evolutionary past. </a:t>
            </a:r>
            <a:endParaRPr sz="1800">
              <a:solidFill>
                <a:schemeClr val="accent1"/>
              </a:solidFill>
              <a:latin typeface="Proxima Nova"/>
              <a:ea typeface="Proxima Nova"/>
              <a:cs typeface="Proxima Nova"/>
              <a:sym typeface="Proxima Nova"/>
            </a:endParaRPr>
          </a:p>
          <a:p>
            <a:pPr marL="914400" lvl="1" indent="-342900" algn="l" rtl="0">
              <a:spcBef>
                <a:spcPts val="0"/>
              </a:spcBef>
              <a:spcAft>
                <a:spcPts val="0"/>
              </a:spcAft>
              <a:buClr>
                <a:schemeClr val="accent1"/>
              </a:buClr>
              <a:buSzPts val="1800"/>
              <a:buFont typeface="Proxima Nova"/>
              <a:buChar char="○"/>
            </a:pPr>
            <a:r>
              <a:rPr lang="en" sz="1800">
                <a:solidFill>
                  <a:schemeClr val="accent1"/>
                </a:solidFill>
                <a:latin typeface="Proxima Nova"/>
                <a:ea typeface="Proxima Nova"/>
                <a:cs typeface="Proxima Nova"/>
                <a:sym typeface="Proxima Nova"/>
              </a:rPr>
              <a:t>This has created many </a:t>
            </a:r>
            <a:r>
              <a:rPr lang="en" sz="1800" b="1" i="1">
                <a:solidFill>
                  <a:schemeClr val="accent1"/>
                </a:solidFill>
              </a:rPr>
              <a:t>evolutionary mismatches.</a:t>
            </a:r>
            <a:endParaRPr sz="1800" b="1">
              <a:solidFill>
                <a:schemeClr val="accent1"/>
              </a:solidFill>
            </a:endParaRPr>
          </a:p>
        </p:txBody>
      </p:sp>
      <p:sp>
        <p:nvSpPr>
          <p:cNvPr id="296" name="Google Shape;296;p46"/>
          <p:cNvSpPr txBox="1"/>
          <p:nvPr/>
        </p:nvSpPr>
        <p:spPr>
          <a:xfrm>
            <a:off x="0" y="4712400"/>
            <a:ext cx="6779400" cy="4311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800">
                <a:solidFill>
                  <a:srgbClr val="434343"/>
                </a:solidFill>
                <a:highlight>
                  <a:srgbClr val="FFFFFF"/>
                </a:highlight>
                <a:latin typeface="Proxima Nova"/>
                <a:ea typeface="Proxima Nova"/>
                <a:cs typeface="Proxima Nova"/>
                <a:sym typeface="Proxima Nova"/>
              </a:rPr>
              <a:t>Lieberman DE. </a:t>
            </a:r>
            <a:r>
              <a:rPr lang="en" sz="800" i="1">
                <a:solidFill>
                  <a:srgbClr val="434343"/>
                </a:solidFill>
                <a:highlight>
                  <a:srgbClr val="FFFFFF"/>
                </a:highlight>
                <a:latin typeface="Proxima Nova"/>
                <a:ea typeface="Proxima Nova"/>
                <a:cs typeface="Proxima Nova"/>
                <a:sym typeface="Proxima Nova"/>
              </a:rPr>
              <a:t>The Story of the Human Body: Evolution, Health, and Disease</a:t>
            </a:r>
            <a:r>
              <a:rPr lang="en" sz="800">
                <a:solidFill>
                  <a:srgbClr val="434343"/>
                </a:solidFill>
                <a:highlight>
                  <a:srgbClr val="FFFFFF"/>
                </a:highlight>
                <a:latin typeface="Proxima Nova"/>
                <a:ea typeface="Proxima Nova"/>
                <a:cs typeface="Proxima Nova"/>
                <a:sym typeface="Proxima Nova"/>
              </a:rPr>
              <a:t>. Vintage Books A Division of Random House LLC; 2013.</a:t>
            </a:r>
            <a:endParaRPr sz="800">
              <a:solidFill>
                <a:srgbClr val="434343"/>
              </a:solidFill>
              <a:highlight>
                <a:srgbClr val="FFFFFF"/>
              </a:highlight>
              <a:latin typeface="Proxima Nova"/>
              <a:ea typeface="Proxima Nova"/>
              <a:cs typeface="Proxima Nova"/>
              <a:sym typeface="Proxima Nova"/>
            </a:endParaRPr>
          </a:p>
          <a:p>
            <a:pPr marL="0" lvl="0" indent="0" algn="l" rtl="0">
              <a:lnSpc>
                <a:spcPct val="100000"/>
              </a:lnSpc>
              <a:spcBef>
                <a:spcPts val="0"/>
              </a:spcBef>
              <a:spcAft>
                <a:spcPts val="0"/>
              </a:spcAft>
              <a:buNone/>
            </a:pPr>
            <a:r>
              <a:rPr lang="en" sz="800">
                <a:solidFill>
                  <a:srgbClr val="434343"/>
                </a:solidFill>
                <a:highlight>
                  <a:srgbClr val="FFFFFF"/>
                </a:highlight>
                <a:latin typeface="Proxima Nova"/>
                <a:ea typeface="Proxima Nova"/>
                <a:cs typeface="Proxima Nova"/>
                <a:sym typeface="Proxima Nova"/>
              </a:rPr>
              <a:t>Harari, Y. N. (2015). </a:t>
            </a:r>
            <a:r>
              <a:rPr lang="en" sz="800" i="1">
                <a:solidFill>
                  <a:srgbClr val="434343"/>
                </a:solidFill>
                <a:highlight>
                  <a:srgbClr val="FFFFFF"/>
                </a:highlight>
                <a:latin typeface="Proxima Nova"/>
                <a:ea typeface="Proxima Nova"/>
                <a:cs typeface="Proxima Nova"/>
                <a:sym typeface="Proxima Nova"/>
              </a:rPr>
              <a:t>Sapiens.</a:t>
            </a:r>
            <a:r>
              <a:rPr lang="en" sz="800">
                <a:solidFill>
                  <a:srgbClr val="434343"/>
                </a:solidFill>
                <a:highlight>
                  <a:srgbClr val="FFFFFF"/>
                </a:highlight>
                <a:latin typeface="Proxima Nova"/>
                <a:ea typeface="Proxima Nova"/>
                <a:cs typeface="Proxima Nova"/>
                <a:sym typeface="Proxima Nova"/>
              </a:rPr>
              <a:t> New York: Harpers Collins. </a:t>
            </a:r>
            <a:endParaRPr sz="800">
              <a:solidFill>
                <a:srgbClr val="434343"/>
              </a:solidFill>
              <a:highlight>
                <a:srgbClr val="FFFFFF"/>
              </a:highlight>
              <a:latin typeface="Proxima Nova"/>
              <a:ea typeface="Proxima Nova"/>
              <a:cs typeface="Proxima Nova"/>
              <a:sym typeface="Proxima Nov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7"/>
          <p:cNvSpPr/>
          <p:nvPr/>
        </p:nvSpPr>
        <p:spPr>
          <a:xfrm>
            <a:off x="228600" y="1503898"/>
            <a:ext cx="8520600" cy="2985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i="0" u="none" strike="noStrike" cap="none">
                <a:solidFill>
                  <a:schemeClr val="accent1"/>
                </a:solidFill>
                <a:latin typeface="Proxima Nova"/>
                <a:ea typeface="Proxima Nova"/>
                <a:cs typeface="Proxima Nova"/>
                <a:sym typeface="Proxima Nova"/>
              </a:rPr>
              <a:t>Consequences? </a:t>
            </a:r>
            <a:endParaRPr sz="1800">
              <a:solidFill>
                <a:schemeClr val="accent1"/>
              </a:solidFill>
              <a:latin typeface="Proxima Nova"/>
              <a:ea typeface="Proxima Nova"/>
              <a:cs typeface="Proxima Nova"/>
              <a:sym typeface="Proxima Nova"/>
            </a:endParaRPr>
          </a:p>
          <a:p>
            <a:pPr marL="457200" marR="0" lvl="0" indent="-342900" algn="l" rtl="0">
              <a:spcBef>
                <a:spcPts val="0"/>
              </a:spcBef>
              <a:spcAft>
                <a:spcPts val="0"/>
              </a:spcAft>
              <a:buClr>
                <a:schemeClr val="accent1"/>
              </a:buClr>
              <a:buSzPts val="1800"/>
              <a:buFont typeface="Proxima Nova"/>
              <a:buChar char="●"/>
            </a:pPr>
            <a:r>
              <a:rPr lang="en" sz="1800" i="0" u="none" strike="noStrike" cap="none">
                <a:solidFill>
                  <a:schemeClr val="accent1"/>
                </a:solidFill>
                <a:latin typeface="Proxima Nova"/>
                <a:ea typeface="Proxima Nova"/>
                <a:cs typeface="Proxima Nova"/>
                <a:sym typeface="Proxima Nova"/>
              </a:rPr>
              <a:t>Other animals at the top of the food chain, such as lions and sharks, evolved into those positions slowly over millions of years. This enabled checks and balances that prevented lions and sharks from wrecking too much havoc on their ecosystem. </a:t>
            </a:r>
            <a:endParaRPr sz="1800">
              <a:solidFill>
                <a:schemeClr val="accent1"/>
              </a:solidFill>
              <a:latin typeface="Proxima Nova"/>
              <a:ea typeface="Proxima Nova"/>
              <a:cs typeface="Proxima Nova"/>
              <a:sym typeface="Proxima Nova"/>
            </a:endParaRPr>
          </a:p>
          <a:p>
            <a:pPr marL="914400" marR="0" lvl="1" indent="-342900" algn="l" rtl="0">
              <a:spcBef>
                <a:spcPts val="0"/>
              </a:spcBef>
              <a:spcAft>
                <a:spcPts val="0"/>
              </a:spcAft>
              <a:buClr>
                <a:schemeClr val="accent1"/>
              </a:buClr>
              <a:buSzPts val="1800"/>
              <a:buFont typeface="Proxima Nova"/>
              <a:buChar char="○"/>
            </a:pPr>
            <a:r>
              <a:rPr lang="en" sz="1800">
                <a:solidFill>
                  <a:schemeClr val="accent1"/>
                </a:solidFill>
                <a:latin typeface="Proxima Nova"/>
                <a:ea typeface="Proxima Nova"/>
                <a:cs typeface="Proxima Nova"/>
                <a:sym typeface="Proxima Nova"/>
              </a:rPr>
              <a:t>For</a:t>
            </a:r>
            <a:r>
              <a:rPr lang="en" sz="1800" i="0" u="none" strike="noStrike" cap="none">
                <a:solidFill>
                  <a:schemeClr val="accent1"/>
                </a:solidFill>
                <a:latin typeface="Proxima Nova"/>
                <a:ea typeface="Proxima Nova"/>
                <a:cs typeface="Proxima Nova"/>
                <a:sym typeface="Proxima Nova"/>
              </a:rPr>
              <a:t> example, gazelles evolved to run faster and hyenas cooperated more.</a:t>
            </a:r>
            <a:endParaRPr sz="1800">
              <a:solidFill>
                <a:schemeClr val="accent1"/>
              </a:solidFill>
              <a:latin typeface="Proxima Nova"/>
              <a:ea typeface="Proxima Nova"/>
              <a:cs typeface="Proxima Nova"/>
              <a:sym typeface="Proxima Nova"/>
            </a:endParaRPr>
          </a:p>
          <a:p>
            <a:pPr marL="457200" marR="0" lvl="0" indent="-342900" algn="l" rtl="0">
              <a:spcBef>
                <a:spcPts val="0"/>
              </a:spcBef>
              <a:spcAft>
                <a:spcPts val="0"/>
              </a:spcAft>
              <a:buClr>
                <a:schemeClr val="accent1"/>
              </a:buClr>
              <a:buSzPts val="1800"/>
              <a:buFont typeface="Proxima Nova"/>
              <a:buChar char="●"/>
            </a:pPr>
            <a:r>
              <a:rPr lang="en" sz="1800" i="0" u="none" strike="noStrike" cap="none">
                <a:solidFill>
                  <a:schemeClr val="accent1"/>
                </a:solidFill>
                <a:latin typeface="Proxima Nova"/>
                <a:ea typeface="Proxima Nova"/>
                <a:cs typeface="Proxima Nova"/>
                <a:sym typeface="Proxima Nova"/>
              </a:rPr>
              <a:t>Humans in contrast ascended so quickly to the top of the food chain that our ecosystem was not given time to adjust: Think climate change </a:t>
            </a:r>
            <a:endParaRPr sz="1800" i="0" u="none" strike="noStrike" cap="none">
              <a:solidFill>
                <a:schemeClr val="accent1"/>
              </a:solidFill>
              <a:latin typeface="Proxima Nova"/>
              <a:ea typeface="Proxima Nova"/>
              <a:cs typeface="Proxima Nova"/>
              <a:sym typeface="Proxima Nova"/>
            </a:endParaRPr>
          </a:p>
        </p:txBody>
      </p:sp>
      <p:sp>
        <p:nvSpPr>
          <p:cNvPr id="302" name="Google Shape;302;p47"/>
          <p:cNvSpPr/>
          <p:nvPr/>
        </p:nvSpPr>
        <p:spPr>
          <a:xfrm>
            <a:off x="228600" y="239453"/>
            <a:ext cx="8610600" cy="5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3300" b="1" i="0" u="none" strike="noStrike" cap="none">
                <a:solidFill>
                  <a:schemeClr val="lt1"/>
                </a:solidFill>
                <a:latin typeface="Proxima Nova"/>
                <a:ea typeface="Proxima Nova"/>
                <a:cs typeface="Proxima Nova"/>
                <a:sym typeface="Proxima Nova"/>
              </a:rPr>
              <a:t>Cultural Evolution: Global Concerns </a:t>
            </a:r>
            <a:endParaRPr sz="3300" b="1" i="0" u="none" strike="noStrike" cap="none">
              <a:solidFill>
                <a:schemeClr val="lt1"/>
              </a:solidFill>
              <a:latin typeface="Proxima Nova"/>
              <a:ea typeface="Proxima Nova"/>
              <a:cs typeface="Proxima Nova"/>
              <a:sym typeface="Proxima Nova"/>
            </a:endParaRPr>
          </a:p>
        </p:txBody>
      </p:sp>
      <p:sp>
        <p:nvSpPr>
          <p:cNvPr id="303" name="Google Shape;303;p47"/>
          <p:cNvSpPr txBox="1"/>
          <p:nvPr/>
        </p:nvSpPr>
        <p:spPr>
          <a:xfrm>
            <a:off x="0" y="4712400"/>
            <a:ext cx="6779400" cy="4311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800">
                <a:solidFill>
                  <a:srgbClr val="434343"/>
                </a:solidFill>
                <a:highlight>
                  <a:srgbClr val="FFFFFF"/>
                </a:highlight>
                <a:latin typeface="Proxima Nova"/>
                <a:ea typeface="Proxima Nova"/>
                <a:cs typeface="Proxima Nova"/>
                <a:sym typeface="Proxima Nova"/>
              </a:rPr>
              <a:t>Lieberman DE. </a:t>
            </a:r>
            <a:r>
              <a:rPr lang="en" sz="800" i="1">
                <a:solidFill>
                  <a:srgbClr val="434343"/>
                </a:solidFill>
                <a:highlight>
                  <a:srgbClr val="FFFFFF"/>
                </a:highlight>
                <a:latin typeface="Proxima Nova"/>
                <a:ea typeface="Proxima Nova"/>
                <a:cs typeface="Proxima Nova"/>
                <a:sym typeface="Proxima Nova"/>
              </a:rPr>
              <a:t>The Story of the Human Body: Evolution, Health, and Disease</a:t>
            </a:r>
            <a:r>
              <a:rPr lang="en" sz="800">
                <a:solidFill>
                  <a:srgbClr val="434343"/>
                </a:solidFill>
                <a:highlight>
                  <a:srgbClr val="FFFFFF"/>
                </a:highlight>
                <a:latin typeface="Proxima Nova"/>
                <a:ea typeface="Proxima Nova"/>
                <a:cs typeface="Proxima Nova"/>
                <a:sym typeface="Proxima Nova"/>
              </a:rPr>
              <a:t>. Vintage Books A Division of Random House LLC; 2013.</a:t>
            </a:r>
            <a:endParaRPr sz="800">
              <a:solidFill>
                <a:srgbClr val="434343"/>
              </a:solidFill>
              <a:highlight>
                <a:srgbClr val="FFFFFF"/>
              </a:highlight>
              <a:latin typeface="Proxima Nova"/>
              <a:ea typeface="Proxima Nova"/>
              <a:cs typeface="Proxima Nova"/>
              <a:sym typeface="Proxima Nova"/>
            </a:endParaRPr>
          </a:p>
          <a:p>
            <a:pPr marL="0" lvl="0" indent="0" algn="l" rtl="0">
              <a:lnSpc>
                <a:spcPct val="100000"/>
              </a:lnSpc>
              <a:spcBef>
                <a:spcPts val="0"/>
              </a:spcBef>
              <a:spcAft>
                <a:spcPts val="0"/>
              </a:spcAft>
              <a:buNone/>
            </a:pPr>
            <a:r>
              <a:rPr lang="en" sz="800">
                <a:solidFill>
                  <a:srgbClr val="434343"/>
                </a:solidFill>
                <a:highlight>
                  <a:srgbClr val="FFFFFF"/>
                </a:highlight>
                <a:latin typeface="Proxima Nova"/>
                <a:ea typeface="Proxima Nova"/>
                <a:cs typeface="Proxima Nova"/>
                <a:sym typeface="Proxima Nova"/>
              </a:rPr>
              <a:t>Harari, Y. N. (2015). </a:t>
            </a:r>
            <a:r>
              <a:rPr lang="en" sz="800" i="1">
                <a:solidFill>
                  <a:srgbClr val="434343"/>
                </a:solidFill>
                <a:highlight>
                  <a:srgbClr val="FFFFFF"/>
                </a:highlight>
                <a:latin typeface="Proxima Nova"/>
                <a:ea typeface="Proxima Nova"/>
                <a:cs typeface="Proxima Nova"/>
                <a:sym typeface="Proxima Nova"/>
              </a:rPr>
              <a:t>Sapiens.</a:t>
            </a:r>
            <a:r>
              <a:rPr lang="en" sz="800">
                <a:solidFill>
                  <a:srgbClr val="434343"/>
                </a:solidFill>
                <a:highlight>
                  <a:srgbClr val="FFFFFF"/>
                </a:highlight>
                <a:latin typeface="Proxima Nova"/>
                <a:ea typeface="Proxima Nova"/>
                <a:cs typeface="Proxima Nova"/>
                <a:sym typeface="Proxima Nova"/>
              </a:rPr>
              <a:t> New York: Harpers Collins. </a:t>
            </a:r>
            <a:endParaRPr sz="800">
              <a:solidFill>
                <a:srgbClr val="434343"/>
              </a:solidFill>
              <a:highlight>
                <a:srgbClr val="FFFFFF"/>
              </a:highlight>
              <a:latin typeface="Proxima Nova"/>
              <a:ea typeface="Proxima Nova"/>
              <a:cs typeface="Proxima Nova"/>
              <a:sym typeface="Proxima Nov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8"/>
          <p:cNvSpPr txBox="1">
            <a:spLocks noGrp="1"/>
          </p:cNvSpPr>
          <p:nvPr>
            <p:ph type="title"/>
          </p:nvPr>
        </p:nvSpPr>
        <p:spPr>
          <a:xfrm>
            <a:off x="311700" y="237825"/>
            <a:ext cx="8520600" cy="6237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2"/>
              </a:buClr>
              <a:buSzPct val="100000"/>
              <a:buFont typeface="Arial"/>
              <a:buNone/>
            </a:pPr>
            <a:r>
              <a:rPr lang="en"/>
              <a:t>Evolutionary Mismatch</a:t>
            </a:r>
            <a:endParaRPr/>
          </a:p>
        </p:txBody>
      </p:sp>
      <p:sp>
        <p:nvSpPr>
          <p:cNvPr id="309" name="Google Shape;309;p48"/>
          <p:cNvSpPr txBox="1">
            <a:spLocks noGrp="1"/>
          </p:cNvSpPr>
          <p:nvPr>
            <p:ph type="body" idx="1"/>
          </p:nvPr>
        </p:nvSpPr>
        <p:spPr>
          <a:xfrm>
            <a:off x="311700" y="1546225"/>
            <a:ext cx="8442600" cy="251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800" b="1">
                <a:solidFill>
                  <a:schemeClr val="accent1"/>
                </a:solidFill>
              </a:rPr>
              <a:t>Evolutionary Mismatch Definition: </a:t>
            </a:r>
            <a:endParaRPr sz="1800" b="1">
              <a:solidFill>
                <a:schemeClr val="accent1"/>
              </a:solidFill>
            </a:endParaRPr>
          </a:p>
          <a:p>
            <a:pPr marL="0" lvl="0" indent="0" algn="l" rtl="0">
              <a:spcBef>
                <a:spcPts val="0"/>
              </a:spcBef>
              <a:spcAft>
                <a:spcPts val="0"/>
              </a:spcAft>
              <a:buNone/>
            </a:pPr>
            <a:r>
              <a:rPr lang="en" sz="1800" i="1">
                <a:solidFill>
                  <a:schemeClr val="accent1"/>
                </a:solidFill>
                <a:latin typeface="Proxima Nova"/>
                <a:ea typeface="Proxima Nova"/>
                <a:cs typeface="Proxima Nova"/>
                <a:sym typeface="Proxima Nova"/>
              </a:rPr>
              <a:t>Features that were adaptive in prior environments are now maladapted in the current environment </a:t>
            </a:r>
            <a:endParaRPr sz="1800" i="1">
              <a:solidFill>
                <a:schemeClr val="accent1"/>
              </a:solidFill>
              <a:latin typeface="Proxima Nova"/>
              <a:ea typeface="Proxima Nova"/>
              <a:cs typeface="Proxima Nova"/>
              <a:sym typeface="Proxima Nova"/>
            </a:endParaRPr>
          </a:p>
          <a:p>
            <a:pPr marL="0" lvl="0" indent="0" algn="l" rtl="0">
              <a:spcBef>
                <a:spcPts val="0"/>
              </a:spcBef>
              <a:spcAft>
                <a:spcPts val="0"/>
              </a:spcAft>
              <a:buNone/>
            </a:pPr>
            <a:endParaRPr sz="1800" i="1">
              <a:solidFill>
                <a:schemeClr val="accent1"/>
              </a:solidFill>
            </a:endParaRPr>
          </a:p>
          <a:p>
            <a:pPr marL="457200" lvl="0" indent="-342900" algn="l" rtl="0">
              <a:spcBef>
                <a:spcPts val="0"/>
              </a:spcBef>
              <a:spcAft>
                <a:spcPts val="0"/>
              </a:spcAft>
              <a:buClr>
                <a:schemeClr val="accent1"/>
              </a:buClr>
              <a:buSzPts val="1800"/>
              <a:buFont typeface="Proxima Nova"/>
              <a:buChar char="●"/>
            </a:pPr>
            <a:r>
              <a:rPr lang="en" sz="1800">
                <a:solidFill>
                  <a:schemeClr val="accent1"/>
                </a:solidFill>
                <a:latin typeface="Proxima Nova"/>
                <a:ea typeface="Proxima Nova"/>
                <a:cs typeface="Proxima Nova"/>
                <a:sym typeface="Proxima Nova"/>
              </a:rPr>
              <a:t>Consequences</a:t>
            </a:r>
            <a:endParaRPr sz="1800">
              <a:solidFill>
                <a:schemeClr val="accent1"/>
              </a:solidFill>
            </a:endParaRPr>
          </a:p>
          <a:p>
            <a:pPr marL="914400" lvl="1" indent="-342900" algn="l" rtl="0">
              <a:spcBef>
                <a:spcPts val="0"/>
              </a:spcBef>
              <a:spcAft>
                <a:spcPts val="0"/>
              </a:spcAft>
              <a:buClr>
                <a:schemeClr val="accent1"/>
              </a:buClr>
              <a:buSzPts val="1800"/>
              <a:buFont typeface="Proxima Nova"/>
              <a:buChar char="○"/>
            </a:pPr>
            <a:r>
              <a:rPr lang="en" sz="1800">
                <a:solidFill>
                  <a:schemeClr val="accent1"/>
                </a:solidFill>
                <a:latin typeface="Proxima Nova"/>
                <a:ea typeface="Proxima Nova"/>
                <a:cs typeface="Proxima Nova"/>
                <a:sym typeface="Proxima Nova"/>
              </a:rPr>
              <a:t>One third of the human genome has no function because it lost its function over time</a:t>
            </a:r>
            <a:r>
              <a:rPr lang="en" sz="1800">
                <a:solidFill>
                  <a:schemeClr val="accent1"/>
                </a:solidFill>
              </a:rPr>
              <a:t>.</a:t>
            </a:r>
            <a:endParaRPr sz="1800">
              <a:solidFill>
                <a:schemeClr val="accent1"/>
              </a:solidFill>
              <a:latin typeface="Proxima Nova"/>
              <a:ea typeface="Proxima Nova"/>
              <a:cs typeface="Proxima Nova"/>
              <a:sym typeface="Proxima Nova"/>
            </a:endParaRPr>
          </a:p>
          <a:p>
            <a:pPr marL="914400" lvl="2" indent="0" algn="l" rtl="0">
              <a:spcBef>
                <a:spcPts val="0"/>
              </a:spcBef>
              <a:spcAft>
                <a:spcPts val="0"/>
              </a:spcAft>
              <a:buSzPts val="1800"/>
              <a:buNone/>
            </a:pPr>
            <a:endParaRPr sz="1800">
              <a:solidFill>
                <a:schemeClr val="accent1"/>
              </a:solidFill>
              <a:latin typeface="Proxima Nova"/>
              <a:ea typeface="Proxima Nova"/>
              <a:cs typeface="Proxima Nova"/>
              <a:sym typeface="Proxima Nova"/>
            </a:endParaRPr>
          </a:p>
          <a:p>
            <a:pPr marL="182880" lvl="0" indent="-74929" algn="l" rtl="0">
              <a:spcBef>
                <a:spcPts val="0"/>
              </a:spcBef>
              <a:spcAft>
                <a:spcPts val="0"/>
              </a:spcAft>
              <a:buSzPts val="1700"/>
              <a:buNone/>
            </a:pPr>
            <a:endParaRPr sz="1800">
              <a:solidFill>
                <a:schemeClr val="accent1"/>
              </a:solidFill>
              <a:latin typeface="Proxima Nova"/>
              <a:ea typeface="Proxima Nova"/>
              <a:cs typeface="Proxima Nova"/>
              <a:sym typeface="Proxima Nova"/>
            </a:endParaRPr>
          </a:p>
          <a:p>
            <a:pPr marL="182880" lvl="0" indent="-74929" algn="l" rtl="0">
              <a:spcBef>
                <a:spcPts val="0"/>
              </a:spcBef>
              <a:spcAft>
                <a:spcPts val="0"/>
              </a:spcAft>
              <a:buSzPts val="1700"/>
              <a:buNone/>
            </a:pPr>
            <a:endParaRPr sz="1800">
              <a:solidFill>
                <a:schemeClr val="accent1"/>
              </a:solidFill>
            </a:endParaRPr>
          </a:p>
          <a:p>
            <a:pPr marL="182880" lvl="0" indent="-53339" algn="l" rtl="0">
              <a:spcBef>
                <a:spcPts val="480"/>
              </a:spcBef>
              <a:spcAft>
                <a:spcPts val="1200"/>
              </a:spcAft>
              <a:buSzPts val="2040"/>
              <a:buNone/>
            </a:pPr>
            <a:endParaRPr sz="1800">
              <a:solidFill>
                <a:schemeClr val="accent1"/>
              </a:solidFill>
              <a:latin typeface="Proxima Nova"/>
              <a:ea typeface="Proxima Nova"/>
              <a:cs typeface="Proxima Nova"/>
              <a:sym typeface="Proxima Nova"/>
            </a:endParaRPr>
          </a:p>
        </p:txBody>
      </p:sp>
      <p:sp>
        <p:nvSpPr>
          <p:cNvPr id="310" name="Google Shape;310;p48"/>
          <p:cNvSpPr txBox="1"/>
          <p:nvPr/>
        </p:nvSpPr>
        <p:spPr>
          <a:xfrm>
            <a:off x="0" y="4712400"/>
            <a:ext cx="63129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accent1"/>
                </a:solidFill>
                <a:highlight>
                  <a:schemeClr val="lt1"/>
                </a:highlight>
                <a:latin typeface="Proxima Nova"/>
                <a:ea typeface="Proxima Nova"/>
                <a:cs typeface="Proxima Nova"/>
                <a:sym typeface="Proxima Nova"/>
              </a:rPr>
              <a:t>Lieberman DE. </a:t>
            </a:r>
            <a:r>
              <a:rPr lang="en" sz="800" i="1">
                <a:solidFill>
                  <a:schemeClr val="accent1"/>
                </a:solidFill>
                <a:highlight>
                  <a:schemeClr val="lt1"/>
                </a:highlight>
                <a:latin typeface="Proxima Nova"/>
                <a:ea typeface="Proxima Nova"/>
                <a:cs typeface="Proxima Nova"/>
                <a:sym typeface="Proxima Nova"/>
              </a:rPr>
              <a:t>The Story of the Human Body: Evolution, Health, and Disease</a:t>
            </a:r>
            <a:r>
              <a:rPr lang="en" sz="800">
                <a:solidFill>
                  <a:schemeClr val="accent1"/>
                </a:solidFill>
                <a:highlight>
                  <a:schemeClr val="lt1"/>
                </a:highlight>
                <a:latin typeface="Proxima Nova"/>
                <a:ea typeface="Proxima Nova"/>
                <a:cs typeface="Proxima Nova"/>
                <a:sym typeface="Proxima Nova"/>
              </a:rPr>
              <a:t>. Vintage Books A Division of Random House LLC; 2013.</a:t>
            </a:r>
            <a:endParaRPr sz="800">
              <a:solidFill>
                <a:schemeClr val="accent1"/>
              </a:solidFill>
              <a:highlight>
                <a:schemeClr val="lt1"/>
              </a:highlight>
              <a:latin typeface="Proxima Nova"/>
              <a:ea typeface="Proxima Nova"/>
              <a:cs typeface="Proxima Nova"/>
              <a:sym typeface="Proxima Nova"/>
            </a:endParaRPr>
          </a:p>
          <a:p>
            <a:pPr marL="0" lvl="0" indent="0" algn="l" rtl="0">
              <a:lnSpc>
                <a:spcPct val="115000"/>
              </a:lnSpc>
              <a:spcBef>
                <a:spcPts val="0"/>
              </a:spcBef>
              <a:spcAft>
                <a:spcPts val="0"/>
              </a:spcAft>
              <a:buNone/>
            </a:pPr>
            <a:r>
              <a:rPr lang="en" sz="800">
                <a:solidFill>
                  <a:schemeClr val="accent1"/>
                </a:solidFill>
                <a:latin typeface="Proxima Nova"/>
                <a:ea typeface="Proxima Nova"/>
                <a:cs typeface="Proxima Nova"/>
                <a:sym typeface="Proxima Nova"/>
              </a:rPr>
              <a:t>The endcode project consortium. An integrated encyclopedia of DNA elements in the human genome, 2012</a:t>
            </a:r>
            <a:endParaRPr sz="800">
              <a:solidFill>
                <a:schemeClr val="accent1"/>
              </a:solidFill>
              <a:highlight>
                <a:schemeClr val="lt1"/>
              </a:highlight>
              <a:latin typeface="Proxima Nova"/>
              <a:ea typeface="Proxima Nova"/>
              <a:cs typeface="Proxima Nova"/>
              <a:sym typeface="Proxima Nov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9"/>
          <p:cNvSpPr/>
          <p:nvPr/>
        </p:nvSpPr>
        <p:spPr>
          <a:xfrm>
            <a:off x="273000" y="1521450"/>
            <a:ext cx="5222400" cy="2883900"/>
          </a:xfrm>
          <a:prstGeom prst="rect">
            <a:avLst/>
          </a:prstGeom>
          <a:noFill/>
          <a:ln>
            <a:noFill/>
          </a:ln>
        </p:spPr>
        <p:txBody>
          <a:bodyPr spcFirstLastPara="1" wrap="square" lIns="91425" tIns="45700" rIns="91425" bIns="45700" anchor="t" anchorCtr="0">
            <a:noAutofit/>
          </a:bodyPr>
          <a:lstStyle/>
          <a:p>
            <a:pPr marL="457200" marR="0" lvl="0" indent="-361950" algn="l" rtl="0">
              <a:spcBef>
                <a:spcPts val="0"/>
              </a:spcBef>
              <a:spcAft>
                <a:spcPts val="0"/>
              </a:spcAft>
              <a:buClr>
                <a:schemeClr val="accent1"/>
              </a:buClr>
              <a:buSzPts val="2100"/>
              <a:buFont typeface="Proxima Nova"/>
              <a:buChar char="●"/>
            </a:pPr>
            <a:r>
              <a:rPr lang="en" sz="2100" i="0" u="none" strike="noStrike" cap="none">
                <a:solidFill>
                  <a:schemeClr val="accent1"/>
                </a:solidFill>
                <a:latin typeface="Proxima Nova"/>
                <a:ea typeface="Proxima Nova"/>
                <a:cs typeface="Proxima Nova"/>
                <a:sym typeface="Proxima Nova"/>
              </a:rPr>
              <a:t>Discuss some examples of this mismatch hypothesis</a:t>
            </a:r>
            <a:endParaRPr sz="2100">
              <a:solidFill>
                <a:schemeClr val="accent1"/>
              </a:solidFill>
              <a:latin typeface="Proxima Nova"/>
              <a:ea typeface="Proxima Nova"/>
              <a:cs typeface="Proxima Nova"/>
              <a:sym typeface="Proxima Nova"/>
            </a:endParaRPr>
          </a:p>
          <a:p>
            <a:pPr marL="914400" marR="0" lvl="1" indent="-361950" algn="l" rtl="0">
              <a:spcBef>
                <a:spcPts val="0"/>
              </a:spcBef>
              <a:spcAft>
                <a:spcPts val="0"/>
              </a:spcAft>
              <a:buClr>
                <a:schemeClr val="accent1"/>
              </a:buClr>
              <a:buSzPts val="2100"/>
              <a:buFont typeface="Proxima Nova"/>
              <a:buChar char="○"/>
            </a:pPr>
            <a:r>
              <a:rPr lang="en" sz="2100" i="0" u="none" strike="noStrike" cap="none">
                <a:solidFill>
                  <a:schemeClr val="accent1"/>
                </a:solidFill>
                <a:latin typeface="Proxima Nova"/>
                <a:ea typeface="Proxima Nova"/>
                <a:cs typeface="Proxima Nova"/>
                <a:sym typeface="Proxima Nova"/>
              </a:rPr>
              <a:t>Propensity to store kcal</a:t>
            </a:r>
            <a:endParaRPr sz="2100">
              <a:solidFill>
                <a:schemeClr val="accent1"/>
              </a:solidFill>
              <a:latin typeface="Proxima Nova"/>
              <a:ea typeface="Proxima Nova"/>
              <a:cs typeface="Proxima Nova"/>
              <a:sym typeface="Proxima Nova"/>
            </a:endParaRPr>
          </a:p>
          <a:p>
            <a:pPr marL="914400" marR="0" lvl="1" indent="-361950" algn="l" rtl="0">
              <a:spcBef>
                <a:spcPts val="0"/>
              </a:spcBef>
              <a:spcAft>
                <a:spcPts val="0"/>
              </a:spcAft>
              <a:buClr>
                <a:schemeClr val="accent1"/>
              </a:buClr>
              <a:buSzPts val="2100"/>
              <a:buFont typeface="Proxima Nova"/>
              <a:buChar char="○"/>
            </a:pPr>
            <a:r>
              <a:rPr lang="en" sz="2100" i="0" u="none" strike="noStrike" cap="none">
                <a:solidFill>
                  <a:schemeClr val="accent1"/>
                </a:solidFill>
                <a:latin typeface="Proxima Nova"/>
                <a:ea typeface="Proxima Nova"/>
                <a:cs typeface="Proxima Nova"/>
                <a:sym typeface="Proxima Nova"/>
              </a:rPr>
              <a:t>Flat feet</a:t>
            </a:r>
            <a:endParaRPr sz="2100">
              <a:solidFill>
                <a:schemeClr val="accent1"/>
              </a:solidFill>
              <a:latin typeface="Proxima Nova"/>
              <a:ea typeface="Proxima Nova"/>
              <a:cs typeface="Proxima Nova"/>
              <a:sym typeface="Proxima Nova"/>
            </a:endParaRPr>
          </a:p>
          <a:p>
            <a:pPr marL="914400" marR="0" lvl="1" indent="-361950" algn="l" rtl="0">
              <a:spcBef>
                <a:spcPts val="0"/>
              </a:spcBef>
              <a:spcAft>
                <a:spcPts val="0"/>
              </a:spcAft>
              <a:buClr>
                <a:schemeClr val="accent1"/>
              </a:buClr>
              <a:buSzPts val="2100"/>
              <a:buFont typeface="Proxima Nova"/>
              <a:buChar char="○"/>
            </a:pPr>
            <a:r>
              <a:rPr lang="en" sz="2100" i="0" u="none" strike="noStrike" cap="none">
                <a:solidFill>
                  <a:schemeClr val="accent1"/>
                </a:solidFill>
                <a:latin typeface="Proxima Nova"/>
                <a:ea typeface="Proxima Nova"/>
                <a:cs typeface="Proxima Nova"/>
                <a:sym typeface="Proxima Nova"/>
              </a:rPr>
              <a:t>Osteoporosis</a:t>
            </a:r>
            <a:endParaRPr sz="2100">
              <a:solidFill>
                <a:schemeClr val="accent1"/>
              </a:solidFill>
              <a:latin typeface="Proxima Nova"/>
              <a:ea typeface="Proxima Nova"/>
              <a:cs typeface="Proxima Nova"/>
              <a:sym typeface="Proxima Nova"/>
            </a:endParaRPr>
          </a:p>
          <a:p>
            <a:pPr marL="914400" marR="0" lvl="1" indent="-361950" algn="l" rtl="0">
              <a:spcBef>
                <a:spcPts val="0"/>
              </a:spcBef>
              <a:spcAft>
                <a:spcPts val="0"/>
              </a:spcAft>
              <a:buClr>
                <a:schemeClr val="accent1"/>
              </a:buClr>
              <a:buSzPts val="2100"/>
              <a:buFont typeface="Proxima Nova"/>
              <a:buChar char="○"/>
            </a:pPr>
            <a:r>
              <a:rPr lang="en" sz="2100" i="0" u="none" strike="noStrike" cap="none">
                <a:solidFill>
                  <a:schemeClr val="accent1"/>
                </a:solidFill>
                <a:latin typeface="Proxima Nova"/>
                <a:ea typeface="Proxima Nova"/>
                <a:cs typeface="Proxima Nova"/>
                <a:sym typeface="Proxima Nova"/>
              </a:rPr>
              <a:t>Metabolic syndrome</a:t>
            </a:r>
            <a:endParaRPr sz="2100">
              <a:solidFill>
                <a:schemeClr val="accent1"/>
              </a:solidFill>
              <a:latin typeface="Proxima Nova"/>
              <a:ea typeface="Proxima Nova"/>
              <a:cs typeface="Proxima Nova"/>
              <a:sym typeface="Proxima Nova"/>
            </a:endParaRPr>
          </a:p>
          <a:p>
            <a:pPr marL="914400" marR="0" lvl="1" indent="-361950" algn="l" rtl="0">
              <a:spcBef>
                <a:spcPts val="0"/>
              </a:spcBef>
              <a:spcAft>
                <a:spcPts val="0"/>
              </a:spcAft>
              <a:buClr>
                <a:schemeClr val="accent1"/>
              </a:buClr>
              <a:buSzPts val="2100"/>
              <a:buFont typeface="Proxima Nova"/>
              <a:buChar char="○"/>
            </a:pPr>
            <a:r>
              <a:rPr lang="en" sz="2100" i="0" u="none" strike="noStrike" cap="none">
                <a:solidFill>
                  <a:schemeClr val="accent1"/>
                </a:solidFill>
                <a:latin typeface="Proxima Nova"/>
                <a:ea typeface="Proxima Nova"/>
                <a:cs typeface="Proxima Nova"/>
                <a:sym typeface="Proxima Nova"/>
              </a:rPr>
              <a:t>Increased ACL tears in females</a:t>
            </a:r>
            <a:endParaRPr sz="2100">
              <a:solidFill>
                <a:schemeClr val="accent1"/>
              </a:solidFill>
              <a:latin typeface="Proxima Nova"/>
              <a:ea typeface="Proxima Nova"/>
              <a:cs typeface="Proxima Nova"/>
              <a:sym typeface="Proxima Nova"/>
            </a:endParaRPr>
          </a:p>
          <a:p>
            <a:pPr marL="914400" marR="0" lvl="1" indent="-361950" algn="l" rtl="0">
              <a:spcBef>
                <a:spcPts val="0"/>
              </a:spcBef>
              <a:spcAft>
                <a:spcPts val="0"/>
              </a:spcAft>
              <a:buClr>
                <a:schemeClr val="accent1"/>
              </a:buClr>
              <a:buSzPts val="2100"/>
              <a:buFont typeface="Proxima Nova"/>
              <a:buChar char="○"/>
            </a:pPr>
            <a:r>
              <a:rPr lang="en" sz="2100" i="0" u="none" strike="noStrike" cap="none">
                <a:solidFill>
                  <a:schemeClr val="accent1"/>
                </a:solidFill>
                <a:latin typeface="Proxima Nova"/>
                <a:ea typeface="Proxima Nova"/>
                <a:cs typeface="Proxima Nova"/>
                <a:sym typeface="Proxima Nova"/>
              </a:rPr>
              <a:t>Low back pain</a:t>
            </a:r>
            <a:endParaRPr sz="2100" i="0" u="none" strike="noStrike" cap="none">
              <a:solidFill>
                <a:schemeClr val="accent1"/>
              </a:solidFill>
              <a:latin typeface="Proxima Nova"/>
              <a:ea typeface="Proxima Nova"/>
              <a:cs typeface="Proxima Nova"/>
              <a:sym typeface="Proxima Nova"/>
            </a:endParaRPr>
          </a:p>
          <a:p>
            <a:pPr marL="0" marR="0" lvl="0" indent="0" algn="l" rtl="0">
              <a:spcBef>
                <a:spcPts val="0"/>
              </a:spcBef>
              <a:spcAft>
                <a:spcPts val="0"/>
              </a:spcAft>
              <a:buNone/>
            </a:pPr>
            <a:endParaRPr sz="2100" i="1">
              <a:solidFill>
                <a:schemeClr val="accent1"/>
              </a:solidFill>
              <a:latin typeface="Proxima Nova"/>
              <a:ea typeface="Proxima Nova"/>
              <a:cs typeface="Proxima Nova"/>
              <a:sym typeface="Proxima Nova"/>
            </a:endParaRPr>
          </a:p>
        </p:txBody>
      </p:sp>
      <p:sp>
        <p:nvSpPr>
          <p:cNvPr id="316" name="Google Shape;316;p49"/>
          <p:cNvSpPr/>
          <p:nvPr/>
        </p:nvSpPr>
        <p:spPr>
          <a:xfrm>
            <a:off x="488731" y="307641"/>
            <a:ext cx="8229600" cy="5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3500" b="1" i="0" u="none" strike="noStrike" cap="none">
                <a:solidFill>
                  <a:schemeClr val="lt1"/>
                </a:solidFill>
                <a:latin typeface="Proxima Nova"/>
                <a:ea typeface="Proxima Nova"/>
                <a:cs typeface="Proxima Nova"/>
                <a:sym typeface="Proxima Nova"/>
              </a:rPr>
              <a:t>Evolutionary Mismatch</a:t>
            </a:r>
            <a:endParaRPr sz="3500" b="1" i="0" u="none" strike="noStrike" cap="none">
              <a:solidFill>
                <a:schemeClr val="lt1"/>
              </a:solidFill>
              <a:latin typeface="Proxima Nova"/>
              <a:ea typeface="Proxima Nova"/>
              <a:cs typeface="Proxima Nova"/>
              <a:sym typeface="Proxima Nov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50"/>
          <p:cNvSpPr txBox="1">
            <a:spLocks noGrp="1"/>
          </p:cNvSpPr>
          <p:nvPr>
            <p:ph type="title"/>
          </p:nvPr>
        </p:nvSpPr>
        <p:spPr>
          <a:xfrm>
            <a:off x="311700" y="237825"/>
            <a:ext cx="8520600" cy="6237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2"/>
              </a:buClr>
              <a:buSzPct val="100000"/>
              <a:buFont typeface="Arial"/>
              <a:buNone/>
            </a:pPr>
            <a:r>
              <a:rPr lang="en">
                <a:latin typeface="Proxima Nova"/>
                <a:ea typeface="Proxima Nova"/>
                <a:cs typeface="Proxima Nova"/>
                <a:sym typeface="Proxima Nova"/>
              </a:rPr>
              <a:t>Evolutionary Mismatch</a:t>
            </a:r>
            <a:endParaRPr>
              <a:latin typeface="Proxima Nova"/>
              <a:ea typeface="Proxima Nova"/>
              <a:cs typeface="Proxima Nova"/>
              <a:sym typeface="Proxima Nova"/>
            </a:endParaRPr>
          </a:p>
        </p:txBody>
      </p:sp>
      <p:sp>
        <p:nvSpPr>
          <p:cNvPr id="322" name="Google Shape;322;p50"/>
          <p:cNvSpPr txBox="1">
            <a:spLocks noGrp="1"/>
          </p:cNvSpPr>
          <p:nvPr>
            <p:ph type="body" idx="1"/>
          </p:nvPr>
        </p:nvSpPr>
        <p:spPr>
          <a:xfrm>
            <a:off x="311700" y="1505700"/>
            <a:ext cx="6739200" cy="3076200"/>
          </a:xfrm>
          <a:prstGeom prst="rect">
            <a:avLst/>
          </a:prstGeom>
          <a:noFill/>
          <a:ln>
            <a:noFill/>
          </a:ln>
        </p:spPr>
        <p:txBody>
          <a:bodyPr spcFirstLastPara="1" wrap="square" lIns="91425" tIns="45700" rIns="91425" bIns="45700" anchor="t" anchorCtr="0">
            <a:noAutofit/>
          </a:bodyPr>
          <a:lstStyle/>
          <a:p>
            <a:pPr marL="457200" lvl="0" indent="-336550" algn="l" rtl="0">
              <a:spcBef>
                <a:spcPts val="0"/>
              </a:spcBef>
              <a:spcAft>
                <a:spcPts val="0"/>
              </a:spcAft>
              <a:buClr>
                <a:schemeClr val="accent1"/>
              </a:buClr>
              <a:buSzPts val="1700"/>
              <a:buFont typeface="Proxima Nova"/>
              <a:buChar char="●"/>
            </a:pPr>
            <a:r>
              <a:rPr lang="en" sz="1700">
                <a:solidFill>
                  <a:schemeClr val="accent1"/>
                </a:solidFill>
                <a:latin typeface="Proxima Nova"/>
                <a:ea typeface="Proxima Nova"/>
                <a:cs typeface="Proxima Nova"/>
                <a:sym typeface="Proxima Nova"/>
              </a:rPr>
              <a:t>The Labrador retriever: It’s not his fault he is overweight</a:t>
            </a:r>
            <a:endParaRPr sz="1700">
              <a:solidFill>
                <a:schemeClr val="accent1"/>
              </a:solidFill>
            </a:endParaRPr>
          </a:p>
          <a:p>
            <a:pPr marL="914400" lvl="1" indent="-336550" algn="l" rtl="0">
              <a:spcBef>
                <a:spcPts val="0"/>
              </a:spcBef>
              <a:spcAft>
                <a:spcPts val="0"/>
              </a:spcAft>
              <a:buClr>
                <a:schemeClr val="accent1"/>
              </a:buClr>
              <a:buSzPts val="1700"/>
              <a:buFont typeface="Proxima Nova"/>
              <a:buChar char="○"/>
            </a:pPr>
            <a:r>
              <a:rPr lang="en" sz="1700">
                <a:solidFill>
                  <a:schemeClr val="accent1"/>
                </a:solidFill>
                <a:latin typeface="Proxima Nova"/>
                <a:ea typeface="Proxima Nova"/>
                <a:cs typeface="Proxima Nova"/>
                <a:sym typeface="Proxima Nova"/>
              </a:rPr>
              <a:t>More than a fifth of Labrador retrievers carry a genetic variation that predisposes them to weight gain.</a:t>
            </a:r>
            <a:endParaRPr sz="1700">
              <a:solidFill>
                <a:schemeClr val="accent1"/>
              </a:solidFill>
            </a:endParaRPr>
          </a:p>
          <a:p>
            <a:pPr marL="914400" lvl="1" indent="-336550" algn="l" rtl="0">
              <a:spcBef>
                <a:spcPts val="0"/>
              </a:spcBef>
              <a:spcAft>
                <a:spcPts val="0"/>
              </a:spcAft>
              <a:buClr>
                <a:schemeClr val="accent1"/>
              </a:buClr>
              <a:buSzPts val="1700"/>
              <a:buFont typeface="Proxima Nova"/>
              <a:buChar char="○"/>
            </a:pPr>
            <a:r>
              <a:rPr lang="en" sz="1700">
                <a:solidFill>
                  <a:schemeClr val="accent1"/>
                </a:solidFill>
                <a:latin typeface="Proxima Nova"/>
                <a:ea typeface="Proxima Nova"/>
                <a:cs typeface="Proxima Nova"/>
                <a:sym typeface="Proxima Nova"/>
              </a:rPr>
              <a:t>I promise he gets enough exercise, he weighs 90 lbs</a:t>
            </a:r>
            <a:endParaRPr sz="1700">
              <a:solidFill>
                <a:schemeClr val="accent1"/>
              </a:solidFill>
              <a:latin typeface="Proxima Nova"/>
              <a:ea typeface="Proxima Nova"/>
              <a:cs typeface="Proxima Nova"/>
              <a:sym typeface="Proxima Nova"/>
            </a:endParaRPr>
          </a:p>
          <a:p>
            <a:pPr marL="457200" lvl="0" indent="-336550" algn="l" rtl="0">
              <a:lnSpc>
                <a:spcPct val="100000"/>
              </a:lnSpc>
              <a:spcBef>
                <a:spcPts val="0"/>
              </a:spcBef>
              <a:spcAft>
                <a:spcPts val="0"/>
              </a:spcAft>
              <a:buClr>
                <a:schemeClr val="accent1"/>
              </a:buClr>
              <a:buSzPts val="1700"/>
              <a:buFont typeface="Proxima Nova"/>
              <a:buChar char="●"/>
            </a:pPr>
            <a:r>
              <a:rPr lang="en" sz="1700">
                <a:solidFill>
                  <a:schemeClr val="accent1"/>
                </a:solidFill>
                <a:latin typeface="Proxima Nova"/>
                <a:ea typeface="Proxima Nova"/>
                <a:cs typeface="Proxima Nova"/>
                <a:sym typeface="Proxima Nova"/>
              </a:rPr>
              <a:t>What about us? </a:t>
            </a:r>
            <a:endParaRPr sz="1700">
              <a:solidFill>
                <a:schemeClr val="accent1"/>
              </a:solidFill>
              <a:latin typeface="Proxima Nova"/>
              <a:ea typeface="Proxima Nova"/>
              <a:cs typeface="Proxima Nova"/>
              <a:sym typeface="Proxima Nova"/>
            </a:endParaRPr>
          </a:p>
          <a:p>
            <a:pPr marL="914400" lvl="1" indent="-336550" algn="l" rtl="0">
              <a:lnSpc>
                <a:spcPct val="100000"/>
              </a:lnSpc>
              <a:spcBef>
                <a:spcPts val="0"/>
              </a:spcBef>
              <a:spcAft>
                <a:spcPts val="0"/>
              </a:spcAft>
              <a:buClr>
                <a:schemeClr val="accent1"/>
              </a:buClr>
              <a:buSzPts val="1700"/>
              <a:buFont typeface="Proxima Nova"/>
              <a:buChar char="○"/>
            </a:pPr>
            <a:r>
              <a:rPr lang="en" sz="1700">
                <a:solidFill>
                  <a:schemeClr val="accent1"/>
                </a:solidFill>
                <a:latin typeface="Proxima Nova"/>
                <a:ea typeface="Proxima Nova"/>
                <a:cs typeface="Proxima Nova"/>
                <a:sym typeface="Proxima Nova"/>
              </a:rPr>
              <a:t>Our bodies evolved over millions of years when it was a struggle just to attain enough calories from food to maintain </a:t>
            </a:r>
            <a:r>
              <a:rPr lang="en" sz="1700">
                <a:solidFill>
                  <a:schemeClr val="accent1"/>
                </a:solidFill>
              </a:rPr>
              <a:t>basal</a:t>
            </a:r>
            <a:r>
              <a:rPr lang="en" sz="1700">
                <a:solidFill>
                  <a:schemeClr val="accent1"/>
                </a:solidFill>
                <a:latin typeface="Proxima Nova"/>
                <a:ea typeface="Proxima Nova"/>
                <a:cs typeface="Proxima Nova"/>
                <a:sym typeface="Proxima Nova"/>
              </a:rPr>
              <a:t> metabolic needs. </a:t>
            </a:r>
            <a:endParaRPr sz="1700">
              <a:solidFill>
                <a:schemeClr val="accent1"/>
              </a:solidFill>
              <a:latin typeface="Proxima Nova"/>
              <a:ea typeface="Proxima Nova"/>
              <a:cs typeface="Proxima Nova"/>
              <a:sym typeface="Proxima Nova"/>
            </a:endParaRPr>
          </a:p>
          <a:p>
            <a:pPr marL="914400" lvl="1" indent="-336550" algn="l" rtl="0">
              <a:lnSpc>
                <a:spcPct val="100000"/>
              </a:lnSpc>
              <a:spcBef>
                <a:spcPts val="0"/>
              </a:spcBef>
              <a:spcAft>
                <a:spcPts val="0"/>
              </a:spcAft>
              <a:buClr>
                <a:schemeClr val="accent1"/>
              </a:buClr>
              <a:buSzPts val="1700"/>
              <a:buFont typeface="Proxima Nova"/>
              <a:buChar char="○"/>
            </a:pPr>
            <a:r>
              <a:rPr lang="en" sz="1700">
                <a:solidFill>
                  <a:schemeClr val="accent1"/>
                </a:solidFill>
                <a:latin typeface="Proxima Nova"/>
                <a:ea typeface="Proxima Nova"/>
                <a:cs typeface="Proxima Nova"/>
                <a:sym typeface="Proxima Nova"/>
              </a:rPr>
              <a:t>Because of this, our bodies are adapted to store calories, not easily expend them. </a:t>
            </a:r>
            <a:endParaRPr sz="1700">
              <a:solidFill>
                <a:schemeClr val="accent1"/>
              </a:solidFill>
              <a:latin typeface="Proxima Nova"/>
              <a:ea typeface="Proxima Nova"/>
              <a:cs typeface="Proxima Nova"/>
              <a:sym typeface="Proxima Nova"/>
            </a:endParaRPr>
          </a:p>
          <a:p>
            <a:pPr marL="857250" lvl="1" indent="-251142" algn="l" rtl="0">
              <a:spcBef>
                <a:spcPts val="0"/>
              </a:spcBef>
              <a:spcAft>
                <a:spcPts val="0"/>
              </a:spcAft>
              <a:buSzPts val="1700"/>
              <a:buNone/>
            </a:pPr>
            <a:endParaRPr sz="1700">
              <a:solidFill>
                <a:schemeClr val="accent1"/>
              </a:solidFill>
              <a:latin typeface="Proxima Nova"/>
              <a:ea typeface="Proxima Nova"/>
              <a:cs typeface="Proxima Nova"/>
              <a:sym typeface="Proxima Nova"/>
            </a:endParaRPr>
          </a:p>
          <a:p>
            <a:pPr marL="182880" lvl="0" indent="-72770" algn="l" rtl="0">
              <a:spcBef>
                <a:spcPts val="408"/>
              </a:spcBef>
              <a:spcAft>
                <a:spcPts val="1200"/>
              </a:spcAft>
              <a:buSzPts val="2040"/>
              <a:buNone/>
            </a:pPr>
            <a:endParaRPr sz="1700">
              <a:solidFill>
                <a:schemeClr val="accent1"/>
              </a:solidFill>
              <a:latin typeface="Proxima Nova"/>
              <a:ea typeface="Proxima Nova"/>
              <a:cs typeface="Proxima Nova"/>
              <a:sym typeface="Proxima Nova"/>
            </a:endParaRPr>
          </a:p>
        </p:txBody>
      </p:sp>
      <p:pic>
        <p:nvPicPr>
          <p:cNvPr id="323" name="Google Shape;323;p50"/>
          <p:cNvPicPr preferRelativeResize="0"/>
          <p:nvPr/>
        </p:nvPicPr>
        <p:blipFill rotWithShape="1">
          <a:blip r:embed="rId3">
            <a:alphaModFix/>
          </a:blip>
          <a:srcRect/>
          <a:stretch/>
        </p:blipFill>
        <p:spPr>
          <a:xfrm>
            <a:off x="7048174" y="1505698"/>
            <a:ext cx="1747149" cy="2707450"/>
          </a:xfrm>
          <a:prstGeom prst="rect">
            <a:avLst/>
          </a:prstGeom>
          <a:noFill/>
          <a:ln>
            <a:noFill/>
          </a:ln>
        </p:spPr>
      </p:pic>
      <p:sp>
        <p:nvSpPr>
          <p:cNvPr id="324" name="Google Shape;324;p50"/>
          <p:cNvSpPr txBox="1"/>
          <p:nvPr/>
        </p:nvSpPr>
        <p:spPr>
          <a:xfrm>
            <a:off x="0" y="4835700"/>
            <a:ext cx="3315600" cy="307800"/>
          </a:xfrm>
          <a:prstGeom prst="rect">
            <a:avLst/>
          </a:prstGeom>
          <a:noFill/>
          <a:ln>
            <a:noFill/>
          </a:ln>
        </p:spPr>
        <p:txBody>
          <a:bodyPr spcFirstLastPara="1" wrap="square" lIns="91425" tIns="91425" rIns="91425" bIns="91425" anchor="t" anchorCtr="0">
            <a:spAutoFit/>
          </a:bodyPr>
          <a:lstStyle/>
          <a:p>
            <a:pPr marL="114300" lvl="0" indent="0" algn="l" rtl="0">
              <a:lnSpc>
                <a:spcPct val="115000"/>
              </a:lnSpc>
              <a:spcBef>
                <a:spcPts val="0"/>
              </a:spcBef>
              <a:spcAft>
                <a:spcPts val="0"/>
              </a:spcAft>
              <a:buNone/>
            </a:pPr>
            <a:r>
              <a:rPr lang="en" sz="800">
                <a:solidFill>
                  <a:srgbClr val="666666"/>
                </a:solidFill>
                <a:latin typeface="Proxima Nova"/>
                <a:ea typeface="Proxima Nova"/>
                <a:cs typeface="Proxima Nova"/>
                <a:sym typeface="Proxima Nova"/>
              </a:rPr>
              <a:t>Raffan &amp; al, 2016</a:t>
            </a:r>
            <a:endParaRPr sz="800">
              <a:solidFill>
                <a:srgbClr val="666666"/>
              </a:solidFill>
              <a:latin typeface="Proxima Nova"/>
              <a:ea typeface="Proxima Nova"/>
              <a:cs typeface="Proxima Nova"/>
              <a:sym typeface="Proxima Nov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1"/>
          <p:cNvSpPr txBox="1">
            <a:spLocks noGrp="1"/>
          </p:cNvSpPr>
          <p:nvPr>
            <p:ph type="title"/>
          </p:nvPr>
        </p:nvSpPr>
        <p:spPr>
          <a:xfrm>
            <a:off x="311700" y="237825"/>
            <a:ext cx="8520600" cy="623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Arial"/>
              <a:buNone/>
            </a:pPr>
            <a:r>
              <a:rPr lang="en" sz="3520">
                <a:latin typeface="Proxima Nova"/>
                <a:ea typeface="Proxima Nova"/>
                <a:cs typeface="Proxima Nova"/>
                <a:sym typeface="Proxima Nova"/>
              </a:rPr>
              <a:t>Evolutionary Medicine</a:t>
            </a:r>
            <a:endParaRPr sz="3520">
              <a:latin typeface="Proxima Nova"/>
              <a:ea typeface="Proxima Nova"/>
              <a:cs typeface="Proxima Nova"/>
              <a:sym typeface="Proxima Nova"/>
            </a:endParaRPr>
          </a:p>
        </p:txBody>
      </p:sp>
      <p:sp>
        <p:nvSpPr>
          <p:cNvPr id="330" name="Google Shape;330;p51"/>
          <p:cNvSpPr txBox="1">
            <a:spLocks noGrp="1"/>
          </p:cNvSpPr>
          <p:nvPr>
            <p:ph type="body" idx="1"/>
          </p:nvPr>
        </p:nvSpPr>
        <p:spPr>
          <a:xfrm>
            <a:off x="311700" y="1559725"/>
            <a:ext cx="8520600" cy="3076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800">
                <a:solidFill>
                  <a:schemeClr val="accent1"/>
                </a:solidFill>
                <a:latin typeface="Proxima Nova"/>
                <a:ea typeface="Proxima Nova"/>
                <a:cs typeface="Proxima Nova"/>
                <a:sym typeface="Proxima Nova"/>
              </a:rPr>
              <a:t>Relatively new field which combines evolutionary biology, health and disease </a:t>
            </a:r>
            <a:endParaRPr sz="1800">
              <a:solidFill>
                <a:schemeClr val="accent1"/>
              </a:solidFill>
              <a:latin typeface="Proxima Nova"/>
              <a:ea typeface="Proxima Nova"/>
              <a:cs typeface="Proxima Nova"/>
              <a:sym typeface="Proxima Nova"/>
            </a:endParaRPr>
          </a:p>
          <a:p>
            <a:pPr marL="457200" lvl="0" indent="-342900" algn="l" rtl="0">
              <a:spcBef>
                <a:spcPts val="400"/>
              </a:spcBef>
              <a:spcAft>
                <a:spcPts val="0"/>
              </a:spcAft>
              <a:buClr>
                <a:schemeClr val="accent1"/>
              </a:buClr>
              <a:buSzPts val="1800"/>
              <a:buFont typeface="Proxima Nova"/>
              <a:buChar char="●"/>
            </a:pPr>
            <a:r>
              <a:rPr lang="en" sz="1800">
                <a:solidFill>
                  <a:schemeClr val="accent1"/>
                </a:solidFill>
                <a:latin typeface="Proxima Nova"/>
                <a:ea typeface="Proxima Nova"/>
                <a:cs typeface="Proxima Nova"/>
                <a:sym typeface="Proxima Nova"/>
              </a:rPr>
              <a:t>It is based on this mismatch hypothesis. </a:t>
            </a:r>
            <a:endParaRPr sz="1800">
              <a:solidFill>
                <a:schemeClr val="accent1"/>
              </a:solidFill>
              <a:latin typeface="Proxima Nova"/>
              <a:ea typeface="Proxima Nova"/>
              <a:cs typeface="Proxima Nova"/>
              <a:sym typeface="Proxima Nova"/>
            </a:endParaRPr>
          </a:p>
          <a:p>
            <a:pPr marL="914400" lvl="1" indent="-342900" algn="l" rtl="0">
              <a:spcBef>
                <a:spcPts val="0"/>
              </a:spcBef>
              <a:spcAft>
                <a:spcPts val="0"/>
              </a:spcAft>
              <a:buClr>
                <a:schemeClr val="accent1"/>
              </a:buClr>
              <a:buSzPts val="1800"/>
              <a:buFont typeface="Proxima Nova"/>
              <a:buChar char="○"/>
            </a:pPr>
            <a:r>
              <a:rPr lang="en" sz="1800">
                <a:solidFill>
                  <a:schemeClr val="accent1"/>
                </a:solidFill>
                <a:latin typeface="Proxima Nova"/>
                <a:ea typeface="Proxima Nova"/>
                <a:cs typeface="Proxima Nova"/>
                <a:sym typeface="Proxima Nova"/>
              </a:rPr>
              <a:t>This hypothesis looks at the environments that influenced our biological evolution and compares it to the modern environment in which we live.</a:t>
            </a:r>
            <a:endParaRPr sz="1800">
              <a:solidFill>
                <a:schemeClr val="accent1"/>
              </a:solidFill>
            </a:endParaRPr>
          </a:p>
          <a:p>
            <a:pPr marL="914400" lvl="1" indent="-342900" algn="l" rtl="0">
              <a:spcBef>
                <a:spcPts val="0"/>
              </a:spcBef>
              <a:spcAft>
                <a:spcPts val="0"/>
              </a:spcAft>
              <a:buClr>
                <a:schemeClr val="accent1"/>
              </a:buClr>
              <a:buSzPts val="1800"/>
              <a:buFont typeface="Proxima Nova"/>
              <a:buChar char="○"/>
            </a:pPr>
            <a:r>
              <a:rPr lang="en" sz="1800">
                <a:solidFill>
                  <a:schemeClr val="accent1"/>
                </a:solidFill>
                <a:latin typeface="Proxima Nova"/>
                <a:ea typeface="Proxima Nova"/>
                <a:cs typeface="Proxima Nova"/>
                <a:sym typeface="Proxima Nova"/>
              </a:rPr>
              <a:t>These environments can be very different. </a:t>
            </a:r>
            <a:endParaRPr sz="1800">
              <a:solidFill>
                <a:schemeClr val="accent1"/>
              </a:solidFill>
              <a:latin typeface="Proxima Nova"/>
              <a:ea typeface="Proxima Nova"/>
              <a:cs typeface="Proxima Nova"/>
              <a:sym typeface="Proxima Nova"/>
            </a:endParaRPr>
          </a:p>
          <a:p>
            <a:pPr marL="914400" lvl="1" indent="-342900" algn="l" rtl="0">
              <a:spcBef>
                <a:spcPts val="0"/>
              </a:spcBef>
              <a:spcAft>
                <a:spcPts val="0"/>
              </a:spcAft>
              <a:buClr>
                <a:schemeClr val="accent1"/>
              </a:buClr>
              <a:buSzPts val="1800"/>
              <a:buFont typeface="Proxima Nova"/>
              <a:buChar char="○"/>
            </a:pPr>
            <a:r>
              <a:rPr lang="en" sz="1800">
                <a:solidFill>
                  <a:schemeClr val="accent1"/>
                </a:solidFill>
                <a:latin typeface="Proxima Nova"/>
                <a:ea typeface="Proxima Nova"/>
                <a:cs typeface="Proxima Nova"/>
                <a:sym typeface="Proxima Nova"/>
              </a:rPr>
              <a:t>When prior adaptations interact with our modern environment, dysfunction and disease can result. </a:t>
            </a:r>
            <a:endParaRPr sz="1800">
              <a:solidFill>
                <a:schemeClr val="accent1"/>
              </a:solidFill>
              <a:latin typeface="Proxima Nova"/>
              <a:ea typeface="Proxima Nova"/>
              <a:cs typeface="Proxima Nova"/>
              <a:sym typeface="Proxima Nova"/>
            </a:endParaRPr>
          </a:p>
          <a:p>
            <a:pPr marL="914400" lvl="1" indent="-342900" algn="l" rtl="0">
              <a:spcBef>
                <a:spcPts val="0"/>
              </a:spcBef>
              <a:spcAft>
                <a:spcPts val="0"/>
              </a:spcAft>
              <a:buClr>
                <a:schemeClr val="accent1"/>
              </a:buClr>
              <a:buSzPts val="1800"/>
              <a:buFont typeface="Proxima Nova"/>
              <a:buChar char="○"/>
            </a:pPr>
            <a:r>
              <a:rPr lang="en" sz="1800">
                <a:solidFill>
                  <a:schemeClr val="accent1"/>
                </a:solidFill>
                <a:latin typeface="Proxima Nova"/>
                <a:ea typeface="Proxima Nova"/>
                <a:cs typeface="Proxima Nova"/>
                <a:sym typeface="Proxima Nova"/>
              </a:rPr>
              <a:t>There are many mismatches that affect our health.</a:t>
            </a:r>
            <a:endParaRPr sz="1800">
              <a:solidFill>
                <a:schemeClr val="accent1"/>
              </a:solidFill>
              <a:latin typeface="Proxima Nova"/>
              <a:ea typeface="Proxima Nova"/>
              <a:cs typeface="Proxima Nova"/>
              <a:sym typeface="Proxima Nova"/>
            </a:endParaRPr>
          </a:p>
          <a:p>
            <a:pPr marL="0" lvl="0" indent="0" algn="l" rtl="0">
              <a:spcBef>
                <a:spcPts val="480"/>
              </a:spcBef>
              <a:spcAft>
                <a:spcPts val="0"/>
              </a:spcAft>
              <a:buNone/>
            </a:pPr>
            <a:endParaRPr sz="1800">
              <a:solidFill>
                <a:schemeClr val="accent1"/>
              </a:solidFill>
              <a:latin typeface="Proxima Nova"/>
              <a:ea typeface="Proxima Nova"/>
              <a:cs typeface="Proxima Nova"/>
              <a:sym typeface="Proxima Nova"/>
            </a:endParaRPr>
          </a:p>
        </p:txBody>
      </p:sp>
      <p:sp>
        <p:nvSpPr>
          <p:cNvPr id="331" name="Google Shape;331;p51"/>
          <p:cNvSpPr txBox="1"/>
          <p:nvPr/>
        </p:nvSpPr>
        <p:spPr>
          <a:xfrm>
            <a:off x="58825" y="4831475"/>
            <a:ext cx="67794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accent1"/>
                </a:solidFill>
                <a:highlight>
                  <a:srgbClr val="FFFFFF"/>
                </a:highlight>
                <a:latin typeface="Proxima Nova"/>
                <a:ea typeface="Proxima Nova"/>
                <a:cs typeface="Proxima Nova"/>
                <a:sym typeface="Proxima Nova"/>
              </a:rPr>
              <a:t>Lieberman DE. </a:t>
            </a:r>
            <a:r>
              <a:rPr lang="en" sz="800" i="1">
                <a:solidFill>
                  <a:schemeClr val="accent1"/>
                </a:solidFill>
                <a:highlight>
                  <a:srgbClr val="FFFFFF"/>
                </a:highlight>
                <a:latin typeface="Proxima Nova"/>
                <a:ea typeface="Proxima Nova"/>
                <a:cs typeface="Proxima Nova"/>
                <a:sym typeface="Proxima Nova"/>
              </a:rPr>
              <a:t>The Story of the Human Body: Evolution, Health, and Disease</a:t>
            </a:r>
            <a:r>
              <a:rPr lang="en" sz="800">
                <a:solidFill>
                  <a:schemeClr val="accent1"/>
                </a:solidFill>
                <a:highlight>
                  <a:srgbClr val="FFFFFF"/>
                </a:highlight>
                <a:latin typeface="Proxima Nova"/>
                <a:ea typeface="Proxima Nova"/>
                <a:cs typeface="Proxima Nova"/>
                <a:sym typeface="Proxima Nova"/>
              </a:rPr>
              <a:t>. Vintage Books A Division of Random House LLC; 2013.</a:t>
            </a:r>
            <a:endParaRPr sz="800">
              <a:solidFill>
                <a:schemeClr val="accent1"/>
              </a:solidFill>
              <a:latin typeface="Proxima Nova"/>
              <a:ea typeface="Proxima Nova"/>
              <a:cs typeface="Proxima Nova"/>
              <a:sym typeface="Proxima Nov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52"/>
          <p:cNvSpPr txBox="1">
            <a:spLocks noGrp="1"/>
          </p:cNvSpPr>
          <p:nvPr>
            <p:ph type="ctrTitle"/>
          </p:nvPr>
        </p:nvSpPr>
        <p:spPr>
          <a:xfrm>
            <a:off x="391175" y="517025"/>
            <a:ext cx="8520600" cy="1878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4900"/>
              <a:t>Relevance</a:t>
            </a:r>
            <a:endParaRPr sz="4900"/>
          </a:p>
          <a:p>
            <a:pPr marL="0" lvl="0" indent="0" algn="l" rtl="0">
              <a:spcBef>
                <a:spcPts val="0"/>
              </a:spcBef>
              <a:spcAft>
                <a:spcPts val="0"/>
              </a:spcAft>
              <a:buNone/>
            </a:pPr>
            <a:r>
              <a:rPr lang="en" sz="3700" i="1"/>
              <a:t>Why do we care?</a:t>
            </a:r>
            <a:endParaRPr sz="3700" i="1"/>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3"/>
          <p:cNvSpPr txBox="1">
            <a:spLocks noGrp="1"/>
          </p:cNvSpPr>
          <p:nvPr>
            <p:ph type="title"/>
          </p:nvPr>
        </p:nvSpPr>
        <p:spPr>
          <a:xfrm>
            <a:off x="311700" y="237825"/>
            <a:ext cx="8520600" cy="623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Arial"/>
              <a:buNone/>
            </a:pPr>
            <a:r>
              <a:rPr lang="en" sz="3520">
                <a:latin typeface="Proxima Nova"/>
                <a:ea typeface="Proxima Nova"/>
                <a:cs typeface="Proxima Nova"/>
                <a:sym typeface="Proxima Nova"/>
              </a:rPr>
              <a:t>Relevance</a:t>
            </a:r>
            <a:endParaRPr sz="3520">
              <a:latin typeface="Proxima Nova"/>
              <a:ea typeface="Proxima Nova"/>
              <a:cs typeface="Proxima Nova"/>
              <a:sym typeface="Proxima Nova"/>
            </a:endParaRPr>
          </a:p>
        </p:txBody>
      </p:sp>
      <p:sp>
        <p:nvSpPr>
          <p:cNvPr id="342" name="Google Shape;342;p53"/>
          <p:cNvSpPr txBox="1">
            <a:spLocks noGrp="1"/>
          </p:cNvSpPr>
          <p:nvPr>
            <p:ph type="body" idx="1"/>
          </p:nvPr>
        </p:nvSpPr>
        <p:spPr>
          <a:xfrm>
            <a:off x="311700" y="1532725"/>
            <a:ext cx="8351700" cy="3076200"/>
          </a:xfrm>
          <a:prstGeom prst="rect">
            <a:avLst/>
          </a:prstGeom>
          <a:noFill/>
          <a:ln>
            <a:noFill/>
          </a:ln>
        </p:spPr>
        <p:txBody>
          <a:bodyPr spcFirstLastPara="1" wrap="square" lIns="91425" tIns="45700" rIns="91425" bIns="45700" anchor="t" anchorCtr="0">
            <a:noAutofit/>
          </a:bodyPr>
          <a:lstStyle/>
          <a:p>
            <a:pPr marL="457200" lvl="0" indent="-342900" algn="l" rtl="0">
              <a:lnSpc>
                <a:spcPct val="95000"/>
              </a:lnSpc>
              <a:spcBef>
                <a:spcPts val="0"/>
              </a:spcBef>
              <a:spcAft>
                <a:spcPts val="0"/>
              </a:spcAft>
              <a:buClr>
                <a:schemeClr val="accent1"/>
              </a:buClr>
              <a:buSzPts val="1800"/>
              <a:buFont typeface="Proxima Nova"/>
              <a:buChar char="●"/>
            </a:pPr>
            <a:r>
              <a:rPr lang="en" sz="1800">
                <a:solidFill>
                  <a:schemeClr val="accent1"/>
                </a:solidFill>
                <a:latin typeface="Proxima Nova"/>
                <a:ea typeface="Proxima Nova"/>
                <a:cs typeface="Proxima Nova"/>
                <a:sym typeface="Proxima Nova"/>
              </a:rPr>
              <a:t>Today’s students preparing for a healthcare career need to be able to recognize and design exercise programs with these mismatches in mind. </a:t>
            </a:r>
            <a:endParaRPr sz="1800">
              <a:solidFill>
                <a:schemeClr val="accent1"/>
              </a:solidFill>
            </a:endParaRPr>
          </a:p>
          <a:p>
            <a:pPr marL="457200" lvl="0" indent="-342900" algn="l" rtl="0">
              <a:lnSpc>
                <a:spcPct val="95000"/>
              </a:lnSpc>
              <a:spcBef>
                <a:spcPts val="0"/>
              </a:spcBef>
              <a:spcAft>
                <a:spcPts val="0"/>
              </a:spcAft>
              <a:buClr>
                <a:schemeClr val="accent1"/>
              </a:buClr>
              <a:buSzPts val="1800"/>
              <a:buFont typeface="Proxima Nova"/>
              <a:buChar char="●"/>
            </a:pPr>
            <a:r>
              <a:rPr lang="en" sz="1800">
                <a:solidFill>
                  <a:schemeClr val="accent1"/>
                </a:solidFill>
                <a:latin typeface="Proxima Nova"/>
                <a:ea typeface="Proxima Nova"/>
                <a:cs typeface="Proxima Nova"/>
                <a:sym typeface="Proxima Nova"/>
              </a:rPr>
              <a:t>This course will focus on structural mismatches and how they influence human function. </a:t>
            </a:r>
            <a:endParaRPr sz="1800">
              <a:solidFill>
                <a:schemeClr val="accent1"/>
              </a:solidFill>
            </a:endParaRPr>
          </a:p>
          <a:p>
            <a:pPr marL="914400" lvl="1" indent="-342900" algn="l" rtl="0">
              <a:lnSpc>
                <a:spcPct val="95000"/>
              </a:lnSpc>
              <a:spcBef>
                <a:spcPts val="0"/>
              </a:spcBef>
              <a:spcAft>
                <a:spcPts val="0"/>
              </a:spcAft>
              <a:buClr>
                <a:schemeClr val="accent1"/>
              </a:buClr>
              <a:buSzPts val="1800"/>
              <a:buFont typeface="Proxima Nova"/>
              <a:buChar char="○"/>
            </a:pPr>
            <a:r>
              <a:rPr lang="en" sz="1800">
                <a:solidFill>
                  <a:schemeClr val="accent1"/>
                </a:solidFill>
                <a:latin typeface="Proxima Nova"/>
                <a:ea typeface="Proxima Nova"/>
                <a:cs typeface="Proxima Nova"/>
                <a:sym typeface="Proxima Nova"/>
              </a:rPr>
              <a:t>These structural mismatches cause many of the most common orthopedic problems that occur in the population today. </a:t>
            </a:r>
            <a:endParaRPr sz="1800">
              <a:solidFill>
                <a:schemeClr val="accent1"/>
              </a:solidFill>
              <a:latin typeface="Proxima Nova"/>
              <a:ea typeface="Proxima Nova"/>
              <a:cs typeface="Proxima Nova"/>
              <a:sym typeface="Proxima Nova"/>
            </a:endParaRPr>
          </a:p>
          <a:p>
            <a:pPr marL="914400" lvl="1" indent="-342900" algn="l" rtl="0">
              <a:lnSpc>
                <a:spcPct val="95000"/>
              </a:lnSpc>
              <a:spcBef>
                <a:spcPts val="0"/>
              </a:spcBef>
              <a:spcAft>
                <a:spcPts val="0"/>
              </a:spcAft>
              <a:buClr>
                <a:schemeClr val="accent1"/>
              </a:buClr>
              <a:buSzPts val="1800"/>
              <a:buFont typeface="Proxima Nova"/>
              <a:buChar char="○"/>
            </a:pPr>
            <a:r>
              <a:rPr lang="en" sz="1800">
                <a:solidFill>
                  <a:schemeClr val="accent1"/>
                </a:solidFill>
                <a:latin typeface="Proxima Nova"/>
                <a:ea typeface="Proxima Nova"/>
                <a:cs typeface="Proxima Nova"/>
                <a:sym typeface="Proxima Nova"/>
              </a:rPr>
              <a:t>Prior adaptations place the foot, knee, hip, spine and shoulder at great risk to injury when subjected to the stress of our modern environment and current norms in exercise program design.  </a:t>
            </a:r>
            <a:endParaRPr sz="1800">
              <a:solidFill>
                <a:schemeClr val="accent1"/>
              </a:solidFill>
              <a:latin typeface="Proxima Nova"/>
              <a:ea typeface="Proxima Nova"/>
              <a:cs typeface="Proxima Nova"/>
              <a:sym typeface="Proxima Nov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4"/>
          <p:cNvSpPr txBox="1">
            <a:spLocks noGrp="1"/>
          </p:cNvSpPr>
          <p:nvPr>
            <p:ph type="title"/>
          </p:nvPr>
        </p:nvSpPr>
        <p:spPr>
          <a:xfrm>
            <a:off x="311700" y="237825"/>
            <a:ext cx="8520600" cy="623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Arial"/>
              <a:buNone/>
            </a:pPr>
            <a:r>
              <a:rPr lang="en" sz="3620">
                <a:latin typeface="Proxima Nova"/>
                <a:ea typeface="Proxima Nova"/>
                <a:cs typeface="Proxima Nova"/>
                <a:sym typeface="Proxima Nova"/>
              </a:rPr>
              <a:t>Relevance</a:t>
            </a:r>
            <a:endParaRPr sz="3620">
              <a:latin typeface="Proxima Nova"/>
              <a:ea typeface="Proxima Nova"/>
              <a:cs typeface="Proxima Nova"/>
              <a:sym typeface="Proxima Nova"/>
            </a:endParaRPr>
          </a:p>
        </p:txBody>
      </p:sp>
      <p:sp>
        <p:nvSpPr>
          <p:cNvPr id="348" name="Google Shape;348;p54"/>
          <p:cNvSpPr txBox="1">
            <a:spLocks noGrp="1"/>
          </p:cNvSpPr>
          <p:nvPr>
            <p:ph type="body" idx="1"/>
          </p:nvPr>
        </p:nvSpPr>
        <p:spPr>
          <a:xfrm>
            <a:off x="311700" y="1370650"/>
            <a:ext cx="8520600" cy="3076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040"/>
              <a:buNone/>
            </a:pPr>
            <a:r>
              <a:rPr lang="en" sz="1800">
                <a:solidFill>
                  <a:schemeClr val="accent1"/>
                </a:solidFill>
                <a:latin typeface="Proxima Nova"/>
                <a:ea typeface="Proxima Nova"/>
                <a:cs typeface="Proxima Nova"/>
                <a:sym typeface="Proxima Nova"/>
              </a:rPr>
              <a:t>It is no secret that Americans face many healthcare challenges. </a:t>
            </a:r>
            <a:endParaRPr sz="1800">
              <a:solidFill>
                <a:schemeClr val="accent1"/>
              </a:solidFill>
              <a:latin typeface="Proxima Nova"/>
              <a:ea typeface="Proxima Nova"/>
              <a:cs typeface="Proxima Nova"/>
              <a:sym typeface="Proxima Nova"/>
            </a:endParaRPr>
          </a:p>
          <a:p>
            <a:pPr marL="457200" lvl="0" indent="-342900" algn="l" rtl="0">
              <a:spcBef>
                <a:spcPts val="480"/>
              </a:spcBef>
              <a:spcAft>
                <a:spcPts val="0"/>
              </a:spcAft>
              <a:buClr>
                <a:schemeClr val="accent1"/>
              </a:buClr>
              <a:buSzPts val="1800"/>
              <a:buFont typeface="Proxima Nova"/>
              <a:buChar char="●"/>
            </a:pPr>
            <a:r>
              <a:rPr lang="en" sz="1800">
                <a:solidFill>
                  <a:schemeClr val="accent1"/>
                </a:solidFill>
                <a:latin typeface="Proxima Nova"/>
                <a:ea typeface="Proxima Nova"/>
                <a:cs typeface="Proxima Nova"/>
                <a:sym typeface="Proxima Nova"/>
              </a:rPr>
              <a:t>We are an aging population, which alone, will cause an increase in the utilization of healthcare services. </a:t>
            </a:r>
            <a:endParaRPr sz="1800">
              <a:solidFill>
                <a:schemeClr val="accent1"/>
              </a:solidFill>
              <a:latin typeface="Proxima Nova"/>
              <a:ea typeface="Proxima Nova"/>
              <a:cs typeface="Proxima Nova"/>
              <a:sym typeface="Proxima Nova"/>
            </a:endParaRPr>
          </a:p>
          <a:p>
            <a:pPr marL="457200" lvl="0" indent="-342900" algn="l" rtl="0">
              <a:spcBef>
                <a:spcPts val="0"/>
              </a:spcBef>
              <a:spcAft>
                <a:spcPts val="0"/>
              </a:spcAft>
              <a:buClr>
                <a:schemeClr val="accent1"/>
              </a:buClr>
              <a:buSzPts val="1800"/>
              <a:buFont typeface="Proxima Nova"/>
              <a:buChar char="●"/>
            </a:pPr>
            <a:r>
              <a:rPr lang="en" sz="1800">
                <a:solidFill>
                  <a:schemeClr val="accent1"/>
                </a:solidFill>
                <a:latin typeface="Proxima Nova"/>
                <a:ea typeface="Proxima Nova"/>
                <a:cs typeface="Proxima Nova"/>
                <a:sym typeface="Proxima Nova"/>
              </a:rPr>
              <a:t>The reason for many of those seeking these services will be to treat these structural mismatches. The cost of treating these diseases already strains our national budget.</a:t>
            </a:r>
            <a:endParaRPr sz="1800">
              <a:solidFill>
                <a:schemeClr val="accent1"/>
              </a:solidFill>
            </a:endParaRPr>
          </a:p>
          <a:p>
            <a:pPr marL="914400" lvl="1" indent="-342900" algn="l" rtl="0">
              <a:spcBef>
                <a:spcPts val="0"/>
              </a:spcBef>
              <a:spcAft>
                <a:spcPts val="0"/>
              </a:spcAft>
              <a:buClr>
                <a:schemeClr val="accent1"/>
              </a:buClr>
              <a:buSzPts val="1800"/>
              <a:buFont typeface="Proxima Nova"/>
              <a:buChar char="○"/>
            </a:pPr>
            <a:r>
              <a:rPr lang="en" sz="1800">
                <a:solidFill>
                  <a:schemeClr val="accent1"/>
                </a:solidFill>
                <a:latin typeface="Proxima Nova"/>
                <a:ea typeface="Proxima Nova"/>
                <a:cs typeface="Proxima Nova"/>
                <a:sym typeface="Proxima Nova"/>
              </a:rPr>
              <a:t>These patients will be responsible to self manage these diseases as less and less money is available for therapeutic intervention.</a:t>
            </a:r>
            <a:endParaRPr sz="1800">
              <a:solidFill>
                <a:schemeClr val="accent1"/>
              </a:solidFill>
            </a:endParaRPr>
          </a:p>
          <a:p>
            <a:pPr marL="914400" lvl="1" indent="-342900" algn="l" rtl="0">
              <a:spcBef>
                <a:spcPts val="0"/>
              </a:spcBef>
              <a:spcAft>
                <a:spcPts val="0"/>
              </a:spcAft>
              <a:buClr>
                <a:schemeClr val="accent1"/>
              </a:buClr>
              <a:buSzPts val="1800"/>
              <a:buFont typeface="Proxima Nova"/>
              <a:buChar char="○"/>
            </a:pPr>
            <a:r>
              <a:rPr lang="en" sz="1800">
                <a:solidFill>
                  <a:schemeClr val="accent1"/>
                </a:solidFill>
                <a:latin typeface="Proxima Nova"/>
                <a:ea typeface="Proxima Nova"/>
                <a:cs typeface="Proxima Nova"/>
                <a:sym typeface="Proxima Nova"/>
              </a:rPr>
              <a:t>The need for medically based personal training services will only increase in the future.</a:t>
            </a:r>
            <a:endParaRPr sz="1800">
              <a:solidFill>
                <a:schemeClr val="accent1"/>
              </a:solidFill>
              <a:latin typeface="Proxima Nova"/>
              <a:ea typeface="Proxima Nova"/>
              <a:cs typeface="Proxima Nova"/>
              <a:sym typeface="Proxima Nov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5"/>
          <p:cNvSpPr txBox="1">
            <a:spLocks noGrp="1"/>
          </p:cNvSpPr>
          <p:nvPr>
            <p:ph type="title"/>
          </p:nvPr>
        </p:nvSpPr>
        <p:spPr>
          <a:xfrm>
            <a:off x="311700" y="237825"/>
            <a:ext cx="8520600" cy="623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Arial"/>
              <a:buNone/>
            </a:pPr>
            <a:r>
              <a:rPr lang="en" sz="3720">
                <a:latin typeface="Proxima Nova"/>
                <a:ea typeface="Proxima Nova"/>
                <a:cs typeface="Proxima Nova"/>
                <a:sym typeface="Proxima Nova"/>
              </a:rPr>
              <a:t>Relevance</a:t>
            </a:r>
            <a:endParaRPr sz="3720">
              <a:latin typeface="Proxima Nova"/>
              <a:ea typeface="Proxima Nova"/>
              <a:cs typeface="Proxima Nova"/>
              <a:sym typeface="Proxima Nova"/>
            </a:endParaRPr>
          </a:p>
        </p:txBody>
      </p:sp>
      <p:sp>
        <p:nvSpPr>
          <p:cNvPr id="354" name="Google Shape;354;p55"/>
          <p:cNvSpPr txBox="1">
            <a:spLocks noGrp="1"/>
          </p:cNvSpPr>
          <p:nvPr>
            <p:ph type="body" idx="1"/>
          </p:nvPr>
        </p:nvSpPr>
        <p:spPr>
          <a:xfrm>
            <a:off x="392725" y="1505700"/>
            <a:ext cx="8439600" cy="3076200"/>
          </a:xfrm>
          <a:prstGeom prst="rect">
            <a:avLst/>
          </a:prstGeom>
          <a:noFill/>
          <a:ln>
            <a:noFill/>
          </a:ln>
        </p:spPr>
        <p:txBody>
          <a:bodyPr spcFirstLastPara="1" wrap="square" lIns="91425" tIns="45700" rIns="91425" bIns="45700" anchor="t" anchorCtr="0">
            <a:noAutofit/>
          </a:bodyPr>
          <a:lstStyle/>
          <a:p>
            <a:pPr marL="457200" lvl="0" indent="-355600" algn="l" rtl="0">
              <a:lnSpc>
                <a:spcPct val="95000"/>
              </a:lnSpc>
              <a:spcBef>
                <a:spcPts val="0"/>
              </a:spcBef>
              <a:spcAft>
                <a:spcPts val="0"/>
              </a:spcAft>
              <a:buClr>
                <a:schemeClr val="accent1"/>
              </a:buClr>
              <a:buSzPts val="2000"/>
              <a:buFont typeface="Proxima Nova"/>
              <a:buChar char="●"/>
            </a:pPr>
            <a:r>
              <a:rPr lang="en">
                <a:solidFill>
                  <a:schemeClr val="accent1"/>
                </a:solidFill>
                <a:latin typeface="Proxima Nova"/>
                <a:ea typeface="Proxima Nova"/>
                <a:cs typeface="Proxima Nova"/>
                <a:sym typeface="Proxima Nova"/>
              </a:rPr>
              <a:t>This class will teach students a new way to look at overall fitness with these structural mismatches in mind. </a:t>
            </a:r>
            <a:endParaRPr>
              <a:solidFill>
                <a:schemeClr val="accent1"/>
              </a:solidFill>
              <a:latin typeface="Proxima Nova"/>
              <a:ea typeface="Proxima Nova"/>
              <a:cs typeface="Proxima Nova"/>
              <a:sym typeface="Proxima Nova"/>
            </a:endParaRPr>
          </a:p>
          <a:p>
            <a:pPr marL="457200" lvl="0" indent="-355600" algn="l" rtl="0">
              <a:lnSpc>
                <a:spcPct val="95000"/>
              </a:lnSpc>
              <a:spcBef>
                <a:spcPts val="0"/>
              </a:spcBef>
              <a:spcAft>
                <a:spcPts val="0"/>
              </a:spcAft>
              <a:buClr>
                <a:schemeClr val="accent1"/>
              </a:buClr>
              <a:buSzPts val="2000"/>
              <a:buFont typeface="Proxima Nova"/>
              <a:buChar char="●"/>
            </a:pPr>
            <a:r>
              <a:rPr lang="en">
                <a:solidFill>
                  <a:schemeClr val="accent1"/>
                </a:solidFill>
                <a:latin typeface="Proxima Nova"/>
                <a:ea typeface="Proxima Nova"/>
                <a:cs typeface="Proxima Nova"/>
                <a:sym typeface="Proxima Nova"/>
              </a:rPr>
              <a:t>This new definition of structural fitness will have 3 components</a:t>
            </a:r>
            <a:r>
              <a:rPr lang="en">
                <a:solidFill>
                  <a:schemeClr val="accent1"/>
                </a:solidFill>
              </a:rPr>
              <a:t>:</a:t>
            </a:r>
            <a:endParaRPr>
              <a:solidFill>
                <a:schemeClr val="accent1"/>
              </a:solidFill>
            </a:endParaRPr>
          </a:p>
          <a:p>
            <a:pPr marL="914400" lvl="1" indent="-355600" algn="l" rtl="0">
              <a:lnSpc>
                <a:spcPct val="95000"/>
              </a:lnSpc>
              <a:spcBef>
                <a:spcPts val="0"/>
              </a:spcBef>
              <a:spcAft>
                <a:spcPts val="0"/>
              </a:spcAft>
              <a:buClr>
                <a:schemeClr val="accent1"/>
              </a:buClr>
              <a:buSzPts val="2000"/>
              <a:buFont typeface="Proxima Nova"/>
              <a:buChar char="○"/>
            </a:pPr>
            <a:r>
              <a:rPr lang="en">
                <a:solidFill>
                  <a:schemeClr val="accent1"/>
                </a:solidFill>
                <a:latin typeface="Proxima Nova"/>
                <a:ea typeface="Proxima Nova"/>
                <a:cs typeface="Proxima Nova"/>
                <a:sym typeface="Proxima Nova"/>
              </a:rPr>
              <a:t>Muscle performance </a:t>
            </a:r>
            <a:endParaRPr>
              <a:solidFill>
                <a:schemeClr val="accent1"/>
              </a:solidFill>
            </a:endParaRPr>
          </a:p>
          <a:p>
            <a:pPr marL="914400" lvl="1" indent="-355600" algn="l" rtl="0">
              <a:lnSpc>
                <a:spcPct val="95000"/>
              </a:lnSpc>
              <a:spcBef>
                <a:spcPts val="0"/>
              </a:spcBef>
              <a:spcAft>
                <a:spcPts val="0"/>
              </a:spcAft>
              <a:buClr>
                <a:schemeClr val="accent1"/>
              </a:buClr>
              <a:buSzPts val="2000"/>
              <a:buFont typeface="Proxima Nova"/>
              <a:buChar char="○"/>
            </a:pPr>
            <a:r>
              <a:rPr lang="en">
                <a:solidFill>
                  <a:schemeClr val="accent1"/>
                </a:solidFill>
                <a:latin typeface="Proxima Nova"/>
                <a:ea typeface="Proxima Nova"/>
                <a:cs typeface="Proxima Nova"/>
                <a:sym typeface="Proxima Nova"/>
              </a:rPr>
              <a:t>Joint health</a:t>
            </a:r>
            <a:endParaRPr>
              <a:solidFill>
                <a:schemeClr val="accent1"/>
              </a:solidFill>
            </a:endParaRPr>
          </a:p>
          <a:p>
            <a:pPr marL="914400" lvl="1" indent="-355600" algn="l" rtl="0">
              <a:lnSpc>
                <a:spcPct val="95000"/>
              </a:lnSpc>
              <a:spcBef>
                <a:spcPts val="0"/>
              </a:spcBef>
              <a:spcAft>
                <a:spcPts val="0"/>
              </a:spcAft>
              <a:buClr>
                <a:schemeClr val="accent1"/>
              </a:buClr>
              <a:buSzPts val="2000"/>
              <a:buFont typeface="Proxima Nova"/>
              <a:buChar char="○"/>
            </a:pPr>
            <a:r>
              <a:rPr lang="en">
                <a:solidFill>
                  <a:schemeClr val="accent1"/>
                </a:solidFill>
                <a:latin typeface="Proxima Nova"/>
                <a:ea typeface="Proxima Nova"/>
                <a:cs typeface="Proxima Nova"/>
                <a:sym typeface="Proxima Nova"/>
              </a:rPr>
              <a:t>Cardiorespiratory function</a:t>
            </a:r>
            <a:endParaRPr>
              <a:solidFill>
                <a:schemeClr val="accent1"/>
              </a:solidFill>
            </a:endParaRPr>
          </a:p>
          <a:p>
            <a:pPr marL="457200" lvl="0" indent="-355600" algn="l" rtl="0">
              <a:lnSpc>
                <a:spcPct val="95000"/>
              </a:lnSpc>
              <a:spcBef>
                <a:spcPts val="0"/>
              </a:spcBef>
              <a:spcAft>
                <a:spcPts val="0"/>
              </a:spcAft>
              <a:buClr>
                <a:schemeClr val="accent1"/>
              </a:buClr>
              <a:buSzPts val="2000"/>
              <a:buFont typeface="Proxima Nova"/>
              <a:buChar char="●"/>
            </a:pPr>
            <a:r>
              <a:rPr lang="en">
                <a:solidFill>
                  <a:schemeClr val="accent1"/>
                </a:solidFill>
                <a:latin typeface="Proxima Nova"/>
                <a:ea typeface="Proxima Nova"/>
                <a:cs typeface="Proxima Nova"/>
                <a:sym typeface="Proxima Nova"/>
              </a:rPr>
              <a:t>With this new understanding of structural fitness, those taking this class will be better prepared to help this population overcome these healthcare challenges.</a:t>
            </a:r>
            <a:endParaRPr>
              <a:solidFill>
                <a:schemeClr val="accent1"/>
              </a:solidFill>
              <a:latin typeface="Proxima Nova"/>
              <a:ea typeface="Proxima Nova"/>
              <a:cs typeface="Proxima Nova"/>
              <a:sym typeface="Proxima Nova"/>
            </a:endParaRPr>
          </a:p>
          <a:p>
            <a:pPr marL="182880" lvl="0" indent="-53339" algn="l" rtl="0">
              <a:lnSpc>
                <a:spcPct val="95000"/>
              </a:lnSpc>
              <a:spcBef>
                <a:spcPts val="480"/>
              </a:spcBef>
              <a:spcAft>
                <a:spcPts val="1200"/>
              </a:spcAft>
              <a:buSzPts val="1887"/>
              <a:buNone/>
            </a:pPr>
            <a:endParaRPr>
              <a:solidFill>
                <a:schemeClr val="accent1"/>
              </a:solidFill>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p:nvPr/>
        </p:nvSpPr>
        <p:spPr>
          <a:xfrm>
            <a:off x="569775" y="1605600"/>
            <a:ext cx="7155900" cy="3094800"/>
          </a:xfrm>
          <a:prstGeom prst="rect">
            <a:avLst/>
          </a:prstGeom>
          <a:noFill/>
          <a:ln>
            <a:noFill/>
          </a:ln>
        </p:spPr>
        <p:txBody>
          <a:bodyPr spcFirstLastPara="1" wrap="square" lIns="91425" tIns="45700" rIns="91425" bIns="45700" anchor="t" anchorCtr="0">
            <a:noAutofit/>
          </a:bodyPr>
          <a:lstStyle/>
          <a:p>
            <a:pPr marL="457200" marR="0" lvl="0" indent="-355600" algn="l" rtl="0">
              <a:lnSpc>
                <a:spcPct val="115000"/>
              </a:lnSpc>
              <a:spcBef>
                <a:spcPts val="1000"/>
              </a:spcBef>
              <a:spcAft>
                <a:spcPts val="0"/>
              </a:spcAft>
              <a:buClr>
                <a:schemeClr val="accent1"/>
              </a:buClr>
              <a:buSzPts val="2000"/>
              <a:buFont typeface="Proxima Nova Semibold"/>
              <a:buChar char="●"/>
            </a:pPr>
            <a:r>
              <a:rPr lang="en" sz="2000">
                <a:solidFill>
                  <a:schemeClr val="accent1"/>
                </a:solidFill>
                <a:latin typeface="Proxima Nova Semibold"/>
                <a:ea typeface="Proxima Nova Semibold"/>
                <a:cs typeface="Proxima Nova Semibold"/>
                <a:sym typeface="Proxima Nova Semibold"/>
              </a:rPr>
              <a:t>Understand the “why” behind injury and disease processes </a:t>
            </a:r>
            <a:endParaRPr sz="2000">
              <a:solidFill>
                <a:schemeClr val="accent1"/>
              </a:solidFill>
              <a:latin typeface="Proxima Nova Semibold"/>
              <a:ea typeface="Proxima Nova Semibold"/>
              <a:cs typeface="Proxima Nova Semibold"/>
              <a:sym typeface="Proxima Nova Semibold"/>
            </a:endParaRPr>
          </a:p>
          <a:p>
            <a:pPr marL="457200" marR="0" lvl="0" indent="-355600" algn="l" rtl="0">
              <a:lnSpc>
                <a:spcPct val="115000"/>
              </a:lnSpc>
              <a:spcBef>
                <a:spcPts val="0"/>
              </a:spcBef>
              <a:spcAft>
                <a:spcPts val="0"/>
              </a:spcAft>
              <a:buClr>
                <a:schemeClr val="accent1"/>
              </a:buClr>
              <a:buSzPts val="2000"/>
              <a:buFont typeface="Proxima Nova Semibold"/>
              <a:buChar char="●"/>
            </a:pPr>
            <a:r>
              <a:rPr lang="en" sz="2000">
                <a:solidFill>
                  <a:schemeClr val="accent1"/>
                </a:solidFill>
                <a:latin typeface="Proxima Nova Semibold"/>
                <a:ea typeface="Proxima Nova Semibold"/>
                <a:cs typeface="Proxima Nova Semibold"/>
                <a:sym typeface="Proxima Nova Semibold"/>
              </a:rPr>
              <a:t>Improve quality of care with clients </a:t>
            </a:r>
            <a:endParaRPr sz="2000">
              <a:solidFill>
                <a:schemeClr val="accent1"/>
              </a:solidFill>
              <a:latin typeface="Proxima Nova Semibold"/>
              <a:ea typeface="Proxima Nova Semibold"/>
              <a:cs typeface="Proxima Nova Semibold"/>
              <a:sym typeface="Proxima Nova Semibold"/>
            </a:endParaRPr>
          </a:p>
          <a:p>
            <a:pPr marL="457200" marR="0" lvl="0" indent="-355600" algn="l" rtl="0">
              <a:lnSpc>
                <a:spcPct val="115000"/>
              </a:lnSpc>
              <a:spcBef>
                <a:spcPts val="0"/>
              </a:spcBef>
              <a:spcAft>
                <a:spcPts val="0"/>
              </a:spcAft>
              <a:buClr>
                <a:schemeClr val="accent1"/>
              </a:buClr>
              <a:buSzPts val="2000"/>
              <a:buFont typeface="Proxima Nova Semibold"/>
              <a:buChar char="●"/>
            </a:pPr>
            <a:r>
              <a:rPr lang="en" sz="2000">
                <a:solidFill>
                  <a:schemeClr val="accent1"/>
                </a:solidFill>
                <a:latin typeface="Proxima Nova Semibold"/>
                <a:ea typeface="Proxima Nova Semibold"/>
                <a:cs typeface="Proxima Nova Semibold"/>
                <a:sym typeface="Proxima Nova Semibold"/>
              </a:rPr>
              <a:t>Emerging field of evolutionary medicine</a:t>
            </a:r>
            <a:endParaRPr sz="2000">
              <a:solidFill>
                <a:schemeClr val="accent1"/>
              </a:solidFill>
              <a:latin typeface="Proxima Nova Semibold"/>
              <a:ea typeface="Proxima Nova Semibold"/>
              <a:cs typeface="Proxima Nova Semibold"/>
              <a:sym typeface="Proxima Nova Semibold"/>
            </a:endParaRPr>
          </a:p>
          <a:p>
            <a:pPr marL="457200" marR="0" lvl="0" indent="-355600" algn="l" rtl="0">
              <a:lnSpc>
                <a:spcPct val="115000"/>
              </a:lnSpc>
              <a:spcBef>
                <a:spcPts val="0"/>
              </a:spcBef>
              <a:spcAft>
                <a:spcPts val="0"/>
              </a:spcAft>
              <a:buClr>
                <a:schemeClr val="accent1"/>
              </a:buClr>
              <a:buSzPts val="2000"/>
              <a:buFont typeface="Proxima Nova Semibold"/>
              <a:buChar char="●"/>
            </a:pPr>
            <a:r>
              <a:rPr lang="en" sz="2000">
                <a:solidFill>
                  <a:schemeClr val="accent1"/>
                </a:solidFill>
                <a:latin typeface="Proxima Nova Semibold"/>
                <a:ea typeface="Proxima Nova Semibold"/>
                <a:cs typeface="Proxima Nova Semibold"/>
                <a:sym typeface="Proxima Nova Semibold"/>
              </a:rPr>
              <a:t>Practice under the </a:t>
            </a:r>
            <a:r>
              <a:rPr lang="en" sz="2000" i="1">
                <a:solidFill>
                  <a:schemeClr val="accent1"/>
                </a:solidFill>
                <a:latin typeface="Proxima Nova Semibold"/>
                <a:ea typeface="Proxima Nova Semibold"/>
                <a:cs typeface="Proxima Nova Semibold"/>
                <a:sym typeface="Proxima Nova Semibold"/>
              </a:rPr>
              <a:t>Medical Fitness Model</a:t>
            </a:r>
            <a:endParaRPr sz="2000" i="1">
              <a:solidFill>
                <a:schemeClr val="accent1"/>
              </a:solidFill>
              <a:latin typeface="Proxima Nova Semibold"/>
              <a:ea typeface="Proxima Nova Semibold"/>
              <a:cs typeface="Proxima Nova Semibold"/>
              <a:sym typeface="Proxima Nova Semibold"/>
            </a:endParaRPr>
          </a:p>
        </p:txBody>
      </p:sp>
      <p:sp>
        <p:nvSpPr>
          <p:cNvPr id="112" name="Google Shape;112;p20"/>
          <p:cNvSpPr txBox="1">
            <a:spLocks noGrp="1"/>
          </p:cNvSpPr>
          <p:nvPr>
            <p:ph type="title"/>
          </p:nvPr>
        </p:nvSpPr>
        <p:spPr>
          <a:xfrm>
            <a:off x="311700" y="291875"/>
            <a:ext cx="8520600" cy="623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latin typeface="Proxima Nova"/>
                <a:ea typeface="Proxima Nova"/>
                <a:cs typeface="Proxima Nova"/>
                <a:sym typeface="Proxima Nova"/>
              </a:rPr>
              <a:t>Course Relevance</a:t>
            </a:r>
            <a:endParaRPr>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Evolution Overview</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11700" y="237825"/>
            <a:ext cx="8520600" cy="623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262626"/>
              </a:buClr>
              <a:buSzPts val="5400"/>
              <a:buFont typeface="Arial Narrow"/>
              <a:buNone/>
            </a:pPr>
            <a:r>
              <a:rPr lang="en" sz="4400">
                <a:latin typeface="Proxima Nova"/>
                <a:ea typeface="Proxima Nova"/>
                <a:cs typeface="Proxima Nova"/>
                <a:sym typeface="Proxima Nova"/>
              </a:rPr>
              <a:t>Evolution</a:t>
            </a:r>
            <a:endParaRPr sz="4400">
              <a:latin typeface="Proxima Nova"/>
              <a:ea typeface="Proxima Nova"/>
              <a:cs typeface="Proxima Nova"/>
              <a:sym typeface="Proxima Nova"/>
            </a:endParaRPr>
          </a:p>
        </p:txBody>
      </p:sp>
      <p:sp>
        <p:nvSpPr>
          <p:cNvPr id="124" name="Google Shape;124;p22"/>
          <p:cNvSpPr txBox="1"/>
          <p:nvPr/>
        </p:nvSpPr>
        <p:spPr>
          <a:xfrm>
            <a:off x="627466" y="1613850"/>
            <a:ext cx="7696200" cy="1915800"/>
          </a:xfrm>
          <a:prstGeom prst="rect">
            <a:avLst/>
          </a:prstGeom>
          <a:noFill/>
          <a:ln>
            <a:noFill/>
          </a:ln>
        </p:spPr>
        <p:txBody>
          <a:bodyPr spcFirstLastPara="1" wrap="square" lIns="91425" tIns="45700" rIns="91425" bIns="45700" anchor="t" anchorCtr="0">
            <a:noAutofit/>
          </a:bodyPr>
          <a:lstStyle/>
          <a:p>
            <a:pPr marL="457200" marR="0" lvl="0" indent="-374650" algn="l" rtl="0">
              <a:lnSpc>
                <a:spcPct val="115000"/>
              </a:lnSpc>
              <a:spcBef>
                <a:spcPts val="0"/>
              </a:spcBef>
              <a:spcAft>
                <a:spcPts val="0"/>
              </a:spcAft>
              <a:buClr>
                <a:srgbClr val="434343"/>
              </a:buClr>
              <a:buSzPts val="2300"/>
              <a:buFont typeface="Proxima Nova"/>
              <a:buChar char="●"/>
            </a:pPr>
            <a:r>
              <a:rPr lang="en" sz="2300">
                <a:solidFill>
                  <a:srgbClr val="434343"/>
                </a:solidFill>
                <a:latin typeface="Proxima Nova"/>
                <a:ea typeface="Proxima Nova"/>
                <a:cs typeface="Proxima Nova"/>
                <a:sym typeface="Proxima Nova"/>
              </a:rPr>
              <a:t>Simply put = change over time </a:t>
            </a:r>
            <a:endParaRPr sz="2300">
              <a:solidFill>
                <a:srgbClr val="434343"/>
              </a:solidFill>
              <a:latin typeface="Proxima Nova"/>
              <a:ea typeface="Proxima Nova"/>
              <a:cs typeface="Proxima Nova"/>
              <a:sym typeface="Proxima Nova"/>
            </a:endParaRPr>
          </a:p>
          <a:p>
            <a:pPr marL="457200" marR="0" lvl="0" indent="-374650" algn="l" rtl="0">
              <a:lnSpc>
                <a:spcPct val="115000"/>
              </a:lnSpc>
              <a:spcBef>
                <a:spcPts val="0"/>
              </a:spcBef>
              <a:spcAft>
                <a:spcPts val="0"/>
              </a:spcAft>
              <a:buClr>
                <a:srgbClr val="434343"/>
              </a:buClr>
              <a:buSzPts val="2300"/>
              <a:buFont typeface="Proxima Nova"/>
              <a:buChar char="●"/>
            </a:pPr>
            <a:r>
              <a:rPr lang="en" sz="2300">
                <a:solidFill>
                  <a:srgbClr val="434343"/>
                </a:solidFill>
                <a:latin typeface="Proxima Nova"/>
                <a:ea typeface="Proxima Nova"/>
                <a:cs typeface="Proxima Nova"/>
                <a:sym typeface="Proxima Nova"/>
              </a:rPr>
              <a:t>Purpose of evolution is not to seek perfection, but to continue the survival of the species. </a:t>
            </a:r>
            <a:endParaRPr sz="2300">
              <a:solidFill>
                <a:srgbClr val="434343"/>
              </a:solidFill>
              <a:latin typeface="Proxima Nova"/>
              <a:ea typeface="Proxima Nova"/>
              <a:cs typeface="Proxima Nova"/>
              <a:sym typeface="Proxima Nova"/>
            </a:endParaRPr>
          </a:p>
          <a:p>
            <a:pPr marL="457200" marR="0" lvl="0" indent="-374650" algn="l" rtl="0">
              <a:lnSpc>
                <a:spcPct val="115000"/>
              </a:lnSpc>
              <a:spcBef>
                <a:spcPts val="0"/>
              </a:spcBef>
              <a:spcAft>
                <a:spcPts val="0"/>
              </a:spcAft>
              <a:buClr>
                <a:srgbClr val="434343"/>
              </a:buClr>
              <a:buSzPts val="2300"/>
              <a:buFont typeface="Proxima Nova"/>
              <a:buChar char="●"/>
            </a:pPr>
            <a:r>
              <a:rPr lang="en" sz="2300">
                <a:solidFill>
                  <a:srgbClr val="434343"/>
                </a:solidFill>
                <a:latin typeface="Proxima Nova"/>
                <a:ea typeface="Proxima Nova"/>
                <a:cs typeface="Proxima Nova"/>
                <a:sym typeface="Proxima Nova"/>
              </a:rPr>
              <a:t>The reproductive success of a species is determined by how its specific features interact with its environment. </a:t>
            </a:r>
            <a:endParaRPr sz="2300">
              <a:solidFill>
                <a:srgbClr val="434343"/>
              </a:solidFill>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311700" y="237825"/>
            <a:ext cx="8520600" cy="623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0000"/>
              </a:buClr>
              <a:buSzPts val="4860"/>
              <a:buFont typeface="Arial Narrow"/>
              <a:buNone/>
            </a:pPr>
            <a:r>
              <a:rPr lang="en" sz="3620"/>
              <a:t>Adaptation Vs Features</a:t>
            </a:r>
            <a:endParaRPr sz="3620">
              <a:latin typeface="Proxima Nova"/>
              <a:ea typeface="Proxima Nova"/>
              <a:cs typeface="Proxima Nova"/>
              <a:sym typeface="Proxima Nova"/>
            </a:endParaRPr>
          </a:p>
        </p:txBody>
      </p:sp>
      <p:sp>
        <p:nvSpPr>
          <p:cNvPr id="130" name="Google Shape;130;p23"/>
          <p:cNvSpPr txBox="1"/>
          <p:nvPr/>
        </p:nvSpPr>
        <p:spPr>
          <a:xfrm>
            <a:off x="311700" y="1509450"/>
            <a:ext cx="8229600" cy="2550600"/>
          </a:xfrm>
          <a:prstGeom prst="rect">
            <a:avLst/>
          </a:prstGeom>
          <a:noFill/>
          <a:ln>
            <a:noFill/>
          </a:ln>
        </p:spPr>
        <p:txBody>
          <a:bodyPr spcFirstLastPara="1" wrap="square" lIns="91425" tIns="45700" rIns="91425" bIns="45700" anchor="t" anchorCtr="0">
            <a:noAutofit/>
          </a:bodyPr>
          <a:lstStyle/>
          <a:p>
            <a:pPr marL="457200" marR="0" lvl="0" indent="-361950" algn="l" rtl="0">
              <a:lnSpc>
                <a:spcPct val="115000"/>
              </a:lnSpc>
              <a:spcBef>
                <a:spcPts val="0"/>
              </a:spcBef>
              <a:spcAft>
                <a:spcPts val="0"/>
              </a:spcAft>
              <a:buClr>
                <a:srgbClr val="434343"/>
              </a:buClr>
              <a:buSzPts val="2100"/>
              <a:buFont typeface="Proxima Nova"/>
              <a:buChar char="●"/>
            </a:pPr>
            <a:r>
              <a:rPr lang="en" sz="2100" b="1">
                <a:solidFill>
                  <a:srgbClr val="434343"/>
                </a:solidFill>
                <a:latin typeface="Proxima Nova"/>
                <a:ea typeface="Proxima Nova"/>
                <a:cs typeface="Proxima Nova"/>
                <a:sym typeface="Proxima Nova"/>
              </a:rPr>
              <a:t>Feature </a:t>
            </a:r>
            <a:endParaRPr sz="2100" b="1">
              <a:solidFill>
                <a:srgbClr val="434343"/>
              </a:solidFill>
              <a:latin typeface="Proxima Nova"/>
              <a:ea typeface="Proxima Nova"/>
              <a:cs typeface="Proxima Nova"/>
              <a:sym typeface="Proxima Nova"/>
            </a:endParaRPr>
          </a:p>
          <a:p>
            <a:pPr marL="914400" marR="0" lvl="1" indent="-361950" algn="l" rtl="0">
              <a:lnSpc>
                <a:spcPct val="115000"/>
              </a:lnSpc>
              <a:spcBef>
                <a:spcPts val="0"/>
              </a:spcBef>
              <a:spcAft>
                <a:spcPts val="0"/>
              </a:spcAft>
              <a:buClr>
                <a:srgbClr val="434343"/>
              </a:buClr>
              <a:buSzPts val="2100"/>
              <a:buFont typeface="Proxima Nova"/>
              <a:buChar char="○"/>
            </a:pPr>
            <a:r>
              <a:rPr lang="en" sz="2100">
                <a:solidFill>
                  <a:srgbClr val="434343"/>
                </a:solidFill>
                <a:latin typeface="Proxima Nova"/>
                <a:ea typeface="Proxima Nova"/>
                <a:cs typeface="Proxima Nova"/>
                <a:sym typeface="Proxima Nova"/>
              </a:rPr>
              <a:t>attributes of a specific individual</a:t>
            </a:r>
            <a:endParaRPr sz="2100">
              <a:solidFill>
                <a:srgbClr val="434343"/>
              </a:solidFill>
              <a:latin typeface="Proxima Nova"/>
              <a:ea typeface="Proxima Nova"/>
              <a:cs typeface="Proxima Nova"/>
              <a:sym typeface="Proxima Nova"/>
            </a:endParaRPr>
          </a:p>
          <a:p>
            <a:pPr marL="457200" marR="0" lvl="0" indent="-361950" algn="l" rtl="0">
              <a:lnSpc>
                <a:spcPct val="115000"/>
              </a:lnSpc>
              <a:spcBef>
                <a:spcPts val="0"/>
              </a:spcBef>
              <a:spcAft>
                <a:spcPts val="0"/>
              </a:spcAft>
              <a:buClr>
                <a:srgbClr val="434343"/>
              </a:buClr>
              <a:buSzPts val="2100"/>
              <a:buFont typeface="Proxima Nova"/>
              <a:buChar char="●"/>
            </a:pPr>
            <a:r>
              <a:rPr lang="en" sz="2100" b="1">
                <a:solidFill>
                  <a:srgbClr val="434343"/>
                </a:solidFill>
                <a:latin typeface="Proxima Nova"/>
                <a:ea typeface="Proxima Nova"/>
                <a:cs typeface="Proxima Nova"/>
                <a:sym typeface="Proxima Nova"/>
              </a:rPr>
              <a:t>Adaptation </a:t>
            </a:r>
            <a:endParaRPr sz="2100" b="1">
              <a:solidFill>
                <a:srgbClr val="434343"/>
              </a:solidFill>
              <a:latin typeface="Proxima Nova"/>
              <a:ea typeface="Proxima Nova"/>
              <a:cs typeface="Proxima Nova"/>
              <a:sym typeface="Proxima Nova"/>
            </a:endParaRPr>
          </a:p>
          <a:p>
            <a:pPr marL="914400" marR="0" lvl="1" indent="-361950" algn="l" rtl="0">
              <a:lnSpc>
                <a:spcPct val="115000"/>
              </a:lnSpc>
              <a:spcBef>
                <a:spcPts val="0"/>
              </a:spcBef>
              <a:spcAft>
                <a:spcPts val="0"/>
              </a:spcAft>
              <a:buClr>
                <a:srgbClr val="434343"/>
              </a:buClr>
              <a:buSzPts val="2100"/>
              <a:buFont typeface="Proxima Nova"/>
              <a:buChar char="○"/>
            </a:pPr>
            <a:r>
              <a:rPr lang="en" sz="2100">
                <a:solidFill>
                  <a:srgbClr val="434343"/>
                </a:solidFill>
                <a:latin typeface="Proxima Nova"/>
                <a:ea typeface="Proxima Nova"/>
                <a:cs typeface="Proxima Nova"/>
                <a:sym typeface="Proxima Nova"/>
              </a:rPr>
              <a:t>a feature becomes an adaptation when it promotes survival and reproduction in a given environment </a:t>
            </a:r>
            <a:endParaRPr sz="2100">
              <a:solidFill>
                <a:srgbClr val="434343"/>
              </a:solidFill>
              <a:latin typeface="Proxima Nova"/>
              <a:ea typeface="Proxima Nova"/>
              <a:cs typeface="Proxima Nova"/>
              <a:sym typeface="Proxima Nova"/>
            </a:endParaRPr>
          </a:p>
          <a:p>
            <a:pPr marL="457200" marR="0" lvl="0" indent="-361950" algn="l" rtl="0">
              <a:lnSpc>
                <a:spcPct val="115000"/>
              </a:lnSpc>
              <a:spcBef>
                <a:spcPts val="0"/>
              </a:spcBef>
              <a:spcAft>
                <a:spcPts val="0"/>
              </a:spcAft>
              <a:buClr>
                <a:srgbClr val="434343"/>
              </a:buClr>
              <a:buSzPts val="2100"/>
              <a:buFont typeface="Proxima Nova"/>
              <a:buChar char="●"/>
            </a:pPr>
            <a:r>
              <a:rPr lang="en" sz="2100">
                <a:solidFill>
                  <a:srgbClr val="434343"/>
                </a:solidFill>
                <a:latin typeface="Proxima Nova"/>
                <a:ea typeface="Proxima Nova"/>
                <a:cs typeface="Proxima Nova"/>
                <a:sym typeface="Proxima Nova"/>
              </a:rPr>
              <a:t>Examples? </a:t>
            </a:r>
            <a:endParaRPr sz="2100">
              <a:solidFill>
                <a:srgbClr val="434343"/>
              </a:solidFill>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4"/>
          <p:cNvSpPr txBox="1">
            <a:spLocks noGrp="1"/>
          </p:cNvSpPr>
          <p:nvPr>
            <p:ph type="title"/>
          </p:nvPr>
        </p:nvSpPr>
        <p:spPr>
          <a:xfrm>
            <a:off x="311700" y="237825"/>
            <a:ext cx="8520600" cy="623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262626"/>
              </a:buClr>
              <a:buSzPts val="4860"/>
              <a:buFont typeface="Arial Narrow"/>
              <a:buNone/>
            </a:pPr>
            <a:r>
              <a:rPr lang="en" sz="3820">
                <a:latin typeface="Proxima Nova"/>
                <a:ea typeface="Proxima Nova"/>
                <a:cs typeface="Proxima Nova"/>
                <a:sym typeface="Proxima Nova"/>
              </a:rPr>
              <a:t>Evolution is not perfection</a:t>
            </a:r>
            <a:endParaRPr sz="3820">
              <a:latin typeface="Proxima Nova"/>
              <a:ea typeface="Proxima Nova"/>
              <a:cs typeface="Proxima Nova"/>
              <a:sym typeface="Proxima Nova"/>
            </a:endParaRPr>
          </a:p>
        </p:txBody>
      </p:sp>
      <p:sp>
        <p:nvSpPr>
          <p:cNvPr id="136" name="Google Shape;136;p24"/>
          <p:cNvSpPr txBox="1"/>
          <p:nvPr/>
        </p:nvSpPr>
        <p:spPr>
          <a:xfrm>
            <a:off x="311689" y="1568700"/>
            <a:ext cx="8153400" cy="2977800"/>
          </a:xfrm>
          <a:prstGeom prst="rect">
            <a:avLst/>
          </a:prstGeom>
          <a:noFill/>
          <a:ln>
            <a:noFill/>
          </a:ln>
        </p:spPr>
        <p:txBody>
          <a:bodyPr spcFirstLastPara="1" wrap="square" lIns="91425" tIns="45700" rIns="91425" bIns="45700" anchor="t" anchorCtr="0">
            <a:noAutofit/>
          </a:bodyPr>
          <a:lstStyle/>
          <a:p>
            <a:pPr marL="342900" marR="0" lvl="0" indent="-292100" algn="l" rtl="0">
              <a:lnSpc>
                <a:spcPct val="115000"/>
              </a:lnSpc>
              <a:spcBef>
                <a:spcPts val="0"/>
              </a:spcBef>
              <a:spcAft>
                <a:spcPts val="0"/>
              </a:spcAft>
              <a:buClr>
                <a:srgbClr val="434343"/>
              </a:buClr>
              <a:buSzPts val="2000"/>
              <a:buFont typeface="Proxima Nova"/>
              <a:buChar char="●"/>
            </a:pPr>
            <a:r>
              <a:rPr lang="en" sz="2000">
                <a:solidFill>
                  <a:srgbClr val="434343"/>
                </a:solidFill>
                <a:latin typeface="Proxima Nova"/>
                <a:ea typeface="Proxima Nova"/>
                <a:cs typeface="Proxima Nova"/>
                <a:sym typeface="Proxima Nova"/>
              </a:rPr>
              <a:t>Human structure has evolved over millions of years </a:t>
            </a:r>
            <a:endParaRPr sz="2000">
              <a:solidFill>
                <a:srgbClr val="434343"/>
              </a:solidFill>
              <a:latin typeface="Proxima Nova"/>
              <a:ea typeface="Proxima Nova"/>
              <a:cs typeface="Proxima Nova"/>
              <a:sym typeface="Proxima Nova"/>
            </a:endParaRPr>
          </a:p>
          <a:p>
            <a:pPr marL="342900" marR="0" lvl="0" indent="-292100" algn="l" rtl="0">
              <a:lnSpc>
                <a:spcPct val="115000"/>
              </a:lnSpc>
              <a:spcBef>
                <a:spcPts val="0"/>
              </a:spcBef>
              <a:spcAft>
                <a:spcPts val="0"/>
              </a:spcAft>
              <a:buClr>
                <a:srgbClr val="434343"/>
              </a:buClr>
              <a:buSzPts val="2000"/>
              <a:buFont typeface="Proxima Nova"/>
              <a:buChar char="●"/>
            </a:pPr>
            <a:r>
              <a:rPr lang="en" sz="2000">
                <a:solidFill>
                  <a:srgbClr val="434343"/>
                </a:solidFill>
                <a:latin typeface="Proxima Nova"/>
                <a:ea typeface="Proxima Nova"/>
                <a:cs typeface="Proxima Nova"/>
                <a:sym typeface="Proxima Nova"/>
              </a:rPr>
              <a:t>The environment in which Homo sapiens evolved has varied greatly over this time</a:t>
            </a:r>
            <a:endParaRPr sz="2000">
              <a:solidFill>
                <a:srgbClr val="434343"/>
              </a:solidFill>
              <a:latin typeface="Proxima Nova"/>
              <a:ea typeface="Proxima Nova"/>
              <a:cs typeface="Proxima Nova"/>
              <a:sym typeface="Proxima Nova"/>
            </a:endParaRPr>
          </a:p>
          <a:p>
            <a:pPr marL="342900" marR="0" lvl="0" indent="-292100" algn="l" rtl="0">
              <a:lnSpc>
                <a:spcPct val="115000"/>
              </a:lnSpc>
              <a:spcBef>
                <a:spcPts val="0"/>
              </a:spcBef>
              <a:spcAft>
                <a:spcPts val="0"/>
              </a:spcAft>
              <a:buClr>
                <a:srgbClr val="434343"/>
              </a:buClr>
              <a:buSzPts val="2000"/>
              <a:buFont typeface="Proxima Nova"/>
              <a:buChar char="●"/>
            </a:pPr>
            <a:r>
              <a:rPr lang="en" sz="2000">
                <a:solidFill>
                  <a:srgbClr val="434343"/>
                </a:solidFill>
                <a:latin typeface="Proxima Nova"/>
                <a:ea typeface="Proxima Nova"/>
                <a:cs typeface="Proxima Nova"/>
                <a:sym typeface="Proxima Nova"/>
              </a:rPr>
              <a:t>Human structure retains adaptations directly related to survival of the species through the interaction with these past environments.</a:t>
            </a:r>
            <a:endParaRPr sz="2000">
              <a:solidFill>
                <a:srgbClr val="434343"/>
              </a:solidFill>
              <a:latin typeface="Proxima Nova"/>
              <a:ea typeface="Proxima Nova"/>
              <a:cs typeface="Proxima Nova"/>
              <a:sym typeface="Proxima Nova"/>
            </a:endParaRPr>
          </a:p>
          <a:p>
            <a:pPr marL="800100" marR="0" lvl="1" indent="-292100" algn="l" rtl="0">
              <a:lnSpc>
                <a:spcPct val="115000"/>
              </a:lnSpc>
              <a:spcBef>
                <a:spcPts val="0"/>
              </a:spcBef>
              <a:spcAft>
                <a:spcPts val="0"/>
              </a:spcAft>
              <a:buClr>
                <a:srgbClr val="434343"/>
              </a:buClr>
              <a:buSzPts val="2000"/>
              <a:buFont typeface="Proxima Nova"/>
              <a:buChar char="○"/>
            </a:pPr>
            <a:r>
              <a:rPr lang="en" sz="2000" i="0" u="none" strike="noStrike" cap="none">
                <a:solidFill>
                  <a:srgbClr val="434343"/>
                </a:solidFill>
                <a:latin typeface="Proxima Nova"/>
                <a:ea typeface="Proxima Nova"/>
                <a:cs typeface="Proxima Nova"/>
                <a:sym typeface="Proxima Nova"/>
              </a:rPr>
              <a:t>Human structure is not perfectly evolved to cope with modern environments?</a:t>
            </a:r>
            <a:endParaRPr sz="2000">
              <a:solidFill>
                <a:srgbClr val="434343"/>
              </a:solidFill>
              <a:latin typeface="Proxima Nova"/>
              <a:ea typeface="Proxima Nova"/>
              <a:cs typeface="Proxima Nova"/>
              <a:sym typeface="Proxima Nova"/>
            </a:endParaRPr>
          </a:p>
          <a:p>
            <a:pPr marL="1371600" marR="0" lvl="2" indent="-355600" algn="l" rtl="0">
              <a:lnSpc>
                <a:spcPct val="115000"/>
              </a:lnSpc>
              <a:spcBef>
                <a:spcPts val="0"/>
              </a:spcBef>
              <a:spcAft>
                <a:spcPts val="0"/>
              </a:spcAft>
              <a:buClr>
                <a:srgbClr val="434343"/>
              </a:buClr>
              <a:buSzPts val="2000"/>
              <a:buFont typeface="Proxima Nova"/>
              <a:buChar char="■"/>
            </a:pPr>
            <a:r>
              <a:rPr lang="en" sz="2000" i="1" u="none" strike="noStrike" cap="none">
                <a:solidFill>
                  <a:srgbClr val="434343"/>
                </a:solidFill>
                <a:latin typeface="Proxima Nova"/>
                <a:ea typeface="Proxima Nova"/>
                <a:cs typeface="Proxima Nova"/>
                <a:sym typeface="Proxima Nova"/>
              </a:rPr>
              <a:t>Was that evolution</a:t>
            </a:r>
            <a:r>
              <a:rPr lang="en" sz="2000" i="1">
                <a:solidFill>
                  <a:srgbClr val="434343"/>
                </a:solidFill>
                <a:latin typeface="Proxima Nova"/>
                <a:ea typeface="Proxima Nova"/>
                <a:cs typeface="Proxima Nova"/>
                <a:sym typeface="Proxima Nova"/>
              </a:rPr>
              <a:t>’</a:t>
            </a:r>
            <a:r>
              <a:rPr lang="en" sz="2000" i="1" u="none" strike="noStrike" cap="none">
                <a:solidFill>
                  <a:srgbClr val="434343"/>
                </a:solidFill>
                <a:latin typeface="Proxima Nova"/>
                <a:ea typeface="Proxima Nova"/>
                <a:cs typeface="Proxima Nova"/>
                <a:sym typeface="Proxima Nova"/>
              </a:rPr>
              <a:t>s purpose?</a:t>
            </a:r>
            <a:endParaRPr sz="2000" i="1" u="none" strike="noStrike" cap="none">
              <a:solidFill>
                <a:srgbClr val="434343"/>
              </a:solidFill>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5"/>
          <p:cNvSpPr txBox="1"/>
          <p:nvPr/>
        </p:nvSpPr>
        <p:spPr>
          <a:xfrm>
            <a:off x="723900" y="628650"/>
            <a:ext cx="7696200" cy="3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i="1">
              <a:solidFill>
                <a:schemeClr val="dk1"/>
              </a:solidFill>
              <a:latin typeface="Times New Roman"/>
              <a:ea typeface="Times New Roman"/>
              <a:cs typeface="Times New Roman"/>
              <a:sym typeface="Times New Roman"/>
            </a:endParaRPr>
          </a:p>
        </p:txBody>
      </p:sp>
      <p:sp>
        <p:nvSpPr>
          <p:cNvPr id="143" name="Google Shape;143;p25"/>
          <p:cNvSpPr txBox="1">
            <a:spLocks noGrp="1"/>
          </p:cNvSpPr>
          <p:nvPr>
            <p:ph type="title"/>
          </p:nvPr>
        </p:nvSpPr>
        <p:spPr>
          <a:xfrm>
            <a:off x="311700" y="237825"/>
            <a:ext cx="8520600" cy="623700"/>
          </a:xfrm>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rgbClr val="262626"/>
              </a:buClr>
              <a:buSzPct val="135000"/>
              <a:buFont typeface="Arial Narrow"/>
              <a:buNone/>
            </a:pPr>
            <a:r>
              <a:rPr lang="en">
                <a:latin typeface="Proxima Nova"/>
                <a:ea typeface="Proxima Nova"/>
                <a:cs typeface="Proxima Nova"/>
                <a:sym typeface="Proxima Nova"/>
              </a:rPr>
              <a:t> The start of human evolution</a:t>
            </a:r>
            <a:endParaRPr>
              <a:latin typeface="Proxima Nova"/>
              <a:ea typeface="Proxima Nova"/>
              <a:cs typeface="Proxima Nova"/>
              <a:sym typeface="Proxima Nova"/>
            </a:endParaRPr>
          </a:p>
        </p:txBody>
      </p:sp>
      <p:sp>
        <p:nvSpPr>
          <p:cNvPr id="144" name="Google Shape;144;p25"/>
          <p:cNvSpPr txBox="1">
            <a:spLocks noGrp="1"/>
          </p:cNvSpPr>
          <p:nvPr>
            <p:ph type="body" idx="1"/>
          </p:nvPr>
        </p:nvSpPr>
        <p:spPr>
          <a:xfrm>
            <a:off x="311700" y="1505700"/>
            <a:ext cx="7306200" cy="3076200"/>
          </a:xfrm>
          <a:prstGeom prst="rect">
            <a:avLst/>
          </a:prstGeom>
          <a:noFill/>
          <a:ln>
            <a:noFill/>
          </a:ln>
        </p:spPr>
        <p:txBody>
          <a:bodyPr spcFirstLastPara="1" wrap="square" lIns="91425" tIns="45700" rIns="91425" bIns="45700" anchor="t" anchorCtr="0">
            <a:noAutofit/>
          </a:bodyPr>
          <a:lstStyle/>
          <a:p>
            <a:pPr marL="457200" lvl="0" indent="-355600" algn="l" rtl="0">
              <a:spcBef>
                <a:spcPts val="0"/>
              </a:spcBef>
              <a:spcAft>
                <a:spcPts val="0"/>
              </a:spcAft>
              <a:buSzPts val="2000"/>
              <a:buFont typeface="Proxima Nova"/>
              <a:buChar char="●"/>
            </a:pPr>
            <a:r>
              <a:rPr lang="en">
                <a:latin typeface="Proxima Nova"/>
                <a:ea typeface="Proxima Nova"/>
                <a:cs typeface="Proxima Nova"/>
                <a:sym typeface="Proxima Nova"/>
              </a:rPr>
              <a:t>Humans and chimps share approximately 98% of their genetic code </a:t>
            </a:r>
            <a:endParaRPr/>
          </a:p>
          <a:p>
            <a:pPr marL="457200" lvl="0" indent="-355600" algn="l" rtl="0">
              <a:spcBef>
                <a:spcPts val="0"/>
              </a:spcBef>
              <a:spcAft>
                <a:spcPts val="0"/>
              </a:spcAft>
              <a:buSzPts val="2000"/>
              <a:buFont typeface="Proxima Nova"/>
              <a:buChar char="●"/>
            </a:pPr>
            <a:r>
              <a:rPr lang="en">
                <a:latin typeface="Proxima Nova"/>
                <a:ea typeface="Proxima Nova"/>
                <a:cs typeface="Proxima Nova"/>
                <a:sym typeface="Proxima Nova"/>
              </a:rPr>
              <a:t>But we are different</a:t>
            </a:r>
            <a:endParaRPr/>
          </a:p>
          <a:p>
            <a:pPr marL="914400" lvl="1" indent="-355600" algn="l" rtl="0">
              <a:spcBef>
                <a:spcPts val="0"/>
              </a:spcBef>
              <a:spcAft>
                <a:spcPts val="0"/>
              </a:spcAft>
              <a:buSzPts val="2000"/>
              <a:buFont typeface="Proxima Nova"/>
              <a:buChar char="○"/>
            </a:pPr>
            <a:r>
              <a:rPr lang="en">
                <a:latin typeface="Proxima Nova"/>
                <a:ea typeface="Proxima Nova"/>
                <a:cs typeface="Proxima Nova"/>
                <a:sym typeface="Proxima Nova"/>
              </a:rPr>
              <a:t>Chimps are much more athletic, powerful and stable. A typical male chimp is twice as strong as a typical human male (Scholz &amp; et, 2006).</a:t>
            </a:r>
            <a:endParaRPr/>
          </a:p>
          <a:p>
            <a:pPr marL="914400" lvl="1" indent="-355600" algn="l" rtl="0">
              <a:spcBef>
                <a:spcPts val="0"/>
              </a:spcBef>
              <a:spcAft>
                <a:spcPts val="0"/>
              </a:spcAft>
              <a:buSzPts val="2000"/>
              <a:buFont typeface="Proxima Nova"/>
              <a:buChar char="○"/>
            </a:pPr>
            <a:r>
              <a:rPr lang="en">
                <a:latin typeface="Proxima Nova"/>
                <a:ea typeface="Proxima Nova"/>
                <a:cs typeface="Proxima Nova"/>
                <a:sym typeface="Proxima Nova"/>
              </a:rPr>
              <a:t>Chimps are quadruped</a:t>
            </a:r>
            <a:endParaRPr/>
          </a:p>
          <a:p>
            <a:pPr marL="914400" lvl="1" indent="-355600" algn="l" rtl="0">
              <a:spcBef>
                <a:spcPts val="0"/>
              </a:spcBef>
              <a:spcAft>
                <a:spcPts val="0"/>
              </a:spcAft>
              <a:buSzPts val="2000"/>
              <a:buFont typeface="Proxima Nova"/>
              <a:buChar char="○"/>
            </a:pPr>
            <a:r>
              <a:rPr lang="en">
                <a:latin typeface="Proxima Nova"/>
                <a:ea typeface="Proxima Nova"/>
                <a:cs typeface="Proxima Nova"/>
                <a:sym typeface="Proxima Nova"/>
              </a:rPr>
              <a:t>Homo sapiens have greater brain power </a:t>
            </a:r>
            <a:endParaRPr>
              <a:latin typeface="Proxima Nova"/>
              <a:ea typeface="Proxima Nova"/>
              <a:cs typeface="Proxima Nova"/>
              <a:sym typeface="Proxima Nova"/>
            </a:endParaRPr>
          </a:p>
        </p:txBody>
      </p:sp>
    </p:spTree>
  </p:cSld>
  <p:clrMapOvr>
    <a:masterClrMapping/>
  </p:clrMapOvr>
</p:sld>
</file>

<file path=ppt/theme/theme1.xml><?xml version="1.0" encoding="utf-8"?>
<a:theme xmlns:a="http://schemas.openxmlformats.org/drawingml/2006/main" name="Paradigm">
  <a:themeElements>
    <a:clrScheme name="Paradigm">
      <a:dk1>
        <a:srgbClr val="14A750"/>
      </a:dk1>
      <a:lt1>
        <a:srgbClr val="FFFFFF"/>
      </a:lt1>
      <a:dk2>
        <a:srgbClr val="666666"/>
      </a:dk2>
      <a:lt2>
        <a:srgbClr val="626B73"/>
      </a:lt2>
      <a:accent1>
        <a:srgbClr val="434343"/>
      </a:accent1>
      <a:accent2>
        <a:srgbClr val="B7B7B7"/>
      </a:accent2>
      <a:accent3>
        <a:srgbClr val="D9D9D9"/>
      </a:accent3>
      <a:accent4>
        <a:srgbClr val="EFEFEF"/>
      </a:accent4>
      <a:accent5>
        <a:srgbClr val="14A750"/>
      </a:accent5>
      <a:accent6>
        <a:srgbClr val="000000"/>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39</Slides>
  <Notes>39</Notes>
  <HiddenSlides>0</HiddenSlide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Paradigm</vt:lpstr>
      <vt:lpstr>Introduction to Evolutionary Mismatch Theory Implications for movement assessment, injury prevention / rehabilitation and exercise program design</vt:lpstr>
      <vt:lpstr>Prerequisites &amp; References</vt:lpstr>
      <vt:lpstr>Learning Goals</vt:lpstr>
      <vt:lpstr>Course Relevance</vt:lpstr>
      <vt:lpstr>Evolution Overview</vt:lpstr>
      <vt:lpstr>Evolution</vt:lpstr>
      <vt:lpstr>Adaptation Vs Features</vt:lpstr>
      <vt:lpstr>Evolution is not perfection</vt:lpstr>
      <vt:lpstr> The start of human evolution</vt:lpstr>
      <vt:lpstr>Why did we diverge?</vt:lpstr>
      <vt:lpstr>Evolutionary Milestones</vt:lpstr>
      <vt:lpstr> 6 or 7 Million years ago </vt:lpstr>
      <vt:lpstr>4 Million years ago</vt:lpstr>
      <vt:lpstr>2-3 Million years ago</vt:lpstr>
      <vt:lpstr>Ice Age Change</vt:lpstr>
      <vt:lpstr>More Ice Age change </vt:lpstr>
      <vt:lpstr>Even More Ice Age Change </vt:lpstr>
      <vt:lpstr>Even More Ice Age Change</vt:lpstr>
      <vt:lpstr>The Last Theorized Milestone</vt:lpstr>
      <vt:lpstr>PowerPoint Presentation</vt:lpstr>
      <vt:lpstr>PowerPoint Presentation</vt:lpstr>
      <vt:lpstr>PowerPoint Presentation</vt:lpstr>
      <vt:lpstr>Milestones Summary Slide</vt:lpstr>
      <vt:lpstr>Cultural Evolution</vt:lpstr>
      <vt:lpstr>The Result of Big Brains? </vt:lpstr>
      <vt:lpstr>The Result of Big Brains? </vt:lpstr>
      <vt:lpstr>The Result of Big Brains? </vt:lpstr>
      <vt:lpstr>Houston we have a problem</vt:lpstr>
      <vt:lpstr>Houston we have a problem</vt:lpstr>
      <vt:lpstr>Cultural Evolution: Hold on?</vt:lpstr>
      <vt:lpstr>PowerPoint Presentation</vt:lpstr>
      <vt:lpstr>Evolutionary Mismatch</vt:lpstr>
      <vt:lpstr>PowerPoint Presentation</vt:lpstr>
      <vt:lpstr>Evolutionary Mismatch</vt:lpstr>
      <vt:lpstr>Evolutionary Medicine</vt:lpstr>
      <vt:lpstr>Relevance Why do we care?</vt:lpstr>
      <vt:lpstr>Relevance</vt:lpstr>
      <vt:lpstr>Relevance</vt:lpstr>
      <vt:lpstr>Relevance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13</cp:revision>
  <dcterms:modified xsi:type="dcterms:W3CDTF">2026-01-06T16:23:39Z</dcterms:modified>
</cp:coreProperties>
</file>