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4" r:id="rId2"/>
  </p:sldMasterIdLst>
  <p:notesMasterIdLst>
    <p:notesMasterId r:id="rId39"/>
  </p:notesMasterIdLst>
  <p:sldIdLst>
    <p:sldId id="256" r:id="rId3"/>
    <p:sldId id="257" r:id="rId4"/>
    <p:sldId id="258" r:id="rId5"/>
    <p:sldId id="259" r:id="rId6"/>
    <p:sldId id="260" r:id="rId7"/>
    <p:sldId id="324" r:id="rId8"/>
    <p:sldId id="342" r:id="rId9"/>
    <p:sldId id="325" r:id="rId10"/>
    <p:sldId id="346" r:id="rId11"/>
    <p:sldId id="343" r:id="rId12"/>
    <p:sldId id="348" r:id="rId13"/>
    <p:sldId id="345" r:id="rId14"/>
    <p:sldId id="344" r:id="rId15"/>
    <p:sldId id="261" r:id="rId16"/>
    <p:sldId id="262" r:id="rId17"/>
    <p:sldId id="263" r:id="rId18"/>
    <p:sldId id="264" r:id="rId19"/>
    <p:sldId id="265" r:id="rId20"/>
    <p:sldId id="266" r:id="rId21"/>
    <p:sldId id="267" r:id="rId22"/>
    <p:sldId id="268" r:id="rId23"/>
    <p:sldId id="349" r:id="rId24"/>
    <p:sldId id="269" r:id="rId25"/>
    <p:sldId id="270" r:id="rId26"/>
    <p:sldId id="271" r:id="rId27"/>
    <p:sldId id="272" r:id="rId28"/>
    <p:sldId id="294" r:id="rId29"/>
    <p:sldId id="295" r:id="rId30"/>
    <p:sldId id="273" r:id="rId31"/>
    <p:sldId id="274" r:id="rId32"/>
    <p:sldId id="275" r:id="rId33"/>
    <p:sldId id="276" r:id="rId34"/>
    <p:sldId id="277" r:id="rId35"/>
    <p:sldId id="278" r:id="rId36"/>
    <p:sldId id="279" r:id="rId37"/>
    <p:sldId id="280" r:id="rId38"/>
  </p:sldIdLst>
  <p:sldSz cx="9144000" cy="5143500" type="screen16x9"/>
  <p:notesSz cx="6858000" cy="9144000"/>
  <p:embeddedFontLst>
    <p:embeddedFont>
      <p:font typeface="Arial Narrow" panose="020B06060202020A0204" pitchFamily="34" charset="0"/>
      <p:regular r:id="rId40"/>
      <p:bold r:id="rId41"/>
      <p:italic r:id="rId42"/>
      <p:boldItalic r:id="rId43"/>
    </p:embeddedFont>
    <p:embeddedFont>
      <p:font typeface="Proxima Nova" panose="020B0604020202020204" charset="0"/>
      <p:regular r:id="rId44"/>
      <p:bold r:id="rId45"/>
      <p:italic r:id="rId46"/>
      <p:boldItalic r:id="rId47"/>
    </p:embeddedFont>
    <p:embeddedFont>
      <p:font typeface="Proxima Nova Semibold" panose="020B0604020202020204" charset="0"/>
      <p:regular r:id="rId48"/>
      <p:bold r:id="rId49"/>
      <p:boldItalic r:id="rId50"/>
    </p:embeddedFont>
    <p:embeddedFont>
      <p:font typeface="Roboto" panose="02000000000000000000" pitchFamily="2"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8F05AE-85C4-9CC0-5A27-B5576C7FF055}" v="10" dt="2026-04-18T13:09:54.7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1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7.fntdata"/><Relationship Id="rId59" Type="http://schemas.microsoft.com/office/2016/11/relationships/changesInfo" Target="changesInfos/changesInfo1.xml"/><Relationship Id="rId20" Type="http://schemas.openxmlformats.org/officeDocument/2006/relationships/slide" Target="slides/slide18.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0.fntdata"/><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5.fntdata"/><Relationship Id="rId52" Type="http://schemas.openxmlformats.org/officeDocument/2006/relationships/font" Target="fonts/font13.fntdata"/><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ila Strick" userId="S::kstrick@fcapotential.org::5a3d34a4-3611-4596-a9f9-c4988a203b8b" providerId="AD" clId="Web-{AA8F05AE-85C4-9CC0-5A27-B5576C7FF055}"/>
    <pc:docChg chg="modSld">
      <pc:chgData name="Keila Strick" userId="S::kstrick@fcapotential.org::5a3d34a4-3611-4596-a9f9-c4988a203b8b" providerId="AD" clId="Web-{AA8F05AE-85C4-9CC0-5A27-B5576C7FF055}" dt="2026-04-18T13:09:54.777" v="9"/>
      <pc:docMkLst>
        <pc:docMk/>
      </pc:docMkLst>
      <pc:sldChg chg="addSp delSp">
        <pc:chgData name="Keila Strick" userId="S::kstrick@fcapotential.org::5a3d34a4-3611-4596-a9f9-c4988a203b8b" providerId="AD" clId="Web-{AA8F05AE-85C4-9CC0-5A27-B5576C7FF055}" dt="2026-04-18T13:09:54.777" v="9"/>
        <pc:sldMkLst>
          <pc:docMk/>
          <pc:sldMk cId="0" sldId="257"/>
        </pc:sldMkLst>
        <pc:picChg chg="add del">
          <ac:chgData name="Keila Strick" userId="S::kstrick@fcapotential.org::5a3d34a4-3611-4596-a9f9-c4988a203b8b" providerId="AD" clId="Web-{AA8F05AE-85C4-9CC0-5A27-B5576C7FF055}" dt="2026-04-18T13:09:54.777" v="9"/>
          <ac:picMkLst>
            <pc:docMk/>
            <pc:sldMk cId="0" sldId="257"/>
            <ac:picMk id="2" creationId="{EF01E40C-278A-15BC-CAF2-A2D5FE9C5E4B}"/>
          </ac:picMkLst>
        </pc:picChg>
        <pc:picChg chg="add del">
          <ac:chgData name="Keila Strick" userId="S::kstrick@fcapotential.org::5a3d34a4-3611-4596-a9f9-c4988a203b8b" providerId="AD" clId="Web-{AA8F05AE-85C4-9CC0-5A27-B5576C7FF055}" dt="2026-04-18T13:09:54.777" v="5"/>
          <ac:picMkLst>
            <pc:docMk/>
            <pc:sldMk cId="0" sldId="257"/>
            <ac:picMk id="149" creationId="{00000000-0000-0000-0000-000000000000}"/>
          </ac:picMkLst>
        </pc:picChg>
        <pc:picChg chg="add del">
          <ac:chgData name="Keila Strick" userId="S::kstrick@fcapotential.org::5a3d34a4-3611-4596-a9f9-c4988a203b8b" providerId="AD" clId="Web-{AA8F05AE-85C4-9CC0-5A27-B5576C7FF055}" dt="2026-04-18T13:09:54.777" v="6"/>
          <ac:picMkLst>
            <pc:docMk/>
            <pc:sldMk cId="0" sldId="257"/>
            <ac:picMk id="150" creationId="{00000000-0000-0000-0000-000000000000}"/>
          </ac:picMkLst>
        </pc:picChg>
        <pc:picChg chg="add del">
          <ac:chgData name="Keila Strick" userId="S::kstrick@fcapotential.org::5a3d34a4-3611-4596-a9f9-c4988a203b8b" providerId="AD" clId="Web-{AA8F05AE-85C4-9CC0-5A27-B5576C7FF055}" dt="2026-04-18T13:09:54.777" v="7"/>
          <ac:picMkLst>
            <pc:docMk/>
            <pc:sldMk cId="0" sldId="257"/>
            <ac:picMk id="151" creationId="{00000000-0000-0000-0000-000000000000}"/>
          </ac:picMkLst>
        </pc:picChg>
        <pc:picChg chg="add del">
          <ac:chgData name="Keila Strick" userId="S::kstrick@fcapotential.org::5a3d34a4-3611-4596-a9f9-c4988a203b8b" providerId="AD" clId="Web-{AA8F05AE-85C4-9CC0-5A27-B5576C7FF055}" dt="2026-04-18T13:09:54.777" v="8"/>
          <ac:picMkLst>
            <pc:docMk/>
            <pc:sldMk cId="0" sldId="257"/>
            <ac:picMk id="153"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f657262c3f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f657262c3f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15EA1739-FB2E-F06B-A6F1-76BF53B3AAE1}"/>
            </a:ext>
          </a:extLst>
        </p:cNvPr>
        <p:cNvGrpSpPr/>
        <p:nvPr/>
      </p:nvGrpSpPr>
      <p:grpSpPr>
        <a:xfrm>
          <a:off x="0" y="0"/>
          <a:ext cx="0" cy="0"/>
          <a:chOff x="0" y="0"/>
          <a:chExt cx="0" cy="0"/>
        </a:xfrm>
      </p:grpSpPr>
      <p:sp>
        <p:nvSpPr>
          <p:cNvPr id="167" name="Google Shape;167;g2f657262c3f_0_10:notes">
            <a:extLst>
              <a:ext uri="{FF2B5EF4-FFF2-40B4-BE49-F238E27FC236}">
                <a16:creationId xmlns:a16="http://schemas.microsoft.com/office/drawing/2014/main" id="{92486FCD-68EA-C589-8131-95629CF0717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US"/>
          </a:p>
        </p:txBody>
      </p:sp>
      <p:sp>
        <p:nvSpPr>
          <p:cNvPr id="168" name="Google Shape;168;g2f657262c3f_0_10:notes">
            <a:extLst>
              <a:ext uri="{FF2B5EF4-FFF2-40B4-BE49-F238E27FC236}">
                <a16:creationId xmlns:a16="http://schemas.microsoft.com/office/drawing/2014/main" id="{2476A1E7-BD8E-13B2-7386-F1B234072A8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9221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EA2AA28E-CBA7-46EE-6A18-51F514F21CDF}"/>
            </a:ext>
          </a:extLst>
        </p:cNvPr>
        <p:cNvGrpSpPr/>
        <p:nvPr/>
      </p:nvGrpSpPr>
      <p:grpSpPr>
        <a:xfrm>
          <a:off x="0" y="0"/>
          <a:ext cx="0" cy="0"/>
          <a:chOff x="0" y="0"/>
          <a:chExt cx="0" cy="0"/>
        </a:xfrm>
      </p:grpSpPr>
      <p:sp>
        <p:nvSpPr>
          <p:cNvPr id="167" name="Google Shape;167;g2f657262c3f_0_10:notes">
            <a:extLst>
              <a:ext uri="{FF2B5EF4-FFF2-40B4-BE49-F238E27FC236}">
                <a16:creationId xmlns:a16="http://schemas.microsoft.com/office/drawing/2014/main" id="{37E801FF-615F-5813-850A-BC50C6FA8CF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US"/>
          </a:p>
        </p:txBody>
      </p:sp>
      <p:sp>
        <p:nvSpPr>
          <p:cNvPr id="168" name="Google Shape;168;g2f657262c3f_0_10:notes">
            <a:extLst>
              <a:ext uri="{FF2B5EF4-FFF2-40B4-BE49-F238E27FC236}">
                <a16:creationId xmlns:a16="http://schemas.microsoft.com/office/drawing/2014/main" id="{C331ABBF-E98A-C096-423F-C01A14EED1D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2256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4E631C6D-5F3C-0FB1-5987-1AD7AE28568B}"/>
            </a:ext>
          </a:extLst>
        </p:cNvPr>
        <p:cNvGrpSpPr/>
        <p:nvPr/>
      </p:nvGrpSpPr>
      <p:grpSpPr>
        <a:xfrm>
          <a:off x="0" y="0"/>
          <a:ext cx="0" cy="0"/>
          <a:chOff x="0" y="0"/>
          <a:chExt cx="0" cy="0"/>
        </a:xfrm>
      </p:grpSpPr>
      <p:sp>
        <p:nvSpPr>
          <p:cNvPr id="167" name="Google Shape;167;g2f657262c3f_0_10:notes">
            <a:extLst>
              <a:ext uri="{FF2B5EF4-FFF2-40B4-BE49-F238E27FC236}">
                <a16:creationId xmlns:a16="http://schemas.microsoft.com/office/drawing/2014/main" id="{5534DC80-E36E-9914-B73C-019AF2D7860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US"/>
          </a:p>
        </p:txBody>
      </p:sp>
      <p:sp>
        <p:nvSpPr>
          <p:cNvPr id="168" name="Google Shape;168;g2f657262c3f_0_10:notes">
            <a:extLst>
              <a:ext uri="{FF2B5EF4-FFF2-40B4-BE49-F238E27FC236}">
                <a16:creationId xmlns:a16="http://schemas.microsoft.com/office/drawing/2014/main" id="{A3682C75-332D-E697-5A55-7C148CC3C04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7006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D1CC0B6C-504A-54A3-118E-D45136C1BA17}"/>
            </a:ext>
          </a:extLst>
        </p:cNvPr>
        <p:cNvGrpSpPr/>
        <p:nvPr/>
      </p:nvGrpSpPr>
      <p:grpSpPr>
        <a:xfrm>
          <a:off x="0" y="0"/>
          <a:ext cx="0" cy="0"/>
          <a:chOff x="0" y="0"/>
          <a:chExt cx="0" cy="0"/>
        </a:xfrm>
      </p:grpSpPr>
      <p:sp>
        <p:nvSpPr>
          <p:cNvPr id="167" name="Google Shape;167;g2f657262c3f_0_10:notes">
            <a:extLst>
              <a:ext uri="{FF2B5EF4-FFF2-40B4-BE49-F238E27FC236}">
                <a16:creationId xmlns:a16="http://schemas.microsoft.com/office/drawing/2014/main" id="{C11E4743-4A93-A8B2-A237-B1D54B750FD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US"/>
          </a:p>
        </p:txBody>
      </p:sp>
      <p:sp>
        <p:nvSpPr>
          <p:cNvPr id="168" name="Google Shape;168;g2f657262c3f_0_10:notes">
            <a:extLst>
              <a:ext uri="{FF2B5EF4-FFF2-40B4-BE49-F238E27FC236}">
                <a16:creationId xmlns:a16="http://schemas.microsoft.com/office/drawing/2014/main" id="{57E4032D-7246-617D-8EA9-A419E18D3FF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5101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249af9bb44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1249af9bb44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Alright, we will begin this class with an introduction to evolutionary mismatch theory which really is the foundation of our entire course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25f6cef0a8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g125f6cef0a8_0_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 sz="1600">
                <a:solidFill>
                  <a:schemeClr val="dk1"/>
                </a:solidFill>
              </a:rPr>
              <a:t>Simply put, evolution is just change over time.</a:t>
            </a:r>
            <a:endParaRPr sz="1600">
              <a:solidFill>
                <a:schemeClr val="dk1"/>
              </a:solidFill>
            </a:endParaRPr>
          </a:p>
          <a:p>
            <a:pPr marL="0" lvl="0" indent="0" algn="l" rtl="0">
              <a:lnSpc>
                <a:spcPct val="115000"/>
              </a:lnSpc>
              <a:spcBef>
                <a:spcPts val="0"/>
              </a:spcBef>
              <a:spcAft>
                <a:spcPts val="0"/>
              </a:spcAft>
              <a:buNone/>
            </a:pPr>
            <a:endParaRPr sz="1600">
              <a:solidFill>
                <a:schemeClr val="dk1"/>
              </a:solidFill>
            </a:endParaRPr>
          </a:p>
          <a:p>
            <a:pPr marL="0" lvl="0" indent="0" algn="l" rtl="0">
              <a:lnSpc>
                <a:spcPct val="115000"/>
              </a:lnSpc>
              <a:spcBef>
                <a:spcPts val="0"/>
              </a:spcBef>
              <a:spcAft>
                <a:spcPts val="0"/>
              </a:spcAft>
              <a:buNone/>
            </a:pPr>
            <a:r>
              <a:rPr lang="en" sz="1600">
                <a:solidFill>
                  <a:schemeClr val="dk1"/>
                </a:solidFill>
              </a:rPr>
              <a:t>The purpose of evolution is not to seek perfection, but to continue the survival of the species. </a:t>
            </a:r>
            <a:endParaRPr sz="1600">
              <a:solidFill>
                <a:schemeClr val="dk1"/>
              </a:solidFill>
            </a:endParaRPr>
          </a:p>
          <a:p>
            <a:pPr marL="0" lvl="0" indent="0" algn="l" rtl="0">
              <a:lnSpc>
                <a:spcPct val="115000"/>
              </a:lnSpc>
              <a:spcBef>
                <a:spcPts val="0"/>
              </a:spcBef>
              <a:spcAft>
                <a:spcPts val="0"/>
              </a:spcAft>
              <a:buNone/>
            </a:pPr>
            <a:endParaRPr sz="1600">
              <a:solidFill>
                <a:schemeClr val="dk1"/>
              </a:solidFill>
            </a:endParaRPr>
          </a:p>
          <a:p>
            <a:pPr marL="0" lvl="0" indent="0" algn="l" rtl="0">
              <a:lnSpc>
                <a:spcPct val="115000"/>
              </a:lnSpc>
              <a:spcBef>
                <a:spcPts val="0"/>
              </a:spcBef>
              <a:spcAft>
                <a:spcPts val="0"/>
              </a:spcAft>
              <a:buNone/>
            </a:pPr>
            <a:r>
              <a:rPr lang="en" sz="1600">
                <a:solidFill>
                  <a:schemeClr val="dk1"/>
                </a:solidFill>
              </a:rPr>
              <a:t>The reproductive success of a species is determined by how its specific features interact with its environment</a:t>
            </a:r>
            <a:endParaRPr sz="1600">
              <a:solidFill>
                <a:schemeClr val="dk1"/>
              </a:solidFill>
            </a:endParaRPr>
          </a:p>
          <a:p>
            <a:pPr marL="0" lvl="0" indent="0" algn="l" rtl="0">
              <a:lnSpc>
                <a:spcPct val="115000"/>
              </a:lnSpc>
              <a:spcBef>
                <a:spcPts val="0"/>
              </a:spcBef>
              <a:spcAft>
                <a:spcPts val="0"/>
              </a:spcAft>
              <a:buNone/>
            </a:pPr>
            <a:endParaRPr sz="1600">
              <a:solidFill>
                <a:schemeClr val="dk1"/>
              </a:solidFill>
            </a:endParaRPr>
          </a:p>
          <a:p>
            <a:pPr marL="0" lvl="0" indent="0" algn="l" rtl="0">
              <a:lnSpc>
                <a:spcPct val="115000"/>
              </a:lnSpc>
              <a:spcBef>
                <a:spcPts val="0"/>
              </a:spcBef>
              <a:spcAft>
                <a:spcPts val="0"/>
              </a:spcAft>
              <a:buNone/>
            </a:pPr>
            <a:r>
              <a:rPr lang="en" sz="1600">
                <a:solidFill>
                  <a:schemeClr val="dk1"/>
                </a:solidFill>
              </a:rPr>
              <a:t>Aka natural selection</a:t>
            </a:r>
            <a:endParaRPr sz="1600">
              <a:solidFill>
                <a:schemeClr val="dk1"/>
              </a:solidFill>
            </a:endParaRPr>
          </a:p>
          <a:p>
            <a:pPr marL="0" lvl="0" indent="0" algn="l" rtl="0">
              <a:spcBef>
                <a:spcPts val="0"/>
              </a:spcBef>
              <a:spcAft>
                <a:spcPts val="0"/>
              </a:spcAft>
              <a:buNone/>
            </a:pPr>
            <a:endParaRPr sz="1600"/>
          </a:p>
        </p:txBody>
      </p:sp>
      <p:sp>
        <p:nvSpPr>
          <p:cNvPr id="181" name="Google Shape;181;g125f6cef0a8_0_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25f6cef0a8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a:solidFill>
                  <a:schemeClr val="dk1"/>
                </a:solidFill>
              </a:rPr>
              <a:t>Let’s start by defining some key terms: variability, feature, and adaptation. </a:t>
            </a:r>
            <a:endParaRPr sz="1600">
              <a:solidFill>
                <a:schemeClr val="dk1"/>
              </a:solidFill>
            </a:endParaRPr>
          </a:p>
          <a:p>
            <a:pPr marL="0" lvl="0" indent="0" algn="l" rtl="0">
              <a:lnSpc>
                <a:spcPct val="115000"/>
              </a:lnSpc>
              <a:spcBef>
                <a:spcPts val="0"/>
              </a:spcBef>
              <a:spcAft>
                <a:spcPts val="0"/>
              </a:spcAft>
              <a:buNone/>
            </a:pPr>
            <a:endParaRPr sz="1600">
              <a:solidFill>
                <a:schemeClr val="dk1"/>
              </a:solidFill>
            </a:endParaRPr>
          </a:p>
          <a:p>
            <a:pPr marL="0" lvl="0" indent="0" algn="l" rtl="0">
              <a:lnSpc>
                <a:spcPct val="115000"/>
              </a:lnSpc>
              <a:spcBef>
                <a:spcPts val="0"/>
              </a:spcBef>
              <a:spcAft>
                <a:spcPts val="0"/>
              </a:spcAft>
              <a:buNone/>
            </a:pPr>
            <a:r>
              <a:rPr lang="en" sz="1600">
                <a:solidFill>
                  <a:schemeClr val="dk1"/>
                </a:solidFill>
              </a:rPr>
              <a:t>Variability simply indicates that we are all different. Features are attributes of a specific individual, and a feature becomes an adaptation when it promotes survival and reproduction in a given environment. </a:t>
            </a:r>
            <a:endParaRPr sz="1600">
              <a:solidFill>
                <a:schemeClr val="dk1"/>
              </a:solidFill>
            </a:endParaRPr>
          </a:p>
          <a:p>
            <a:pPr marL="0" lvl="0" indent="0" algn="l" rtl="0">
              <a:lnSpc>
                <a:spcPct val="115000"/>
              </a:lnSpc>
              <a:spcBef>
                <a:spcPts val="0"/>
              </a:spcBef>
              <a:spcAft>
                <a:spcPts val="0"/>
              </a:spcAft>
              <a:buNone/>
            </a:pPr>
            <a:endParaRPr sz="1600">
              <a:solidFill>
                <a:schemeClr val="dk1"/>
              </a:solidFill>
            </a:endParaRPr>
          </a:p>
          <a:p>
            <a:pPr marL="0" lvl="0" indent="0" algn="l" rtl="0">
              <a:lnSpc>
                <a:spcPct val="115000"/>
              </a:lnSpc>
              <a:spcBef>
                <a:spcPts val="0"/>
              </a:spcBef>
              <a:spcAft>
                <a:spcPts val="0"/>
              </a:spcAft>
              <a:buNone/>
            </a:pPr>
            <a:r>
              <a:rPr lang="en" sz="1600">
                <a:solidFill>
                  <a:schemeClr val="dk1"/>
                </a:solidFill>
              </a:rPr>
              <a:t>Feature: hair, fur color</a:t>
            </a:r>
            <a:endParaRPr sz="1600">
              <a:solidFill>
                <a:schemeClr val="dk1"/>
              </a:solidFill>
            </a:endParaRPr>
          </a:p>
          <a:p>
            <a:pPr marL="0" lvl="0" indent="0" algn="l" rtl="0">
              <a:lnSpc>
                <a:spcPct val="115000"/>
              </a:lnSpc>
              <a:spcBef>
                <a:spcPts val="0"/>
              </a:spcBef>
              <a:spcAft>
                <a:spcPts val="0"/>
              </a:spcAft>
              <a:buNone/>
            </a:pPr>
            <a:r>
              <a:rPr lang="en" sz="1600">
                <a:solidFill>
                  <a:schemeClr val="dk1"/>
                </a:solidFill>
              </a:rPr>
              <a:t>Adaptation: color allows camouflage or attracts a mate</a:t>
            </a:r>
            <a:endParaRPr sz="1600">
              <a:solidFill>
                <a:schemeClr val="dk1"/>
              </a:solidFill>
            </a:endParaRPr>
          </a:p>
          <a:p>
            <a:pPr marL="457200" lvl="0" indent="0" algn="l" rtl="0">
              <a:lnSpc>
                <a:spcPct val="115000"/>
              </a:lnSpc>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None/>
            </a:pPr>
            <a:endParaRPr/>
          </a:p>
        </p:txBody>
      </p:sp>
      <p:sp>
        <p:nvSpPr>
          <p:cNvPr id="188" name="Google Shape;188;g125f6cef0a8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25f6cef0a8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g125f6cef0a8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600">
                <a:solidFill>
                  <a:schemeClr val="dk1"/>
                </a:solidFill>
              </a:rPr>
              <a:t>Finding sufficient energy to meet metabolic demands was a major evolutionary driver for our ancestors. Within the last 7 million years, we are going to review the most notable time periods in terms of human evolution. </a:t>
            </a:r>
            <a:endParaRPr sz="1600">
              <a:solidFill>
                <a:schemeClr val="dk1"/>
              </a:solidFill>
            </a:endParaRPr>
          </a:p>
          <a:p>
            <a:pPr marL="0" lvl="0" indent="0" algn="l" rtl="0">
              <a:spcBef>
                <a:spcPts val="0"/>
              </a:spcBef>
              <a:spcAft>
                <a:spcPts val="0"/>
              </a:spcAft>
              <a:buNone/>
            </a:pPr>
            <a:endParaRPr sz="1600">
              <a:solidFill>
                <a:schemeClr val="dk1"/>
              </a:solidFill>
              <a:highlight>
                <a:srgbClr val="FFFFFF"/>
              </a:highlight>
            </a:endParaRPr>
          </a:p>
          <a:p>
            <a:pPr marL="0" lvl="0" indent="0" algn="l" rtl="0">
              <a:spcBef>
                <a:spcPts val="0"/>
              </a:spcBef>
              <a:spcAft>
                <a:spcPts val="0"/>
              </a:spcAft>
              <a:buNone/>
            </a:pPr>
            <a:r>
              <a:rPr lang="en" sz="1600">
                <a:solidFill>
                  <a:schemeClr val="dk1"/>
                </a:solidFill>
                <a:highlight>
                  <a:srgbClr val="FFFFFF"/>
                </a:highlight>
              </a:rPr>
              <a:t>This timeline has been taken from Daniel Lieberman’s book, titled </a:t>
            </a:r>
            <a:r>
              <a:rPr lang="en" sz="1600" i="1">
                <a:solidFill>
                  <a:schemeClr val="dk1"/>
                </a:solidFill>
                <a:highlight>
                  <a:srgbClr val="FFFFFF"/>
                </a:highlight>
              </a:rPr>
              <a:t>The</a:t>
            </a:r>
            <a:r>
              <a:rPr lang="en" sz="1600">
                <a:solidFill>
                  <a:schemeClr val="dk1"/>
                </a:solidFill>
                <a:highlight>
                  <a:srgbClr val="FFFFFF"/>
                </a:highlight>
              </a:rPr>
              <a:t> </a:t>
            </a:r>
            <a:r>
              <a:rPr lang="en" sz="1600" i="1">
                <a:solidFill>
                  <a:schemeClr val="dk1"/>
                </a:solidFill>
                <a:highlight>
                  <a:srgbClr val="FFFFFF"/>
                </a:highlight>
              </a:rPr>
              <a:t>Story of the Human Body.</a:t>
            </a:r>
            <a:endParaRPr sz="1600" i="1">
              <a:solidFill>
                <a:schemeClr val="dk1"/>
              </a:solidFill>
              <a:highlight>
                <a:srgbClr val="FFFFFF"/>
              </a:highlight>
            </a:endParaRPr>
          </a:p>
          <a:p>
            <a:pPr marL="457200" lvl="0" indent="-330200" algn="l" rtl="0">
              <a:lnSpc>
                <a:spcPct val="115000"/>
              </a:lnSpc>
              <a:spcBef>
                <a:spcPts val="1200"/>
              </a:spcBef>
              <a:spcAft>
                <a:spcPts val="0"/>
              </a:spcAft>
              <a:buClr>
                <a:schemeClr val="dk1"/>
              </a:buClr>
              <a:buSzPts val="1600"/>
              <a:buChar char="●"/>
            </a:pPr>
            <a:r>
              <a:rPr lang="en" sz="1600">
                <a:solidFill>
                  <a:schemeClr val="dk1"/>
                </a:solidFill>
              </a:rPr>
              <a:t>6-7 millions years ago </a:t>
            </a:r>
            <a:endParaRPr sz="1600">
              <a:solidFill>
                <a:schemeClr val="dk1"/>
              </a:solidFill>
            </a:endParaRPr>
          </a:p>
          <a:p>
            <a:pPr marL="914400" lvl="1" indent="-330200" algn="l" rtl="0">
              <a:lnSpc>
                <a:spcPct val="115000"/>
              </a:lnSpc>
              <a:spcBef>
                <a:spcPts val="0"/>
              </a:spcBef>
              <a:spcAft>
                <a:spcPts val="0"/>
              </a:spcAft>
              <a:buClr>
                <a:schemeClr val="dk1"/>
              </a:buClr>
              <a:buSzPts val="1600"/>
              <a:buChar char="○"/>
            </a:pPr>
            <a:r>
              <a:rPr lang="en" sz="1600">
                <a:solidFill>
                  <a:schemeClr val="dk1"/>
                </a:solidFill>
              </a:rPr>
              <a:t>We diverged from our last common ancestor, chimps</a:t>
            </a:r>
            <a:endParaRPr sz="1600">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a:solidFill>
                  <a:schemeClr val="dk1"/>
                </a:solidFill>
              </a:rPr>
              <a:t>4 million years ago </a:t>
            </a:r>
            <a:endParaRPr sz="1600">
              <a:solidFill>
                <a:schemeClr val="dk1"/>
              </a:solidFill>
            </a:endParaRPr>
          </a:p>
          <a:p>
            <a:pPr marL="914400" lvl="1" indent="-330200" algn="l" rtl="0">
              <a:lnSpc>
                <a:spcPct val="115000"/>
              </a:lnSpc>
              <a:spcBef>
                <a:spcPts val="0"/>
              </a:spcBef>
              <a:spcAft>
                <a:spcPts val="0"/>
              </a:spcAft>
              <a:buClr>
                <a:schemeClr val="dk1"/>
              </a:buClr>
              <a:buSzPts val="1600"/>
              <a:buChar char="○"/>
            </a:pPr>
            <a:r>
              <a:rPr lang="en" sz="1600">
                <a:solidFill>
                  <a:schemeClr val="dk1"/>
                </a:solidFill>
              </a:rPr>
              <a:t>Teeth and head structure changes allowed us to consume a wider variety of food </a:t>
            </a:r>
            <a:endParaRPr sz="1600">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a:solidFill>
                  <a:schemeClr val="dk1"/>
                </a:solidFill>
              </a:rPr>
              <a:t>2-3 million years ago</a:t>
            </a:r>
            <a:endParaRPr sz="1600">
              <a:solidFill>
                <a:schemeClr val="dk1"/>
              </a:solidFill>
            </a:endParaRPr>
          </a:p>
          <a:p>
            <a:pPr marL="914400" lvl="1" indent="-330200" algn="l" rtl="0">
              <a:lnSpc>
                <a:spcPct val="115000"/>
              </a:lnSpc>
              <a:spcBef>
                <a:spcPts val="0"/>
              </a:spcBef>
              <a:spcAft>
                <a:spcPts val="0"/>
              </a:spcAft>
              <a:buClr>
                <a:schemeClr val="dk1"/>
              </a:buClr>
              <a:buSzPts val="1600"/>
              <a:buChar char="○"/>
            </a:pPr>
            <a:r>
              <a:rPr lang="en" sz="1600">
                <a:solidFill>
                  <a:schemeClr val="dk1"/>
                </a:solidFill>
              </a:rPr>
              <a:t>As Hunter gathers, bipedalism was refined </a:t>
            </a:r>
            <a:endParaRPr sz="1600">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a:solidFill>
                  <a:schemeClr val="dk1"/>
                </a:solidFill>
              </a:rPr>
              <a:t>~200,000 years ago </a:t>
            </a:r>
            <a:endParaRPr sz="1600">
              <a:solidFill>
                <a:schemeClr val="dk1"/>
              </a:solidFill>
            </a:endParaRPr>
          </a:p>
          <a:p>
            <a:pPr marL="914400" lvl="1" indent="-330200" algn="l" rtl="0">
              <a:lnSpc>
                <a:spcPct val="115000"/>
              </a:lnSpc>
              <a:spcBef>
                <a:spcPts val="0"/>
              </a:spcBef>
              <a:spcAft>
                <a:spcPts val="0"/>
              </a:spcAft>
              <a:buClr>
                <a:schemeClr val="dk1"/>
              </a:buClr>
              <a:buSzPts val="1600"/>
              <a:buChar char="○"/>
            </a:pPr>
            <a:r>
              <a:rPr lang="en" sz="1600">
                <a:solidFill>
                  <a:schemeClr val="dk1"/>
                </a:solidFill>
              </a:rPr>
              <a:t>Homo Sapiens evolved out of Africa and began to spread across the planet</a:t>
            </a:r>
            <a:endParaRPr sz="1600">
              <a:solidFill>
                <a:schemeClr val="dk1"/>
              </a:solidFill>
            </a:endParaRPr>
          </a:p>
        </p:txBody>
      </p:sp>
      <p:sp>
        <p:nvSpPr>
          <p:cNvPr id="196" name="Google Shape;196;g125f6cef0a8_0_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25f6cef0a8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g125f6cef0a8_0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600">
                <a:solidFill>
                  <a:schemeClr val="dk1"/>
                </a:solidFill>
              </a:rPr>
              <a:t>We diverged from chimps about 6-7 million years ago. Why did we diverge? It’s all about food and energy. </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r>
              <a:rPr lang="en" sz="1600">
                <a:solidFill>
                  <a:schemeClr val="dk1"/>
                </a:solidFill>
              </a:rPr>
              <a:t>Humans and chimps share approximately 98% of their genetic code, but we are different. Think about how we move. </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r>
              <a:rPr lang="en" sz="1600">
                <a:solidFill>
                  <a:schemeClr val="dk1"/>
                </a:solidFill>
              </a:rPr>
              <a:t>Chimps are primarily quadrupedal while homo sapiens are bipedal. Chimps’ quadrupedal motion expends four times more energy when compared to human bipedal motion over the same distance. </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r>
              <a:rPr lang="en" sz="1600">
                <a:solidFill>
                  <a:schemeClr val="dk1"/>
                </a:solidFill>
              </a:rPr>
              <a:t>Environmental changes favored chimps that more easily could stand and walk on two legs because they had to forage greater distances to attain the necessary calories to sustain life.  </a:t>
            </a:r>
            <a:endParaRPr sz="1600">
              <a:solidFill>
                <a:schemeClr val="dk1"/>
              </a:solidFill>
            </a:endParaRPr>
          </a:p>
          <a:p>
            <a:pPr marL="0" lvl="0" indent="0" algn="l" rtl="0">
              <a:spcBef>
                <a:spcPts val="60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solidFill>
                <a:schemeClr val="dk1"/>
              </a:solidFill>
              <a:highlight>
                <a:srgbClr val="FFFFFF"/>
              </a:highlight>
            </a:endParaRPr>
          </a:p>
        </p:txBody>
      </p:sp>
      <p:sp>
        <p:nvSpPr>
          <p:cNvPr id="206" name="Google Shape;206;g125f6cef0a8_0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125f6cef0a8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rPr>
              <a:t>Human structure has evolved over millions of years </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r>
              <a:rPr lang="en" sz="1600">
                <a:solidFill>
                  <a:schemeClr val="dk1"/>
                </a:solidFill>
              </a:rPr>
              <a:t>The environment in which Homo sapiens evolved has varied greatly over this time</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r>
              <a:rPr lang="en" sz="1600">
                <a:solidFill>
                  <a:schemeClr val="dk1"/>
                </a:solidFill>
              </a:rPr>
              <a:t>Human structure retains adaptations directly related to the survival of the species through the interaction with these past environments.</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r>
              <a:rPr lang="en" sz="1600">
                <a:solidFill>
                  <a:schemeClr val="dk1"/>
                </a:solidFill>
              </a:rPr>
              <a:t>Human structure is not perfectly evolved to cope with modern environments. </a:t>
            </a:r>
            <a:r>
              <a:rPr lang="en" sz="1600" i="1">
                <a:solidFill>
                  <a:schemeClr val="dk1"/>
                </a:solidFill>
              </a:rPr>
              <a:t>Was that evolution’s purpose?</a:t>
            </a:r>
            <a:endParaRPr sz="1600" i="1">
              <a:solidFill>
                <a:schemeClr val="dk1"/>
              </a:solidFill>
            </a:endParaRPr>
          </a:p>
          <a:p>
            <a:pPr marL="0" lvl="0" indent="0" algn="l" rtl="0">
              <a:spcBef>
                <a:spcPts val="0"/>
              </a:spcBef>
              <a:spcAft>
                <a:spcPts val="0"/>
              </a:spcAft>
              <a:buNone/>
            </a:pPr>
            <a:endParaRPr sz="1600" i="1">
              <a:solidFill>
                <a:schemeClr val="dk1"/>
              </a:solidFill>
            </a:endParaRPr>
          </a:p>
          <a:p>
            <a:pPr marL="0" lvl="0" indent="0" algn="l" rtl="0">
              <a:spcBef>
                <a:spcPts val="0"/>
              </a:spcBef>
              <a:spcAft>
                <a:spcPts val="0"/>
              </a:spcAft>
              <a:buNone/>
            </a:pPr>
            <a:r>
              <a:rPr lang="en" sz="1600">
                <a:solidFill>
                  <a:schemeClr val="dk1"/>
                </a:solidFill>
              </a:rPr>
              <a:t>No. It’s about procreation and survival, not about making a perfect homo sapien. </a:t>
            </a:r>
            <a:endParaRPr sz="1600">
              <a:solidFill>
                <a:schemeClr val="dk1"/>
              </a:solidFill>
            </a:endParaRPr>
          </a:p>
          <a:p>
            <a:pPr marL="0" lvl="0" indent="0" algn="l" rtl="0">
              <a:spcBef>
                <a:spcPts val="0"/>
              </a:spcBef>
              <a:spcAft>
                <a:spcPts val="0"/>
              </a:spcAft>
              <a:buNone/>
            </a:pPr>
            <a:endParaRPr sz="1500"/>
          </a:p>
        </p:txBody>
      </p:sp>
      <p:sp>
        <p:nvSpPr>
          <p:cNvPr id="215" name="Google Shape;215;g125f6cef0a8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f657262c3f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2f657262c3f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25f6cef0a8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g125f6cef0a8_0_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 sz="1600">
                <a:solidFill>
                  <a:schemeClr val="dk1"/>
                </a:solidFill>
              </a:rPr>
              <a:t>Why are we the last remaining hominin. Currently the leading theory as to why our species remains while other hominids died off, is the cognitive theory based on the “tree of knowledge mutation”. This theory is based on changes in the brain that separated homo sapiens ability to think from others of the same genus. </a:t>
            </a:r>
            <a:endParaRPr sz="1600">
              <a:solidFill>
                <a:schemeClr val="dk1"/>
              </a:solidFill>
            </a:endParaRPr>
          </a:p>
        </p:txBody>
      </p:sp>
      <p:sp>
        <p:nvSpPr>
          <p:cNvPr id="223" name="Google Shape;223;g125f6cef0a8_0_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20</a:t>
            </a:fld>
            <a:endParaRPr>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25f6cef0a8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g125f6cef0a8_0_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 sz="1600">
                <a:solidFill>
                  <a:schemeClr val="dk1"/>
                </a:solidFill>
              </a:rPr>
              <a:t>Advanced brains make us the dominant species. What have big brains allowed us to accomplish? Some major milestones include both the agricultural and industrial revolutions. </a:t>
            </a:r>
            <a:endParaRPr sz="1600">
              <a:solidFill>
                <a:schemeClr val="dk1"/>
              </a:solidFill>
            </a:endParaRPr>
          </a:p>
          <a:p>
            <a:pPr marL="0" lvl="0" indent="0" algn="l" rtl="0">
              <a:lnSpc>
                <a:spcPct val="115000"/>
              </a:lnSpc>
              <a:spcBef>
                <a:spcPts val="1200"/>
              </a:spcBef>
              <a:spcAft>
                <a:spcPts val="0"/>
              </a:spcAft>
              <a:buNone/>
            </a:pPr>
            <a:r>
              <a:rPr lang="en" sz="1600">
                <a:solidFill>
                  <a:schemeClr val="dk1"/>
                </a:solidFill>
              </a:rPr>
              <a:t>The agricultural revolution occurred about 12,000 years ago and decreased our need to hunt and forage. </a:t>
            </a:r>
            <a:endParaRPr sz="1600">
              <a:solidFill>
                <a:schemeClr val="dk1"/>
              </a:solidFill>
            </a:endParaRPr>
          </a:p>
          <a:p>
            <a:pPr marL="0" lvl="0" indent="0" algn="l" rtl="0">
              <a:lnSpc>
                <a:spcPct val="115000"/>
              </a:lnSpc>
              <a:spcBef>
                <a:spcPts val="1200"/>
              </a:spcBef>
              <a:spcAft>
                <a:spcPts val="0"/>
              </a:spcAft>
              <a:buNone/>
            </a:pPr>
            <a:r>
              <a:rPr lang="en" sz="1600">
                <a:solidFill>
                  <a:schemeClr val="dk1"/>
                </a:solidFill>
              </a:rPr>
              <a:t>The industrial revolution occurred a few hundred years ago and decreased our need for manual labor and high energy expenditure with work related activities. </a:t>
            </a:r>
            <a:endParaRPr sz="1600">
              <a:solidFill>
                <a:schemeClr val="dk1"/>
              </a:solidFill>
            </a:endParaRPr>
          </a:p>
          <a:p>
            <a:pPr marL="0" lvl="0" indent="0" algn="l" rtl="0">
              <a:lnSpc>
                <a:spcPct val="115000"/>
              </a:lnSpc>
              <a:spcBef>
                <a:spcPts val="1200"/>
              </a:spcBef>
              <a:spcAft>
                <a:spcPts val="0"/>
              </a:spcAft>
              <a:buNone/>
            </a:pPr>
            <a:endParaRPr>
              <a:solidFill>
                <a:schemeClr val="dk1"/>
              </a:solidFill>
            </a:endParaRPr>
          </a:p>
        </p:txBody>
      </p:sp>
      <p:sp>
        <p:nvSpPr>
          <p:cNvPr id="233" name="Google Shape;233;g125f6cef0a8_0_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a:extLst>
            <a:ext uri="{FF2B5EF4-FFF2-40B4-BE49-F238E27FC236}">
              <a16:creationId xmlns:a16="http://schemas.microsoft.com/office/drawing/2014/main" id="{7EC52C18-CAFA-E02C-AA30-DE54B701C11C}"/>
            </a:ext>
          </a:extLst>
        </p:cNvPr>
        <p:cNvGrpSpPr/>
        <p:nvPr/>
      </p:nvGrpSpPr>
      <p:grpSpPr>
        <a:xfrm>
          <a:off x="0" y="0"/>
          <a:ext cx="0" cy="0"/>
          <a:chOff x="0" y="0"/>
          <a:chExt cx="0" cy="0"/>
        </a:xfrm>
      </p:grpSpPr>
      <p:sp>
        <p:nvSpPr>
          <p:cNvPr id="231" name="Google Shape;231;g125f6cef0a8_0_67:notes">
            <a:extLst>
              <a:ext uri="{FF2B5EF4-FFF2-40B4-BE49-F238E27FC236}">
                <a16:creationId xmlns:a16="http://schemas.microsoft.com/office/drawing/2014/main" id="{F7FE33E6-DDD7-39C9-2AD4-03F9B36B660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g125f6cef0a8_0_67:notes">
            <a:extLst>
              <a:ext uri="{FF2B5EF4-FFF2-40B4-BE49-F238E27FC236}">
                <a16:creationId xmlns:a16="http://schemas.microsoft.com/office/drawing/2014/main" id="{B7A1E330-39A9-8299-2414-83A4021B09F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endParaRPr>
              <a:solidFill>
                <a:schemeClr val="dk1"/>
              </a:solidFill>
            </a:endParaRPr>
          </a:p>
        </p:txBody>
      </p:sp>
      <p:sp>
        <p:nvSpPr>
          <p:cNvPr id="233" name="Google Shape;233;g125f6cef0a8_0_67:notes">
            <a:extLst>
              <a:ext uri="{FF2B5EF4-FFF2-40B4-BE49-F238E27FC236}">
                <a16:creationId xmlns:a16="http://schemas.microsoft.com/office/drawing/2014/main" id="{51A5C10B-E6A8-2D24-113B-82AE614D97E7}"/>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22</a:t>
            </a:fld>
            <a:endParaRPr/>
          </a:p>
        </p:txBody>
      </p:sp>
    </p:spTree>
    <p:extLst>
      <p:ext uri="{BB962C8B-B14F-4D97-AF65-F5344CB8AC3E}">
        <p14:creationId xmlns:p14="http://schemas.microsoft.com/office/powerpoint/2010/main" val="38240560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125f6cef0a8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125f6cef0a8_0_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55600" algn="l" rtl="0">
              <a:lnSpc>
                <a:spcPct val="115000"/>
              </a:lnSpc>
              <a:spcBef>
                <a:spcPts val="1200"/>
              </a:spcBef>
              <a:spcAft>
                <a:spcPts val="0"/>
              </a:spcAft>
              <a:buClr>
                <a:schemeClr val="dk1"/>
              </a:buClr>
              <a:buSzPts val="2000"/>
              <a:buFont typeface="Proxima Nova"/>
              <a:buChar char="●"/>
            </a:pPr>
            <a:r>
              <a:rPr lang="en" sz="2000">
                <a:solidFill>
                  <a:schemeClr val="dk1"/>
                </a:solidFill>
                <a:latin typeface="Proxima Nova"/>
                <a:ea typeface="Proxima Nova"/>
                <a:cs typeface="Proxima Nova"/>
                <a:sym typeface="Proxima Nova"/>
              </a:rPr>
              <a:t>The foundation of this course is the evolutionary mismatch theory</a:t>
            </a:r>
            <a:endParaRPr sz="2000">
              <a:solidFill>
                <a:schemeClr val="dk1"/>
              </a:solidFill>
              <a:latin typeface="Proxima Nova"/>
              <a:ea typeface="Proxima Nova"/>
              <a:cs typeface="Proxima Nova"/>
              <a:sym typeface="Proxima Nova"/>
            </a:endParaRPr>
          </a:p>
          <a:p>
            <a:pPr marL="457200" lvl="0" indent="-355600" algn="l" rtl="0">
              <a:lnSpc>
                <a:spcPct val="115000"/>
              </a:lnSpc>
              <a:spcBef>
                <a:spcPts val="0"/>
              </a:spcBef>
              <a:spcAft>
                <a:spcPts val="0"/>
              </a:spcAft>
              <a:buClr>
                <a:schemeClr val="dk1"/>
              </a:buClr>
              <a:buSzPts val="2000"/>
              <a:buFont typeface="Proxima Nova"/>
              <a:buChar char="●"/>
            </a:pPr>
            <a:r>
              <a:rPr lang="en" sz="2000">
                <a:solidFill>
                  <a:schemeClr val="dk1"/>
                </a:solidFill>
                <a:latin typeface="Proxima Nova"/>
                <a:ea typeface="Proxima Nova"/>
                <a:cs typeface="Proxima Nova"/>
                <a:sym typeface="Proxima Nova"/>
              </a:rPr>
              <a:t>There are two main causes of evolutionary mismatch </a:t>
            </a:r>
            <a:endParaRPr sz="2000">
              <a:solidFill>
                <a:schemeClr val="dk1"/>
              </a:solidFill>
              <a:latin typeface="Proxima Nova"/>
              <a:ea typeface="Proxima Nova"/>
              <a:cs typeface="Proxima Nova"/>
              <a:sym typeface="Proxima Nova"/>
            </a:endParaRPr>
          </a:p>
          <a:p>
            <a:pPr marL="914400" lvl="1" indent="-355600" algn="l" rtl="0">
              <a:lnSpc>
                <a:spcPct val="115000"/>
              </a:lnSpc>
              <a:spcBef>
                <a:spcPts val="0"/>
              </a:spcBef>
              <a:spcAft>
                <a:spcPts val="0"/>
              </a:spcAft>
              <a:buClr>
                <a:schemeClr val="dk1"/>
              </a:buClr>
              <a:buSzPts val="2000"/>
              <a:buFont typeface="Proxima Nova"/>
              <a:buChar char="○"/>
            </a:pPr>
            <a:r>
              <a:rPr lang="en" sz="2000">
                <a:solidFill>
                  <a:schemeClr val="dk1"/>
                </a:solidFill>
                <a:latin typeface="Proxima Nova"/>
                <a:ea typeface="Proxima Nova"/>
                <a:cs typeface="Proxima Nova"/>
                <a:sym typeface="Proxima Nova"/>
              </a:rPr>
              <a:t>1) One is Biological evolution</a:t>
            </a:r>
            <a:endParaRPr sz="2000">
              <a:solidFill>
                <a:schemeClr val="dk1"/>
              </a:solidFill>
              <a:latin typeface="Proxima Nova"/>
              <a:ea typeface="Proxima Nova"/>
              <a:cs typeface="Proxima Nova"/>
              <a:sym typeface="Proxima Nova"/>
            </a:endParaRPr>
          </a:p>
          <a:p>
            <a:pPr marL="914400" lvl="1" indent="-355600" algn="l" rtl="0">
              <a:lnSpc>
                <a:spcPct val="115000"/>
              </a:lnSpc>
              <a:spcBef>
                <a:spcPts val="0"/>
              </a:spcBef>
              <a:spcAft>
                <a:spcPts val="0"/>
              </a:spcAft>
              <a:buClr>
                <a:schemeClr val="dk1"/>
              </a:buClr>
              <a:buSzPts val="2000"/>
              <a:buFont typeface="Proxima Nova"/>
              <a:buChar char="○"/>
            </a:pPr>
            <a:r>
              <a:rPr lang="en" sz="2000">
                <a:solidFill>
                  <a:schemeClr val="dk1"/>
                </a:solidFill>
                <a:latin typeface="Proxima Nova"/>
                <a:ea typeface="Proxima Nova"/>
                <a:cs typeface="Proxima Nova"/>
                <a:sym typeface="Proxima Nova"/>
              </a:rPr>
              <a:t>2) The other is Cultural evolution</a:t>
            </a:r>
            <a:endParaRPr sz="2000">
              <a:solidFill>
                <a:schemeClr val="dk1"/>
              </a:solidFill>
              <a:latin typeface="Proxima Nova"/>
              <a:ea typeface="Proxima Nova"/>
              <a:cs typeface="Proxima Nova"/>
              <a:sym typeface="Proxima Nova"/>
            </a:endParaRPr>
          </a:p>
          <a:p>
            <a:pPr marL="0" lvl="0" indent="0" algn="l" rtl="0">
              <a:lnSpc>
                <a:spcPct val="115000"/>
              </a:lnSpc>
              <a:spcBef>
                <a:spcPts val="1200"/>
              </a:spcBef>
              <a:spcAft>
                <a:spcPts val="0"/>
              </a:spcAft>
              <a:buNone/>
            </a:pPr>
            <a:endParaRPr sz="1200">
              <a:solidFill>
                <a:schemeClr val="dk1"/>
              </a:solidFill>
            </a:endParaRPr>
          </a:p>
          <a:p>
            <a:pPr marL="0" lvl="0" indent="0" algn="l" rtl="0">
              <a:lnSpc>
                <a:spcPct val="115000"/>
              </a:lnSpc>
              <a:spcBef>
                <a:spcPts val="1200"/>
              </a:spcBef>
              <a:spcAft>
                <a:spcPts val="0"/>
              </a:spcAft>
              <a:buNone/>
            </a:pPr>
            <a:endParaRPr sz="1200">
              <a:solidFill>
                <a:schemeClr val="dk1"/>
              </a:solidFill>
            </a:endParaRPr>
          </a:p>
        </p:txBody>
      </p:sp>
      <p:sp>
        <p:nvSpPr>
          <p:cNvPr id="243" name="Google Shape;243;g125f6cef0a8_0_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23</a:t>
            </a:fld>
            <a:endParaRPr>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125f6cef0a8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g125f6cef0a8_0_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 sz="1600">
                <a:solidFill>
                  <a:schemeClr val="dk1"/>
                </a:solidFill>
              </a:rPr>
              <a:t>For the purpose of this course, we will focus on structural evolutionary mismatches. </a:t>
            </a:r>
            <a:endParaRPr sz="1600">
              <a:solidFill>
                <a:schemeClr val="dk1"/>
              </a:solidFill>
            </a:endParaRPr>
          </a:p>
          <a:p>
            <a:pPr marL="0" lvl="0" indent="0" algn="l" rtl="0">
              <a:lnSpc>
                <a:spcPct val="115000"/>
              </a:lnSpc>
              <a:spcBef>
                <a:spcPts val="1200"/>
              </a:spcBef>
              <a:spcAft>
                <a:spcPts val="0"/>
              </a:spcAft>
              <a:buNone/>
            </a:pPr>
            <a:r>
              <a:rPr lang="en" sz="1600">
                <a:solidFill>
                  <a:schemeClr val="dk1"/>
                </a:solidFill>
              </a:rPr>
              <a:t>Human structure has evolved over the course of 7 millions of years in response to the kinetic forces acting on our structure. The environment in which these structural features evolved in, determined their success. </a:t>
            </a:r>
            <a:endParaRPr sz="1600">
              <a:solidFill>
                <a:schemeClr val="dk1"/>
              </a:solidFill>
            </a:endParaRPr>
          </a:p>
          <a:p>
            <a:pPr marL="0" lvl="0" indent="0" algn="l" rtl="0">
              <a:spcBef>
                <a:spcPts val="0"/>
              </a:spcBef>
              <a:spcAft>
                <a:spcPts val="0"/>
              </a:spcAft>
              <a:buNone/>
            </a:pPr>
            <a:endParaRPr sz="1600"/>
          </a:p>
          <a:p>
            <a:pPr marL="0" lvl="0" indent="0" algn="l" rtl="0">
              <a:spcBef>
                <a:spcPts val="0"/>
              </a:spcBef>
              <a:spcAft>
                <a:spcPts val="0"/>
              </a:spcAft>
              <a:buNone/>
            </a:pPr>
            <a:r>
              <a:rPr lang="en" sz="1600"/>
              <a:t>Evolutionary mismatches are features that were once advantageous to the survival of our species and were adapted to a prior environment. These features are now maladapted to the current environment in which we live.</a:t>
            </a:r>
            <a:endParaRPr sz="1600"/>
          </a:p>
        </p:txBody>
      </p:sp>
      <p:sp>
        <p:nvSpPr>
          <p:cNvPr id="252" name="Google Shape;252;g125f6cef0a8_0_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24</a:t>
            </a:fld>
            <a:endParaRPr>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125f6cef0a8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g125f6cef0a8_0_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600"/>
              <a:t>The other component of evolutionary mismatch theory is cultural mismatch which is driven by our ability to</a:t>
            </a:r>
            <a:r>
              <a:rPr lang="en" sz="1600">
                <a:solidFill>
                  <a:schemeClr val="dk1"/>
                </a:solidFill>
              </a:rPr>
              <a:t> manipulate the environment in which we live. Environmental changes are happening so fast, because of our ability to change our own environment, there is no way for our biological evolution to keep pace. </a:t>
            </a:r>
            <a:endParaRPr sz="1600">
              <a:solidFill>
                <a:schemeClr val="dk1"/>
              </a:solidFill>
            </a:endParaRPr>
          </a:p>
          <a:p>
            <a:pPr marL="0" lvl="0" indent="0" algn="l" rtl="0">
              <a:spcBef>
                <a:spcPts val="0"/>
              </a:spcBef>
              <a:spcAft>
                <a:spcPts val="0"/>
              </a:spcAft>
              <a:buNone/>
            </a:pPr>
            <a:endParaRPr/>
          </a:p>
        </p:txBody>
      </p:sp>
      <p:sp>
        <p:nvSpPr>
          <p:cNvPr id="261" name="Google Shape;261;g125f6cef0a8_0_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25</a:t>
            </a:fld>
            <a:endParaRPr>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125f6cef0a8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g125f6cef0a8_0_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 sz="1600">
                <a:solidFill>
                  <a:schemeClr val="dk1"/>
                </a:solidFill>
              </a:rPr>
              <a:t>One of the best examples of an evolutionary mismatch that most people can appreciate is comparing our BMIs to our evolutionary past. </a:t>
            </a:r>
            <a:endParaRPr sz="1600">
              <a:solidFill>
                <a:schemeClr val="dk1"/>
              </a:solidFill>
            </a:endParaRPr>
          </a:p>
          <a:p>
            <a:pPr marL="0" lvl="0" indent="0" algn="l" rtl="0">
              <a:lnSpc>
                <a:spcPct val="115000"/>
              </a:lnSpc>
              <a:spcBef>
                <a:spcPts val="1200"/>
              </a:spcBef>
              <a:spcAft>
                <a:spcPts val="0"/>
              </a:spcAft>
              <a:buNone/>
            </a:pPr>
            <a:r>
              <a:rPr lang="en" sz="1600">
                <a:solidFill>
                  <a:schemeClr val="dk1"/>
                </a:solidFill>
              </a:rPr>
              <a:t>We evolved to store calories because they were hard to come by and attaining calories required high levels of energy.</a:t>
            </a:r>
            <a:endParaRPr sz="1600">
              <a:solidFill>
                <a:schemeClr val="dk1"/>
              </a:solidFill>
            </a:endParaRPr>
          </a:p>
          <a:p>
            <a:pPr marL="0" lvl="0" indent="0" algn="l" rtl="0">
              <a:lnSpc>
                <a:spcPct val="115000"/>
              </a:lnSpc>
              <a:spcBef>
                <a:spcPts val="1200"/>
              </a:spcBef>
              <a:spcAft>
                <a:spcPts val="0"/>
              </a:spcAft>
              <a:buNone/>
            </a:pPr>
            <a:r>
              <a:rPr lang="en" sz="1600">
                <a:solidFill>
                  <a:schemeClr val="dk1"/>
                </a:solidFill>
              </a:rPr>
              <a:t>However, we are no longer struggling to find food, so our propensity to store energy as fat is now maladapted to our current environment, and has caused other major health problems such as an increased risk for heart disease, type II diabetes, and so much more. </a:t>
            </a:r>
            <a:endParaRPr sz="1600">
              <a:solidFill>
                <a:schemeClr val="dk1"/>
              </a:solidFill>
            </a:endParaRPr>
          </a:p>
          <a:p>
            <a:pPr marL="0" lvl="0" indent="0" algn="l" rtl="0">
              <a:lnSpc>
                <a:spcPct val="115000"/>
              </a:lnSpc>
              <a:spcBef>
                <a:spcPts val="1200"/>
              </a:spcBef>
              <a:spcAft>
                <a:spcPts val="0"/>
              </a:spcAft>
              <a:buNone/>
            </a:pPr>
            <a:r>
              <a:rPr lang="en" sz="1600">
                <a:solidFill>
                  <a:schemeClr val="dk1"/>
                </a:solidFill>
              </a:rPr>
              <a:t>Our chapters moving forward will speak on individual structural mismatches and how we train and treat with these mismatches in mind. </a:t>
            </a:r>
            <a:endParaRPr sz="1600">
              <a:solidFill>
                <a:schemeClr val="dk1"/>
              </a:solidFill>
              <a:latin typeface="Proxima Nova"/>
              <a:ea typeface="Proxima Nova"/>
              <a:cs typeface="Proxima Nova"/>
              <a:sym typeface="Proxima Nova"/>
            </a:endParaRPr>
          </a:p>
        </p:txBody>
      </p:sp>
      <p:sp>
        <p:nvSpPr>
          <p:cNvPr id="270" name="Google Shape;270;g125f6cef0a8_0_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26</a:t>
            </a:fld>
            <a:endParaRPr>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10def5741d4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9" name="Google Shape;339;g10def5741d4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10def5741d4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5" name="Google Shape;345;g10def5741d4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125f6cef0a8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125f6cef0a8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Hello, my name is Keila Strick and I will be taking you through the next portion of the course.</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Now that we understand what an evolutionary mismatch is, we need to define a few key terms and concepts before we move forward with the rest of the course. This will be review for most of you.</a:t>
            </a:r>
            <a:endParaRPr sz="16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f657262c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6" name="Google Shape;156;g2f657262c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1249af9bb44_0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g1249af9bb44_0_2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 sz="1600">
                <a:solidFill>
                  <a:schemeClr val="dk1"/>
                </a:solidFill>
              </a:rPr>
              <a:t>Kinetics is the study of forces that affect motion of a body. Some examples include - Friction, gravity, pressure, and ground reaction force </a:t>
            </a:r>
            <a:endParaRPr sz="1600">
              <a:solidFill>
                <a:schemeClr val="dk1"/>
              </a:solidFill>
            </a:endParaRPr>
          </a:p>
          <a:p>
            <a:pPr marL="0" lvl="0" indent="0" algn="l" rtl="0">
              <a:lnSpc>
                <a:spcPct val="115000"/>
              </a:lnSpc>
              <a:spcBef>
                <a:spcPts val="1200"/>
              </a:spcBef>
              <a:spcAft>
                <a:spcPts val="0"/>
              </a:spcAft>
              <a:buNone/>
            </a:pPr>
            <a:r>
              <a:rPr lang="en" sz="1600">
                <a:solidFill>
                  <a:schemeClr val="dk1"/>
                </a:solidFill>
              </a:rPr>
              <a:t>Kinematics, on the other hand, is the study of the motion and position of an object, without regard to the forces acting on it. Some examples include - running or shooting a basketball  </a:t>
            </a:r>
            <a:endParaRPr sz="1600">
              <a:solidFill>
                <a:schemeClr val="dk1"/>
              </a:solidFill>
            </a:endParaRPr>
          </a:p>
          <a:p>
            <a:pPr marL="0" lvl="0" indent="0" algn="l" rtl="0">
              <a:lnSpc>
                <a:spcPct val="115000"/>
              </a:lnSpc>
              <a:spcBef>
                <a:spcPts val="1200"/>
              </a:spcBef>
              <a:spcAft>
                <a:spcPts val="0"/>
              </a:spcAft>
              <a:buNone/>
            </a:pPr>
            <a:endParaRPr>
              <a:solidFill>
                <a:schemeClr val="dk1"/>
              </a:solidFill>
            </a:endParaRPr>
          </a:p>
        </p:txBody>
      </p:sp>
      <p:sp>
        <p:nvSpPr>
          <p:cNvPr id="285" name="Google Shape;285;g1249af9bb44_0_2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30</a:t>
            </a:fld>
            <a:endParaRPr>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1249af9bb44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g1249af9bb44_0_2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 sz="1600">
                <a:solidFill>
                  <a:schemeClr val="dk1"/>
                </a:solidFill>
              </a:rPr>
              <a:t>Next we will discuss the kinetic chain, which is something you’re going to hear a lot about throughout the course. </a:t>
            </a:r>
            <a:endParaRPr sz="1600">
              <a:solidFill>
                <a:schemeClr val="dk1"/>
              </a:solidFill>
            </a:endParaRPr>
          </a:p>
          <a:p>
            <a:pPr marL="457200" lvl="0" indent="-330200" algn="l" rtl="0">
              <a:lnSpc>
                <a:spcPct val="115000"/>
              </a:lnSpc>
              <a:spcBef>
                <a:spcPts val="1200"/>
              </a:spcBef>
              <a:spcAft>
                <a:spcPts val="0"/>
              </a:spcAft>
              <a:buClr>
                <a:schemeClr val="dk1"/>
              </a:buClr>
              <a:buSzPts val="1600"/>
              <a:buChar char="●"/>
            </a:pPr>
            <a:r>
              <a:rPr lang="en" sz="1600">
                <a:solidFill>
                  <a:schemeClr val="dk1"/>
                </a:solidFill>
              </a:rPr>
              <a:t>Our body is one big connected chain where our limbs are composed of rigid bones connected by joints which are the links in the chain </a:t>
            </a:r>
            <a:endParaRPr sz="1600">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a:solidFill>
                  <a:schemeClr val="dk1"/>
                </a:solidFill>
              </a:rPr>
              <a:t>Motion driven by muscular contraction at one segment, has an effect on other segments throughout the body</a:t>
            </a:r>
            <a:endParaRPr sz="1600">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a:solidFill>
                  <a:schemeClr val="dk1"/>
                </a:solidFill>
              </a:rPr>
              <a:t>For example, if our feet are the base of the human kinetic chain, then foot function impacts the position and function of the knee, hip, spine, and shoulder. </a:t>
            </a:r>
            <a:endParaRPr sz="1600">
              <a:solidFill>
                <a:schemeClr val="dk1"/>
              </a:solidFill>
            </a:endParaRPr>
          </a:p>
          <a:p>
            <a:pPr marL="0" lvl="0" indent="0" algn="l" rtl="0">
              <a:lnSpc>
                <a:spcPct val="115000"/>
              </a:lnSpc>
              <a:spcBef>
                <a:spcPts val="1200"/>
              </a:spcBef>
              <a:spcAft>
                <a:spcPts val="0"/>
              </a:spcAft>
              <a:buNone/>
            </a:pPr>
            <a:r>
              <a:rPr lang="en" sz="1600">
                <a:solidFill>
                  <a:schemeClr val="dk1"/>
                </a:solidFill>
              </a:rPr>
              <a:t>The forces that impact the kinetic chain can be classified as either open or closed chain forces.</a:t>
            </a:r>
            <a:endParaRPr sz="1600"/>
          </a:p>
        </p:txBody>
      </p:sp>
      <p:sp>
        <p:nvSpPr>
          <p:cNvPr id="293" name="Google Shape;293;g1249af9bb44_0_2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31</a:t>
            </a:fld>
            <a:endParaRPr>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1249af9bb44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g1249af9bb44_0_2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500">
                <a:solidFill>
                  <a:schemeClr val="dk1"/>
                </a:solidFill>
              </a:rPr>
              <a:t>Closed chain movement happens when the distal segment is in contact with an immovable object, such as the ground, and in no way can the muscular force production overcome the mass of the object. When one’s muscles’ contractile force is unable to overcome this distal load, contractions cause motion in the opposite direction. </a:t>
            </a:r>
            <a:endParaRPr sz="15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500">
                <a:solidFill>
                  <a:schemeClr val="dk1"/>
                </a:solidFill>
              </a:rPr>
              <a:t>Characteristics of closed kinetic chain exercise include:</a:t>
            </a:r>
            <a:endParaRPr sz="1500">
              <a:solidFill>
                <a:schemeClr val="dk1"/>
              </a:solidFill>
            </a:endParaRPr>
          </a:p>
          <a:p>
            <a:pPr marL="457200" lvl="0" indent="-323850" algn="l" rtl="0">
              <a:lnSpc>
                <a:spcPct val="115000"/>
              </a:lnSpc>
              <a:spcBef>
                <a:spcPts val="1200"/>
              </a:spcBef>
              <a:spcAft>
                <a:spcPts val="0"/>
              </a:spcAft>
              <a:buClr>
                <a:schemeClr val="dk1"/>
              </a:buClr>
              <a:buSzPts val="1500"/>
              <a:buAutoNum type="arabicPeriod"/>
            </a:pPr>
            <a:r>
              <a:rPr lang="en" sz="1500">
                <a:solidFill>
                  <a:schemeClr val="dk1"/>
                </a:solidFill>
              </a:rPr>
              <a:t>Increased joint compressive forces </a:t>
            </a:r>
            <a:endParaRPr sz="1500">
              <a:solidFill>
                <a:schemeClr val="dk1"/>
              </a:solidFill>
            </a:endParaRPr>
          </a:p>
          <a:p>
            <a:pPr marL="457200" lvl="0" indent="-323850" algn="l" rtl="0">
              <a:lnSpc>
                <a:spcPct val="115000"/>
              </a:lnSpc>
              <a:spcBef>
                <a:spcPts val="0"/>
              </a:spcBef>
              <a:spcAft>
                <a:spcPts val="0"/>
              </a:spcAft>
              <a:buClr>
                <a:schemeClr val="dk1"/>
              </a:buClr>
              <a:buSzPts val="1500"/>
              <a:buAutoNum type="arabicPeriod"/>
            </a:pPr>
            <a:r>
              <a:rPr lang="en" sz="1500">
                <a:solidFill>
                  <a:schemeClr val="dk1"/>
                </a:solidFill>
              </a:rPr>
              <a:t>Increased joint congruency (and therefore increased stability) </a:t>
            </a:r>
            <a:endParaRPr sz="1500">
              <a:solidFill>
                <a:schemeClr val="dk1"/>
              </a:solidFill>
            </a:endParaRPr>
          </a:p>
          <a:p>
            <a:pPr marL="457200" lvl="0" indent="-323850" algn="l" rtl="0">
              <a:lnSpc>
                <a:spcPct val="115000"/>
              </a:lnSpc>
              <a:spcBef>
                <a:spcPts val="0"/>
              </a:spcBef>
              <a:spcAft>
                <a:spcPts val="0"/>
              </a:spcAft>
              <a:buClr>
                <a:schemeClr val="dk1"/>
              </a:buClr>
              <a:buSzPts val="1500"/>
              <a:buAutoNum type="arabicPeriod"/>
            </a:pPr>
            <a:r>
              <a:rPr lang="en" sz="1500">
                <a:solidFill>
                  <a:schemeClr val="dk1"/>
                </a:solidFill>
              </a:rPr>
              <a:t>Decreased shear forces to the joint</a:t>
            </a:r>
            <a:endParaRPr sz="1500">
              <a:solidFill>
                <a:schemeClr val="dk1"/>
              </a:solidFill>
            </a:endParaRPr>
          </a:p>
          <a:p>
            <a:pPr marL="0" lvl="0" indent="0" algn="l" rtl="0">
              <a:lnSpc>
                <a:spcPct val="115000"/>
              </a:lnSpc>
              <a:spcBef>
                <a:spcPts val="1200"/>
              </a:spcBef>
              <a:spcAft>
                <a:spcPts val="0"/>
              </a:spcAft>
              <a:buNone/>
            </a:pPr>
            <a:r>
              <a:rPr lang="en" sz="1500">
                <a:solidFill>
                  <a:schemeClr val="dk1"/>
                </a:solidFill>
              </a:rPr>
              <a:t>Push-ups are a great example of a closed chain movement where you exert effort against the ground, but instead of moving the ground downwards, you move your body upwards and your hands remained fixed throughout the exercise. </a:t>
            </a:r>
            <a:endParaRPr sz="1500">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p:txBody>
      </p:sp>
      <p:sp>
        <p:nvSpPr>
          <p:cNvPr id="302" name="Google Shape;302;g1249af9bb44_0_2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32</a:t>
            </a:fld>
            <a:endParaRPr>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1249af9bb44_0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g1249af9bb44_0_2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 sz="1500">
                <a:solidFill>
                  <a:schemeClr val="dk1"/>
                </a:solidFill>
                <a:highlight>
                  <a:srgbClr val="FFFFFF"/>
                </a:highlight>
              </a:rPr>
              <a:t>Open chain exercise is the opposite and is best described by a muscle contraction that results in the distal or terminal segment moving freely in space, thus overcoming the load. </a:t>
            </a:r>
            <a:endParaRPr sz="1500">
              <a:solidFill>
                <a:schemeClr val="dk1"/>
              </a:solidFill>
            </a:endParaRPr>
          </a:p>
          <a:p>
            <a:pPr marL="0" lvl="0" indent="0" algn="l" rtl="0">
              <a:lnSpc>
                <a:spcPct val="115000"/>
              </a:lnSpc>
              <a:spcBef>
                <a:spcPts val="1200"/>
              </a:spcBef>
              <a:spcAft>
                <a:spcPts val="0"/>
              </a:spcAft>
              <a:buNone/>
            </a:pPr>
            <a:r>
              <a:rPr lang="en" sz="1500">
                <a:solidFill>
                  <a:schemeClr val="dk1"/>
                </a:solidFill>
              </a:rPr>
              <a:t>Characteristics of open kinetic chain exercise include: </a:t>
            </a:r>
            <a:endParaRPr sz="1500">
              <a:solidFill>
                <a:schemeClr val="dk1"/>
              </a:solidFill>
            </a:endParaRPr>
          </a:p>
          <a:p>
            <a:pPr marL="457200" lvl="0" indent="-323850" algn="l" rtl="0">
              <a:lnSpc>
                <a:spcPct val="115000"/>
              </a:lnSpc>
              <a:spcBef>
                <a:spcPts val="1200"/>
              </a:spcBef>
              <a:spcAft>
                <a:spcPts val="0"/>
              </a:spcAft>
              <a:buClr>
                <a:schemeClr val="dk1"/>
              </a:buClr>
              <a:buSzPts val="1500"/>
              <a:buAutoNum type="arabicPeriod"/>
            </a:pPr>
            <a:r>
              <a:rPr lang="en" sz="1500">
                <a:solidFill>
                  <a:schemeClr val="dk1"/>
                </a:solidFill>
              </a:rPr>
              <a:t>Increased joint distraction and rotational forces </a:t>
            </a:r>
            <a:endParaRPr sz="1500">
              <a:solidFill>
                <a:schemeClr val="dk1"/>
              </a:solidFill>
            </a:endParaRPr>
          </a:p>
          <a:p>
            <a:pPr marL="457200" lvl="0" indent="-323850" algn="l" rtl="0">
              <a:lnSpc>
                <a:spcPct val="115000"/>
              </a:lnSpc>
              <a:spcBef>
                <a:spcPts val="0"/>
              </a:spcBef>
              <a:spcAft>
                <a:spcPts val="0"/>
              </a:spcAft>
              <a:buClr>
                <a:schemeClr val="dk1"/>
              </a:buClr>
              <a:buSzPts val="1500"/>
              <a:buAutoNum type="arabicPeriod"/>
            </a:pPr>
            <a:r>
              <a:rPr lang="en" sz="1500">
                <a:solidFill>
                  <a:schemeClr val="dk1"/>
                </a:solidFill>
              </a:rPr>
              <a:t>Increased joint deformation (and therefore reduced stability) </a:t>
            </a:r>
            <a:endParaRPr sz="1500">
              <a:solidFill>
                <a:schemeClr val="dk1"/>
              </a:solidFill>
            </a:endParaRPr>
          </a:p>
          <a:p>
            <a:pPr marL="457200" lvl="0" indent="-323850" algn="l" rtl="0">
              <a:lnSpc>
                <a:spcPct val="115000"/>
              </a:lnSpc>
              <a:spcBef>
                <a:spcPts val="0"/>
              </a:spcBef>
              <a:spcAft>
                <a:spcPts val="0"/>
              </a:spcAft>
              <a:buClr>
                <a:schemeClr val="dk1"/>
              </a:buClr>
              <a:buSzPts val="1500"/>
              <a:buAutoNum type="arabicPeriod"/>
            </a:pPr>
            <a:r>
              <a:rPr lang="en" sz="1500">
                <a:solidFill>
                  <a:schemeClr val="dk1"/>
                </a:solidFill>
              </a:rPr>
              <a:t>Increased shear forces across the joint</a:t>
            </a:r>
            <a:endParaRPr sz="1500">
              <a:solidFill>
                <a:schemeClr val="dk1"/>
              </a:solidFill>
            </a:endParaRPr>
          </a:p>
          <a:p>
            <a:pPr marL="0" lvl="0" indent="0" algn="l" rtl="0">
              <a:lnSpc>
                <a:spcPct val="115000"/>
              </a:lnSpc>
              <a:spcBef>
                <a:spcPts val="1200"/>
              </a:spcBef>
              <a:spcAft>
                <a:spcPts val="0"/>
              </a:spcAft>
              <a:buNone/>
            </a:pPr>
            <a:r>
              <a:rPr lang="en" sz="1500">
                <a:solidFill>
                  <a:schemeClr val="dk1"/>
                </a:solidFill>
              </a:rPr>
              <a:t>Here, we included an example of a bench press. This exercise targets the same muscles as a push-up, but your hands and weights move freely through space instead of your body. </a:t>
            </a:r>
            <a:endParaRPr sz="1500">
              <a:solidFill>
                <a:schemeClr val="dk1"/>
              </a:solidFill>
            </a:endParaRPr>
          </a:p>
        </p:txBody>
      </p:sp>
      <p:sp>
        <p:nvSpPr>
          <p:cNvPr id="311" name="Google Shape;311;g1249af9bb44_0_2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33</a:t>
            </a:fld>
            <a:endParaRPr>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1249af9bb44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g1249af9bb44_0_2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500"/>
              <a:t>Throughout the class, we will reference planes of motion frequently. If you’ve taken any human anatomy course, you will be familiar with these terms.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The sagittal plane bisects the body from left to right. So movements that occur about the sagittal plane often include flexion and extension.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solidFill>
                  <a:schemeClr val="dk1"/>
                </a:solidFill>
              </a:rPr>
              <a:t>The frontal, sometimes referred to as the coronal plane, bisects the body from front to back. Examples of movements that occur about the frontal plane often include abd and adduction.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Finally, the transverse plane bisects the body from top to bottom. Examples of movements that occur about the transverse plane often include rotational movements.</a:t>
            </a:r>
            <a:endParaRPr sz="1500">
              <a:solidFill>
                <a:schemeClr val="dk1"/>
              </a:solidFill>
            </a:endParaRPr>
          </a:p>
          <a:p>
            <a:pPr marL="0" lvl="0" indent="0" algn="l" rtl="0">
              <a:spcBef>
                <a:spcPts val="0"/>
              </a:spcBef>
              <a:spcAft>
                <a:spcPts val="0"/>
              </a:spcAft>
              <a:buClr>
                <a:schemeClr val="dk1"/>
              </a:buClr>
              <a:buFont typeface="Arial"/>
              <a:buNone/>
            </a:pPr>
            <a:endParaRPr sz="1500">
              <a:solidFill>
                <a:schemeClr val="dk1"/>
              </a:solidFill>
            </a:endParaRPr>
          </a:p>
        </p:txBody>
      </p:sp>
      <p:sp>
        <p:nvSpPr>
          <p:cNvPr id="320" name="Google Shape;320;g1249af9bb44_0_2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34</a:t>
            </a:fld>
            <a:endParaRPr>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1249af9bb44_0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g1249af9bb44_0_2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 sz="1500">
                <a:solidFill>
                  <a:schemeClr val="dk1"/>
                </a:solidFill>
              </a:rPr>
              <a:t>The next definition we will review is functional exercise. Functional training is simply a form of exercise that involves training the body for the activities performed in daily life. </a:t>
            </a:r>
            <a:endParaRPr sz="1500">
              <a:solidFill>
                <a:schemeClr val="dk1"/>
              </a:solidFill>
            </a:endParaRPr>
          </a:p>
          <a:p>
            <a:pPr marL="0" lvl="0" indent="0" algn="l" rtl="0">
              <a:lnSpc>
                <a:spcPct val="115000"/>
              </a:lnSpc>
              <a:spcBef>
                <a:spcPts val="1200"/>
              </a:spcBef>
              <a:spcAft>
                <a:spcPts val="0"/>
              </a:spcAft>
              <a:buNone/>
            </a:pPr>
            <a:r>
              <a:rPr lang="en" sz="1500">
                <a:solidFill>
                  <a:schemeClr val="dk1"/>
                </a:solidFill>
              </a:rPr>
              <a:t>Frequently, these exercises are multi-joint in nature and the muscles causing this joint motion oftentimes function differently then they would when isolated during open chain motion. </a:t>
            </a:r>
            <a:endParaRPr sz="1500">
              <a:solidFill>
                <a:schemeClr val="dk1"/>
              </a:solidFill>
            </a:endParaRPr>
          </a:p>
          <a:p>
            <a:pPr marL="0" lvl="0" indent="0" algn="l" rtl="0">
              <a:lnSpc>
                <a:spcPct val="115000"/>
              </a:lnSpc>
              <a:spcBef>
                <a:spcPts val="1200"/>
              </a:spcBef>
              <a:spcAft>
                <a:spcPts val="0"/>
              </a:spcAft>
              <a:buNone/>
            </a:pPr>
            <a:r>
              <a:rPr lang="en" sz="1500">
                <a:solidFill>
                  <a:schemeClr val="dk1"/>
                </a:solidFill>
              </a:rPr>
              <a:t>The principle of specificity applies to functional training, like it does to all forms of training. </a:t>
            </a:r>
            <a:endParaRPr sz="1500">
              <a:solidFill>
                <a:schemeClr val="dk1"/>
              </a:solidFill>
            </a:endParaRPr>
          </a:p>
          <a:p>
            <a:pPr marL="0" lvl="0" indent="0" algn="l" rtl="0">
              <a:lnSpc>
                <a:spcPct val="115000"/>
              </a:lnSpc>
              <a:spcBef>
                <a:spcPts val="1200"/>
              </a:spcBef>
              <a:spcAft>
                <a:spcPts val="0"/>
              </a:spcAft>
              <a:buNone/>
            </a:pPr>
            <a:r>
              <a:rPr lang="en" sz="1500">
                <a:solidFill>
                  <a:schemeClr val="dk1"/>
                </a:solidFill>
              </a:rPr>
              <a:t>The specificity principle states that in order to improve a certain motion pattern, training should closely mimic that movement and the strength, speed, muscle activation pattern, and biomechanics associated with that movement</a:t>
            </a:r>
            <a:endParaRPr sz="1500">
              <a:solidFill>
                <a:schemeClr val="dk1"/>
              </a:solidFill>
            </a:endParaRPr>
          </a:p>
          <a:p>
            <a:pPr marL="0" lvl="0" indent="0" algn="l" rtl="0">
              <a:lnSpc>
                <a:spcPct val="115000"/>
              </a:lnSpc>
              <a:spcBef>
                <a:spcPts val="1200"/>
              </a:spcBef>
              <a:spcAft>
                <a:spcPts val="0"/>
              </a:spcAft>
              <a:buNone/>
            </a:pPr>
            <a:r>
              <a:rPr lang="en" sz="1500">
                <a:solidFill>
                  <a:schemeClr val="dk1"/>
                </a:solidFill>
              </a:rPr>
              <a:t>For example, in order to improve your ability to ascend stairs, it is best you perform step-ups as opposed to hamstring curls. </a:t>
            </a:r>
            <a:endParaRPr sz="1500">
              <a:solidFill>
                <a:schemeClr val="dk1"/>
              </a:solidFill>
            </a:endParaRPr>
          </a:p>
          <a:p>
            <a:pPr marL="0" lvl="0" indent="0" algn="l" rtl="0">
              <a:lnSpc>
                <a:spcPct val="115000"/>
              </a:lnSpc>
              <a:spcBef>
                <a:spcPts val="1200"/>
              </a:spcBef>
              <a:spcAft>
                <a:spcPts val="0"/>
              </a:spcAft>
              <a:buNone/>
            </a:pPr>
            <a:r>
              <a:rPr lang="en" sz="1500">
                <a:solidFill>
                  <a:schemeClr val="dk1"/>
                </a:solidFill>
              </a:rPr>
              <a:t>Most human functional movement takes place in a closed chain as it relates to lower extremity motion and in the open chain as it relates to upper extremity motion. </a:t>
            </a:r>
            <a:endParaRPr sz="1500">
              <a:solidFill>
                <a:schemeClr val="dk1"/>
              </a:solidFill>
            </a:endParaRPr>
          </a:p>
        </p:txBody>
      </p:sp>
      <p:sp>
        <p:nvSpPr>
          <p:cNvPr id="329" name="Google Shape;329;g1249af9bb44_0_2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35</a:t>
            </a:fld>
            <a:endParaRPr>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1249af9bb44_0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g1249af9bb44_0_2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 sz="1500">
                <a:solidFill>
                  <a:schemeClr val="dk1"/>
                </a:solidFill>
              </a:rPr>
              <a:t>This being said, the emerging evidence may disrupt the specificity theory as it relates to upper extremity resistance training against significant load. </a:t>
            </a:r>
            <a:endParaRPr sz="1500">
              <a:solidFill>
                <a:schemeClr val="dk1"/>
              </a:solidFill>
            </a:endParaRPr>
          </a:p>
          <a:p>
            <a:pPr marL="0" lvl="0" indent="0" algn="l" rtl="0">
              <a:lnSpc>
                <a:spcPct val="115000"/>
              </a:lnSpc>
              <a:spcBef>
                <a:spcPts val="1200"/>
              </a:spcBef>
              <a:spcAft>
                <a:spcPts val="0"/>
              </a:spcAft>
              <a:buNone/>
            </a:pPr>
            <a:r>
              <a:rPr lang="en" sz="1500">
                <a:solidFill>
                  <a:schemeClr val="dk1"/>
                </a:solidFill>
              </a:rPr>
              <a:t>CKC Systems thinks about functional exercise in a deeper and more comprehensive way–not just considering how we move our bodies on a day to day basis, but also considering how our structures were evolutionarily designed to be used.</a:t>
            </a:r>
            <a:endParaRPr sz="1500">
              <a:solidFill>
                <a:schemeClr val="dk1"/>
              </a:solidFill>
            </a:endParaRPr>
          </a:p>
          <a:p>
            <a:pPr marL="0" lvl="0" indent="0" algn="l" rtl="0">
              <a:lnSpc>
                <a:spcPct val="115000"/>
              </a:lnSpc>
              <a:spcBef>
                <a:spcPts val="1200"/>
              </a:spcBef>
              <a:spcAft>
                <a:spcPts val="0"/>
              </a:spcAft>
              <a:buNone/>
            </a:pPr>
            <a:r>
              <a:rPr lang="en" sz="1500">
                <a:solidFill>
                  <a:schemeClr val="dk1"/>
                </a:solidFill>
              </a:rPr>
              <a:t>You will see how we apply our interpretation of functional exercise throughout the course. Next, you will meet Frank Morley who will take you through the foot lecture. </a:t>
            </a:r>
            <a:endParaRPr sz="1500">
              <a:solidFill>
                <a:schemeClr val="dk1"/>
              </a:solidFill>
            </a:endParaRPr>
          </a:p>
        </p:txBody>
      </p:sp>
      <p:sp>
        <p:nvSpPr>
          <p:cNvPr id="338" name="Google Shape;338;g1249af9bb44_0_2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36</a:t>
            </a:fld>
            <a:endParaRPr>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f657262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g2f657262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f657262c3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8" name="Google Shape;168;g2f657262c3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2D720BEA-D9D5-590C-43E2-5449D645DBC1}"/>
            </a:ext>
          </a:extLst>
        </p:cNvPr>
        <p:cNvGrpSpPr/>
        <p:nvPr/>
      </p:nvGrpSpPr>
      <p:grpSpPr>
        <a:xfrm>
          <a:off x="0" y="0"/>
          <a:ext cx="0" cy="0"/>
          <a:chOff x="0" y="0"/>
          <a:chExt cx="0" cy="0"/>
        </a:xfrm>
      </p:grpSpPr>
      <p:sp>
        <p:nvSpPr>
          <p:cNvPr id="167" name="Google Shape;167;g2f657262c3f_0_10:notes">
            <a:extLst>
              <a:ext uri="{FF2B5EF4-FFF2-40B4-BE49-F238E27FC236}">
                <a16:creationId xmlns:a16="http://schemas.microsoft.com/office/drawing/2014/main" id="{8FFA4264-AEF8-7309-272A-40E89820EA8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085850" lvl="1" indent="-171450"/>
            <a:r>
              <a:rPr lang="en-US"/>
              <a:t>teach evolutionary mismatch theories and introduce other topics: Introduction to Medical Fitness, Biomechanics, relevant  MSK anatomy</a:t>
            </a:r>
          </a:p>
          <a:p>
            <a:pPr marL="1085850" lvl="1" indent="-171450"/>
            <a:r>
              <a:rPr lang="en-US"/>
              <a:t>They are required to shadow 1-2 hours per week but without clinical competencies because those will be done during class (every other week) </a:t>
            </a:r>
          </a:p>
          <a:p>
            <a:pPr lvl="1" indent="0">
              <a:buNone/>
            </a:pPr>
            <a:r>
              <a:rPr lang="en-US"/>
              <a:t>Part II </a:t>
            </a:r>
          </a:p>
          <a:p>
            <a:pPr marL="1085850" lvl="1" indent="-171450"/>
            <a:r>
              <a:rPr lang="en-US"/>
              <a:t>Taking 6-10 (depending on needed numbers) to continue to the internship (technically they are hired but will only be paid a small stipend while also taking the course that will refine skills) </a:t>
            </a:r>
          </a:p>
          <a:p>
            <a:pPr marL="1085850" lvl="1" indent="-171450"/>
            <a:r>
              <a:rPr lang="en-US"/>
              <a:t>Content in part II  </a:t>
            </a:r>
          </a:p>
          <a:p>
            <a:pPr marL="1543050" lvl="2" indent="-171450"/>
            <a:r>
              <a:rPr lang="en-US"/>
              <a:t>Components of fitness, more </a:t>
            </a:r>
            <a:r>
              <a:rPr lang="en-US" err="1"/>
              <a:t>indepth</a:t>
            </a:r>
            <a:r>
              <a:rPr lang="en-US"/>
              <a:t> program </a:t>
            </a:r>
            <a:r>
              <a:rPr lang="en-US" err="1"/>
              <a:t>deisgn</a:t>
            </a:r>
            <a:r>
              <a:rPr lang="en-US"/>
              <a:t> and overall application of concepts taught in class</a:t>
            </a:r>
          </a:p>
          <a:p>
            <a:pPr marL="1543050" lvl="2" indent="-171450"/>
            <a:r>
              <a:rPr lang="en-US"/>
              <a:t>In person class 2 hours a week to teach concepts </a:t>
            </a:r>
          </a:p>
          <a:p>
            <a:pPr marL="1085850" lvl="1" indent="-171450"/>
            <a:r>
              <a:rPr lang="en-US"/>
              <a:t>Shadowing hours/training hours minimum of 8 hours per week (just like the internship)</a:t>
            </a:r>
          </a:p>
          <a:p>
            <a:pPr marL="1543050" lvl="2" indent="-171450"/>
            <a:r>
              <a:rPr lang="en-US"/>
              <a:t>They will get course credit and a stipend ($200-300 / month?)</a:t>
            </a:r>
          </a:p>
          <a:p>
            <a:pPr lvl="2" indent="0">
              <a:buNone/>
            </a:pPr>
            <a:r>
              <a:rPr lang="en-US"/>
              <a:t>If interns aren't deemed independent by the end of the class, they don't move on to independence, if they are, they are official!</a:t>
            </a:r>
          </a:p>
          <a:p>
            <a:pPr lvl="2">
              <a:buNone/>
            </a:pPr>
            <a:endParaRPr lang="en-US"/>
          </a:p>
          <a:p>
            <a:pPr marL="0" lvl="0" indent="0" algn="l">
              <a:spcBef>
                <a:spcPts val="0"/>
              </a:spcBef>
              <a:spcAft>
                <a:spcPts val="0"/>
              </a:spcAft>
              <a:buNone/>
            </a:pPr>
            <a:endParaRPr/>
          </a:p>
        </p:txBody>
      </p:sp>
      <p:sp>
        <p:nvSpPr>
          <p:cNvPr id="168" name="Google Shape;168;g2f657262c3f_0_10:notes">
            <a:extLst>
              <a:ext uri="{FF2B5EF4-FFF2-40B4-BE49-F238E27FC236}">
                <a16:creationId xmlns:a16="http://schemas.microsoft.com/office/drawing/2014/main" id="{6A4ECBD2-6083-1016-8036-7295FCFF29C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484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F1944908-B510-2A4C-7197-3357E8A4A7D7}"/>
            </a:ext>
          </a:extLst>
        </p:cNvPr>
        <p:cNvGrpSpPr/>
        <p:nvPr/>
      </p:nvGrpSpPr>
      <p:grpSpPr>
        <a:xfrm>
          <a:off x="0" y="0"/>
          <a:ext cx="0" cy="0"/>
          <a:chOff x="0" y="0"/>
          <a:chExt cx="0" cy="0"/>
        </a:xfrm>
      </p:grpSpPr>
      <p:sp>
        <p:nvSpPr>
          <p:cNvPr id="167" name="Google Shape;167;g2f657262c3f_0_10:notes">
            <a:extLst>
              <a:ext uri="{FF2B5EF4-FFF2-40B4-BE49-F238E27FC236}">
                <a16:creationId xmlns:a16="http://schemas.microsoft.com/office/drawing/2014/main" id="{EBECD1AC-F856-8969-2A7D-665569AD27E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085850" lvl="1" indent="-171450"/>
            <a:endParaRPr lang="en-US"/>
          </a:p>
        </p:txBody>
      </p:sp>
      <p:sp>
        <p:nvSpPr>
          <p:cNvPr id="168" name="Google Shape;168;g2f657262c3f_0_10:notes">
            <a:extLst>
              <a:ext uri="{FF2B5EF4-FFF2-40B4-BE49-F238E27FC236}">
                <a16:creationId xmlns:a16="http://schemas.microsoft.com/office/drawing/2014/main" id="{A6E7DE33-6A0E-7CF3-9D8E-B081238F150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298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69E01E01-FC63-1A22-F008-2E4654AC7E46}"/>
            </a:ext>
          </a:extLst>
        </p:cNvPr>
        <p:cNvGrpSpPr/>
        <p:nvPr/>
      </p:nvGrpSpPr>
      <p:grpSpPr>
        <a:xfrm>
          <a:off x="0" y="0"/>
          <a:ext cx="0" cy="0"/>
          <a:chOff x="0" y="0"/>
          <a:chExt cx="0" cy="0"/>
        </a:xfrm>
      </p:grpSpPr>
      <p:sp>
        <p:nvSpPr>
          <p:cNvPr id="167" name="Google Shape;167;g2f657262c3f_0_10:notes">
            <a:extLst>
              <a:ext uri="{FF2B5EF4-FFF2-40B4-BE49-F238E27FC236}">
                <a16:creationId xmlns:a16="http://schemas.microsoft.com/office/drawing/2014/main" id="{31C966E3-3A68-C7C3-A739-DDE5B2AE8B9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US"/>
          </a:p>
        </p:txBody>
      </p:sp>
      <p:sp>
        <p:nvSpPr>
          <p:cNvPr id="168" name="Google Shape;168;g2f657262c3f_0_10:notes">
            <a:extLst>
              <a:ext uri="{FF2B5EF4-FFF2-40B4-BE49-F238E27FC236}">
                <a16:creationId xmlns:a16="http://schemas.microsoft.com/office/drawing/2014/main" id="{14C5B8B8-4A7C-767D-B534-CC95C6C186C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2580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AFD1E5F2-7637-527D-8DD7-256513C6DC22}"/>
            </a:ext>
          </a:extLst>
        </p:cNvPr>
        <p:cNvGrpSpPr/>
        <p:nvPr/>
      </p:nvGrpSpPr>
      <p:grpSpPr>
        <a:xfrm>
          <a:off x="0" y="0"/>
          <a:ext cx="0" cy="0"/>
          <a:chOff x="0" y="0"/>
          <a:chExt cx="0" cy="0"/>
        </a:xfrm>
      </p:grpSpPr>
      <p:sp>
        <p:nvSpPr>
          <p:cNvPr id="167" name="Google Shape;167;g2f657262c3f_0_10:notes">
            <a:extLst>
              <a:ext uri="{FF2B5EF4-FFF2-40B4-BE49-F238E27FC236}">
                <a16:creationId xmlns:a16="http://schemas.microsoft.com/office/drawing/2014/main" id="{B9250887-78B9-F9C1-4BAC-26061D1A4C4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085850" lvl="1" indent="-171450"/>
            <a:endParaRPr lang="en-US"/>
          </a:p>
        </p:txBody>
      </p:sp>
      <p:sp>
        <p:nvSpPr>
          <p:cNvPr id="168" name="Google Shape;168;g2f657262c3f_0_10:notes">
            <a:extLst>
              <a:ext uri="{FF2B5EF4-FFF2-40B4-BE49-F238E27FC236}">
                <a16:creationId xmlns:a16="http://schemas.microsoft.com/office/drawing/2014/main" id="{BE3DF2C2-6409-E73E-4D46-8C705816194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35518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004963"/>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4500" b="1">
                <a:latin typeface="Arial"/>
                <a:ea typeface="Arial"/>
                <a:cs typeface="Arial"/>
                <a:sym typeface="Arial"/>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2" name="Google Shape;12;p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rmAutofit/>
          </a:bodyPr>
          <a:lstStyle>
            <a:lvl1pPr lvl="0">
              <a:lnSpc>
                <a:spcPct val="80000"/>
              </a:lnSpc>
              <a:spcBef>
                <a:spcPts val="0"/>
              </a:spcBef>
              <a:spcAft>
                <a:spcPts val="0"/>
              </a:spcAft>
              <a:buClr>
                <a:schemeClr val="lt2"/>
              </a:buClr>
              <a:buSzPts val="1600"/>
              <a:buNone/>
              <a:defRPr sz="1779">
                <a:solidFill>
                  <a:schemeClr val="lt2"/>
                </a:solidFill>
                <a:latin typeface="Arial"/>
                <a:ea typeface="Arial"/>
                <a:cs typeface="Arial"/>
                <a:sym typeface="Aria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14" name="Google Shape;14;p2"/>
          <p:cNvPicPr preferRelativeResize="0"/>
          <p:nvPr/>
        </p:nvPicPr>
        <p:blipFill>
          <a:blip r:embed="rId2">
            <a:alphaModFix/>
          </a:blip>
          <a:stretch>
            <a:fillRect/>
          </a:stretch>
        </p:blipFill>
        <p:spPr>
          <a:xfrm>
            <a:off x="7275081" y="4318524"/>
            <a:ext cx="1787096" cy="7383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6"/>
        <p:cNvGrpSpPr/>
        <p:nvPr/>
      </p:nvGrpSpPr>
      <p:grpSpPr>
        <a:xfrm>
          <a:off x="0" y="0"/>
          <a:ext cx="0" cy="0"/>
          <a:chOff x="0" y="0"/>
          <a:chExt cx="0" cy="0"/>
        </a:xfrm>
      </p:grpSpPr>
      <p:sp>
        <p:nvSpPr>
          <p:cNvPr id="57" name="Google Shape;57;p11"/>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8" name="Google Shape;58;p11"/>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0"/>
              </a:spcBef>
              <a:spcAft>
                <a:spcPts val="0"/>
              </a:spcAft>
              <a:buClr>
                <a:schemeClr val="accent2"/>
              </a:buClr>
              <a:buSzPts val="1100"/>
              <a:buChar char="○"/>
              <a:defRPr>
                <a:solidFill>
                  <a:schemeClr val="accent2"/>
                </a:solidFill>
              </a:defRPr>
            </a:lvl2pPr>
            <a:lvl3pPr marL="1371600" lvl="2" indent="-298450">
              <a:spcBef>
                <a:spcPts val="0"/>
              </a:spcBef>
              <a:spcAft>
                <a:spcPts val="0"/>
              </a:spcAft>
              <a:buClr>
                <a:schemeClr val="accent2"/>
              </a:buClr>
              <a:buSzPts val="1100"/>
              <a:buChar char="■"/>
              <a:defRPr>
                <a:solidFill>
                  <a:schemeClr val="accent2"/>
                </a:solidFill>
              </a:defRPr>
            </a:lvl3pPr>
            <a:lvl4pPr marL="1828800" lvl="3" indent="-298450">
              <a:spcBef>
                <a:spcPts val="0"/>
              </a:spcBef>
              <a:spcAft>
                <a:spcPts val="0"/>
              </a:spcAft>
              <a:buClr>
                <a:schemeClr val="accent2"/>
              </a:buClr>
              <a:buSzPts val="1100"/>
              <a:buChar char="●"/>
              <a:defRPr>
                <a:solidFill>
                  <a:schemeClr val="accent2"/>
                </a:solidFill>
              </a:defRPr>
            </a:lvl4pPr>
            <a:lvl5pPr marL="2286000" lvl="4" indent="-298450">
              <a:spcBef>
                <a:spcPts val="0"/>
              </a:spcBef>
              <a:spcAft>
                <a:spcPts val="0"/>
              </a:spcAft>
              <a:buClr>
                <a:schemeClr val="accent2"/>
              </a:buClr>
              <a:buSzPts val="1100"/>
              <a:buChar char="○"/>
              <a:defRPr>
                <a:solidFill>
                  <a:schemeClr val="accent2"/>
                </a:solidFill>
              </a:defRPr>
            </a:lvl5pPr>
            <a:lvl6pPr marL="2743200" lvl="5" indent="-298450">
              <a:spcBef>
                <a:spcPts val="0"/>
              </a:spcBef>
              <a:spcAft>
                <a:spcPts val="0"/>
              </a:spcAft>
              <a:buClr>
                <a:schemeClr val="accent2"/>
              </a:buClr>
              <a:buSzPts val="1100"/>
              <a:buChar char="■"/>
              <a:defRPr>
                <a:solidFill>
                  <a:schemeClr val="accent2"/>
                </a:solidFill>
              </a:defRPr>
            </a:lvl6pPr>
            <a:lvl7pPr marL="3200400" lvl="6" indent="-298450">
              <a:spcBef>
                <a:spcPts val="0"/>
              </a:spcBef>
              <a:spcAft>
                <a:spcPts val="0"/>
              </a:spcAft>
              <a:buClr>
                <a:schemeClr val="accent2"/>
              </a:buClr>
              <a:buSzPts val="1100"/>
              <a:buChar char="●"/>
              <a:defRPr>
                <a:solidFill>
                  <a:schemeClr val="accent2"/>
                </a:solidFill>
              </a:defRPr>
            </a:lvl7pPr>
            <a:lvl8pPr marL="3657600" lvl="7" indent="-298450">
              <a:spcBef>
                <a:spcPts val="0"/>
              </a:spcBef>
              <a:spcAft>
                <a:spcPts val="0"/>
              </a:spcAft>
              <a:buClr>
                <a:schemeClr val="accent2"/>
              </a:buClr>
              <a:buSzPts val="1100"/>
              <a:buChar char="○"/>
              <a:defRPr>
                <a:solidFill>
                  <a:schemeClr val="accent2"/>
                </a:solidFill>
              </a:defRPr>
            </a:lvl8pPr>
            <a:lvl9pPr marL="4114800" lvl="8" indent="-298450">
              <a:spcBef>
                <a:spcPts val="0"/>
              </a:spcBef>
              <a:spcAft>
                <a:spcPts val="0"/>
              </a:spcAft>
              <a:buClr>
                <a:schemeClr val="accent2"/>
              </a:buClr>
              <a:buSzPts val="1100"/>
              <a:buChar char="■"/>
              <a:defRPr>
                <a:solidFill>
                  <a:schemeClr val="accent2"/>
                </a:solidFill>
              </a:defRPr>
            </a:lvl9pPr>
          </a:lstStyle>
          <a:p>
            <a:endParaRPr/>
          </a:p>
        </p:txBody>
      </p:sp>
      <p:sp>
        <p:nvSpPr>
          <p:cNvPr id="59" name="Google Shape;5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62"/>
        <p:cNvGrpSpPr/>
        <p:nvPr/>
      </p:nvGrpSpPr>
      <p:grpSpPr>
        <a:xfrm>
          <a:off x="0" y="0"/>
          <a:ext cx="0" cy="0"/>
          <a:chOff x="0" y="0"/>
          <a:chExt cx="0" cy="0"/>
        </a:xfrm>
      </p:grpSpPr>
      <p:sp>
        <p:nvSpPr>
          <p:cNvPr id="63" name="Google Shape;63;p13"/>
          <p:cNvSpPr/>
          <p:nvPr/>
        </p:nvSpPr>
        <p:spPr>
          <a:xfrm>
            <a:off x="0" y="0"/>
            <a:ext cx="9144000" cy="1277100"/>
          </a:xfrm>
          <a:prstGeom prst="rect">
            <a:avLst/>
          </a:prstGeom>
          <a:solidFill>
            <a:srgbClr val="004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3"/>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lt1"/>
              </a:buClr>
              <a:buSzPts val="3000"/>
              <a:buFont typeface="Proxima Nova"/>
              <a:buNone/>
              <a:defRPr sz="4000" b="1">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65" name="Google Shape;65;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6" name="Google Shape;66;p13"/>
          <p:cNvSpPr txBox="1">
            <a:spLocks noGrp="1"/>
          </p:cNvSpPr>
          <p:nvPr>
            <p:ph type="body" idx="1"/>
          </p:nvPr>
        </p:nvSpPr>
        <p:spPr>
          <a:xfrm>
            <a:off x="311700" y="1505700"/>
            <a:ext cx="6923700" cy="3076200"/>
          </a:xfrm>
          <a:prstGeom prst="rect">
            <a:avLst/>
          </a:prstGeom>
        </p:spPr>
        <p:txBody>
          <a:bodyPr spcFirstLastPara="1" wrap="square" lIns="91425" tIns="91425" rIns="91425" bIns="91425" anchor="t" anchorCtr="0">
            <a:normAutofit/>
          </a:bodyPr>
          <a:lstStyle>
            <a:lvl1pPr marL="457200" lvl="0" indent="-355600" rtl="0">
              <a:spcBef>
                <a:spcPts val="0"/>
              </a:spcBef>
              <a:spcAft>
                <a:spcPts val="0"/>
              </a:spcAft>
              <a:buClr>
                <a:srgbClr val="434343"/>
              </a:buClr>
              <a:buSzPts val="2000"/>
              <a:buFont typeface="Proxima Nova"/>
              <a:buChar char="●"/>
              <a:defRPr sz="2000">
                <a:solidFill>
                  <a:srgbClr val="434343"/>
                </a:solidFill>
                <a:latin typeface="Proxima Nova"/>
                <a:ea typeface="Proxima Nova"/>
                <a:cs typeface="Proxima Nova"/>
                <a:sym typeface="Proxima Nova"/>
              </a:defRPr>
            </a:lvl1pPr>
            <a:lvl2pPr marL="914400" lvl="1" indent="-355600" rtl="0">
              <a:spcBef>
                <a:spcPts val="0"/>
              </a:spcBef>
              <a:spcAft>
                <a:spcPts val="0"/>
              </a:spcAft>
              <a:buClr>
                <a:srgbClr val="434343"/>
              </a:buClr>
              <a:buSzPts val="2000"/>
              <a:buFont typeface="Proxima Nova"/>
              <a:buChar char="○"/>
              <a:defRPr sz="2000">
                <a:solidFill>
                  <a:srgbClr val="434343"/>
                </a:solidFill>
                <a:latin typeface="Proxima Nova"/>
                <a:ea typeface="Proxima Nova"/>
                <a:cs typeface="Proxima Nova"/>
                <a:sym typeface="Proxima Nova"/>
              </a:defRPr>
            </a:lvl2pPr>
            <a:lvl3pPr marL="1371600" lvl="2" indent="-355600" rtl="0">
              <a:spcBef>
                <a:spcPts val="0"/>
              </a:spcBef>
              <a:spcAft>
                <a:spcPts val="0"/>
              </a:spcAft>
              <a:buClr>
                <a:srgbClr val="434343"/>
              </a:buClr>
              <a:buSzPts val="2000"/>
              <a:buFont typeface="Proxima Nova"/>
              <a:buChar char="■"/>
              <a:defRPr sz="2000">
                <a:solidFill>
                  <a:srgbClr val="434343"/>
                </a:solidFill>
                <a:latin typeface="Proxima Nova"/>
                <a:ea typeface="Proxima Nova"/>
                <a:cs typeface="Proxima Nova"/>
                <a:sym typeface="Proxima Nova"/>
              </a:defRPr>
            </a:lvl3pPr>
            <a:lvl4pPr marL="1828800" lvl="3" indent="-355600" rtl="0">
              <a:spcBef>
                <a:spcPts val="0"/>
              </a:spcBef>
              <a:spcAft>
                <a:spcPts val="0"/>
              </a:spcAft>
              <a:buClr>
                <a:srgbClr val="434343"/>
              </a:buClr>
              <a:buSzPts val="2000"/>
              <a:buFont typeface="Proxima Nova"/>
              <a:buChar char="●"/>
              <a:defRPr sz="2000">
                <a:solidFill>
                  <a:srgbClr val="434343"/>
                </a:solidFill>
                <a:latin typeface="Proxima Nova"/>
                <a:ea typeface="Proxima Nova"/>
                <a:cs typeface="Proxima Nova"/>
                <a:sym typeface="Proxima Nova"/>
              </a:defRPr>
            </a:lvl4pPr>
            <a:lvl5pPr marL="2286000" lvl="4" indent="-355600" rtl="0">
              <a:spcBef>
                <a:spcPts val="0"/>
              </a:spcBef>
              <a:spcAft>
                <a:spcPts val="0"/>
              </a:spcAft>
              <a:buClr>
                <a:srgbClr val="434343"/>
              </a:buClr>
              <a:buSzPts val="2000"/>
              <a:buFont typeface="Proxima Nova"/>
              <a:buChar char="○"/>
              <a:defRPr sz="2000">
                <a:solidFill>
                  <a:srgbClr val="434343"/>
                </a:solidFill>
                <a:latin typeface="Proxima Nova"/>
                <a:ea typeface="Proxima Nova"/>
                <a:cs typeface="Proxima Nova"/>
                <a:sym typeface="Proxima Nova"/>
              </a:defRPr>
            </a:lvl5pPr>
            <a:lvl6pPr marL="2743200" lvl="5" indent="-355600" rtl="0">
              <a:spcBef>
                <a:spcPts val="0"/>
              </a:spcBef>
              <a:spcAft>
                <a:spcPts val="0"/>
              </a:spcAft>
              <a:buClr>
                <a:srgbClr val="434343"/>
              </a:buClr>
              <a:buSzPts val="2000"/>
              <a:buFont typeface="Proxima Nova"/>
              <a:buChar char="■"/>
              <a:defRPr sz="2000">
                <a:solidFill>
                  <a:srgbClr val="434343"/>
                </a:solidFill>
                <a:latin typeface="Proxima Nova"/>
                <a:ea typeface="Proxima Nova"/>
                <a:cs typeface="Proxima Nova"/>
                <a:sym typeface="Proxima Nova"/>
              </a:defRPr>
            </a:lvl6pPr>
            <a:lvl7pPr marL="3200400" lvl="6" indent="-355600" rtl="0">
              <a:spcBef>
                <a:spcPts val="0"/>
              </a:spcBef>
              <a:spcAft>
                <a:spcPts val="0"/>
              </a:spcAft>
              <a:buClr>
                <a:srgbClr val="434343"/>
              </a:buClr>
              <a:buSzPts val="2000"/>
              <a:buFont typeface="Proxima Nova"/>
              <a:buChar char="●"/>
              <a:defRPr sz="2000">
                <a:solidFill>
                  <a:srgbClr val="434343"/>
                </a:solidFill>
                <a:latin typeface="Proxima Nova"/>
                <a:ea typeface="Proxima Nova"/>
                <a:cs typeface="Proxima Nova"/>
                <a:sym typeface="Proxima Nova"/>
              </a:defRPr>
            </a:lvl7pPr>
            <a:lvl8pPr marL="3657600" lvl="7" indent="-355600" rtl="0">
              <a:spcBef>
                <a:spcPts val="0"/>
              </a:spcBef>
              <a:spcAft>
                <a:spcPts val="0"/>
              </a:spcAft>
              <a:buClr>
                <a:srgbClr val="434343"/>
              </a:buClr>
              <a:buSzPts val="2000"/>
              <a:buFont typeface="Proxima Nova"/>
              <a:buChar char="○"/>
              <a:defRPr sz="2000">
                <a:solidFill>
                  <a:srgbClr val="434343"/>
                </a:solidFill>
                <a:latin typeface="Proxima Nova"/>
                <a:ea typeface="Proxima Nova"/>
                <a:cs typeface="Proxima Nova"/>
                <a:sym typeface="Proxima Nova"/>
              </a:defRPr>
            </a:lvl8pPr>
            <a:lvl9pPr marL="4114800" lvl="8" indent="-355600" rtl="0">
              <a:spcBef>
                <a:spcPts val="0"/>
              </a:spcBef>
              <a:spcAft>
                <a:spcPts val="0"/>
              </a:spcAft>
              <a:buClr>
                <a:srgbClr val="434343"/>
              </a:buClr>
              <a:buSzPts val="2000"/>
              <a:buFont typeface="Proxima Nova"/>
              <a:buChar char="■"/>
              <a:defRPr sz="2000">
                <a:solidFill>
                  <a:srgbClr val="434343"/>
                </a:solidFill>
                <a:latin typeface="Proxima Nova"/>
                <a:ea typeface="Proxima Nova"/>
                <a:cs typeface="Proxima Nova"/>
                <a:sym typeface="Proxima Nova"/>
              </a:defRPr>
            </a:lvl9pPr>
          </a:lstStyle>
          <a:p>
            <a:endParaRPr/>
          </a:p>
        </p:txBody>
      </p:sp>
      <p:pic>
        <p:nvPicPr>
          <p:cNvPr id="67" name="Google Shape;67;p13"/>
          <p:cNvPicPr preferRelativeResize="0"/>
          <p:nvPr/>
        </p:nvPicPr>
        <p:blipFill>
          <a:blip r:embed="rId2">
            <a:alphaModFix/>
          </a:blip>
          <a:stretch>
            <a:fillRect/>
          </a:stretch>
        </p:blipFill>
        <p:spPr>
          <a:xfrm>
            <a:off x="7522250" y="4473493"/>
            <a:ext cx="1621751" cy="66999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
        <p:cNvGrpSpPr/>
        <p:nvPr/>
      </p:nvGrpSpPr>
      <p:grpSpPr>
        <a:xfrm>
          <a:off x="0" y="0"/>
          <a:ext cx="0" cy="0"/>
          <a:chOff x="0" y="0"/>
          <a:chExt cx="0" cy="0"/>
        </a:xfrm>
      </p:grpSpPr>
      <p:sp>
        <p:nvSpPr>
          <p:cNvPr id="34" name="Google Shape;34;p6"/>
          <p:cNvSpPr/>
          <p:nvPr/>
        </p:nvSpPr>
        <p:spPr>
          <a:xfrm>
            <a:off x="0" y="0"/>
            <a:ext cx="9144000" cy="1277100"/>
          </a:xfrm>
          <a:prstGeom prst="rect">
            <a:avLst/>
          </a:prstGeom>
          <a:solidFill>
            <a:srgbClr val="004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a:bodyPr>
          <a:lstStyle>
            <a:lvl1pPr lvl="0" algn="ctr">
              <a:spcBef>
                <a:spcPts val="0"/>
              </a:spcBef>
              <a:spcAft>
                <a:spcPts val="0"/>
              </a:spcAft>
              <a:buClr>
                <a:schemeClr val="lt1"/>
              </a:buClr>
              <a:buSzPts val="3000"/>
              <a:buFont typeface="Proxima Nova"/>
              <a:buNone/>
              <a:defRPr sz="4000" b="1">
                <a:solidFill>
                  <a:schemeClr val="lt1"/>
                </a:solidFill>
                <a:latin typeface="Proxima Nova"/>
                <a:ea typeface="Proxima Nova"/>
                <a:cs typeface="Proxima Nova"/>
                <a:sym typeface="Proxima Nova"/>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6" name="Google Shape;36;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7" name="Google Shape;37;p6"/>
          <p:cNvSpPr txBox="1">
            <a:spLocks noGrp="1"/>
          </p:cNvSpPr>
          <p:nvPr>
            <p:ph type="body" idx="1"/>
          </p:nvPr>
        </p:nvSpPr>
        <p:spPr>
          <a:xfrm>
            <a:off x="311700" y="1505700"/>
            <a:ext cx="6923700" cy="3076200"/>
          </a:xfrm>
          <a:prstGeom prst="rect">
            <a:avLst/>
          </a:prstGeom>
        </p:spPr>
        <p:txBody>
          <a:bodyPr spcFirstLastPara="1" wrap="square" lIns="91425" tIns="91425" rIns="91425" bIns="91425" anchor="t" anchorCtr="0">
            <a:normAutofit/>
          </a:bodyPr>
          <a:lstStyle>
            <a:lvl1pPr marL="457200" lvl="0" indent="-355600" rtl="0">
              <a:spcBef>
                <a:spcPts val="0"/>
              </a:spcBef>
              <a:spcAft>
                <a:spcPts val="0"/>
              </a:spcAft>
              <a:buClr>
                <a:srgbClr val="434343"/>
              </a:buClr>
              <a:buSzPts val="2000"/>
              <a:buFont typeface="Proxima Nova"/>
              <a:buChar char="●"/>
              <a:defRPr sz="2000">
                <a:solidFill>
                  <a:srgbClr val="434343"/>
                </a:solidFill>
                <a:latin typeface="Proxima Nova"/>
                <a:ea typeface="Proxima Nova"/>
                <a:cs typeface="Proxima Nova"/>
                <a:sym typeface="Proxima Nova"/>
              </a:defRPr>
            </a:lvl1pPr>
            <a:lvl2pPr marL="914400" lvl="1" indent="-355600" rtl="0">
              <a:spcBef>
                <a:spcPts val="0"/>
              </a:spcBef>
              <a:spcAft>
                <a:spcPts val="0"/>
              </a:spcAft>
              <a:buClr>
                <a:srgbClr val="434343"/>
              </a:buClr>
              <a:buSzPts val="2000"/>
              <a:buFont typeface="Proxima Nova"/>
              <a:buChar char="○"/>
              <a:defRPr sz="2000">
                <a:solidFill>
                  <a:srgbClr val="434343"/>
                </a:solidFill>
                <a:latin typeface="Proxima Nova"/>
                <a:ea typeface="Proxima Nova"/>
                <a:cs typeface="Proxima Nova"/>
                <a:sym typeface="Proxima Nova"/>
              </a:defRPr>
            </a:lvl2pPr>
            <a:lvl3pPr marL="1371600" lvl="2" indent="-355600" rtl="0">
              <a:spcBef>
                <a:spcPts val="0"/>
              </a:spcBef>
              <a:spcAft>
                <a:spcPts val="0"/>
              </a:spcAft>
              <a:buClr>
                <a:srgbClr val="434343"/>
              </a:buClr>
              <a:buSzPts val="2000"/>
              <a:buFont typeface="Proxima Nova"/>
              <a:buChar char="■"/>
              <a:defRPr sz="2000">
                <a:solidFill>
                  <a:srgbClr val="434343"/>
                </a:solidFill>
                <a:latin typeface="Proxima Nova"/>
                <a:ea typeface="Proxima Nova"/>
                <a:cs typeface="Proxima Nova"/>
                <a:sym typeface="Proxima Nova"/>
              </a:defRPr>
            </a:lvl3pPr>
            <a:lvl4pPr marL="1828800" lvl="3" indent="-355600" rtl="0">
              <a:spcBef>
                <a:spcPts val="0"/>
              </a:spcBef>
              <a:spcAft>
                <a:spcPts val="0"/>
              </a:spcAft>
              <a:buClr>
                <a:srgbClr val="434343"/>
              </a:buClr>
              <a:buSzPts val="2000"/>
              <a:buFont typeface="Proxima Nova"/>
              <a:buChar char="●"/>
              <a:defRPr sz="2000">
                <a:solidFill>
                  <a:srgbClr val="434343"/>
                </a:solidFill>
                <a:latin typeface="Proxima Nova"/>
                <a:ea typeface="Proxima Nova"/>
                <a:cs typeface="Proxima Nova"/>
                <a:sym typeface="Proxima Nova"/>
              </a:defRPr>
            </a:lvl4pPr>
            <a:lvl5pPr marL="2286000" lvl="4" indent="-355600" rtl="0">
              <a:spcBef>
                <a:spcPts val="0"/>
              </a:spcBef>
              <a:spcAft>
                <a:spcPts val="0"/>
              </a:spcAft>
              <a:buClr>
                <a:srgbClr val="434343"/>
              </a:buClr>
              <a:buSzPts val="2000"/>
              <a:buFont typeface="Proxima Nova"/>
              <a:buChar char="○"/>
              <a:defRPr sz="2000">
                <a:solidFill>
                  <a:srgbClr val="434343"/>
                </a:solidFill>
                <a:latin typeface="Proxima Nova"/>
                <a:ea typeface="Proxima Nova"/>
                <a:cs typeface="Proxima Nova"/>
                <a:sym typeface="Proxima Nova"/>
              </a:defRPr>
            </a:lvl5pPr>
            <a:lvl6pPr marL="2743200" lvl="5" indent="-355600" rtl="0">
              <a:spcBef>
                <a:spcPts val="0"/>
              </a:spcBef>
              <a:spcAft>
                <a:spcPts val="0"/>
              </a:spcAft>
              <a:buClr>
                <a:srgbClr val="434343"/>
              </a:buClr>
              <a:buSzPts val="2000"/>
              <a:buFont typeface="Proxima Nova"/>
              <a:buChar char="■"/>
              <a:defRPr sz="2000">
                <a:solidFill>
                  <a:srgbClr val="434343"/>
                </a:solidFill>
                <a:latin typeface="Proxima Nova"/>
                <a:ea typeface="Proxima Nova"/>
                <a:cs typeface="Proxima Nova"/>
                <a:sym typeface="Proxima Nova"/>
              </a:defRPr>
            </a:lvl6pPr>
            <a:lvl7pPr marL="3200400" lvl="6" indent="-355600" rtl="0">
              <a:spcBef>
                <a:spcPts val="0"/>
              </a:spcBef>
              <a:spcAft>
                <a:spcPts val="0"/>
              </a:spcAft>
              <a:buClr>
                <a:srgbClr val="434343"/>
              </a:buClr>
              <a:buSzPts val="2000"/>
              <a:buFont typeface="Proxima Nova"/>
              <a:buChar char="●"/>
              <a:defRPr sz="2000">
                <a:solidFill>
                  <a:srgbClr val="434343"/>
                </a:solidFill>
                <a:latin typeface="Proxima Nova"/>
                <a:ea typeface="Proxima Nova"/>
                <a:cs typeface="Proxima Nova"/>
                <a:sym typeface="Proxima Nova"/>
              </a:defRPr>
            </a:lvl7pPr>
            <a:lvl8pPr marL="3657600" lvl="7" indent="-355600" rtl="0">
              <a:spcBef>
                <a:spcPts val="0"/>
              </a:spcBef>
              <a:spcAft>
                <a:spcPts val="0"/>
              </a:spcAft>
              <a:buClr>
                <a:srgbClr val="434343"/>
              </a:buClr>
              <a:buSzPts val="2000"/>
              <a:buFont typeface="Proxima Nova"/>
              <a:buChar char="○"/>
              <a:defRPr sz="2000">
                <a:solidFill>
                  <a:srgbClr val="434343"/>
                </a:solidFill>
                <a:latin typeface="Proxima Nova"/>
                <a:ea typeface="Proxima Nova"/>
                <a:cs typeface="Proxima Nova"/>
                <a:sym typeface="Proxima Nova"/>
              </a:defRPr>
            </a:lvl8pPr>
            <a:lvl9pPr marL="4114800" lvl="8" indent="-355600" rtl="0">
              <a:spcBef>
                <a:spcPts val="0"/>
              </a:spcBef>
              <a:spcAft>
                <a:spcPts val="0"/>
              </a:spcAft>
              <a:buClr>
                <a:srgbClr val="434343"/>
              </a:buClr>
              <a:buSzPts val="2000"/>
              <a:buFont typeface="Proxima Nova"/>
              <a:buChar char="■"/>
              <a:defRPr sz="2000">
                <a:solidFill>
                  <a:srgbClr val="434343"/>
                </a:solidFill>
                <a:latin typeface="Proxima Nova"/>
                <a:ea typeface="Proxima Nova"/>
                <a:cs typeface="Proxima Nova"/>
                <a:sym typeface="Proxima Nova"/>
              </a:defRPr>
            </a:lvl9pPr>
          </a:lstStyle>
          <a:p>
            <a:endParaRPr/>
          </a:p>
        </p:txBody>
      </p:sp>
      <p:pic>
        <p:nvPicPr>
          <p:cNvPr id="38" name="Google Shape;38;p6"/>
          <p:cNvPicPr preferRelativeResize="0"/>
          <p:nvPr/>
        </p:nvPicPr>
        <p:blipFill>
          <a:blip r:embed="rId2">
            <a:alphaModFix/>
          </a:blip>
          <a:stretch>
            <a:fillRect/>
          </a:stretch>
        </p:blipFill>
        <p:spPr>
          <a:xfrm>
            <a:off x="7522250" y="4473493"/>
            <a:ext cx="1621751" cy="669999"/>
          </a:xfrm>
          <a:prstGeom prst="rect">
            <a:avLst/>
          </a:prstGeom>
          <a:noFill/>
          <a:ln>
            <a:noFill/>
          </a:ln>
        </p:spPr>
      </p:pic>
    </p:spTree>
    <p:extLst>
      <p:ext uri="{BB962C8B-B14F-4D97-AF65-F5344CB8AC3E}">
        <p14:creationId xmlns:p14="http://schemas.microsoft.com/office/powerpoint/2010/main" val="24510856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004963"/>
        </a:solidFill>
        <a:effectLst/>
      </p:bgPr>
    </p:bg>
    <p:spTree>
      <p:nvGrpSpPr>
        <p:cNvPr id="1" name="Shape 72"/>
        <p:cNvGrpSpPr/>
        <p:nvPr/>
      </p:nvGrpSpPr>
      <p:grpSpPr>
        <a:xfrm>
          <a:off x="0" y="0"/>
          <a:ext cx="0" cy="0"/>
          <a:chOff x="0" y="0"/>
          <a:chExt cx="0" cy="0"/>
        </a:xfrm>
      </p:grpSpPr>
      <p:sp>
        <p:nvSpPr>
          <p:cNvPr id="73" name="Google Shape;73;p15"/>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74" name="Google Shape;74;p15"/>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lvl1pPr lvl="0" rtl="0">
              <a:spcBef>
                <a:spcPts val="0"/>
              </a:spcBef>
              <a:spcAft>
                <a:spcPts val="0"/>
              </a:spcAft>
              <a:buSzPts val="3700"/>
              <a:buFont typeface="Proxima Nova Semibold"/>
              <a:buNone/>
              <a:defRPr sz="4600">
                <a:latin typeface="Proxima Nova Semibold"/>
                <a:ea typeface="Proxima Nova Semibold"/>
                <a:cs typeface="Proxima Nova Semibold"/>
                <a:sym typeface="Proxima Nova Semibold"/>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75" name="Google Shape;75;p15"/>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rmAutofit/>
          </a:bodyPr>
          <a:lstStyle>
            <a:lvl1pPr lvl="0" rtl="0">
              <a:lnSpc>
                <a:spcPct val="80000"/>
              </a:lnSpc>
              <a:spcBef>
                <a:spcPts val="0"/>
              </a:spcBef>
              <a:spcAft>
                <a:spcPts val="0"/>
              </a:spcAft>
              <a:buClr>
                <a:srgbClr val="434343"/>
              </a:buClr>
              <a:buSzPts val="2000"/>
              <a:buFont typeface="Proxima Nova Semibold"/>
              <a:buNone/>
              <a:defRPr sz="2180">
                <a:solidFill>
                  <a:srgbClr val="434343"/>
                </a:solidFill>
                <a:latin typeface="Proxima Nova Semibold"/>
                <a:ea typeface="Proxima Nova Semibold"/>
                <a:cs typeface="Proxima Nova Semibold"/>
                <a:sym typeface="Proxima Nova Semibold"/>
              </a:defRPr>
            </a:lvl1pPr>
            <a:lvl2pPr lvl="1" rtl="0">
              <a:lnSpc>
                <a:spcPct val="100000"/>
              </a:lnSpc>
              <a:spcBef>
                <a:spcPts val="0"/>
              </a:spcBef>
              <a:spcAft>
                <a:spcPts val="0"/>
              </a:spcAft>
              <a:buClr>
                <a:schemeClr val="lt2"/>
              </a:buClr>
              <a:buSzPts val="1600"/>
              <a:buNone/>
              <a:defRPr sz="1600">
                <a:solidFill>
                  <a:schemeClr val="lt2"/>
                </a:solidFill>
              </a:defRPr>
            </a:lvl2pPr>
            <a:lvl3pPr lvl="2" rtl="0">
              <a:lnSpc>
                <a:spcPct val="100000"/>
              </a:lnSpc>
              <a:spcBef>
                <a:spcPts val="0"/>
              </a:spcBef>
              <a:spcAft>
                <a:spcPts val="0"/>
              </a:spcAft>
              <a:buClr>
                <a:schemeClr val="lt2"/>
              </a:buClr>
              <a:buSzPts val="1600"/>
              <a:buNone/>
              <a:defRPr sz="1600">
                <a:solidFill>
                  <a:schemeClr val="lt2"/>
                </a:solidFill>
              </a:defRPr>
            </a:lvl3pPr>
            <a:lvl4pPr lvl="3" rtl="0">
              <a:lnSpc>
                <a:spcPct val="100000"/>
              </a:lnSpc>
              <a:spcBef>
                <a:spcPts val="0"/>
              </a:spcBef>
              <a:spcAft>
                <a:spcPts val="0"/>
              </a:spcAft>
              <a:buClr>
                <a:schemeClr val="lt2"/>
              </a:buClr>
              <a:buSzPts val="1600"/>
              <a:buNone/>
              <a:defRPr sz="1600">
                <a:solidFill>
                  <a:schemeClr val="lt2"/>
                </a:solidFill>
              </a:defRPr>
            </a:lvl4pPr>
            <a:lvl5pPr lvl="4" rtl="0">
              <a:lnSpc>
                <a:spcPct val="100000"/>
              </a:lnSpc>
              <a:spcBef>
                <a:spcPts val="0"/>
              </a:spcBef>
              <a:spcAft>
                <a:spcPts val="0"/>
              </a:spcAft>
              <a:buClr>
                <a:schemeClr val="lt2"/>
              </a:buClr>
              <a:buSzPts val="1600"/>
              <a:buNone/>
              <a:defRPr sz="1600">
                <a:solidFill>
                  <a:schemeClr val="lt2"/>
                </a:solidFill>
              </a:defRPr>
            </a:lvl5pPr>
            <a:lvl6pPr lvl="5" rtl="0">
              <a:lnSpc>
                <a:spcPct val="100000"/>
              </a:lnSpc>
              <a:spcBef>
                <a:spcPts val="0"/>
              </a:spcBef>
              <a:spcAft>
                <a:spcPts val="0"/>
              </a:spcAft>
              <a:buClr>
                <a:schemeClr val="lt2"/>
              </a:buClr>
              <a:buSzPts val="1600"/>
              <a:buNone/>
              <a:defRPr sz="1600">
                <a:solidFill>
                  <a:schemeClr val="lt2"/>
                </a:solidFill>
              </a:defRPr>
            </a:lvl6pPr>
            <a:lvl7pPr lvl="6" rtl="0">
              <a:lnSpc>
                <a:spcPct val="100000"/>
              </a:lnSpc>
              <a:spcBef>
                <a:spcPts val="0"/>
              </a:spcBef>
              <a:spcAft>
                <a:spcPts val="0"/>
              </a:spcAft>
              <a:buClr>
                <a:schemeClr val="lt2"/>
              </a:buClr>
              <a:buSzPts val="1600"/>
              <a:buNone/>
              <a:defRPr sz="1600">
                <a:solidFill>
                  <a:schemeClr val="lt2"/>
                </a:solidFill>
              </a:defRPr>
            </a:lvl7pPr>
            <a:lvl8pPr lvl="7" rtl="0">
              <a:lnSpc>
                <a:spcPct val="100000"/>
              </a:lnSpc>
              <a:spcBef>
                <a:spcPts val="0"/>
              </a:spcBef>
              <a:spcAft>
                <a:spcPts val="0"/>
              </a:spcAft>
              <a:buClr>
                <a:schemeClr val="lt2"/>
              </a:buClr>
              <a:buSzPts val="1600"/>
              <a:buNone/>
              <a:defRPr sz="1600">
                <a:solidFill>
                  <a:schemeClr val="lt2"/>
                </a:solidFill>
              </a:defRPr>
            </a:lvl8pPr>
            <a:lvl9pPr lvl="8" rtl="0">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76" name="Google Shape;76;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77" name="Google Shape;77;p15"/>
          <p:cNvPicPr preferRelativeResize="0"/>
          <p:nvPr/>
        </p:nvPicPr>
        <p:blipFill>
          <a:blip r:embed="rId2">
            <a:alphaModFix/>
          </a:blip>
          <a:stretch>
            <a:fillRect/>
          </a:stretch>
        </p:blipFill>
        <p:spPr>
          <a:xfrm>
            <a:off x="7399400" y="4317343"/>
            <a:ext cx="1621751" cy="66999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78"/>
        <p:cNvGrpSpPr/>
        <p:nvPr/>
      </p:nvGrpSpPr>
      <p:grpSpPr>
        <a:xfrm>
          <a:off x="0" y="0"/>
          <a:ext cx="0" cy="0"/>
          <a:chOff x="0" y="0"/>
          <a:chExt cx="0" cy="0"/>
        </a:xfrm>
      </p:grpSpPr>
      <p:sp>
        <p:nvSpPr>
          <p:cNvPr id="79" name="Google Shape;79;p16"/>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80" name="Google Shape;80;p16"/>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81" name="Google Shape;81;p16"/>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82" name="Google Shape;82;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3"/>
        <p:cNvGrpSpPr/>
        <p:nvPr/>
      </p:nvGrpSpPr>
      <p:grpSpPr>
        <a:xfrm>
          <a:off x="0" y="0"/>
          <a:ext cx="0" cy="0"/>
          <a:chOff x="0" y="0"/>
          <a:chExt cx="0" cy="0"/>
        </a:xfrm>
      </p:grpSpPr>
      <p:sp>
        <p:nvSpPr>
          <p:cNvPr id="84" name="Google Shape;84;p17"/>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7"/>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86" name="Google Shape;86;p17"/>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87" name="Google Shape;87;p17"/>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88" name="Google Shape;88;p17"/>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89" name="Google Shape;8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0"/>
        <p:cNvGrpSpPr/>
        <p:nvPr/>
      </p:nvGrpSpPr>
      <p:grpSpPr>
        <a:xfrm>
          <a:off x="0" y="0"/>
          <a:ext cx="0" cy="0"/>
          <a:chOff x="0" y="0"/>
          <a:chExt cx="0" cy="0"/>
        </a:xfrm>
      </p:grpSpPr>
      <p:sp>
        <p:nvSpPr>
          <p:cNvPr id="91" name="Google Shape;91;p18"/>
          <p:cNvSpPr/>
          <p:nvPr/>
        </p:nvSpPr>
        <p:spPr>
          <a:xfrm>
            <a:off x="0" y="0"/>
            <a:ext cx="9144000" cy="1277100"/>
          </a:xfrm>
          <a:prstGeom prst="rect">
            <a:avLst/>
          </a:prstGeom>
          <a:solidFill>
            <a:srgbClr val="004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8"/>
          <p:cNvSpPr txBox="1">
            <a:spLocks noGrp="1"/>
          </p:cNvSpPr>
          <p:nvPr>
            <p:ph type="title"/>
          </p:nvPr>
        </p:nvSpPr>
        <p:spPr>
          <a:xfrm>
            <a:off x="311700" y="326700"/>
            <a:ext cx="8520600" cy="623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800"/>
              <a:buFont typeface="Proxima Nova"/>
              <a:buNone/>
              <a:defRPr sz="3800" b="1">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93" name="Google Shape;93;p18"/>
          <p:cNvSpPr txBox="1">
            <a:spLocks noGrp="1"/>
          </p:cNvSpPr>
          <p:nvPr>
            <p:ph type="body" idx="1"/>
          </p:nvPr>
        </p:nvSpPr>
        <p:spPr>
          <a:xfrm>
            <a:off x="311700" y="1505700"/>
            <a:ext cx="6923700" cy="3076200"/>
          </a:xfrm>
          <a:prstGeom prst="rect">
            <a:avLst/>
          </a:prstGeom>
        </p:spPr>
        <p:txBody>
          <a:bodyPr spcFirstLastPara="1" wrap="square" lIns="91425" tIns="91425" rIns="91425" bIns="91425" anchor="t" anchorCtr="0">
            <a:normAutofit/>
          </a:bodyPr>
          <a:lstStyle>
            <a:lvl1pPr marL="457200" lvl="0" indent="-355600" rtl="0">
              <a:spcBef>
                <a:spcPts val="0"/>
              </a:spcBef>
              <a:spcAft>
                <a:spcPts val="0"/>
              </a:spcAft>
              <a:buClr>
                <a:srgbClr val="434343"/>
              </a:buClr>
              <a:buSzPts val="2000"/>
              <a:buFont typeface="Proxima Nova"/>
              <a:buChar char="●"/>
              <a:defRPr sz="2000">
                <a:solidFill>
                  <a:srgbClr val="434343"/>
                </a:solidFill>
                <a:latin typeface="Proxima Nova"/>
                <a:ea typeface="Proxima Nova"/>
                <a:cs typeface="Proxima Nova"/>
                <a:sym typeface="Proxima Nova"/>
              </a:defRPr>
            </a:lvl1pPr>
            <a:lvl2pPr marL="914400" lvl="1" indent="-355600" rtl="0">
              <a:spcBef>
                <a:spcPts val="0"/>
              </a:spcBef>
              <a:spcAft>
                <a:spcPts val="0"/>
              </a:spcAft>
              <a:buClr>
                <a:srgbClr val="434343"/>
              </a:buClr>
              <a:buSzPts val="2000"/>
              <a:buFont typeface="Proxima Nova"/>
              <a:buChar char="○"/>
              <a:defRPr sz="2000">
                <a:solidFill>
                  <a:srgbClr val="434343"/>
                </a:solidFill>
                <a:latin typeface="Proxima Nova"/>
                <a:ea typeface="Proxima Nova"/>
                <a:cs typeface="Proxima Nova"/>
                <a:sym typeface="Proxima Nova"/>
              </a:defRPr>
            </a:lvl2pPr>
            <a:lvl3pPr marL="1371600" lvl="2" indent="-355600" rtl="0">
              <a:spcBef>
                <a:spcPts val="0"/>
              </a:spcBef>
              <a:spcAft>
                <a:spcPts val="0"/>
              </a:spcAft>
              <a:buClr>
                <a:srgbClr val="434343"/>
              </a:buClr>
              <a:buSzPts val="2000"/>
              <a:buFont typeface="Proxima Nova"/>
              <a:buChar char="■"/>
              <a:defRPr sz="2000">
                <a:solidFill>
                  <a:srgbClr val="434343"/>
                </a:solidFill>
                <a:latin typeface="Proxima Nova"/>
                <a:ea typeface="Proxima Nova"/>
                <a:cs typeface="Proxima Nova"/>
                <a:sym typeface="Proxima Nova"/>
              </a:defRPr>
            </a:lvl3pPr>
            <a:lvl4pPr marL="1828800" lvl="3" indent="-355600" rtl="0">
              <a:spcBef>
                <a:spcPts val="0"/>
              </a:spcBef>
              <a:spcAft>
                <a:spcPts val="0"/>
              </a:spcAft>
              <a:buClr>
                <a:srgbClr val="434343"/>
              </a:buClr>
              <a:buSzPts val="2000"/>
              <a:buFont typeface="Proxima Nova"/>
              <a:buChar char="●"/>
              <a:defRPr sz="2000">
                <a:solidFill>
                  <a:srgbClr val="434343"/>
                </a:solidFill>
                <a:latin typeface="Proxima Nova"/>
                <a:ea typeface="Proxima Nova"/>
                <a:cs typeface="Proxima Nova"/>
                <a:sym typeface="Proxima Nova"/>
              </a:defRPr>
            </a:lvl4pPr>
            <a:lvl5pPr marL="2286000" lvl="4" indent="-355600" rtl="0">
              <a:spcBef>
                <a:spcPts val="0"/>
              </a:spcBef>
              <a:spcAft>
                <a:spcPts val="0"/>
              </a:spcAft>
              <a:buClr>
                <a:srgbClr val="434343"/>
              </a:buClr>
              <a:buSzPts val="2000"/>
              <a:buFont typeface="Proxima Nova"/>
              <a:buChar char="○"/>
              <a:defRPr sz="2000">
                <a:solidFill>
                  <a:srgbClr val="434343"/>
                </a:solidFill>
                <a:latin typeface="Proxima Nova"/>
                <a:ea typeface="Proxima Nova"/>
                <a:cs typeface="Proxima Nova"/>
                <a:sym typeface="Proxima Nova"/>
              </a:defRPr>
            </a:lvl5pPr>
            <a:lvl6pPr marL="2743200" lvl="5" indent="-355600" rtl="0">
              <a:spcBef>
                <a:spcPts val="0"/>
              </a:spcBef>
              <a:spcAft>
                <a:spcPts val="0"/>
              </a:spcAft>
              <a:buClr>
                <a:srgbClr val="434343"/>
              </a:buClr>
              <a:buSzPts val="2000"/>
              <a:buFont typeface="Proxima Nova"/>
              <a:buChar char="■"/>
              <a:defRPr sz="2000">
                <a:solidFill>
                  <a:srgbClr val="434343"/>
                </a:solidFill>
                <a:latin typeface="Proxima Nova"/>
                <a:ea typeface="Proxima Nova"/>
                <a:cs typeface="Proxima Nova"/>
                <a:sym typeface="Proxima Nova"/>
              </a:defRPr>
            </a:lvl6pPr>
            <a:lvl7pPr marL="3200400" lvl="6" indent="-355600" rtl="0">
              <a:spcBef>
                <a:spcPts val="0"/>
              </a:spcBef>
              <a:spcAft>
                <a:spcPts val="0"/>
              </a:spcAft>
              <a:buClr>
                <a:srgbClr val="434343"/>
              </a:buClr>
              <a:buSzPts val="2000"/>
              <a:buFont typeface="Proxima Nova"/>
              <a:buChar char="●"/>
              <a:defRPr sz="2000">
                <a:solidFill>
                  <a:srgbClr val="434343"/>
                </a:solidFill>
                <a:latin typeface="Proxima Nova"/>
                <a:ea typeface="Proxima Nova"/>
                <a:cs typeface="Proxima Nova"/>
                <a:sym typeface="Proxima Nova"/>
              </a:defRPr>
            </a:lvl7pPr>
            <a:lvl8pPr marL="3657600" lvl="7" indent="-355600" rtl="0">
              <a:spcBef>
                <a:spcPts val="0"/>
              </a:spcBef>
              <a:spcAft>
                <a:spcPts val="0"/>
              </a:spcAft>
              <a:buClr>
                <a:srgbClr val="434343"/>
              </a:buClr>
              <a:buSzPts val="2000"/>
              <a:buFont typeface="Proxima Nova"/>
              <a:buChar char="○"/>
              <a:defRPr sz="2000">
                <a:solidFill>
                  <a:srgbClr val="434343"/>
                </a:solidFill>
                <a:latin typeface="Proxima Nova"/>
                <a:ea typeface="Proxima Nova"/>
                <a:cs typeface="Proxima Nova"/>
                <a:sym typeface="Proxima Nova"/>
              </a:defRPr>
            </a:lvl8pPr>
            <a:lvl9pPr marL="4114800" lvl="8" indent="-355600" rtl="0">
              <a:spcBef>
                <a:spcPts val="0"/>
              </a:spcBef>
              <a:spcAft>
                <a:spcPts val="0"/>
              </a:spcAft>
              <a:buClr>
                <a:srgbClr val="434343"/>
              </a:buClr>
              <a:buSzPts val="2000"/>
              <a:buFont typeface="Proxima Nova"/>
              <a:buChar char="■"/>
              <a:defRPr sz="2000">
                <a:solidFill>
                  <a:srgbClr val="434343"/>
                </a:solidFill>
                <a:latin typeface="Proxima Nova"/>
                <a:ea typeface="Proxima Nova"/>
                <a:cs typeface="Proxima Nova"/>
                <a:sym typeface="Proxima Nova"/>
              </a:defRPr>
            </a:lvl9pPr>
          </a:lstStyle>
          <a:p>
            <a:endParaRPr/>
          </a:p>
        </p:txBody>
      </p:sp>
      <p:sp>
        <p:nvSpPr>
          <p:cNvPr id="94" name="Google Shape;94;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95" name="Google Shape;95;p18"/>
          <p:cNvPicPr preferRelativeResize="0"/>
          <p:nvPr/>
        </p:nvPicPr>
        <p:blipFill>
          <a:blip r:embed="rId2">
            <a:alphaModFix/>
          </a:blip>
          <a:stretch>
            <a:fillRect/>
          </a:stretch>
        </p:blipFill>
        <p:spPr>
          <a:xfrm>
            <a:off x="7522250" y="4473493"/>
            <a:ext cx="1621751" cy="66999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6"/>
        <p:cNvGrpSpPr/>
        <p:nvPr/>
      </p:nvGrpSpPr>
      <p:grpSpPr>
        <a:xfrm>
          <a:off x="0" y="0"/>
          <a:ext cx="0" cy="0"/>
          <a:chOff x="0" y="0"/>
          <a:chExt cx="0" cy="0"/>
        </a:xfrm>
      </p:grpSpPr>
      <p:sp>
        <p:nvSpPr>
          <p:cNvPr id="97" name="Google Shape;97;p19"/>
          <p:cNvSpPr/>
          <p:nvPr/>
        </p:nvSpPr>
        <p:spPr>
          <a:xfrm>
            <a:off x="0" y="0"/>
            <a:ext cx="9144000" cy="1277100"/>
          </a:xfrm>
          <a:prstGeom prst="rect">
            <a:avLst/>
          </a:prstGeom>
          <a:solidFill>
            <a:srgbClr val="004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9"/>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lt1"/>
              </a:buClr>
              <a:buSzPts val="3000"/>
              <a:buFont typeface="Proxima Nova"/>
              <a:buNone/>
              <a:defRPr sz="4000" b="1">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99" name="Google Shape;99;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00" name="Google Shape;100;p19"/>
          <p:cNvSpPr txBox="1">
            <a:spLocks noGrp="1"/>
          </p:cNvSpPr>
          <p:nvPr>
            <p:ph type="body" idx="1"/>
          </p:nvPr>
        </p:nvSpPr>
        <p:spPr>
          <a:xfrm>
            <a:off x="311700" y="1505700"/>
            <a:ext cx="6923700" cy="3076200"/>
          </a:xfrm>
          <a:prstGeom prst="rect">
            <a:avLst/>
          </a:prstGeom>
        </p:spPr>
        <p:txBody>
          <a:bodyPr spcFirstLastPara="1" wrap="square" lIns="91425" tIns="91425" rIns="91425" bIns="91425" anchor="t" anchorCtr="0">
            <a:normAutofit/>
          </a:bodyPr>
          <a:lstStyle>
            <a:lvl1pPr marL="457200" lvl="0" indent="-355600" rtl="0">
              <a:spcBef>
                <a:spcPts val="0"/>
              </a:spcBef>
              <a:spcAft>
                <a:spcPts val="0"/>
              </a:spcAft>
              <a:buClr>
                <a:srgbClr val="434343"/>
              </a:buClr>
              <a:buSzPts val="2000"/>
              <a:buFont typeface="Proxima Nova"/>
              <a:buChar char="●"/>
              <a:defRPr sz="2000">
                <a:solidFill>
                  <a:srgbClr val="434343"/>
                </a:solidFill>
                <a:latin typeface="Proxima Nova"/>
                <a:ea typeface="Proxima Nova"/>
                <a:cs typeface="Proxima Nova"/>
                <a:sym typeface="Proxima Nova"/>
              </a:defRPr>
            </a:lvl1pPr>
            <a:lvl2pPr marL="914400" lvl="1" indent="-355600" rtl="0">
              <a:spcBef>
                <a:spcPts val="0"/>
              </a:spcBef>
              <a:spcAft>
                <a:spcPts val="0"/>
              </a:spcAft>
              <a:buClr>
                <a:srgbClr val="434343"/>
              </a:buClr>
              <a:buSzPts val="2000"/>
              <a:buFont typeface="Proxima Nova"/>
              <a:buChar char="○"/>
              <a:defRPr sz="2000">
                <a:solidFill>
                  <a:srgbClr val="434343"/>
                </a:solidFill>
                <a:latin typeface="Proxima Nova"/>
                <a:ea typeface="Proxima Nova"/>
                <a:cs typeface="Proxima Nova"/>
                <a:sym typeface="Proxima Nova"/>
              </a:defRPr>
            </a:lvl2pPr>
            <a:lvl3pPr marL="1371600" lvl="2" indent="-355600" rtl="0">
              <a:spcBef>
                <a:spcPts val="0"/>
              </a:spcBef>
              <a:spcAft>
                <a:spcPts val="0"/>
              </a:spcAft>
              <a:buClr>
                <a:srgbClr val="434343"/>
              </a:buClr>
              <a:buSzPts val="2000"/>
              <a:buFont typeface="Proxima Nova"/>
              <a:buChar char="■"/>
              <a:defRPr sz="2000">
                <a:solidFill>
                  <a:srgbClr val="434343"/>
                </a:solidFill>
                <a:latin typeface="Proxima Nova"/>
                <a:ea typeface="Proxima Nova"/>
                <a:cs typeface="Proxima Nova"/>
                <a:sym typeface="Proxima Nova"/>
              </a:defRPr>
            </a:lvl3pPr>
            <a:lvl4pPr marL="1828800" lvl="3" indent="-355600" rtl="0">
              <a:spcBef>
                <a:spcPts val="0"/>
              </a:spcBef>
              <a:spcAft>
                <a:spcPts val="0"/>
              </a:spcAft>
              <a:buClr>
                <a:srgbClr val="434343"/>
              </a:buClr>
              <a:buSzPts val="2000"/>
              <a:buFont typeface="Proxima Nova"/>
              <a:buChar char="●"/>
              <a:defRPr sz="2000">
                <a:solidFill>
                  <a:srgbClr val="434343"/>
                </a:solidFill>
                <a:latin typeface="Proxima Nova"/>
                <a:ea typeface="Proxima Nova"/>
                <a:cs typeface="Proxima Nova"/>
                <a:sym typeface="Proxima Nova"/>
              </a:defRPr>
            </a:lvl4pPr>
            <a:lvl5pPr marL="2286000" lvl="4" indent="-355600" rtl="0">
              <a:spcBef>
                <a:spcPts val="0"/>
              </a:spcBef>
              <a:spcAft>
                <a:spcPts val="0"/>
              </a:spcAft>
              <a:buClr>
                <a:srgbClr val="434343"/>
              </a:buClr>
              <a:buSzPts val="2000"/>
              <a:buFont typeface="Proxima Nova"/>
              <a:buChar char="○"/>
              <a:defRPr sz="2000">
                <a:solidFill>
                  <a:srgbClr val="434343"/>
                </a:solidFill>
                <a:latin typeface="Proxima Nova"/>
                <a:ea typeface="Proxima Nova"/>
                <a:cs typeface="Proxima Nova"/>
                <a:sym typeface="Proxima Nova"/>
              </a:defRPr>
            </a:lvl5pPr>
            <a:lvl6pPr marL="2743200" lvl="5" indent="-355600" rtl="0">
              <a:spcBef>
                <a:spcPts val="0"/>
              </a:spcBef>
              <a:spcAft>
                <a:spcPts val="0"/>
              </a:spcAft>
              <a:buClr>
                <a:srgbClr val="434343"/>
              </a:buClr>
              <a:buSzPts val="2000"/>
              <a:buFont typeface="Proxima Nova"/>
              <a:buChar char="■"/>
              <a:defRPr sz="2000">
                <a:solidFill>
                  <a:srgbClr val="434343"/>
                </a:solidFill>
                <a:latin typeface="Proxima Nova"/>
                <a:ea typeface="Proxima Nova"/>
                <a:cs typeface="Proxima Nova"/>
                <a:sym typeface="Proxima Nova"/>
              </a:defRPr>
            </a:lvl6pPr>
            <a:lvl7pPr marL="3200400" lvl="6" indent="-355600" rtl="0">
              <a:spcBef>
                <a:spcPts val="0"/>
              </a:spcBef>
              <a:spcAft>
                <a:spcPts val="0"/>
              </a:spcAft>
              <a:buClr>
                <a:srgbClr val="434343"/>
              </a:buClr>
              <a:buSzPts val="2000"/>
              <a:buFont typeface="Proxima Nova"/>
              <a:buChar char="●"/>
              <a:defRPr sz="2000">
                <a:solidFill>
                  <a:srgbClr val="434343"/>
                </a:solidFill>
                <a:latin typeface="Proxima Nova"/>
                <a:ea typeface="Proxima Nova"/>
                <a:cs typeface="Proxima Nova"/>
                <a:sym typeface="Proxima Nova"/>
              </a:defRPr>
            </a:lvl7pPr>
            <a:lvl8pPr marL="3657600" lvl="7" indent="-355600" rtl="0">
              <a:spcBef>
                <a:spcPts val="0"/>
              </a:spcBef>
              <a:spcAft>
                <a:spcPts val="0"/>
              </a:spcAft>
              <a:buClr>
                <a:srgbClr val="434343"/>
              </a:buClr>
              <a:buSzPts val="2000"/>
              <a:buFont typeface="Proxima Nova"/>
              <a:buChar char="○"/>
              <a:defRPr sz="2000">
                <a:solidFill>
                  <a:srgbClr val="434343"/>
                </a:solidFill>
                <a:latin typeface="Proxima Nova"/>
                <a:ea typeface="Proxima Nova"/>
                <a:cs typeface="Proxima Nova"/>
                <a:sym typeface="Proxima Nova"/>
              </a:defRPr>
            </a:lvl8pPr>
            <a:lvl9pPr marL="4114800" lvl="8" indent="-355600" rtl="0">
              <a:spcBef>
                <a:spcPts val="0"/>
              </a:spcBef>
              <a:spcAft>
                <a:spcPts val="0"/>
              </a:spcAft>
              <a:buClr>
                <a:srgbClr val="434343"/>
              </a:buClr>
              <a:buSzPts val="2000"/>
              <a:buFont typeface="Proxima Nova"/>
              <a:buChar char="■"/>
              <a:defRPr sz="2000">
                <a:solidFill>
                  <a:srgbClr val="434343"/>
                </a:solidFill>
                <a:latin typeface="Proxima Nova"/>
                <a:ea typeface="Proxima Nova"/>
                <a:cs typeface="Proxima Nova"/>
                <a:sym typeface="Proxima Nova"/>
              </a:defRPr>
            </a:lvl9pPr>
          </a:lstStyle>
          <a:p>
            <a:endParaRPr/>
          </a:p>
        </p:txBody>
      </p:sp>
      <p:pic>
        <p:nvPicPr>
          <p:cNvPr id="101" name="Google Shape;101;p19"/>
          <p:cNvPicPr preferRelativeResize="0"/>
          <p:nvPr/>
        </p:nvPicPr>
        <p:blipFill>
          <a:blip r:embed="rId2">
            <a:alphaModFix/>
          </a:blip>
          <a:stretch>
            <a:fillRect/>
          </a:stretch>
        </p:blipFill>
        <p:spPr>
          <a:xfrm>
            <a:off x="7522250" y="4473493"/>
            <a:ext cx="1621751" cy="66999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2"/>
        <p:cNvGrpSpPr/>
        <p:nvPr/>
      </p:nvGrpSpPr>
      <p:grpSpPr>
        <a:xfrm>
          <a:off x="0" y="0"/>
          <a:ext cx="0" cy="0"/>
          <a:chOff x="0" y="0"/>
          <a:chExt cx="0" cy="0"/>
        </a:xfrm>
      </p:grpSpPr>
      <p:sp>
        <p:nvSpPr>
          <p:cNvPr id="103" name="Google Shape;103;p20"/>
          <p:cNvSpPr/>
          <p:nvPr/>
        </p:nvSpPr>
        <p:spPr>
          <a:xfrm>
            <a:off x="0" y="0"/>
            <a:ext cx="3764400" cy="5143500"/>
          </a:xfrm>
          <a:prstGeom prst="rect">
            <a:avLst/>
          </a:prstGeom>
          <a:solidFill>
            <a:srgbClr val="004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0"/>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4000"/>
              <a:buFont typeface="Proxima Nova"/>
              <a:buNone/>
              <a:defRPr sz="4000" b="1">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4000"/>
              <a:buFont typeface="Proxima Nova"/>
              <a:buNone/>
              <a:defRPr sz="4000" b="1">
                <a:solidFill>
                  <a:schemeClr val="lt1"/>
                </a:solidFill>
                <a:latin typeface="Proxima Nova"/>
                <a:ea typeface="Proxima Nova"/>
                <a:cs typeface="Proxima Nova"/>
                <a:sym typeface="Proxima Nova"/>
              </a:defRPr>
            </a:lvl2pPr>
            <a:lvl3pPr lvl="2" rtl="0">
              <a:spcBef>
                <a:spcPts val="0"/>
              </a:spcBef>
              <a:spcAft>
                <a:spcPts val="0"/>
              </a:spcAft>
              <a:buClr>
                <a:schemeClr val="lt1"/>
              </a:buClr>
              <a:buSzPts val="4000"/>
              <a:buFont typeface="Proxima Nova"/>
              <a:buNone/>
              <a:defRPr sz="4000" b="1">
                <a:solidFill>
                  <a:schemeClr val="lt1"/>
                </a:solidFill>
                <a:latin typeface="Proxima Nova"/>
                <a:ea typeface="Proxima Nova"/>
                <a:cs typeface="Proxima Nova"/>
                <a:sym typeface="Proxima Nova"/>
              </a:defRPr>
            </a:lvl3pPr>
            <a:lvl4pPr lvl="3" rtl="0">
              <a:spcBef>
                <a:spcPts val="0"/>
              </a:spcBef>
              <a:spcAft>
                <a:spcPts val="0"/>
              </a:spcAft>
              <a:buClr>
                <a:schemeClr val="lt1"/>
              </a:buClr>
              <a:buSzPts val="4000"/>
              <a:buFont typeface="Proxima Nova"/>
              <a:buNone/>
              <a:defRPr sz="4000" b="1">
                <a:solidFill>
                  <a:schemeClr val="lt1"/>
                </a:solidFill>
                <a:latin typeface="Proxima Nova"/>
                <a:ea typeface="Proxima Nova"/>
                <a:cs typeface="Proxima Nova"/>
                <a:sym typeface="Proxima Nova"/>
              </a:defRPr>
            </a:lvl4pPr>
            <a:lvl5pPr lvl="4" rtl="0">
              <a:spcBef>
                <a:spcPts val="0"/>
              </a:spcBef>
              <a:spcAft>
                <a:spcPts val="0"/>
              </a:spcAft>
              <a:buClr>
                <a:schemeClr val="lt1"/>
              </a:buClr>
              <a:buSzPts val="4000"/>
              <a:buFont typeface="Proxima Nova"/>
              <a:buNone/>
              <a:defRPr sz="4000" b="1">
                <a:solidFill>
                  <a:schemeClr val="lt1"/>
                </a:solidFill>
                <a:latin typeface="Proxima Nova"/>
                <a:ea typeface="Proxima Nova"/>
                <a:cs typeface="Proxima Nova"/>
                <a:sym typeface="Proxima Nova"/>
              </a:defRPr>
            </a:lvl5pPr>
            <a:lvl6pPr lvl="5" rtl="0">
              <a:spcBef>
                <a:spcPts val="0"/>
              </a:spcBef>
              <a:spcAft>
                <a:spcPts val="0"/>
              </a:spcAft>
              <a:buClr>
                <a:schemeClr val="lt1"/>
              </a:buClr>
              <a:buSzPts val="4000"/>
              <a:buFont typeface="Proxima Nova"/>
              <a:buNone/>
              <a:defRPr sz="4000" b="1">
                <a:solidFill>
                  <a:schemeClr val="lt1"/>
                </a:solidFill>
                <a:latin typeface="Proxima Nova"/>
                <a:ea typeface="Proxima Nova"/>
                <a:cs typeface="Proxima Nova"/>
                <a:sym typeface="Proxima Nova"/>
              </a:defRPr>
            </a:lvl6pPr>
            <a:lvl7pPr lvl="6" rtl="0">
              <a:spcBef>
                <a:spcPts val="0"/>
              </a:spcBef>
              <a:spcAft>
                <a:spcPts val="0"/>
              </a:spcAft>
              <a:buClr>
                <a:schemeClr val="lt1"/>
              </a:buClr>
              <a:buSzPts val="4000"/>
              <a:buFont typeface="Proxima Nova"/>
              <a:buNone/>
              <a:defRPr sz="4000" b="1">
                <a:solidFill>
                  <a:schemeClr val="lt1"/>
                </a:solidFill>
                <a:latin typeface="Proxima Nova"/>
                <a:ea typeface="Proxima Nova"/>
                <a:cs typeface="Proxima Nova"/>
                <a:sym typeface="Proxima Nova"/>
              </a:defRPr>
            </a:lvl7pPr>
            <a:lvl8pPr lvl="7" rtl="0">
              <a:spcBef>
                <a:spcPts val="0"/>
              </a:spcBef>
              <a:spcAft>
                <a:spcPts val="0"/>
              </a:spcAft>
              <a:buClr>
                <a:schemeClr val="lt1"/>
              </a:buClr>
              <a:buSzPts val="4000"/>
              <a:buFont typeface="Proxima Nova"/>
              <a:buNone/>
              <a:defRPr sz="4000" b="1">
                <a:solidFill>
                  <a:schemeClr val="lt1"/>
                </a:solidFill>
                <a:latin typeface="Proxima Nova"/>
                <a:ea typeface="Proxima Nova"/>
                <a:cs typeface="Proxima Nova"/>
                <a:sym typeface="Proxima Nova"/>
              </a:defRPr>
            </a:lvl8pPr>
            <a:lvl9pPr lvl="8" rtl="0">
              <a:spcBef>
                <a:spcPts val="0"/>
              </a:spcBef>
              <a:spcAft>
                <a:spcPts val="0"/>
              </a:spcAft>
              <a:buClr>
                <a:schemeClr val="lt1"/>
              </a:buClr>
              <a:buSzPts val="4000"/>
              <a:buFont typeface="Proxima Nova"/>
              <a:buNone/>
              <a:defRPr sz="4000" b="1">
                <a:solidFill>
                  <a:schemeClr val="lt1"/>
                </a:solidFill>
                <a:latin typeface="Proxima Nova"/>
                <a:ea typeface="Proxima Nova"/>
                <a:cs typeface="Proxima Nova"/>
                <a:sym typeface="Proxima Nova"/>
              </a:defRPr>
            </a:lvl9pPr>
          </a:lstStyle>
          <a:p>
            <a:endParaRPr/>
          </a:p>
        </p:txBody>
      </p:sp>
      <p:sp>
        <p:nvSpPr>
          <p:cNvPr id="105" name="Google Shape;105;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06" name="Google Shape;106;p20"/>
          <p:cNvPicPr preferRelativeResize="0"/>
          <p:nvPr/>
        </p:nvPicPr>
        <p:blipFill>
          <a:blip r:embed="rId2">
            <a:alphaModFix/>
          </a:blip>
          <a:stretch>
            <a:fillRect/>
          </a:stretch>
        </p:blipFill>
        <p:spPr>
          <a:xfrm>
            <a:off x="7522250" y="4473493"/>
            <a:ext cx="1621751" cy="66999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5"/>
        <p:cNvGrpSpPr/>
        <p:nvPr/>
      </p:nvGrpSpPr>
      <p:grpSpPr>
        <a:xfrm>
          <a:off x="0" y="0"/>
          <a:ext cx="0" cy="0"/>
          <a:chOff x="0" y="0"/>
          <a:chExt cx="0" cy="0"/>
        </a:xfrm>
      </p:grpSpPr>
      <p:sp>
        <p:nvSpPr>
          <p:cNvPr id="16" name="Google Shape;16;p3"/>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7" name="Google Shape;17;p3"/>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8" name="Google Shape;18;p3"/>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107"/>
        <p:cNvGrpSpPr/>
        <p:nvPr/>
      </p:nvGrpSpPr>
      <p:grpSpPr>
        <a:xfrm>
          <a:off x="0" y="0"/>
          <a:ext cx="0" cy="0"/>
          <a:chOff x="0" y="0"/>
          <a:chExt cx="0" cy="0"/>
        </a:xfrm>
      </p:grpSpPr>
      <p:sp>
        <p:nvSpPr>
          <p:cNvPr id="108" name="Google Shape;108;p21"/>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09" name="Google Shape;109;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0"/>
        <p:cNvGrpSpPr/>
        <p:nvPr/>
      </p:nvGrpSpPr>
      <p:grpSpPr>
        <a:xfrm>
          <a:off x="0" y="0"/>
          <a:ext cx="0" cy="0"/>
          <a:chOff x="0" y="0"/>
          <a:chExt cx="0" cy="0"/>
        </a:xfrm>
      </p:grpSpPr>
      <p:sp>
        <p:nvSpPr>
          <p:cNvPr id="111" name="Google Shape;111;p22"/>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2"/>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13" name="Google Shape;113;p22"/>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accent2"/>
              </a:buClr>
              <a:buSzPts val="1600"/>
              <a:buNone/>
              <a:defRPr sz="1600">
                <a:solidFill>
                  <a:schemeClr val="accent2"/>
                </a:solidFill>
              </a:defRPr>
            </a:lvl1pPr>
            <a:lvl2pPr lvl="1" rtl="0">
              <a:lnSpc>
                <a:spcPct val="100000"/>
              </a:lnSpc>
              <a:spcBef>
                <a:spcPts val="0"/>
              </a:spcBef>
              <a:spcAft>
                <a:spcPts val="0"/>
              </a:spcAft>
              <a:buClr>
                <a:schemeClr val="accent2"/>
              </a:buClr>
              <a:buSzPts val="1600"/>
              <a:buNone/>
              <a:defRPr sz="1600">
                <a:solidFill>
                  <a:schemeClr val="accent2"/>
                </a:solidFill>
              </a:defRPr>
            </a:lvl2pPr>
            <a:lvl3pPr lvl="2" rtl="0">
              <a:lnSpc>
                <a:spcPct val="100000"/>
              </a:lnSpc>
              <a:spcBef>
                <a:spcPts val="0"/>
              </a:spcBef>
              <a:spcAft>
                <a:spcPts val="0"/>
              </a:spcAft>
              <a:buClr>
                <a:schemeClr val="accent2"/>
              </a:buClr>
              <a:buSzPts val="1600"/>
              <a:buNone/>
              <a:defRPr sz="1600">
                <a:solidFill>
                  <a:schemeClr val="accent2"/>
                </a:solidFill>
              </a:defRPr>
            </a:lvl3pPr>
            <a:lvl4pPr lvl="3" rtl="0">
              <a:lnSpc>
                <a:spcPct val="100000"/>
              </a:lnSpc>
              <a:spcBef>
                <a:spcPts val="0"/>
              </a:spcBef>
              <a:spcAft>
                <a:spcPts val="0"/>
              </a:spcAft>
              <a:buClr>
                <a:schemeClr val="accent2"/>
              </a:buClr>
              <a:buSzPts val="1600"/>
              <a:buNone/>
              <a:defRPr sz="1600">
                <a:solidFill>
                  <a:schemeClr val="accent2"/>
                </a:solidFill>
              </a:defRPr>
            </a:lvl4pPr>
            <a:lvl5pPr lvl="4" rtl="0">
              <a:lnSpc>
                <a:spcPct val="100000"/>
              </a:lnSpc>
              <a:spcBef>
                <a:spcPts val="0"/>
              </a:spcBef>
              <a:spcAft>
                <a:spcPts val="0"/>
              </a:spcAft>
              <a:buClr>
                <a:schemeClr val="accent2"/>
              </a:buClr>
              <a:buSzPts val="1600"/>
              <a:buNone/>
              <a:defRPr sz="1600">
                <a:solidFill>
                  <a:schemeClr val="accent2"/>
                </a:solidFill>
              </a:defRPr>
            </a:lvl5pPr>
            <a:lvl6pPr lvl="5" rtl="0">
              <a:lnSpc>
                <a:spcPct val="100000"/>
              </a:lnSpc>
              <a:spcBef>
                <a:spcPts val="0"/>
              </a:spcBef>
              <a:spcAft>
                <a:spcPts val="0"/>
              </a:spcAft>
              <a:buClr>
                <a:schemeClr val="accent2"/>
              </a:buClr>
              <a:buSzPts val="1600"/>
              <a:buNone/>
              <a:defRPr sz="1600">
                <a:solidFill>
                  <a:schemeClr val="accent2"/>
                </a:solidFill>
              </a:defRPr>
            </a:lvl6pPr>
            <a:lvl7pPr lvl="6" rtl="0">
              <a:lnSpc>
                <a:spcPct val="100000"/>
              </a:lnSpc>
              <a:spcBef>
                <a:spcPts val="0"/>
              </a:spcBef>
              <a:spcAft>
                <a:spcPts val="0"/>
              </a:spcAft>
              <a:buClr>
                <a:schemeClr val="accent2"/>
              </a:buClr>
              <a:buSzPts val="1600"/>
              <a:buNone/>
              <a:defRPr sz="1600">
                <a:solidFill>
                  <a:schemeClr val="accent2"/>
                </a:solidFill>
              </a:defRPr>
            </a:lvl7pPr>
            <a:lvl8pPr lvl="7" rtl="0">
              <a:lnSpc>
                <a:spcPct val="100000"/>
              </a:lnSpc>
              <a:spcBef>
                <a:spcPts val="0"/>
              </a:spcBef>
              <a:spcAft>
                <a:spcPts val="0"/>
              </a:spcAft>
              <a:buClr>
                <a:schemeClr val="accent2"/>
              </a:buClr>
              <a:buSzPts val="1600"/>
              <a:buNone/>
              <a:defRPr sz="1600">
                <a:solidFill>
                  <a:schemeClr val="accent2"/>
                </a:solidFill>
              </a:defRPr>
            </a:lvl8pPr>
            <a:lvl9pPr lvl="8" rtl="0">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114" name="Google Shape;114;p22"/>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115" name="Google Shape;115;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6"/>
        <p:cNvGrpSpPr/>
        <p:nvPr/>
      </p:nvGrpSpPr>
      <p:grpSpPr>
        <a:xfrm>
          <a:off x="0" y="0"/>
          <a:ext cx="0" cy="0"/>
          <a:chOff x="0" y="0"/>
          <a:chExt cx="0" cy="0"/>
        </a:xfrm>
      </p:grpSpPr>
      <p:sp>
        <p:nvSpPr>
          <p:cNvPr id="117" name="Google Shape;117;p23"/>
          <p:cNvSpPr/>
          <p:nvPr/>
        </p:nvSpPr>
        <p:spPr>
          <a:xfrm>
            <a:off x="0" y="4369000"/>
            <a:ext cx="9144000" cy="774300"/>
          </a:xfrm>
          <a:prstGeom prst="rect">
            <a:avLst/>
          </a:prstGeom>
          <a:solidFill>
            <a:srgbClr val="004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3"/>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119" name="Google Shape;119;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120"/>
        <p:cNvGrpSpPr/>
        <p:nvPr/>
      </p:nvGrpSpPr>
      <p:grpSpPr>
        <a:xfrm>
          <a:off x="0" y="0"/>
          <a:ext cx="0" cy="0"/>
          <a:chOff x="0" y="0"/>
          <a:chExt cx="0" cy="0"/>
        </a:xfrm>
      </p:grpSpPr>
      <p:sp>
        <p:nvSpPr>
          <p:cNvPr id="121" name="Google Shape;121;p24"/>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10000"/>
              <a:buNone/>
              <a:defRPr sz="10000">
                <a:solidFill>
                  <a:schemeClr val="lt1"/>
                </a:solidFill>
              </a:defRPr>
            </a:lvl1pPr>
            <a:lvl2pPr lvl="1" rtl="0">
              <a:spcBef>
                <a:spcPts val="0"/>
              </a:spcBef>
              <a:spcAft>
                <a:spcPts val="0"/>
              </a:spcAft>
              <a:buClr>
                <a:schemeClr val="lt1"/>
              </a:buClr>
              <a:buSzPts val="10000"/>
              <a:buNone/>
              <a:defRPr sz="10000">
                <a:solidFill>
                  <a:schemeClr val="lt1"/>
                </a:solidFill>
              </a:defRPr>
            </a:lvl2pPr>
            <a:lvl3pPr lvl="2" rtl="0">
              <a:spcBef>
                <a:spcPts val="0"/>
              </a:spcBef>
              <a:spcAft>
                <a:spcPts val="0"/>
              </a:spcAft>
              <a:buClr>
                <a:schemeClr val="lt1"/>
              </a:buClr>
              <a:buSzPts val="10000"/>
              <a:buNone/>
              <a:defRPr sz="10000">
                <a:solidFill>
                  <a:schemeClr val="lt1"/>
                </a:solidFill>
              </a:defRPr>
            </a:lvl3pPr>
            <a:lvl4pPr lvl="3" rtl="0">
              <a:spcBef>
                <a:spcPts val="0"/>
              </a:spcBef>
              <a:spcAft>
                <a:spcPts val="0"/>
              </a:spcAft>
              <a:buClr>
                <a:schemeClr val="lt1"/>
              </a:buClr>
              <a:buSzPts val="10000"/>
              <a:buNone/>
              <a:defRPr sz="10000">
                <a:solidFill>
                  <a:schemeClr val="lt1"/>
                </a:solidFill>
              </a:defRPr>
            </a:lvl4pPr>
            <a:lvl5pPr lvl="4" rtl="0">
              <a:spcBef>
                <a:spcPts val="0"/>
              </a:spcBef>
              <a:spcAft>
                <a:spcPts val="0"/>
              </a:spcAft>
              <a:buClr>
                <a:schemeClr val="lt1"/>
              </a:buClr>
              <a:buSzPts val="10000"/>
              <a:buNone/>
              <a:defRPr sz="10000">
                <a:solidFill>
                  <a:schemeClr val="lt1"/>
                </a:solidFill>
              </a:defRPr>
            </a:lvl5pPr>
            <a:lvl6pPr lvl="5" rtl="0">
              <a:spcBef>
                <a:spcPts val="0"/>
              </a:spcBef>
              <a:spcAft>
                <a:spcPts val="0"/>
              </a:spcAft>
              <a:buClr>
                <a:schemeClr val="lt1"/>
              </a:buClr>
              <a:buSzPts val="10000"/>
              <a:buNone/>
              <a:defRPr sz="10000">
                <a:solidFill>
                  <a:schemeClr val="lt1"/>
                </a:solidFill>
              </a:defRPr>
            </a:lvl6pPr>
            <a:lvl7pPr lvl="6" rtl="0">
              <a:spcBef>
                <a:spcPts val="0"/>
              </a:spcBef>
              <a:spcAft>
                <a:spcPts val="0"/>
              </a:spcAft>
              <a:buClr>
                <a:schemeClr val="lt1"/>
              </a:buClr>
              <a:buSzPts val="10000"/>
              <a:buNone/>
              <a:defRPr sz="10000">
                <a:solidFill>
                  <a:schemeClr val="lt1"/>
                </a:solidFill>
              </a:defRPr>
            </a:lvl7pPr>
            <a:lvl8pPr lvl="7" rtl="0">
              <a:spcBef>
                <a:spcPts val="0"/>
              </a:spcBef>
              <a:spcAft>
                <a:spcPts val="0"/>
              </a:spcAft>
              <a:buClr>
                <a:schemeClr val="lt1"/>
              </a:buClr>
              <a:buSzPts val="10000"/>
              <a:buNone/>
              <a:defRPr sz="10000">
                <a:solidFill>
                  <a:schemeClr val="lt1"/>
                </a:solidFill>
              </a:defRPr>
            </a:lvl8pPr>
            <a:lvl9pPr lvl="8" rtl="0">
              <a:spcBef>
                <a:spcPts val="0"/>
              </a:spcBef>
              <a:spcAft>
                <a:spcPts val="0"/>
              </a:spcAft>
              <a:buClr>
                <a:schemeClr val="lt1"/>
              </a:buClr>
              <a:buSzPts val="10000"/>
              <a:buNone/>
              <a:defRPr sz="10000">
                <a:solidFill>
                  <a:schemeClr val="lt1"/>
                </a:solidFill>
              </a:defRPr>
            </a:lvl9pPr>
          </a:lstStyle>
          <a:p>
            <a:r>
              <a:t>xx%</a:t>
            </a:r>
          </a:p>
        </p:txBody>
      </p:sp>
      <p:sp>
        <p:nvSpPr>
          <p:cNvPr id="122" name="Google Shape;122;p24"/>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Clr>
                <a:schemeClr val="accent2"/>
              </a:buClr>
              <a:buSzPts val="1300"/>
              <a:buChar char="●"/>
              <a:defRPr>
                <a:solidFill>
                  <a:schemeClr val="accent2"/>
                </a:solidFill>
              </a:defRPr>
            </a:lvl1pPr>
            <a:lvl2pPr marL="914400" lvl="1" indent="-298450" rtl="0">
              <a:spcBef>
                <a:spcPts val="0"/>
              </a:spcBef>
              <a:spcAft>
                <a:spcPts val="0"/>
              </a:spcAft>
              <a:buClr>
                <a:schemeClr val="accent2"/>
              </a:buClr>
              <a:buSzPts val="1100"/>
              <a:buChar char="○"/>
              <a:defRPr>
                <a:solidFill>
                  <a:schemeClr val="accent2"/>
                </a:solidFill>
              </a:defRPr>
            </a:lvl2pPr>
            <a:lvl3pPr marL="1371600" lvl="2" indent="-298450" rtl="0">
              <a:spcBef>
                <a:spcPts val="0"/>
              </a:spcBef>
              <a:spcAft>
                <a:spcPts val="0"/>
              </a:spcAft>
              <a:buClr>
                <a:schemeClr val="accent2"/>
              </a:buClr>
              <a:buSzPts val="1100"/>
              <a:buChar char="■"/>
              <a:defRPr>
                <a:solidFill>
                  <a:schemeClr val="accent2"/>
                </a:solidFill>
              </a:defRPr>
            </a:lvl3pPr>
            <a:lvl4pPr marL="1828800" lvl="3" indent="-298450" rtl="0">
              <a:spcBef>
                <a:spcPts val="0"/>
              </a:spcBef>
              <a:spcAft>
                <a:spcPts val="0"/>
              </a:spcAft>
              <a:buClr>
                <a:schemeClr val="accent2"/>
              </a:buClr>
              <a:buSzPts val="1100"/>
              <a:buChar char="●"/>
              <a:defRPr>
                <a:solidFill>
                  <a:schemeClr val="accent2"/>
                </a:solidFill>
              </a:defRPr>
            </a:lvl4pPr>
            <a:lvl5pPr marL="2286000" lvl="4" indent="-298450" rtl="0">
              <a:spcBef>
                <a:spcPts val="0"/>
              </a:spcBef>
              <a:spcAft>
                <a:spcPts val="0"/>
              </a:spcAft>
              <a:buClr>
                <a:schemeClr val="accent2"/>
              </a:buClr>
              <a:buSzPts val="1100"/>
              <a:buChar char="○"/>
              <a:defRPr>
                <a:solidFill>
                  <a:schemeClr val="accent2"/>
                </a:solidFill>
              </a:defRPr>
            </a:lvl5pPr>
            <a:lvl6pPr marL="2743200" lvl="5" indent="-298450" rtl="0">
              <a:spcBef>
                <a:spcPts val="0"/>
              </a:spcBef>
              <a:spcAft>
                <a:spcPts val="0"/>
              </a:spcAft>
              <a:buClr>
                <a:schemeClr val="accent2"/>
              </a:buClr>
              <a:buSzPts val="1100"/>
              <a:buChar char="■"/>
              <a:defRPr>
                <a:solidFill>
                  <a:schemeClr val="accent2"/>
                </a:solidFill>
              </a:defRPr>
            </a:lvl6pPr>
            <a:lvl7pPr marL="3200400" lvl="6" indent="-298450" rtl="0">
              <a:spcBef>
                <a:spcPts val="0"/>
              </a:spcBef>
              <a:spcAft>
                <a:spcPts val="0"/>
              </a:spcAft>
              <a:buClr>
                <a:schemeClr val="accent2"/>
              </a:buClr>
              <a:buSzPts val="1100"/>
              <a:buChar char="●"/>
              <a:defRPr>
                <a:solidFill>
                  <a:schemeClr val="accent2"/>
                </a:solidFill>
              </a:defRPr>
            </a:lvl7pPr>
            <a:lvl8pPr marL="3657600" lvl="7" indent="-298450" rtl="0">
              <a:spcBef>
                <a:spcPts val="0"/>
              </a:spcBef>
              <a:spcAft>
                <a:spcPts val="0"/>
              </a:spcAft>
              <a:buClr>
                <a:schemeClr val="accent2"/>
              </a:buClr>
              <a:buSzPts val="1100"/>
              <a:buChar char="○"/>
              <a:defRPr>
                <a:solidFill>
                  <a:schemeClr val="accent2"/>
                </a:solidFill>
              </a:defRPr>
            </a:lvl8pPr>
            <a:lvl9pPr marL="4114800" lvl="8" indent="-298450" rtl="0">
              <a:spcBef>
                <a:spcPts val="0"/>
              </a:spcBef>
              <a:spcAft>
                <a:spcPts val="0"/>
              </a:spcAft>
              <a:buClr>
                <a:schemeClr val="accent2"/>
              </a:buClr>
              <a:buSzPts val="1100"/>
              <a:buChar char="■"/>
              <a:defRPr>
                <a:solidFill>
                  <a:schemeClr val="accent2"/>
                </a:solidFill>
              </a:defRPr>
            </a:lvl9pPr>
          </a:lstStyle>
          <a:p>
            <a:endParaRPr/>
          </a:p>
        </p:txBody>
      </p:sp>
      <p:sp>
        <p:nvSpPr>
          <p:cNvPr id="123" name="Google Shape;123;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4"/>
        <p:cNvGrpSpPr/>
        <p:nvPr/>
      </p:nvGrpSpPr>
      <p:grpSpPr>
        <a:xfrm>
          <a:off x="0" y="0"/>
          <a:ext cx="0" cy="0"/>
          <a:chOff x="0" y="0"/>
          <a:chExt cx="0" cy="0"/>
        </a:xfrm>
      </p:grpSpPr>
      <p:sp>
        <p:nvSpPr>
          <p:cNvPr id="125" name="Google Shape;125;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6"/>
        <p:cNvGrpSpPr/>
        <p:nvPr/>
      </p:nvGrpSpPr>
      <p:grpSpPr>
        <a:xfrm>
          <a:off x="0" y="0"/>
          <a:ext cx="0" cy="0"/>
          <a:chOff x="0" y="0"/>
          <a:chExt cx="0" cy="0"/>
        </a:xfrm>
      </p:grpSpPr>
      <p:sp>
        <p:nvSpPr>
          <p:cNvPr id="127" name="Google Shape;127;p26"/>
          <p:cNvSpPr txBox="1">
            <a:spLocks noGrp="1"/>
          </p:cNvSpPr>
          <p:nvPr>
            <p:ph type="title"/>
          </p:nvPr>
        </p:nvSpPr>
        <p:spPr>
          <a:xfrm>
            <a:off x="762000" y="3429000"/>
            <a:ext cx="6781800" cy="12003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rgbClr val="262626"/>
              </a:buClr>
              <a:buSzPts val="1800"/>
              <a:buNone/>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128" name="Google Shape;128;p26"/>
          <p:cNvSpPr txBox="1">
            <a:spLocks noGrp="1"/>
          </p:cNvSpPr>
          <p:nvPr>
            <p:ph type="body" idx="1"/>
          </p:nvPr>
        </p:nvSpPr>
        <p:spPr>
          <a:xfrm>
            <a:off x="762000" y="514350"/>
            <a:ext cx="7543800" cy="2914800"/>
          </a:xfrm>
          <a:prstGeom prst="rect">
            <a:avLst/>
          </a:prstGeom>
          <a:noFill/>
          <a:ln>
            <a:noFill/>
          </a:ln>
        </p:spPr>
        <p:txBody>
          <a:bodyPr spcFirstLastPara="1" wrap="square" lIns="91425" tIns="45700" rIns="91425" bIns="45700" anchor="ctr" anchorCtr="0">
            <a:normAutofit/>
          </a:bodyPr>
          <a:lstStyle>
            <a:lvl1pPr marL="457200" lvl="0" indent="-342900" algn="l" rtl="0">
              <a:spcBef>
                <a:spcPts val="360"/>
              </a:spcBef>
              <a:spcAft>
                <a:spcPts val="0"/>
              </a:spcAft>
              <a:buSzPts val="1800"/>
              <a:buChar char="●"/>
              <a:defRPr/>
            </a:lvl1pPr>
            <a:lvl2pPr marL="914400" lvl="1" indent="-342900" algn="l" rtl="0">
              <a:spcBef>
                <a:spcPts val="1200"/>
              </a:spcBef>
              <a:spcAft>
                <a:spcPts val="0"/>
              </a:spcAft>
              <a:buSzPts val="1800"/>
              <a:buChar char="○"/>
              <a:defRPr/>
            </a:lvl2pPr>
            <a:lvl3pPr marL="1371600" lvl="2" indent="-342900" algn="l" rtl="0">
              <a:spcBef>
                <a:spcPts val="1200"/>
              </a:spcBef>
              <a:spcAft>
                <a:spcPts val="0"/>
              </a:spcAft>
              <a:buSzPts val="1800"/>
              <a:buChar char="■"/>
              <a:defRPr/>
            </a:lvl3pPr>
            <a:lvl4pPr marL="1828800" lvl="3" indent="-342900" algn="l" rtl="0">
              <a:spcBef>
                <a:spcPts val="1200"/>
              </a:spcBef>
              <a:spcAft>
                <a:spcPts val="0"/>
              </a:spcAft>
              <a:buSzPts val="1800"/>
              <a:buChar char="●"/>
              <a:defRPr/>
            </a:lvl4pPr>
            <a:lvl5pPr marL="2286000" lvl="4" indent="-342900" algn="l" rtl="0">
              <a:spcBef>
                <a:spcPts val="1200"/>
              </a:spcBef>
              <a:spcAft>
                <a:spcPts val="0"/>
              </a:spcAft>
              <a:buSzPts val="1800"/>
              <a:buChar char="○"/>
              <a:defRPr/>
            </a:lvl5pPr>
            <a:lvl6pPr marL="2743200" lvl="5" indent="-342900" algn="l" rtl="0">
              <a:spcBef>
                <a:spcPts val="1200"/>
              </a:spcBef>
              <a:spcAft>
                <a:spcPts val="0"/>
              </a:spcAft>
              <a:buSzPts val="1800"/>
              <a:buChar char="■"/>
              <a:defRPr/>
            </a:lvl6pPr>
            <a:lvl7pPr marL="3200400" lvl="6" indent="-342900" algn="l" rtl="0">
              <a:spcBef>
                <a:spcPts val="1200"/>
              </a:spcBef>
              <a:spcAft>
                <a:spcPts val="0"/>
              </a:spcAft>
              <a:buSzPts val="1800"/>
              <a:buChar char="●"/>
              <a:defRPr/>
            </a:lvl7pPr>
            <a:lvl8pPr marL="3657600" lvl="7" indent="-342900" algn="l" rtl="0">
              <a:spcBef>
                <a:spcPts val="1200"/>
              </a:spcBef>
              <a:spcAft>
                <a:spcPts val="0"/>
              </a:spcAft>
              <a:buSzPts val="1800"/>
              <a:buChar char="○"/>
              <a:defRPr/>
            </a:lvl8pPr>
            <a:lvl9pPr marL="4114800" lvl="8" indent="-342900" algn="l" rtl="0">
              <a:spcBef>
                <a:spcPts val="1200"/>
              </a:spcBef>
              <a:spcAft>
                <a:spcPts val="1200"/>
              </a:spcAft>
              <a:buSzPts val="1800"/>
              <a:buChar char="■"/>
              <a:defRPr/>
            </a:lvl9pPr>
          </a:lstStyle>
          <a:p>
            <a:endParaRPr/>
          </a:p>
        </p:txBody>
      </p:sp>
      <p:sp>
        <p:nvSpPr>
          <p:cNvPr id="129" name="Google Shape;129;p26"/>
          <p:cNvSpPr txBox="1">
            <a:spLocks noGrp="1"/>
          </p:cNvSpPr>
          <p:nvPr>
            <p:ph type="dt" idx="10"/>
          </p:nvPr>
        </p:nvSpPr>
        <p:spPr>
          <a:xfrm>
            <a:off x="6248400" y="4656582"/>
            <a:ext cx="2133600" cy="2739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0" name="Google Shape;130;p26"/>
          <p:cNvSpPr txBox="1">
            <a:spLocks noGrp="1"/>
          </p:cNvSpPr>
          <p:nvPr>
            <p:ph type="ftr" idx="11"/>
          </p:nvPr>
        </p:nvSpPr>
        <p:spPr>
          <a:xfrm>
            <a:off x="761999" y="4656582"/>
            <a:ext cx="48738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1" name="Google Shape;131;p26"/>
          <p:cNvSpPr txBox="1">
            <a:spLocks noGrp="1"/>
          </p:cNvSpPr>
          <p:nvPr>
            <p:ph type="sldNum" idx="12"/>
          </p:nvPr>
        </p:nvSpPr>
        <p:spPr>
          <a:xfrm>
            <a:off x="7620000" y="4265676"/>
            <a:ext cx="762000" cy="2739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32"/>
        <p:cNvGrpSpPr/>
        <p:nvPr/>
      </p:nvGrpSpPr>
      <p:grpSpPr>
        <a:xfrm>
          <a:off x="0" y="0"/>
          <a:ext cx="0" cy="0"/>
          <a:chOff x="0" y="0"/>
          <a:chExt cx="0" cy="0"/>
        </a:xfrm>
      </p:grpSpPr>
      <p:sp>
        <p:nvSpPr>
          <p:cNvPr id="133" name="Google Shape;133;p27"/>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7"/>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Proxima Nova"/>
              <a:buNone/>
              <a:defRPr sz="3800" b="1">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35" name="Google Shape;13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36" name="Google Shape;136;p27"/>
          <p:cNvPicPr preferRelativeResize="0"/>
          <p:nvPr/>
        </p:nvPicPr>
        <p:blipFill>
          <a:blip r:embed="rId2">
            <a:alphaModFix/>
          </a:blip>
          <a:stretch>
            <a:fillRect/>
          </a:stretch>
        </p:blipFill>
        <p:spPr>
          <a:xfrm>
            <a:off x="7795375" y="4550425"/>
            <a:ext cx="1225776" cy="5064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3" name="Google Shape;23;p4"/>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4" name="Google Shape;24;p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5" name="Google Shape;25;p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26" name="Google Shape;2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7"/>
        <p:cNvGrpSpPr/>
        <p:nvPr/>
      </p:nvGrpSpPr>
      <p:grpSpPr>
        <a:xfrm>
          <a:off x="0" y="0"/>
          <a:ext cx="0" cy="0"/>
          <a:chOff x="0" y="0"/>
          <a:chExt cx="0" cy="0"/>
        </a:xfrm>
      </p:grpSpPr>
      <p:sp>
        <p:nvSpPr>
          <p:cNvPr id="28" name="Google Shape;28;p5"/>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0" name="Google Shape;30;p5"/>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1" name="Google Shape;31;p5"/>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2" name="Google Shape;32;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
        <p:cNvGrpSpPr/>
        <p:nvPr/>
      </p:nvGrpSpPr>
      <p:grpSpPr>
        <a:xfrm>
          <a:off x="0" y="0"/>
          <a:ext cx="0" cy="0"/>
          <a:chOff x="0" y="0"/>
          <a:chExt cx="0" cy="0"/>
        </a:xfrm>
      </p:grpSpPr>
      <p:sp>
        <p:nvSpPr>
          <p:cNvPr id="34" name="Google Shape;34;p6"/>
          <p:cNvSpPr/>
          <p:nvPr/>
        </p:nvSpPr>
        <p:spPr>
          <a:xfrm>
            <a:off x="0" y="0"/>
            <a:ext cx="9144000" cy="1277100"/>
          </a:xfrm>
          <a:prstGeom prst="rect">
            <a:avLst/>
          </a:prstGeom>
          <a:solidFill>
            <a:srgbClr val="004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Proxima Nova"/>
              <a:buNone/>
              <a:defRPr sz="3800" b="1">
                <a:solidFill>
                  <a:schemeClr val="lt1"/>
                </a:solidFill>
                <a:latin typeface="Proxima Nova"/>
                <a:ea typeface="Proxima Nova"/>
                <a:cs typeface="Proxima Nova"/>
                <a:sym typeface="Proxima Nova"/>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6" name="Google Shape;36;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37" name="Google Shape;37;p6"/>
          <p:cNvPicPr preferRelativeResize="0"/>
          <p:nvPr/>
        </p:nvPicPr>
        <p:blipFill>
          <a:blip r:embed="rId2">
            <a:alphaModFix/>
          </a:blip>
          <a:stretch>
            <a:fillRect/>
          </a:stretch>
        </p:blipFill>
        <p:spPr>
          <a:xfrm>
            <a:off x="7795375" y="4550425"/>
            <a:ext cx="1225776" cy="5064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7"/>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7"/>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1" name="Google Shape;41;p7"/>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0"/>
              </a:spcBef>
              <a:spcAft>
                <a:spcPts val="0"/>
              </a:spcAft>
              <a:buClr>
                <a:schemeClr val="accent2"/>
              </a:buClr>
              <a:buSzPts val="1100"/>
              <a:buChar char="○"/>
              <a:defRPr>
                <a:solidFill>
                  <a:schemeClr val="accent2"/>
                </a:solidFill>
              </a:defRPr>
            </a:lvl2pPr>
            <a:lvl3pPr marL="1371600" lvl="2" indent="-298450">
              <a:spcBef>
                <a:spcPts val="0"/>
              </a:spcBef>
              <a:spcAft>
                <a:spcPts val="0"/>
              </a:spcAft>
              <a:buClr>
                <a:schemeClr val="accent2"/>
              </a:buClr>
              <a:buSzPts val="1100"/>
              <a:buChar char="■"/>
              <a:defRPr>
                <a:solidFill>
                  <a:schemeClr val="accent2"/>
                </a:solidFill>
              </a:defRPr>
            </a:lvl3pPr>
            <a:lvl4pPr marL="1828800" lvl="3" indent="-298450">
              <a:spcBef>
                <a:spcPts val="0"/>
              </a:spcBef>
              <a:spcAft>
                <a:spcPts val="0"/>
              </a:spcAft>
              <a:buClr>
                <a:schemeClr val="accent2"/>
              </a:buClr>
              <a:buSzPts val="1100"/>
              <a:buChar char="●"/>
              <a:defRPr>
                <a:solidFill>
                  <a:schemeClr val="accent2"/>
                </a:solidFill>
              </a:defRPr>
            </a:lvl4pPr>
            <a:lvl5pPr marL="2286000" lvl="4" indent="-298450">
              <a:spcBef>
                <a:spcPts val="0"/>
              </a:spcBef>
              <a:spcAft>
                <a:spcPts val="0"/>
              </a:spcAft>
              <a:buClr>
                <a:schemeClr val="accent2"/>
              </a:buClr>
              <a:buSzPts val="1100"/>
              <a:buChar char="○"/>
              <a:defRPr>
                <a:solidFill>
                  <a:schemeClr val="accent2"/>
                </a:solidFill>
              </a:defRPr>
            </a:lvl5pPr>
            <a:lvl6pPr marL="2743200" lvl="5" indent="-298450">
              <a:spcBef>
                <a:spcPts val="0"/>
              </a:spcBef>
              <a:spcAft>
                <a:spcPts val="0"/>
              </a:spcAft>
              <a:buClr>
                <a:schemeClr val="accent2"/>
              </a:buClr>
              <a:buSzPts val="1100"/>
              <a:buChar char="■"/>
              <a:defRPr>
                <a:solidFill>
                  <a:schemeClr val="accent2"/>
                </a:solidFill>
              </a:defRPr>
            </a:lvl6pPr>
            <a:lvl7pPr marL="3200400" lvl="6" indent="-298450">
              <a:spcBef>
                <a:spcPts val="0"/>
              </a:spcBef>
              <a:spcAft>
                <a:spcPts val="0"/>
              </a:spcAft>
              <a:buClr>
                <a:schemeClr val="accent2"/>
              </a:buClr>
              <a:buSzPts val="1100"/>
              <a:buChar char="●"/>
              <a:defRPr>
                <a:solidFill>
                  <a:schemeClr val="accent2"/>
                </a:solidFill>
              </a:defRPr>
            </a:lvl7pPr>
            <a:lvl8pPr marL="3657600" lvl="7" indent="-298450">
              <a:spcBef>
                <a:spcPts val="0"/>
              </a:spcBef>
              <a:spcAft>
                <a:spcPts val="0"/>
              </a:spcAft>
              <a:buClr>
                <a:schemeClr val="accent2"/>
              </a:buClr>
              <a:buSzPts val="1100"/>
              <a:buChar char="○"/>
              <a:defRPr>
                <a:solidFill>
                  <a:schemeClr val="accent2"/>
                </a:solidFill>
              </a:defRPr>
            </a:lvl8pPr>
            <a:lvl9pPr marL="4114800" lvl="8" indent="-298450">
              <a:spcBef>
                <a:spcPts val="0"/>
              </a:spcBef>
              <a:spcAft>
                <a:spcPts val="0"/>
              </a:spcAft>
              <a:buClr>
                <a:schemeClr val="accent2"/>
              </a:buClr>
              <a:buSzPts val="1100"/>
              <a:buChar char="■"/>
              <a:defRPr>
                <a:solidFill>
                  <a:schemeClr val="accent2"/>
                </a:solidFill>
              </a:defRPr>
            </a:lvl9pPr>
          </a:lstStyle>
          <a:p>
            <a:endParaRPr/>
          </a:p>
        </p:txBody>
      </p:sp>
      <p:sp>
        <p:nvSpPr>
          <p:cNvPr id="42" name="Google Shape;4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43"/>
        <p:cNvGrpSpPr/>
        <p:nvPr/>
      </p:nvGrpSpPr>
      <p:grpSpPr>
        <a:xfrm>
          <a:off x="0" y="0"/>
          <a:ext cx="0" cy="0"/>
          <a:chOff x="0" y="0"/>
          <a:chExt cx="0" cy="0"/>
        </a:xfrm>
      </p:grpSpPr>
      <p:sp>
        <p:nvSpPr>
          <p:cNvPr id="44" name="Google Shape;44;p8"/>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5" name="Google Shape;4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6"/>
        <p:cNvGrpSpPr/>
        <p:nvPr/>
      </p:nvGrpSpPr>
      <p:grpSpPr>
        <a:xfrm>
          <a:off x="0" y="0"/>
          <a:ext cx="0" cy="0"/>
          <a:chOff x="0" y="0"/>
          <a:chExt cx="0" cy="0"/>
        </a:xfrm>
      </p:grpSpPr>
      <p:sp>
        <p:nvSpPr>
          <p:cNvPr id="47" name="Google Shape;47;p9"/>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9"/>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9" name="Google Shape;49;p9"/>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50" name="Google Shape;50;p9"/>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1" name="Google Shape;5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0"/>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5" name="Google Shape;5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7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0" name="Google Shape;70;p1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rtl="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71" name="Google Shape;71;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latin typeface="Roboto"/>
                <a:ea typeface="Roboto"/>
                <a:cs typeface="Roboto"/>
                <a:sym typeface="Roboto"/>
              </a:defRPr>
            </a:lvl1pPr>
            <a:lvl2pPr lvl="1" algn="r" rtl="0">
              <a:buNone/>
              <a:defRPr sz="1000">
                <a:solidFill>
                  <a:schemeClr val="dk2"/>
                </a:solidFill>
                <a:latin typeface="Roboto"/>
                <a:ea typeface="Roboto"/>
                <a:cs typeface="Roboto"/>
                <a:sym typeface="Roboto"/>
              </a:defRPr>
            </a:lvl2pPr>
            <a:lvl3pPr lvl="2" algn="r" rtl="0">
              <a:buNone/>
              <a:defRPr sz="1000">
                <a:solidFill>
                  <a:schemeClr val="dk2"/>
                </a:solidFill>
                <a:latin typeface="Roboto"/>
                <a:ea typeface="Roboto"/>
                <a:cs typeface="Roboto"/>
                <a:sym typeface="Roboto"/>
              </a:defRPr>
            </a:lvl3pPr>
            <a:lvl4pPr lvl="3" algn="r" rtl="0">
              <a:buNone/>
              <a:defRPr sz="1000">
                <a:solidFill>
                  <a:schemeClr val="dk2"/>
                </a:solidFill>
                <a:latin typeface="Roboto"/>
                <a:ea typeface="Roboto"/>
                <a:cs typeface="Roboto"/>
                <a:sym typeface="Roboto"/>
              </a:defRPr>
            </a:lvl4pPr>
            <a:lvl5pPr lvl="4" algn="r" rtl="0">
              <a:buNone/>
              <a:defRPr sz="1000">
                <a:solidFill>
                  <a:schemeClr val="dk2"/>
                </a:solidFill>
                <a:latin typeface="Roboto"/>
                <a:ea typeface="Roboto"/>
                <a:cs typeface="Roboto"/>
                <a:sym typeface="Roboto"/>
              </a:defRPr>
            </a:lvl5pPr>
            <a:lvl6pPr lvl="5" algn="r" rtl="0">
              <a:buNone/>
              <a:defRPr sz="1000">
                <a:solidFill>
                  <a:schemeClr val="dk2"/>
                </a:solidFill>
                <a:latin typeface="Roboto"/>
                <a:ea typeface="Roboto"/>
                <a:cs typeface="Roboto"/>
                <a:sym typeface="Roboto"/>
              </a:defRPr>
            </a:lvl6pPr>
            <a:lvl7pPr lvl="6" algn="r" rtl="0">
              <a:buNone/>
              <a:defRPr sz="1000">
                <a:solidFill>
                  <a:schemeClr val="dk2"/>
                </a:solidFill>
                <a:latin typeface="Roboto"/>
                <a:ea typeface="Roboto"/>
                <a:cs typeface="Roboto"/>
                <a:sym typeface="Roboto"/>
              </a:defRPr>
            </a:lvl7pPr>
            <a:lvl8pPr lvl="7" algn="r" rtl="0">
              <a:buNone/>
              <a:defRPr sz="1000">
                <a:solidFill>
                  <a:schemeClr val="dk2"/>
                </a:solidFill>
                <a:latin typeface="Roboto"/>
                <a:ea typeface="Roboto"/>
                <a:cs typeface="Roboto"/>
                <a:sym typeface="Roboto"/>
              </a:defRPr>
            </a:lvl8pPr>
            <a:lvl9pPr lvl="8" algn="r" rtl="0">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8"/>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Autofit/>
          </a:bodyPr>
          <a:lstStyle/>
          <a:p>
            <a:pPr>
              <a:lnSpc>
                <a:spcPct val="115000"/>
              </a:lnSpc>
              <a:buSzPts val="990"/>
            </a:pPr>
            <a:r>
              <a:rPr lang="en" sz="3450" b="1">
                <a:latin typeface="Proxima Nova"/>
                <a:ea typeface="Proxima Nova"/>
                <a:cs typeface="Proxima Nova"/>
                <a:sym typeface="Proxima Nova"/>
              </a:rPr>
              <a:t>Introduction to KINE 3617</a:t>
            </a:r>
            <a:endParaRPr sz="1800" b="1" i="1">
              <a:latin typeface="Proxima Nova"/>
              <a:ea typeface="Proxima Nova"/>
              <a:cs typeface="Proxima Nova"/>
              <a:sym typeface="Proxima Nova"/>
            </a:endParaRPr>
          </a:p>
          <a:p>
            <a:pPr>
              <a:lnSpc>
                <a:spcPct val="115000"/>
              </a:lnSpc>
              <a:buClr>
                <a:schemeClr val="accent6"/>
              </a:buClr>
            </a:pPr>
            <a:r>
              <a:rPr lang="en" sz="1800" i="1">
                <a:latin typeface="Proxima Nova"/>
                <a:ea typeface="Proxima Nova"/>
                <a:cs typeface="Proxima Nova"/>
                <a:sym typeface="Proxima Nova"/>
              </a:rPr>
              <a:t>Service Learning in Medical Fitness</a:t>
            </a:r>
            <a:endParaRPr lang="en" sz="1800" i="1">
              <a:latin typeface="Proxima Nova"/>
              <a:ea typeface="Proxima Nova"/>
              <a:cs typeface="Proxima Nova"/>
            </a:endParaRPr>
          </a:p>
        </p:txBody>
      </p:sp>
      <p:sp>
        <p:nvSpPr>
          <p:cNvPr id="4" name="Google Shape;68;p13">
            <a:extLst>
              <a:ext uri="{FF2B5EF4-FFF2-40B4-BE49-F238E27FC236}">
                <a16:creationId xmlns:a16="http://schemas.microsoft.com/office/drawing/2014/main" id="{B6E4BC89-1B78-D2F2-54F2-E26BBD1D7FA5}"/>
              </a:ext>
            </a:extLst>
          </p:cNvPr>
          <p:cNvSpPr txBox="1"/>
          <p:nvPr/>
        </p:nvSpPr>
        <p:spPr>
          <a:xfrm>
            <a:off x="224890" y="2160682"/>
            <a:ext cx="4242600" cy="829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311150">
              <a:spcAft>
                <a:spcPts val="114"/>
              </a:spcAft>
            </a:pPr>
            <a:r>
              <a:rPr lang="en-US">
                <a:solidFill>
                  <a:schemeClr val="accent6"/>
                </a:solidFill>
                <a:latin typeface="Proxima Nova"/>
              </a:rPr>
              <a:t>David </a:t>
            </a:r>
            <a:r>
              <a:rPr lang="en-US" err="1">
                <a:solidFill>
                  <a:schemeClr val="accent6"/>
                </a:solidFill>
                <a:latin typeface="Proxima Nova"/>
              </a:rPr>
              <a:t>Luedeka</a:t>
            </a:r>
            <a:r>
              <a:rPr lang="en-US">
                <a:solidFill>
                  <a:schemeClr val="accent6"/>
                </a:solidFill>
                <a:latin typeface="Proxima Nova"/>
              </a:rPr>
              <a:t> PT, DPT, MS, CSCS </a:t>
            </a:r>
          </a:p>
          <a:p>
            <a:pPr marL="457200" indent="-311150">
              <a:spcAft>
                <a:spcPts val="114"/>
              </a:spcAft>
            </a:pPr>
            <a:r>
              <a:rPr lang="en-US">
                <a:solidFill>
                  <a:schemeClr val="accent6"/>
                </a:solidFill>
                <a:latin typeface="Proxima Nova"/>
              </a:rPr>
              <a:t>Keila Strick PT, DPT, CSCS</a:t>
            </a:r>
          </a:p>
          <a:p>
            <a:pPr marL="457200" indent="-311150">
              <a:spcAft>
                <a:spcPts val="114"/>
              </a:spcAft>
            </a:pPr>
            <a:r>
              <a:rPr lang="en-US">
                <a:solidFill>
                  <a:schemeClr val="accent6"/>
                </a:solidFill>
                <a:latin typeface="Proxima Nova"/>
              </a:rPr>
              <a:t>Caroline Williams, PT, DPT, MS, GCS</a:t>
            </a:r>
            <a:endParaRPr lang="en-US">
              <a:solidFill>
                <a:srgbClr val="14A750"/>
              </a:solidFill>
              <a:latin typeface="Proxima Nova"/>
            </a:endParaRPr>
          </a:p>
          <a:p>
            <a:pPr marL="457200" indent="-311150">
              <a:spcAft>
                <a:spcPts val="114"/>
              </a:spcAft>
            </a:pPr>
            <a:r>
              <a:rPr lang="en-US">
                <a:solidFill>
                  <a:schemeClr val="accent6"/>
                </a:solidFill>
                <a:latin typeface="Proxima Nova"/>
              </a:rPr>
              <a:t>Nick Roche, PT, DPT, CSCS</a:t>
            </a:r>
            <a:endParaRPr lang="en-US">
              <a:solidFill>
                <a:srgbClr val="14A750"/>
              </a:solidFill>
              <a:latin typeface="Proxima Nova"/>
            </a:endParaRPr>
          </a:p>
          <a:p>
            <a:pPr marL="0" lvl="0" indent="0" algn="l">
              <a:lnSpc>
                <a:spcPct val="80000"/>
              </a:lnSpc>
              <a:spcBef>
                <a:spcPts val="0"/>
              </a:spcBef>
              <a:spcAft>
                <a:spcPts val="0"/>
              </a:spcAft>
              <a:buNone/>
            </a:pPr>
            <a:endParaRPr lang="en" sz="1350">
              <a:solidFill>
                <a:srgbClr val="626B73"/>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9">
          <a:extLst>
            <a:ext uri="{FF2B5EF4-FFF2-40B4-BE49-F238E27FC236}">
              <a16:creationId xmlns:a16="http://schemas.microsoft.com/office/drawing/2014/main" id="{E711C3D0-3077-C509-BD97-F5D6779B5E7A}"/>
            </a:ext>
          </a:extLst>
        </p:cNvPr>
        <p:cNvGrpSpPr/>
        <p:nvPr/>
      </p:nvGrpSpPr>
      <p:grpSpPr>
        <a:xfrm>
          <a:off x="0" y="0"/>
          <a:ext cx="0" cy="0"/>
          <a:chOff x="0" y="0"/>
          <a:chExt cx="0" cy="0"/>
        </a:xfrm>
      </p:grpSpPr>
      <p:sp>
        <p:nvSpPr>
          <p:cNvPr id="170" name="Google Shape;170;p32">
            <a:extLst>
              <a:ext uri="{FF2B5EF4-FFF2-40B4-BE49-F238E27FC236}">
                <a16:creationId xmlns:a16="http://schemas.microsoft.com/office/drawing/2014/main" id="{5DB26C09-B64F-0EC8-A2D7-E338C4F2E095}"/>
              </a:ext>
            </a:extLst>
          </p:cNvPr>
          <p:cNvSpPr/>
          <p:nvPr/>
        </p:nvSpPr>
        <p:spPr>
          <a:xfrm>
            <a:off x="569775" y="1605600"/>
            <a:ext cx="7155900" cy="3094800"/>
          </a:xfrm>
          <a:prstGeom prst="rect">
            <a:avLst/>
          </a:prstGeom>
          <a:noFill/>
          <a:ln>
            <a:noFill/>
          </a:ln>
        </p:spPr>
        <p:txBody>
          <a:bodyPr spcFirstLastPara="1" wrap="square" lIns="91425" tIns="45700" rIns="91425" bIns="45700" anchor="t" anchorCtr="0">
            <a:noAutofit/>
          </a:bodyPr>
          <a:lstStyle/>
          <a:p>
            <a:pPr marL="457200" marR="0" lvl="0" indent="-355600" algn="l" rtl="0">
              <a:lnSpc>
                <a:spcPct val="115000"/>
              </a:lnSpc>
              <a:spcBef>
                <a:spcPts val="1000"/>
              </a:spcBef>
              <a:spcAft>
                <a:spcPts val="0"/>
              </a:spcAft>
              <a:buClr>
                <a:schemeClr val="accent1"/>
              </a:buClr>
              <a:buSzPts val="2000"/>
              <a:buFont typeface="Proxima Nova Semibold"/>
              <a:buChar char="●"/>
            </a:pPr>
            <a:endParaRPr lang="en" sz="2000">
              <a:solidFill>
                <a:schemeClr val="accent1"/>
              </a:solidFill>
              <a:latin typeface="Proxima Nova Semibold"/>
              <a:ea typeface="Proxima Nova Semibold"/>
              <a:cs typeface="Proxima Nova Semibold"/>
            </a:endParaRPr>
          </a:p>
        </p:txBody>
      </p:sp>
      <p:sp>
        <p:nvSpPr>
          <p:cNvPr id="171" name="Google Shape;171;p32">
            <a:extLst>
              <a:ext uri="{FF2B5EF4-FFF2-40B4-BE49-F238E27FC236}">
                <a16:creationId xmlns:a16="http://schemas.microsoft.com/office/drawing/2014/main" id="{841E2FC3-7E00-1D1C-F969-09FD02626BE7}"/>
              </a:ext>
            </a:extLst>
          </p:cNvPr>
          <p:cNvSpPr txBox="1">
            <a:spLocks noGrp="1"/>
          </p:cNvSpPr>
          <p:nvPr>
            <p:ph type="title"/>
          </p:nvPr>
        </p:nvSpPr>
        <p:spPr>
          <a:xfrm>
            <a:off x="311700" y="291875"/>
            <a:ext cx="8520600" cy="623700"/>
          </a:xfrm>
          <a:prstGeom prst="rect">
            <a:avLst/>
          </a:prstGeom>
        </p:spPr>
        <p:txBody>
          <a:bodyPr spcFirstLastPara="1" wrap="square" lIns="91425" tIns="91425" rIns="91425" bIns="91425" anchor="t" anchorCtr="0">
            <a:normAutofit fontScale="90000"/>
          </a:bodyPr>
          <a:lstStyle/>
          <a:p>
            <a:r>
              <a:rPr lang="en"/>
              <a:t>FCAP at a Glance</a:t>
            </a:r>
            <a:endParaRPr lang="en">
              <a:latin typeface="Proxima Nova"/>
              <a:ea typeface="Proxima Nova"/>
              <a:cs typeface="Proxima Nova"/>
            </a:endParaRPr>
          </a:p>
        </p:txBody>
      </p:sp>
      <p:sp>
        <p:nvSpPr>
          <p:cNvPr id="4" name="Google Shape;170;p32">
            <a:extLst>
              <a:ext uri="{FF2B5EF4-FFF2-40B4-BE49-F238E27FC236}">
                <a16:creationId xmlns:a16="http://schemas.microsoft.com/office/drawing/2014/main" id="{8EFFBA06-A374-BEC3-4685-C988213CB5FF}"/>
              </a:ext>
            </a:extLst>
          </p:cNvPr>
          <p:cNvSpPr/>
          <p:nvPr/>
        </p:nvSpPr>
        <p:spPr>
          <a:xfrm>
            <a:off x="312040" y="1403663"/>
            <a:ext cx="4224257" cy="3094800"/>
          </a:xfrm>
          <a:prstGeom prst="rect">
            <a:avLst/>
          </a:prstGeom>
          <a:noFill/>
          <a:ln>
            <a:noFill/>
          </a:ln>
        </p:spPr>
        <p:txBody>
          <a:bodyPr spcFirstLastPara="1" wrap="square" lIns="91425" tIns="45700" rIns="91425" bIns="45700" anchor="t" anchorCtr="0">
            <a:noAutofit/>
          </a:bodyPr>
          <a:lstStyle/>
          <a:p>
            <a:pPr marL="457200" indent="-355600">
              <a:lnSpc>
                <a:spcPct val="114999"/>
              </a:lnSpc>
              <a:spcBef>
                <a:spcPts val="1000"/>
              </a:spcBef>
              <a:buClr>
                <a:schemeClr val="accent1"/>
              </a:buClr>
              <a:buSzPts val="2000"/>
              <a:buFont typeface="Proxima Nova Semibold"/>
              <a:buChar char="●"/>
            </a:pPr>
            <a:r>
              <a:rPr lang="en" sz="1600">
                <a:solidFill>
                  <a:schemeClr val="accent1"/>
                </a:solidFill>
              </a:rPr>
              <a:t>2 clinics</a:t>
            </a:r>
          </a:p>
          <a:p>
            <a:pPr marL="914400" lvl="1" indent="-355600">
              <a:lnSpc>
                <a:spcPct val="114999"/>
              </a:lnSpc>
              <a:spcBef>
                <a:spcPts val="1000"/>
              </a:spcBef>
              <a:buClr>
                <a:schemeClr val="accent1"/>
              </a:buClr>
              <a:buSzPts val="2000"/>
              <a:buFont typeface="Courier New"/>
              <a:buChar char="o"/>
            </a:pPr>
            <a:r>
              <a:rPr lang="en" sz="1600">
                <a:solidFill>
                  <a:schemeClr val="accent1"/>
                </a:solidFill>
              </a:rPr>
              <a:t>FCAP Crozet: Founded in 2016, adjacent to Innisfree Village </a:t>
            </a:r>
          </a:p>
          <a:p>
            <a:pPr marL="914400" lvl="1" indent="-355600">
              <a:lnSpc>
                <a:spcPct val="114999"/>
              </a:lnSpc>
              <a:spcBef>
                <a:spcPts val="1000"/>
              </a:spcBef>
              <a:buClr>
                <a:schemeClr val="accent1"/>
              </a:buClr>
              <a:buSzPts val="2000"/>
              <a:buFont typeface="Courier New"/>
              <a:buChar char="o"/>
            </a:pPr>
            <a:r>
              <a:rPr lang="en" sz="1600">
                <a:solidFill>
                  <a:schemeClr val="accent1"/>
                </a:solidFill>
                <a:ea typeface="Proxima Nova Semibold"/>
              </a:rPr>
              <a:t>FCAP UVA SHW: Opened in November 2023 </a:t>
            </a:r>
            <a:endParaRPr lang="en">
              <a:solidFill>
                <a:schemeClr val="accent1"/>
              </a:solidFill>
            </a:endParaRPr>
          </a:p>
          <a:p>
            <a:pPr marL="457200" indent="-355600">
              <a:lnSpc>
                <a:spcPct val="114999"/>
              </a:lnSpc>
              <a:spcBef>
                <a:spcPts val="1000"/>
              </a:spcBef>
              <a:buClr>
                <a:schemeClr val="accent1"/>
              </a:buClr>
              <a:buSzPts val="2000"/>
              <a:buFont typeface="Proxima Nova Semibold"/>
              <a:buChar char="●"/>
            </a:pPr>
            <a:r>
              <a:rPr lang="en" sz="1600">
                <a:solidFill>
                  <a:schemeClr val="accent1"/>
                </a:solidFill>
                <a:ea typeface="Proxima Nova Semibold"/>
              </a:rPr>
              <a:t>4 PTs, 100 interns!!</a:t>
            </a:r>
          </a:p>
          <a:p>
            <a:pPr marL="914400" lvl="1" indent="-355600">
              <a:lnSpc>
                <a:spcPct val="114999"/>
              </a:lnSpc>
              <a:spcBef>
                <a:spcPts val="1000"/>
              </a:spcBef>
              <a:buClr>
                <a:schemeClr val="accent1"/>
              </a:buClr>
              <a:buSzPts val="2000"/>
              <a:buFont typeface="Courier New"/>
              <a:buChar char="o"/>
            </a:pPr>
            <a:r>
              <a:rPr lang="en" sz="1600">
                <a:solidFill>
                  <a:schemeClr val="accent1"/>
                </a:solidFill>
                <a:ea typeface="Proxima Nova Semibold"/>
              </a:rPr>
              <a:t>30 current (7 in-training), 70 alumni</a:t>
            </a:r>
            <a:endParaRPr lang="en">
              <a:solidFill>
                <a:schemeClr val="accent1"/>
              </a:solidFill>
            </a:endParaRPr>
          </a:p>
          <a:p>
            <a:pPr marL="457200" indent="-355600">
              <a:lnSpc>
                <a:spcPct val="114999"/>
              </a:lnSpc>
              <a:spcBef>
                <a:spcPts val="1000"/>
              </a:spcBef>
              <a:buClr>
                <a:schemeClr val="accent1"/>
              </a:buClr>
              <a:buSzPts val="2000"/>
              <a:buFont typeface="Proxima Nova Semibold"/>
              <a:buChar char="●"/>
            </a:pPr>
            <a:endParaRPr lang="en" sz="1600">
              <a:solidFill>
                <a:schemeClr val="accent1"/>
              </a:solidFill>
              <a:ea typeface="Proxima Nova Semibold"/>
            </a:endParaRPr>
          </a:p>
          <a:p>
            <a:pPr marL="457200" indent="-355600">
              <a:lnSpc>
                <a:spcPct val="114999"/>
              </a:lnSpc>
              <a:spcBef>
                <a:spcPts val="1000"/>
              </a:spcBef>
              <a:buClr>
                <a:schemeClr val="accent1"/>
              </a:buClr>
              <a:buSzPts val="2000"/>
              <a:buFont typeface="Proxima Nova Semibold"/>
              <a:buChar char="●"/>
            </a:pPr>
            <a:endParaRPr lang="en" sz="1600">
              <a:solidFill>
                <a:schemeClr val="accent1"/>
              </a:solidFill>
              <a:ea typeface="Proxima Nova Semibold"/>
            </a:endParaRPr>
          </a:p>
          <a:p>
            <a:pPr marL="914400" lvl="1" indent="-355600">
              <a:lnSpc>
                <a:spcPct val="114999"/>
              </a:lnSpc>
              <a:spcBef>
                <a:spcPts val="1000"/>
              </a:spcBef>
              <a:buClr>
                <a:schemeClr val="accent1"/>
              </a:buClr>
              <a:buSzPts val="2000"/>
              <a:buFont typeface="Courier New"/>
              <a:buChar char="o"/>
            </a:pPr>
            <a:endParaRPr lang="en" sz="2000">
              <a:solidFill>
                <a:schemeClr val="accent1"/>
              </a:solidFill>
              <a:latin typeface="Proxima Nova Semibold"/>
              <a:ea typeface="Proxima Nova Semibold"/>
            </a:endParaRPr>
          </a:p>
        </p:txBody>
      </p:sp>
      <p:pic>
        <p:nvPicPr>
          <p:cNvPr id="5" name="Picture 4" descr="A group of people posing for a photo&#10;&#10;AI-generated content may be incorrect.">
            <a:extLst>
              <a:ext uri="{FF2B5EF4-FFF2-40B4-BE49-F238E27FC236}">
                <a16:creationId xmlns:a16="http://schemas.microsoft.com/office/drawing/2014/main" id="{1F7ECE5D-0FB1-EC24-E01A-05B07A38F821}"/>
              </a:ext>
            </a:extLst>
          </p:cNvPr>
          <p:cNvPicPr>
            <a:picLocks noChangeAspect="1"/>
          </p:cNvPicPr>
          <p:nvPr/>
        </p:nvPicPr>
        <p:blipFill>
          <a:blip r:embed="rId3"/>
          <a:stretch>
            <a:fillRect/>
          </a:stretch>
        </p:blipFill>
        <p:spPr>
          <a:xfrm>
            <a:off x="4975004" y="1600259"/>
            <a:ext cx="3592372" cy="2702569"/>
          </a:xfrm>
          <a:prstGeom prst="rect">
            <a:avLst/>
          </a:prstGeom>
        </p:spPr>
      </p:pic>
    </p:spTree>
    <p:extLst>
      <p:ext uri="{BB962C8B-B14F-4D97-AF65-F5344CB8AC3E}">
        <p14:creationId xmlns:p14="http://schemas.microsoft.com/office/powerpoint/2010/main" val="2136953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9">
          <a:extLst>
            <a:ext uri="{FF2B5EF4-FFF2-40B4-BE49-F238E27FC236}">
              <a16:creationId xmlns:a16="http://schemas.microsoft.com/office/drawing/2014/main" id="{3CD870B1-7858-D0CC-7C0E-75DB66F7D909}"/>
            </a:ext>
          </a:extLst>
        </p:cNvPr>
        <p:cNvGrpSpPr/>
        <p:nvPr/>
      </p:nvGrpSpPr>
      <p:grpSpPr>
        <a:xfrm>
          <a:off x="0" y="0"/>
          <a:ext cx="0" cy="0"/>
          <a:chOff x="0" y="0"/>
          <a:chExt cx="0" cy="0"/>
        </a:xfrm>
      </p:grpSpPr>
      <p:sp>
        <p:nvSpPr>
          <p:cNvPr id="170" name="Google Shape;170;p32">
            <a:extLst>
              <a:ext uri="{FF2B5EF4-FFF2-40B4-BE49-F238E27FC236}">
                <a16:creationId xmlns:a16="http://schemas.microsoft.com/office/drawing/2014/main" id="{16A437AD-C07B-5625-A631-354A64C0CB7D}"/>
              </a:ext>
            </a:extLst>
          </p:cNvPr>
          <p:cNvSpPr/>
          <p:nvPr/>
        </p:nvSpPr>
        <p:spPr>
          <a:xfrm>
            <a:off x="569775" y="1605600"/>
            <a:ext cx="7155900" cy="3094800"/>
          </a:xfrm>
          <a:prstGeom prst="rect">
            <a:avLst/>
          </a:prstGeom>
          <a:noFill/>
          <a:ln>
            <a:noFill/>
          </a:ln>
        </p:spPr>
        <p:txBody>
          <a:bodyPr spcFirstLastPara="1" wrap="square" lIns="91425" tIns="45700" rIns="91425" bIns="45700" anchor="t" anchorCtr="0">
            <a:noAutofit/>
          </a:bodyPr>
          <a:lstStyle/>
          <a:p>
            <a:pPr marL="457200" marR="0" lvl="0" indent="-355600" algn="l" rtl="0">
              <a:lnSpc>
                <a:spcPct val="115000"/>
              </a:lnSpc>
              <a:spcBef>
                <a:spcPts val="1000"/>
              </a:spcBef>
              <a:spcAft>
                <a:spcPts val="0"/>
              </a:spcAft>
              <a:buClr>
                <a:schemeClr val="accent1"/>
              </a:buClr>
              <a:buSzPts val="2000"/>
              <a:buFont typeface="Proxima Nova Semibold"/>
              <a:buChar char="●"/>
            </a:pPr>
            <a:endParaRPr lang="en" sz="2000">
              <a:solidFill>
                <a:schemeClr val="accent1"/>
              </a:solidFill>
              <a:latin typeface="Proxima Nova Semibold"/>
              <a:ea typeface="Proxima Nova Semibold"/>
              <a:cs typeface="Proxima Nova Semibold"/>
            </a:endParaRPr>
          </a:p>
        </p:txBody>
      </p:sp>
      <p:sp>
        <p:nvSpPr>
          <p:cNvPr id="171" name="Google Shape;171;p32">
            <a:extLst>
              <a:ext uri="{FF2B5EF4-FFF2-40B4-BE49-F238E27FC236}">
                <a16:creationId xmlns:a16="http://schemas.microsoft.com/office/drawing/2014/main" id="{AA0C6F7A-CE8D-B10B-EB97-E92C2714B25B}"/>
              </a:ext>
            </a:extLst>
          </p:cNvPr>
          <p:cNvSpPr txBox="1">
            <a:spLocks noGrp="1"/>
          </p:cNvSpPr>
          <p:nvPr>
            <p:ph type="title"/>
          </p:nvPr>
        </p:nvSpPr>
        <p:spPr>
          <a:xfrm>
            <a:off x="311700" y="291875"/>
            <a:ext cx="8520600" cy="623700"/>
          </a:xfrm>
          <a:prstGeom prst="rect">
            <a:avLst/>
          </a:prstGeom>
        </p:spPr>
        <p:txBody>
          <a:bodyPr spcFirstLastPara="1" wrap="square" lIns="91425" tIns="91425" rIns="91425" bIns="91425" anchor="t" anchorCtr="0">
            <a:normAutofit fontScale="90000"/>
          </a:bodyPr>
          <a:lstStyle/>
          <a:p>
            <a:r>
              <a:rPr lang="en"/>
              <a:t>FCAP Mission Statement</a:t>
            </a:r>
            <a:endParaRPr lang="en">
              <a:latin typeface="Proxima Nova"/>
              <a:ea typeface="Proxima Nova"/>
              <a:cs typeface="Proxima Nova"/>
            </a:endParaRPr>
          </a:p>
        </p:txBody>
      </p:sp>
      <p:sp>
        <p:nvSpPr>
          <p:cNvPr id="4" name="Google Shape;170;p32">
            <a:extLst>
              <a:ext uri="{FF2B5EF4-FFF2-40B4-BE49-F238E27FC236}">
                <a16:creationId xmlns:a16="http://schemas.microsoft.com/office/drawing/2014/main" id="{C698DBAC-ACC3-2FFC-4D04-DC99526811F6}"/>
              </a:ext>
            </a:extLst>
          </p:cNvPr>
          <p:cNvSpPr/>
          <p:nvPr/>
        </p:nvSpPr>
        <p:spPr>
          <a:xfrm>
            <a:off x="3568807" y="1912533"/>
            <a:ext cx="4827072" cy="2257122"/>
          </a:xfrm>
          <a:prstGeom prst="rect">
            <a:avLst/>
          </a:prstGeom>
          <a:noFill/>
          <a:ln>
            <a:noFill/>
          </a:ln>
        </p:spPr>
        <p:txBody>
          <a:bodyPr spcFirstLastPara="1" wrap="square" lIns="91425" tIns="45700" rIns="91425" bIns="45700" anchor="t" anchorCtr="0">
            <a:noAutofit/>
          </a:bodyPr>
          <a:lstStyle/>
          <a:p>
            <a:pPr marL="101600" algn="ctr">
              <a:lnSpc>
                <a:spcPct val="114999"/>
              </a:lnSpc>
              <a:spcBef>
                <a:spcPts val="1000"/>
              </a:spcBef>
              <a:buSzPts val="2000"/>
            </a:pPr>
            <a:r>
              <a:rPr lang="en-US" sz="1900" i="1">
                <a:solidFill>
                  <a:srgbClr val="2B2C30"/>
                </a:solidFill>
              </a:rPr>
              <a:t>The Fried Center for the Advancement of Potential provides physical therapy intervention and medical fitness training to persons with and without intellectual disabilities through student intern clinicians in an inclusive environment</a:t>
            </a:r>
            <a:endParaRPr lang="en" sz="1900" i="1"/>
          </a:p>
          <a:p>
            <a:pPr marL="914400" lvl="1" indent="-355600">
              <a:lnSpc>
                <a:spcPct val="114999"/>
              </a:lnSpc>
              <a:spcBef>
                <a:spcPts val="1000"/>
              </a:spcBef>
              <a:buClr>
                <a:schemeClr val="accent1"/>
              </a:buClr>
              <a:buSzPts val="2000"/>
              <a:buFont typeface="Courier New"/>
              <a:buChar char="o"/>
            </a:pPr>
            <a:endParaRPr lang="en" sz="2000">
              <a:solidFill>
                <a:schemeClr val="accent1"/>
              </a:solidFill>
              <a:latin typeface="Proxima Nova Semibold"/>
            </a:endParaRPr>
          </a:p>
        </p:txBody>
      </p:sp>
      <p:grpSp>
        <p:nvGrpSpPr>
          <p:cNvPr id="5" name="Group 4">
            <a:extLst>
              <a:ext uri="{FF2B5EF4-FFF2-40B4-BE49-F238E27FC236}">
                <a16:creationId xmlns:a16="http://schemas.microsoft.com/office/drawing/2014/main" id="{D8DC68C6-0C08-BACA-31B3-7BF8651CA1E4}"/>
              </a:ext>
            </a:extLst>
          </p:cNvPr>
          <p:cNvGrpSpPr/>
          <p:nvPr/>
        </p:nvGrpSpPr>
        <p:grpSpPr>
          <a:xfrm>
            <a:off x="197827" y="1434623"/>
            <a:ext cx="2712874" cy="1550604"/>
            <a:chOff x="6019312" y="6542416"/>
            <a:chExt cx="8332501" cy="5355978"/>
          </a:xfrm>
        </p:grpSpPr>
        <p:pic>
          <p:nvPicPr>
            <p:cNvPr id="6" name="Picture 5">
              <a:extLst>
                <a:ext uri="{FF2B5EF4-FFF2-40B4-BE49-F238E27FC236}">
                  <a16:creationId xmlns:a16="http://schemas.microsoft.com/office/drawing/2014/main" id="{306FD113-000C-32F6-0D94-D91E0FAAEDC0}"/>
                </a:ext>
              </a:extLst>
            </p:cNvPr>
            <p:cNvPicPr>
              <a:picLocks noChangeAspect="1"/>
            </p:cNvPicPr>
            <p:nvPr/>
          </p:nvPicPr>
          <p:blipFill>
            <a:blip r:embed="rId3"/>
            <a:srcRect t="5695" b="5695"/>
            <a:stretch>
              <a:fillRect/>
            </a:stretch>
          </p:blipFill>
          <p:spPr>
            <a:xfrm>
              <a:off x="6019312" y="6542416"/>
              <a:ext cx="8332501" cy="5355978"/>
            </a:xfrm>
            <a:prstGeom prst="rect">
              <a:avLst/>
            </a:prstGeom>
          </p:spPr>
        </p:pic>
      </p:grpSp>
      <p:pic>
        <p:nvPicPr>
          <p:cNvPr id="7" name="Picture 6" descr="A person sitting on a bench with a weight plate in his hand&#10;&#10;AI-generated content may be incorrect.">
            <a:extLst>
              <a:ext uri="{FF2B5EF4-FFF2-40B4-BE49-F238E27FC236}">
                <a16:creationId xmlns:a16="http://schemas.microsoft.com/office/drawing/2014/main" id="{79CAB6B7-4E74-C4EF-1E90-C4807350C1F1}"/>
              </a:ext>
            </a:extLst>
          </p:cNvPr>
          <p:cNvPicPr>
            <a:picLocks noChangeAspect="1"/>
          </p:cNvPicPr>
          <p:nvPr/>
        </p:nvPicPr>
        <p:blipFill>
          <a:blip r:embed="rId4"/>
          <a:srcRect l="-353" t="19593" r="353" b="1647"/>
          <a:stretch>
            <a:fillRect/>
          </a:stretch>
        </p:blipFill>
        <p:spPr>
          <a:xfrm>
            <a:off x="445842" y="3151781"/>
            <a:ext cx="2213987" cy="1837064"/>
          </a:xfrm>
          <a:prstGeom prst="rect">
            <a:avLst/>
          </a:prstGeom>
        </p:spPr>
      </p:pic>
    </p:spTree>
    <p:extLst>
      <p:ext uri="{BB962C8B-B14F-4D97-AF65-F5344CB8AC3E}">
        <p14:creationId xmlns:p14="http://schemas.microsoft.com/office/powerpoint/2010/main" val="4266467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9">
          <a:extLst>
            <a:ext uri="{FF2B5EF4-FFF2-40B4-BE49-F238E27FC236}">
              <a16:creationId xmlns:a16="http://schemas.microsoft.com/office/drawing/2014/main" id="{79FEB6CE-D6B8-E25C-4D81-D4783DE49E9E}"/>
            </a:ext>
          </a:extLst>
        </p:cNvPr>
        <p:cNvGrpSpPr/>
        <p:nvPr/>
      </p:nvGrpSpPr>
      <p:grpSpPr>
        <a:xfrm>
          <a:off x="0" y="0"/>
          <a:ext cx="0" cy="0"/>
          <a:chOff x="0" y="0"/>
          <a:chExt cx="0" cy="0"/>
        </a:xfrm>
      </p:grpSpPr>
      <p:sp>
        <p:nvSpPr>
          <p:cNvPr id="170" name="Google Shape;170;p32">
            <a:extLst>
              <a:ext uri="{FF2B5EF4-FFF2-40B4-BE49-F238E27FC236}">
                <a16:creationId xmlns:a16="http://schemas.microsoft.com/office/drawing/2014/main" id="{97A921BE-3513-45F5-072B-44CCA286D528}"/>
              </a:ext>
            </a:extLst>
          </p:cNvPr>
          <p:cNvSpPr/>
          <p:nvPr/>
        </p:nvSpPr>
        <p:spPr>
          <a:xfrm>
            <a:off x="569775" y="1605600"/>
            <a:ext cx="7155900" cy="3094800"/>
          </a:xfrm>
          <a:prstGeom prst="rect">
            <a:avLst/>
          </a:prstGeom>
          <a:noFill/>
          <a:ln>
            <a:noFill/>
          </a:ln>
        </p:spPr>
        <p:txBody>
          <a:bodyPr spcFirstLastPara="1" wrap="square" lIns="91425" tIns="45700" rIns="91425" bIns="45700" anchor="t" anchorCtr="0">
            <a:noAutofit/>
          </a:bodyPr>
          <a:lstStyle/>
          <a:p>
            <a:pPr marL="457200" marR="0" lvl="0" indent="-355600" algn="l" rtl="0">
              <a:lnSpc>
                <a:spcPct val="115000"/>
              </a:lnSpc>
              <a:spcBef>
                <a:spcPts val="1000"/>
              </a:spcBef>
              <a:spcAft>
                <a:spcPts val="0"/>
              </a:spcAft>
              <a:buClr>
                <a:schemeClr val="accent1"/>
              </a:buClr>
              <a:buSzPts val="2000"/>
              <a:buFont typeface="Proxima Nova Semibold"/>
              <a:buChar char="●"/>
            </a:pPr>
            <a:endParaRPr lang="en" sz="2000">
              <a:solidFill>
                <a:schemeClr val="accent1"/>
              </a:solidFill>
              <a:latin typeface="Proxima Nova Semibold"/>
              <a:ea typeface="Proxima Nova Semibold"/>
              <a:cs typeface="Proxima Nova Semibold"/>
            </a:endParaRPr>
          </a:p>
        </p:txBody>
      </p:sp>
      <p:sp>
        <p:nvSpPr>
          <p:cNvPr id="171" name="Google Shape;171;p32">
            <a:extLst>
              <a:ext uri="{FF2B5EF4-FFF2-40B4-BE49-F238E27FC236}">
                <a16:creationId xmlns:a16="http://schemas.microsoft.com/office/drawing/2014/main" id="{882EB107-75B4-B036-5D13-DA050D56C0A8}"/>
              </a:ext>
            </a:extLst>
          </p:cNvPr>
          <p:cNvSpPr txBox="1">
            <a:spLocks noGrp="1"/>
          </p:cNvSpPr>
          <p:nvPr>
            <p:ph type="title"/>
          </p:nvPr>
        </p:nvSpPr>
        <p:spPr>
          <a:xfrm>
            <a:off x="311700" y="291875"/>
            <a:ext cx="8520600" cy="623700"/>
          </a:xfrm>
          <a:prstGeom prst="rect">
            <a:avLst/>
          </a:prstGeom>
        </p:spPr>
        <p:txBody>
          <a:bodyPr spcFirstLastPara="1" wrap="square" lIns="91425" tIns="91425" rIns="91425" bIns="91425" anchor="t" anchorCtr="0">
            <a:normAutofit fontScale="90000"/>
          </a:bodyPr>
          <a:lstStyle/>
          <a:p>
            <a:r>
              <a:rPr lang="en"/>
              <a:t>Fried Center at Crozet</a:t>
            </a:r>
            <a:endParaRPr lang="en">
              <a:latin typeface="Proxima Nova"/>
              <a:ea typeface="Proxima Nova"/>
              <a:cs typeface="Proxima Nova"/>
            </a:endParaRPr>
          </a:p>
        </p:txBody>
      </p:sp>
      <p:pic>
        <p:nvPicPr>
          <p:cNvPr id="6" name="Picture 5" descr="A person standing on a machine&#10;&#10;AI-generated content may be incorrect.">
            <a:extLst>
              <a:ext uri="{FF2B5EF4-FFF2-40B4-BE49-F238E27FC236}">
                <a16:creationId xmlns:a16="http://schemas.microsoft.com/office/drawing/2014/main" id="{5DC96626-B7F7-28C8-9602-38955656103D}"/>
              </a:ext>
            </a:extLst>
          </p:cNvPr>
          <p:cNvPicPr>
            <a:picLocks noChangeAspect="1"/>
          </p:cNvPicPr>
          <p:nvPr/>
        </p:nvPicPr>
        <p:blipFill>
          <a:blip r:embed="rId3"/>
          <a:srcRect t="-72" r="18416" b="-66"/>
          <a:stretch>
            <a:fillRect/>
          </a:stretch>
        </p:blipFill>
        <p:spPr>
          <a:xfrm>
            <a:off x="5707783" y="1261638"/>
            <a:ext cx="3436835" cy="3864598"/>
          </a:xfrm>
          <a:prstGeom prst="rect">
            <a:avLst/>
          </a:prstGeom>
        </p:spPr>
      </p:pic>
      <p:sp>
        <p:nvSpPr>
          <p:cNvPr id="8" name="Freeform 4" descr="A person flexing his muscles&#10;&#10;AI-generated content may be incorrect.">
            <a:extLst>
              <a:ext uri="{FF2B5EF4-FFF2-40B4-BE49-F238E27FC236}">
                <a16:creationId xmlns:a16="http://schemas.microsoft.com/office/drawing/2014/main" id="{E44209B3-A0AB-CB62-F799-9069B3097EBE}"/>
              </a:ext>
            </a:extLst>
          </p:cNvPr>
          <p:cNvSpPr/>
          <p:nvPr/>
        </p:nvSpPr>
        <p:spPr>
          <a:xfrm>
            <a:off x="2383340" y="1261638"/>
            <a:ext cx="1971640" cy="2199977"/>
          </a:xfrm>
          <a:custGeom>
            <a:avLst/>
            <a:gdLst/>
            <a:ahLst/>
            <a:cxnLst/>
            <a:rect l="l" t="t" r="r" b="b"/>
            <a:pathLst>
              <a:path w="3943280" h="4399954">
                <a:moveTo>
                  <a:pt x="0" y="0"/>
                </a:moveTo>
                <a:lnTo>
                  <a:pt x="3943280" y="0"/>
                </a:lnTo>
                <a:lnTo>
                  <a:pt x="3943280" y="4399954"/>
                </a:lnTo>
                <a:lnTo>
                  <a:pt x="0" y="4399954"/>
                </a:lnTo>
                <a:lnTo>
                  <a:pt x="0" y="0"/>
                </a:lnTo>
                <a:close/>
              </a:path>
            </a:pathLst>
          </a:custGeom>
          <a:blipFill>
            <a:blip r:embed="rId4"/>
            <a:stretch>
              <a:fillRect l="-18723" t="-44477" r="-2184"/>
            </a:stretch>
          </a:blipFill>
        </p:spPr>
        <p:txBody>
          <a:bodyPr/>
          <a:lstStyle/>
          <a:p>
            <a:endParaRPr lang="en-US"/>
          </a:p>
        </p:txBody>
      </p:sp>
      <p:sp>
        <p:nvSpPr>
          <p:cNvPr id="18" name="Freeform 9" descr="Two women posing for a picture&#10;&#10;AI-generated content may be incorrect.">
            <a:extLst>
              <a:ext uri="{FF2B5EF4-FFF2-40B4-BE49-F238E27FC236}">
                <a16:creationId xmlns:a16="http://schemas.microsoft.com/office/drawing/2014/main" id="{575CEC25-1CA1-AD1A-9523-D84A709ADB6E}"/>
              </a:ext>
            </a:extLst>
          </p:cNvPr>
          <p:cNvSpPr/>
          <p:nvPr/>
        </p:nvSpPr>
        <p:spPr>
          <a:xfrm>
            <a:off x="-2211" y="1261638"/>
            <a:ext cx="2391504" cy="3187186"/>
          </a:xfrm>
          <a:custGeom>
            <a:avLst/>
            <a:gdLst/>
            <a:ahLst/>
            <a:cxnLst/>
            <a:rect l="l" t="t" r="r" b="b"/>
            <a:pathLst>
              <a:path w="4211507" h="5648091">
                <a:moveTo>
                  <a:pt x="0" y="0"/>
                </a:moveTo>
                <a:lnTo>
                  <a:pt x="4211507" y="0"/>
                </a:lnTo>
                <a:lnTo>
                  <a:pt x="4211507" y="5648091"/>
                </a:lnTo>
                <a:lnTo>
                  <a:pt x="0" y="5648091"/>
                </a:lnTo>
                <a:lnTo>
                  <a:pt x="0" y="0"/>
                </a:lnTo>
                <a:close/>
              </a:path>
            </a:pathLst>
          </a:custGeom>
          <a:blipFill>
            <a:blip r:embed="rId5"/>
            <a:stretch>
              <a:fillRect t="-11167" r="-11815"/>
            </a:stretch>
          </a:blipFill>
        </p:spPr>
        <p:txBody>
          <a:bodyPr/>
          <a:lstStyle/>
          <a:p>
            <a:endParaRPr lang="en-US"/>
          </a:p>
        </p:txBody>
      </p:sp>
      <p:sp>
        <p:nvSpPr>
          <p:cNvPr id="22" name="Freeform 11" descr="Two men posing for a picture&#10;&#10;AI-generated content may be incorrect.">
            <a:extLst>
              <a:ext uri="{FF2B5EF4-FFF2-40B4-BE49-F238E27FC236}">
                <a16:creationId xmlns:a16="http://schemas.microsoft.com/office/drawing/2014/main" id="{B3F04CEA-0780-06FA-A66B-6A702448E59B}"/>
              </a:ext>
            </a:extLst>
          </p:cNvPr>
          <p:cNvSpPr/>
          <p:nvPr/>
        </p:nvSpPr>
        <p:spPr>
          <a:xfrm>
            <a:off x="4148811" y="1261638"/>
            <a:ext cx="1887048" cy="2829678"/>
          </a:xfrm>
          <a:custGeom>
            <a:avLst/>
            <a:gdLst/>
            <a:ahLst/>
            <a:cxnLst/>
            <a:rect l="l" t="t" r="r" b="b"/>
            <a:pathLst>
              <a:path w="3178785" h="5171202">
                <a:moveTo>
                  <a:pt x="0" y="0"/>
                </a:moveTo>
                <a:lnTo>
                  <a:pt x="3178785" y="0"/>
                </a:lnTo>
                <a:lnTo>
                  <a:pt x="3178785" y="5171202"/>
                </a:lnTo>
                <a:lnTo>
                  <a:pt x="0" y="5171202"/>
                </a:lnTo>
                <a:lnTo>
                  <a:pt x="0" y="0"/>
                </a:lnTo>
                <a:close/>
              </a:path>
            </a:pathLst>
          </a:custGeom>
          <a:blipFill>
            <a:blip r:embed="rId6"/>
            <a:stretch>
              <a:fillRect l="-14812" r="-10914" b="-2875"/>
            </a:stretch>
          </a:blipFill>
        </p:spPr>
        <p:txBody>
          <a:bodyPr/>
          <a:lstStyle/>
          <a:p>
            <a:endParaRPr lang="en-US"/>
          </a:p>
        </p:txBody>
      </p:sp>
      <p:pic>
        <p:nvPicPr>
          <p:cNvPr id="2" name="Picture 1">
            <a:extLst>
              <a:ext uri="{FF2B5EF4-FFF2-40B4-BE49-F238E27FC236}">
                <a16:creationId xmlns:a16="http://schemas.microsoft.com/office/drawing/2014/main" id="{6A1844EB-B01D-5EEA-B7EA-C212F520F6F8}"/>
              </a:ext>
            </a:extLst>
          </p:cNvPr>
          <p:cNvPicPr>
            <a:picLocks noChangeAspect="1"/>
          </p:cNvPicPr>
          <p:nvPr/>
        </p:nvPicPr>
        <p:blipFill>
          <a:blip r:embed="rId7"/>
          <a:srcRect l="-63" t="16077"/>
          <a:stretch>
            <a:fillRect/>
          </a:stretch>
        </p:blipFill>
        <p:spPr>
          <a:xfrm>
            <a:off x="3688282" y="3458194"/>
            <a:ext cx="3238951" cy="1784308"/>
          </a:xfrm>
          <a:prstGeom prst="rect">
            <a:avLst/>
          </a:prstGeom>
        </p:spPr>
      </p:pic>
      <p:pic>
        <p:nvPicPr>
          <p:cNvPr id="5" name="Picture 4" descr="Innisfree Village: Lifesharing Community Jobs in Virginia">
            <a:extLst>
              <a:ext uri="{FF2B5EF4-FFF2-40B4-BE49-F238E27FC236}">
                <a16:creationId xmlns:a16="http://schemas.microsoft.com/office/drawing/2014/main" id="{5AE9065C-FAF1-6B68-0B50-A4BAE730F6F1}"/>
              </a:ext>
            </a:extLst>
          </p:cNvPr>
          <p:cNvPicPr>
            <a:picLocks noChangeAspect="1"/>
          </p:cNvPicPr>
          <p:nvPr/>
        </p:nvPicPr>
        <p:blipFill>
          <a:blip r:embed="rId8"/>
          <a:stretch>
            <a:fillRect/>
          </a:stretch>
        </p:blipFill>
        <p:spPr>
          <a:xfrm>
            <a:off x="965" y="3044079"/>
            <a:ext cx="3954216" cy="2081742"/>
          </a:xfrm>
          <a:prstGeom prst="rect">
            <a:avLst/>
          </a:prstGeom>
        </p:spPr>
      </p:pic>
    </p:spTree>
    <p:extLst>
      <p:ext uri="{BB962C8B-B14F-4D97-AF65-F5344CB8AC3E}">
        <p14:creationId xmlns:p14="http://schemas.microsoft.com/office/powerpoint/2010/main" val="1543961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9">
          <a:extLst>
            <a:ext uri="{FF2B5EF4-FFF2-40B4-BE49-F238E27FC236}">
              <a16:creationId xmlns:a16="http://schemas.microsoft.com/office/drawing/2014/main" id="{4FE9FC90-7BD7-41B8-61C2-D5494C5B5C83}"/>
            </a:ext>
          </a:extLst>
        </p:cNvPr>
        <p:cNvGrpSpPr/>
        <p:nvPr/>
      </p:nvGrpSpPr>
      <p:grpSpPr>
        <a:xfrm>
          <a:off x="0" y="0"/>
          <a:ext cx="0" cy="0"/>
          <a:chOff x="0" y="0"/>
          <a:chExt cx="0" cy="0"/>
        </a:xfrm>
      </p:grpSpPr>
      <p:sp>
        <p:nvSpPr>
          <p:cNvPr id="170" name="Google Shape;170;p32">
            <a:extLst>
              <a:ext uri="{FF2B5EF4-FFF2-40B4-BE49-F238E27FC236}">
                <a16:creationId xmlns:a16="http://schemas.microsoft.com/office/drawing/2014/main" id="{159D3113-2ED9-6813-BE85-BD1B9AF4AA8B}"/>
              </a:ext>
            </a:extLst>
          </p:cNvPr>
          <p:cNvSpPr/>
          <p:nvPr/>
        </p:nvSpPr>
        <p:spPr>
          <a:xfrm>
            <a:off x="569775" y="1605600"/>
            <a:ext cx="7155900" cy="3094800"/>
          </a:xfrm>
          <a:prstGeom prst="rect">
            <a:avLst/>
          </a:prstGeom>
          <a:noFill/>
          <a:ln>
            <a:noFill/>
          </a:ln>
        </p:spPr>
        <p:txBody>
          <a:bodyPr spcFirstLastPara="1" wrap="square" lIns="91425" tIns="45700" rIns="91425" bIns="45700" anchor="t" anchorCtr="0">
            <a:noAutofit/>
          </a:bodyPr>
          <a:lstStyle/>
          <a:p>
            <a:pPr marL="457200" marR="0" lvl="0" indent="-355600" algn="l" rtl="0">
              <a:lnSpc>
                <a:spcPct val="115000"/>
              </a:lnSpc>
              <a:spcBef>
                <a:spcPts val="1000"/>
              </a:spcBef>
              <a:spcAft>
                <a:spcPts val="0"/>
              </a:spcAft>
              <a:buClr>
                <a:schemeClr val="accent1"/>
              </a:buClr>
              <a:buSzPts val="2000"/>
              <a:buFont typeface="Proxima Nova Semibold"/>
              <a:buChar char="●"/>
            </a:pPr>
            <a:endParaRPr lang="en" sz="2000">
              <a:solidFill>
                <a:schemeClr val="accent1"/>
              </a:solidFill>
              <a:latin typeface="Proxima Nova Semibold"/>
              <a:ea typeface="Proxima Nova Semibold"/>
              <a:cs typeface="Proxima Nova Semibold"/>
            </a:endParaRPr>
          </a:p>
        </p:txBody>
      </p:sp>
      <p:sp>
        <p:nvSpPr>
          <p:cNvPr id="171" name="Google Shape;171;p32">
            <a:extLst>
              <a:ext uri="{FF2B5EF4-FFF2-40B4-BE49-F238E27FC236}">
                <a16:creationId xmlns:a16="http://schemas.microsoft.com/office/drawing/2014/main" id="{8CFC68DF-9DB5-5073-2422-B028ED8EDA8B}"/>
              </a:ext>
            </a:extLst>
          </p:cNvPr>
          <p:cNvSpPr txBox="1">
            <a:spLocks noGrp="1"/>
          </p:cNvSpPr>
          <p:nvPr>
            <p:ph type="title"/>
          </p:nvPr>
        </p:nvSpPr>
        <p:spPr>
          <a:xfrm>
            <a:off x="311700" y="291875"/>
            <a:ext cx="8520600" cy="623700"/>
          </a:xfrm>
          <a:prstGeom prst="rect">
            <a:avLst/>
          </a:prstGeom>
        </p:spPr>
        <p:txBody>
          <a:bodyPr spcFirstLastPara="1" wrap="square" lIns="91425" tIns="91425" rIns="91425" bIns="91425" anchor="t" anchorCtr="0">
            <a:normAutofit fontScale="90000"/>
          </a:bodyPr>
          <a:lstStyle/>
          <a:p>
            <a:r>
              <a:rPr lang="en"/>
              <a:t>Fried Center at UVA SHW</a:t>
            </a:r>
            <a:endParaRPr lang="en">
              <a:latin typeface="Proxima Nova"/>
              <a:ea typeface="Proxima Nova"/>
              <a:cs typeface="Proxima Nova"/>
            </a:endParaRPr>
          </a:p>
        </p:txBody>
      </p:sp>
      <p:pic>
        <p:nvPicPr>
          <p:cNvPr id="4" name="Picture 3" descr="A person jumping in the air&#10;&#10;AI-generated content may be incorrect.">
            <a:extLst>
              <a:ext uri="{FF2B5EF4-FFF2-40B4-BE49-F238E27FC236}">
                <a16:creationId xmlns:a16="http://schemas.microsoft.com/office/drawing/2014/main" id="{0758892D-317C-AF86-D11D-F21253389159}"/>
              </a:ext>
            </a:extLst>
          </p:cNvPr>
          <p:cNvPicPr>
            <a:picLocks noChangeAspect="1"/>
          </p:cNvPicPr>
          <p:nvPr/>
        </p:nvPicPr>
        <p:blipFill>
          <a:blip r:embed="rId3"/>
          <a:srcRect t="3" r="-100" b="8385"/>
          <a:stretch>
            <a:fillRect/>
          </a:stretch>
        </p:blipFill>
        <p:spPr>
          <a:xfrm>
            <a:off x="833182" y="1284054"/>
            <a:ext cx="7289159" cy="4439516"/>
          </a:xfrm>
          <a:prstGeom prst="rect">
            <a:avLst/>
          </a:prstGeom>
        </p:spPr>
      </p:pic>
      <p:pic>
        <p:nvPicPr>
          <p:cNvPr id="7" name="Picture 6" descr="A person standing on a machine with a person in the background&#10;&#10;AI-generated content may be incorrect.">
            <a:extLst>
              <a:ext uri="{FF2B5EF4-FFF2-40B4-BE49-F238E27FC236}">
                <a16:creationId xmlns:a16="http://schemas.microsoft.com/office/drawing/2014/main" id="{647DE2B8-D284-6AF2-ED22-7A586303E79F}"/>
              </a:ext>
            </a:extLst>
          </p:cNvPr>
          <p:cNvPicPr>
            <a:picLocks noChangeAspect="1"/>
          </p:cNvPicPr>
          <p:nvPr/>
        </p:nvPicPr>
        <p:blipFill>
          <a:blip r:embed="rId4"/>
          <a:srcRect l="22832" t="1251" r="-673" b="10334"/>
          <a:stretch>
            <a:fillRect/>
          </a:stretch>
        </p:blipFill>
        <p:spPr>
          <a:xfrm>
            <a:off x="577" y="3501816"/>
            <a:ext cx="2776469" cy="2180382"/>
          </a:xfrm>
          <a:prstGeom prst="rect">
            <a:avLst/>
          </a:prstGeom>
        </p:spPr>
      </p:pic>
      <p:pic>
        <p:nvPicPr>
          <p:cNvPr id="3" name="Picture 2" descr="A person stretching her legs in a gym&#10;&#10;AI-generated content may be incorrect.">
            <a:extLst>
              <a:ext uri="{FF2B5EF4-FFF2-40B4-BE49-F238E27FC236}">
                <a16:creationId xmlns:a16="http://schemas.microsoft.com/office/drawing/2014/main" id="{C5766726-FDA5-5255-FFB0-CDA3AF3D9C3F}"/>
              </a:ext>
            </a:extLst>
          </p:cNvPr>
          <p:cNvPicPr>
            <a:picLocks noChangeAspect="1"/>
          </p:cNvPicPr>
          <p:nvPr/>
        </p:nvPicPr>
        <p:blipFill>
          <a:blip r:embed="rId5"/>
          <a:stretch>
            <a:fillRect/>
          </a:stretch>
        </p:blipFill>
        <p:spPr>
          <a:xfrm>
            <a:off x="5829231" y="1283917"/>
            <a:ext cx="3317968" cy="2481720"/>
          </a:xfrm>
          <a:prstGeom prst="rect">
            <a:avLst/>
          </a:prstGeom>
        </p:spPr>
      </p:pic>
      <p:pic>
        <p:nvPicPr>
          <p:cNvPr id="5" name="Picture 4" descr="A group of women sitting in chairs and a television&#10;&#10;AI-generated content may be incorrect.">
            <a:extLst>
              <a:ext uri="{FF2B5EF4-FFF2-40B4-BE49-F238E27FC236}">
                <a16:creationId xmlns:a16="http://schemas.microsoft.com/office/drawing/2014/main" id="{1211A1F0-A986-A21C-FECB-0B3F7DA3A92F}"/>
              </a:ext>
            </a:extLst>
          </p:cNvPr>
          <p:cNvPicPr>
            <a:picLocks noChangeAspect="1"/>
          </p:cNvPicPr>
          <p:nvPr/>
        </p:nvPicPr>
        <p:blipFill>
          <a:blip r:embed="rId6"/>
          <a:srcRect t="-181" r="4007"/>
          <a:stretch>
            <a:fillRect/>
          </a:stretch>
        </p:blipFill>
        <p:spPr>
          <a:xfrm>
            <a:off x="5890567" y="3464061"/>
            <a:ext cx="3255139" cy="2258764"/>
          </a:xfrm>
          <a:prstGeom prst="rect">
            <a:avLst/>
          </a:prstGeom>
        </p:spPr>
      </p:pic>
      <p:pic>
        <p:nvPicPr>
          <p:cNvPr id="6" name="Picture 5" descr="A room with a plant and a television&#10;&#10;AI-generated content may be incorrect.">
            <a:extLst>
              <a:ext uri="{FF2B5EF4-FFF2-40B4-BE49-F238E27FC236}">
                <a16:creationId xmlns:a16="http://schemas.microsoft.com/office/drawing/2014/main" id="{BEF74F07-223F-282B-B508-9A71392938C1}"/>
              </a:ext>
            </a:extLst>
          </p:cNvPr>
          <p:cNvPicPr>
            <a:picLocks noChangeAspect="1"/>
          </p:cNvPicPr>
          <p:nvPr/>
        </p:nvPicPr>
        <p:blipFill>
          <a:blip r:embed="rId7"/>
          <a:srcRect l="16463" t="90" r="-477"/>
          <a:stretch>
            <a:fillRect/>
          </a:stretch>
        </p:blipFill>
        <p:spPr>
          <a:xfrm>
            <a:off x="0" y="1285875"/>
            <a:ext cx="2768787" cy="2182273"/>
          </a:xfrm>
          <a:prstGeom prst="rect">
            <a:avLst/>
          </a:prstGeom>
        </p:spPr>
      </p:pic>
    </p:spTree>
    <p:extLst>
      <p:ext uri="{BB962C8B-B14F-4D97-AF65-F5344CB8AC3E}">
        <p14:creationId xmlns:p14="http://schemas.microsoft.com/office/powerpoint/2010/main" val="3376275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3"/>
          <p:cNvSpPr txBox="1">
            <a:spLocks noGrp="1"/>
          </p:cNvSpPr>
          <p:nvPr>
            <p:ph type="ctrTitle"/>
          </p:nvPr>
        </p:nvSpPr>
        <p:spPr>
          <a:xfrm>
            <a:off x="311700" y="1126275"/>
            <a:ext cx="8520600" cy="128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450"/>
              <a:t>Intro to Evolutionary Mismatch Theory  </a:t>
            </a:r>
            <a:endParaRPr sz="3450"/>
          </a:p>
        </p:txBody>
      </p:sp>
      <p:cxnSp>
        <p:nvCxnSpPr>
          <p:cNvPr id="177" name="Google Shape;177;p33"/>
          <p:cNvCxnSpPr/>
          <p:nvPr/>
        </p:nvCxnSpPr>
        <p:spPr>
          <a:xfrm>
            <a:off x="311700" y="1999800"/>
            <a:ext cx="6774600" cy="132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34"/>
          <p:cNvPicPr preferRelativeResize="0"/>
          <p:nvPr/>
        </p:nvPicPr>
        <p:blipFill rotWithShape="1">
          <a:blip r:embed="rId3">
            <a:alphaModFix amt="9000"/>
          </a:blip>
          <a:srcRect/>
          <a:stretch/>
        </p:blipFill>
        <p:spPr>
          <a:xfrm>
            <a:off x="1531274" y="1613850"/>
            <a:ext cx="6256074" cy="2977900"/>
          </a:xfrm>
          <a:prstGeom prst="rect">
            <a:avLst/>
          </a:prstGeom>
          <a:noFill/>
          <a:ln>
            <a:noFill/>
          </a:ln>
        </p:spPr>
      </p:pic>
      <p:sp>
        <p:nvSpPr>
          <p:cNvPr id="184" name="Google Shape;184;p34"/>
          <p:cNvSpPr txBox="1">
            <a:spLocks noGrp="1"/>
          </p:cNvSpPr>
          <p:nvPr>
            <p:ph type="title"/>
          </p:nvPr>
        </p:nvSpPr>
        <p:spPr>
          <a:xfrm>
            <a:off x="311700" y="237825"/>
            <a:ext cx="8520600" cy="6237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262626"/>
              </a:buClr>
              <a:buSzPts val="5400"/>
              <a:buFont typeface="Arial Narrow"/>
              <a:buNone/>
            </a:pPr>
            <a:r>
              <a:rPr lang="en" sz="3600">
                <a:latin typeface="Proxima Nova"/>
                <a:ea typeface="Proxima Nova"/>
                <a:cs typeface="Proxima Nova"/>
                <a:sym typeface="Proxima Nova"/>
              </a:rPr>
              <a:t>Evolution Defined</a:t>
            </a:r>
            <a:br>
              <a:rPr lang="en" sz="3600">
                <a:latin typeface="Proxima Nova"/>
                <a:ea typeface="Proxima Nova"/>
                <a:cs typeface="Proxima Nova"/>
                <a:sym typeface="Proxima Nova"/>
              </a:rPr>
            </a:br>
            <a:endParaRPr sz="3600">
              <a:latin typeface="Proxima Nova"/>
              <a:ea typeface="Proxima Nova"/>
              <a:cs typeface="Proxima Nova"/>
              <a:sym typeface="Proxima Nova"/>
            </a:endParaRPr>
          </a:p>
        </p:txBody>
      </p:sp>
      <p:sp>
        <p:nvSpPr>
          <p:cNvPr id="185" name="Google Shape;185;p34"/>
          <p:cNvSpPr txBox="1"/>
          <p:nvPr/>
        </p:nvSpPr>
        <p:spPr>
          <a:xfrm>
            <a:off x="627466" y="1613850"/>
            <a:ext cx="7696200" cy="1915800"/>
          </a:xfrm>
          <a:prstGeom prst="rect">
            <a:avLst/>
          </a:prstGeom>
          <a:noFill/>
          <a:ln>
            <a:noFill/>
          </a:ln>
        </p:spPr>
        <p:txBody>
          <a:bodyPr spcFirstLastPara="1" wrap="square" lIns="91425" tIns="45700" rIns="91425" bIns="45700" anchor="t" anchorCtr="0">
            <a:noAutofit/>
          </a:bodyPr>
          <a:lstStyle/>
          <a:p>
            <a:pPr marL="457200" marR="0" lvl="0" indent="-355600" algn="l" rtl="0">
              <a:lnSpc>
                <a:spcPct val="115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Simply put = change over time </a:t>
            </a:r>
            <a:endParaRPr sz="2000">
              <a:solidFill>
                <a:schemeClr val="accent6"/>
              </a:solidFill>
              <a:latin typeface="Proxima Nova"/>
              <a:ea typeface="Proxima Nova"/>
              <a:cs typeface="Proxima Nova"/>
              <a:sym typeface="Proxima Nova"/>
            </a:endParaRPr>
          </a:p>
          <a:p>
            <a:pPr marL="457200" marR="0" lvl="0" indent="-355600" algn="l" rtl="0">
              <a:lnSpc>
                <a:spcPct val="115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Purpose of evolution is not to seek perfection, but to continue the survival of the species. </a:t>
            </a:r>
            <a:endParaRPr sz="2000">
              <a:solidFill>
                <a:schemeClr val="accent6"/>
              </a:solidFill>
              <a:latin typeface="Proxima Nova"/>
              <a:ea typeface="Proxima Nova"/>
              <a:cs typeface="Proxima Nova"/>
              <a:sym typeface="Proxima Nova"/>
            </a:endParaRPr>
          </a:p>
          <a:p>
            <a:pPr marL="457200" marR="0" lvl="0" indent="-355600" algn="l" rtl="0">
              <a:lnSpc>
                <a:spcPct val="115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The reproductive success of a species is determined by how its specific features interact with its environment </a:t>
            </a:r>
            <a:endParaRPr sz="2000">
              <a:solidFill>
                <a:schemeClr val="accent6"/>
              </a:solidFill>
              <a:latin typeface="Proxima Nova"/>
              <a:ea typeface="Proxima Nova"/>
              <a:cs typeface="Proxima Nova"/>
              <a:sym typeface="Proxima Nov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5"/>
          <p:cNvSpPr txBox="1">
            <a:spLocks noGrp="1"/>
          </p:cNvSpPr>
          <p:nvPr>
            <p:ph type="title"/>
          </p:nvPr>
        </p:nvSpPr>
        <p:spPr>
          <a:xfrm>
            <a:off x="311700" y="237825"/>
            <a:ext cx="8520600" cy="6237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000000"/>
              </a:buClr>
              <a:buSzPts val="4860"/>
              <a:buFont typeface="Arial Narrow"/>
              <a:buNone/>
            </a:pPr>
            <a:r>
              <a:rPr lang="en" sz="3620"/>
              <a:t>Variability, Feature &amp; Adaptations</a:t>
            </a:r>
            <a:endParaRPr sz="3620">
              <a:latin typeface="Proxima Nova"/>
              <a:ea typeface="Proxima Nova"/>
              <a:cs typeface="Proxima Nova"/>
              <a:sym typeface="Proxima Nova"/>
            </a:endParaRPr>
          </a:p>
        </p:txBody>
      </p:sp>
      <p:sp>
        <p:nvSpPr>
          <p:cNvPr id="191" name="Google Shape;191;p35"/>
          <p:cNvSpPr txBox="1"/>
          <p:nvPr/>
        </p:nvSpPr>
        <p:spPr>
          <a:xfrm>
            <a:off x="311700" y="1708225"/>
            <a:ext cx="8229600" cy="2550600"/>
          </a:xfrm>
          <a:prstGeom prst="rect">
            <a:avLst/>
          </a:prstGeom>
          <a:noFill/>
          <a:ln>
            <a:noFill/>
          </a:ln>
        </p:spPr>
        <p:txBody>
          <a:bodyPr spcFirstLastPara="1" wrap="square" lIns="91425" tIns="45700" rIns="91425" bIns="45700" anchor="t" anchorCtr="0">
            <a:noAutofit/>
          </a:bodyPr>
          <a:lstStyle/>
          <a:p>
            <a:pPr marL="457200" lvl="0" indent="-361950" algn="l" rtl="0">
              <a:lnSpc>
                <a:spcPct val="115000"/>
              </a:lnSpc>
              <a:spcBef>
                <a:spcPts val="0"/>
              </a:spcBef>
              <a:spcAft>
                <a:spcPts val="0"/>
              </a:spcAft>
              <a:buClr>
                <a:schemeClr val="accent6"/>
              </a:buClr>
              <a:buSzPts val="2100"/>
              <a:buFont typeface="Proxima Nova"/>
              <a:buChar char="●"/>
            </a:pPr>
            <a:r>
              <a:rPr lang="en" sz="2100" b="1">
                <a:solidFill>
                  <a:schemeClr val="accent6"/>
                </a:solidFill>
                <a:latin typeface="Proxima Nova"/>
                <a:ea typeface="Proxima Nova"/>
                <a:cs typeface="Proxima Nova"/>
                <a:sym typeface="Proxima Nova"/>
              </a:rPr>
              <a:t>Variability </a:t>
            </a:r>
            <a:endParaRPr sz="2100" b="1">
              <a:solidFill>
                <a:schemeClr val="accent6"/>
              </a:solidFill>
              <a:latin typeface="Proxima Nova"/>
              <a:ea typeface="Proxima Nova"/>
              <a:cs typeface="Proxima Nova"/>
              <a:sym typeface="Proxima Nova"/>
            </a:endParaRPr>
          </a:p>
          <a:p>
            <a:pPr marL="914400" lvl="1" indent="-361950" algn="l" rtl="0">
              <a:lnSpc>
                <a:spcPct val="115000"/>
              </a:lnSpc>
              <a:spcBef>
                <a:spcPts val="0"/>
              </a:spcBef>
              <a:spcAft>
                <a:spcPts val="0"/>
              </a:spcAft>
              <a:buClr>
                <a:schemeClr val="accent6"/>
              </a:buClr>
              <a:buSzPts val="2100"/>
              <a:buFont typeface="Proxima Nova"/>
              <a:buChar char="○"/>
            </a:pPr>
            <a:r>
              <a:rPr lang="en" sz="2100">
                <a:solidFill>
                  <a:schemeClr val="accent6"/>
                </a:solidFill>
                <a:latin typeface="Proxima Nova"/>
                <a:ea typeface="Proxima Nova"/>
                <a:cs typeface="Proxima Nova"/>
                <a:sym typeface="Proxima Nova"/>
              </a:rPr>
              <a:t>We are all different</a:t>
            </a:r>
            <a:endParaRPr sz="2100">
              <a:solidFill>
                <a:schemeClr val="accent6"/>
              </a:solidFill>
              <a:latin typeface="Proxima Nova"/>
              <a:ea typeface="Proxima Nova"/>
              <a:cs typeface="Proxima Nova"/>
              <a:sym typeface="Proxima Nova"/>
            </a:endParaRPr>
          </a:p>
          <a:p>
            <a:pPr marL="457200" marR="0" lvl="0" indent="-361950" algn="l" rtl="0">
              <a:lnSpc>
                <a:spcPct val="115000"/>
              </a:lnSpc>
              <a:spcBef>
                <a:spcPts val="0"/>
              </a:spcBef>
              <a:spcAft>
                <a:spcPts val="0"/>
              </a:spcAft>
              <a:buClr>
                <a:schemeClr val="accent6"/>
              </a:buClr>
              <a:buSzPts val="2100"/>
              <a:buFont typeface="Proxima Nova"/>
              <a:buChar char="●"/>
            </a:pPr>
            <a:r>
              <a:rPr lang="en" sz="2100" b="1">
                <a:solidFill>
                  <a:schemeClr val="accent6"/>
                </a:solidFill>
                <a:latin typeface="Proxima Nova"/>
                <a:ea typeface="Proxima Nova"/>
                <a:cs typeface="Proxima Nova"/>
                <a:sym typeface="Proxima Nova"/>
              </a:rPr>
              <a:t>Feature</a:t>
            </a:r>
            <a:r>
              <a:rPr lang="en" sz="2100">
                <a:solidFill>
                  <a:schemeClr val="accent6"/>
                </a:solidFill>
                <a:latin typeface="Proxima Nova"/>
                <a:ea typeface="Proxima Nova"/>
                <a:cs typeface="Proxima Nova"/>
                <a:sym typeface="Proxima Nova"/>
              </a:rPr>
              <a:t> </a:t>
            </a:r>
            <a:endParaRPr sz="2100">
              <a:solidFill>
                <a:schemeClr val="accent6"/>
              </a:solidFill>
              <a:latin typeface="Proxima Nova"/>
              <a:ea typeface="Proxima Nova"/>
              <a:cs typeface="Proxima Nova"/>
              <a:sym typeface="Proxima Nova"/>
            </a:endParaRPr>
          </a:p>
          <a:p>
            <a:pPr marL="914400" marR="0" lvl="1" indent="-361950" algn="l" rtl="0">
              <a:lnSpc>
                <a:spcPct val="115000"/>
              </a:lnSpc>
              <a:spcBef>
                <a:spcPts val="0"/>
              </a:spcBef>
              <a:spcAft>
                <a:spcPts val="0"/>
              </a:spcAft>
              <a:buClr>
                <a:schemeClr val="accent6"/>
              </a:buClr>
              <a:buSzPts val="2100"/>
              <a:buFont typeface="Proxima Nova"/>
              <a:buChar char="○"/>
            </a:pPr>
            <a:r>
              <a:rPr lang="en" sz="2100">
                <a:solidFill>
                  <a:schemeClr val="accent6"/>
                </a:solidFill>
                <a:latin typeface="Proxima Nova"/>
                <a:ea typeface="Proxima Nova"/>
                <a:cs typeface="Proxima Nova"/>
                <a:sym typeface="Proxima Nova"/>
              </a:rPr>
              <a:t>Attributes of a specific individual</a:t>
            </a:r>
            <a:endParaRPr sz="2100">
              <a:solidFill>
                <a:schemeClr val="accent6"/>
              </a:solidFill>
              <a:latin typeface="Proxima Nova"/>
              <a:ea typeface="Proxima Nova"/>
              <a:cs typeface="Proxima Nova"/>
              <a:sym typeface="Proxima Nova"/>
            </a:endParaRPr>
          </a:p>
          <a:p>
            <a:pPr marL="457200" marR="0" lvl="0" indent="-361950" algn="l" rtl="0">
              <a:lnSpc>
                <a:spcPct val="115000"/>
              </a:lnSpc>
              <a:spcBef>
                <a:spcPts val="0"/>
              </a:spcBef>
              <a:spcAft>
                <a:spcPts val="0"/>
              </a:spcAft>
              <a:buClr>
                <a:schemeClr val="accent6"/>
              </a:buClr>
              <a:buSzPts val="2100"/>
              <a:buFont typeface="Proxima Nova"/>
              <a:buChar char="●"/>
            </a:pPr>
            <a:r>
              <a:rPr lang="en" sz="2100" b="1">
                <a:solidFill>
                  <a:schemeClr val="accent6"/>
                </a:solidFill>
                <a:latin typeface="Proxima Nova"/>
                <a:ea typeface="Proxima Nova"/>
                <a:cs typeface="Proxima Nova"/>
                <a:sym typeface="Proxima Nova"/>
              </a:rPr>
              <a:t>Adaptation</a:t>
            </a:r>
            <a:r>
              <a:rPr lang="en" sz="2100">
                <a:solidFill>
                  <a:schemeClr val="accent6"/>
                </a:solidFill>
                <a:latin typeface="Proxima Nova"/>
                <a:ea typeface="Proxima Nova"/>
                <a:cs typeface="Proxima Nova"/>
                <a:sym typeface="Proxima Nova"/>
              </a:rPr>
              <a:t> </a:t>
            </a:r>
            <a:endParaRPr sz="2100">
              <a:solidFill>
                <a:schemeClr val="accent6"/>
              </a:solidFill>
              <a:latin typeface="Proxima Nova"/>
              <a:ea typeface="Proxima Nova"/>
              <a:cs typeface="Proxima Nova"/>
              <a:sym typeface="Proxima Nova"/>
            </a:endParaRPr>
          </a:p>
          <a:p>
            <a:pPr marL="914400" marR="0" lvl="1" indent="-361950" algn="l" rtl="0">
              <a:lnSpc>
                <a:spcPct val="115000"/>
              </a:lnSpc>
              <a:spcBef>
                <a:spcPts val="0"/>
              </a:spcBef>
              <a:spcAft>
                <a:spcPts val="0"/>
              </a:spcAft>
              <a:buClr>
                <a:schemeClr val="accent6"/>
              </a:buClr>
              <a:buSzPts val="2100"/>
              <a:buFont typeface="Proxima Nova"/>
              <a:buChar char="○"/>
            </a:pPr>
            <a:r>
              <a:rPr lang="en" sz="2100">
                <a:solidFill>
                  <a:schemeClr val="accent6"/>
                </a:solidFill>
                <a:latin typeface="Proxima Nova"/>
                <a:ea typeface="Proxima Nova"/>
                <a:cs typeface="Proxima Nova"/>
                <a:sym typeface="Proxima Nova"/>
              </a:rPr>
              <a:t>A feature becomes an adaptation when it promotes survival and reproduction in a given environment </a:t>
            </a:r>
            <a:endParaRPr sz="2100">
              <a:solidFill>
                <a:schemeClr val="accent6"/>
              </a:solidFill>
              <a:latin typeface="Proxima Nova"/>
              <a:ea typeface="Proxima Nova"/>
              <a:cs typeface="Proxima Nova"/>
              <a:sym typeface="Proxima Nova"/>
            </a:endParaRPr>
          </a:p>
          <a:p>
            <a:pPr marL="0" marR="0" lvl="0" indent="0" algn="l" rtl="0">
              <a:lnSpc>
                <a:spcPct val="115000"/>
              </a:lnSpc>
              <a:spcBef>
                <a:spcPts val="0"/>
              </a:spcBef>
              <a:spcAft>
                <a:spcPts val="0"/>
              </a:spcAft>
              <a:buNone/>
            </a:pPr>
            <a:endParaRPr sz="2100">
              <a:solidFill>
                <a:schemeClr val="accent6"/>
              </a:solidFill>
              <a:latin typeface="Proxima Nova"/>
              <a:ea typeface="Proxima Nova"/>
              <a:cs typeface="Proxima Nova"/>
              <a:sym typeface="Proxima Nova"/>
            </a:endParaRPr>
          </a:p>
        </p:txBody>
      </p:sp>
      <p:pic>
        <p:nvPicPr>
          <p:cNvPr id="192" name="Google Shape;192;p35"/>
          <p:cNvPicPr preferRelativeResize="0"/>
          <p:nvPr/>
        </p:nvPicPr>
        <p:blipFill rotWithShape="1">
          <a:blip r:embed="rId3">
            <a:alphaModFix amt="9000"/>
          </a:blip>
          <a:srcRect/>
          <a:stretch/>
        </p:blipFill>
        <p:spPr>
          <a:xfrm>
            <a:off x="1531274" y="1613850"/>
            <a:ext cx="6256074" cy="29779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6"/>
          <p:cNvSpPr txBox="1"/>
          <p:nvPr/>
        </p:nvSpPr>
        <p:spPr>
          <a:xfrm>
            <a:off x="753813" y="957853"/>
            <a:ext cx="7620000" cy="3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199" name="Google Shape;199;p36"/>
          <p:cNvSpPr txBox="1">
            <a:spLocks noGrp="1"/>
          </p:cNvSpPr>
          <p:nvPr>
            <p:ph type="title"/>
          </p:nvPr>
        </p:nvSpPr>
        <p:spPr>
          <a:xfrm>
            <a:off x="311700" y="237825"/>
            <a:ext cx="8520600" cy="6237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262626"/>
              </a:buClr>
              <a:buSzPts val="4860"/>
              <a:buFont typeface="Arial Narrow"/>
              <a:buNone/>
            </a:pPr>
            <a:r>
              <a:rPr lang="en" sz="3600"/>
              <a:t>Let the Adaptations Begin</a:t>
            </a:r>
            <a:endParaRPr sz="3600">
              <a:latin typeface="Proxima Nova"/>
              <a:ea typeface="Proxima Nova"/>
              <a:cs typeface="Proxima Nova"/>
              <a:sym typeface="Proxima Nova"/>
            </a:endParaRPr>
          </a:p>
        </p:txBody>
      </p:sp>
      <p:sp>
        <p:nvSpPr>
          <p:cNvPr id="200" name="Google Shape;200;p36"/>
          <p:cNvSpPr txBox="1"/>
          <p:nvPr/>
        </p:nvSpPr>
        <p:spPr>
          <a:xfrm>
            <a:off x="58825" y="4831475"/>
            <a:ext cx="67794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accent1"/>
                </a:solidFill>
                <a:highlight>
                  <a:srgbClr val="FFFFFF"/>
                </a:highlight>
                <a:latin typeface="Proxima Nova"/>
                <a:ea typeface="Proxima Nova"/>
                <a:cs typeface="Proxima Nova"/>
                <a:sym typeface="Proxima Nova"/>
              </a:rPr>
              <a:t>Lieberman DE. </a:t>
            </a:r>
            <a:r>
              <a:rPr lang="en" sz="800" i="1">
                <a:solidFill>
                  <a:schemeClr val="accent1"/>
                </a:solidFill>
                <a:highlight>
                  <a:srgbClr val="FFFFFF"/>
                </a:highlight>
                <a:latin typeface="Proxima Nova"/>
                <a:ea typeface="Proxima Nova"/>
                <a:cs typeface="Proxima Nova"/>
                <a:sym typeface="Proxima Nova"/>
              </a:rPr>
              <a:t>The Story of the Human Body: Evolution, Health, and Disease</a:t>
            </a:r>
            <a:r>
              <a:rPr lang="en" sz="800">
                <a:solidFill>
                  <a:schemeClr val="accent1"/>
                </a:solidFill>
                <a:highlight>
                  <a:srgbClr val="FFFFFF"/>
                </a:highlight>
                <a:latin typeface="Proxima Nova"/>
                <a:ea typeface="Proxima Nova"/>
                <a:cs typeface="Proxima Nova"/>
                <a:sym typeface="Proxima Nova"/>
              </a:rPr>
              <a:t>. Vintage Books A Division of Random House LLC; 2013.</a:t>
            </a:r>
            <a:endParaRPr sz="800">
              <a:solidFill>
                <a:schemeClr val="accent1"/>
              </a:solidFill>
              <a:latin typeface="Proxima Nova"/>
              <a:ea typeface="Proxima Nova"/>
              <a:cs typeface="Proxima Nova"/>
              <a:sym typeface="Proxima Nova"/>
            </a:endParaRPr>
          </a:p>
        </p:txBody>
      </p:sp>
      <p:sp>
        <p:nvSpPr>
          <p:cNvPr id="201" name="Google Shape;201;p36"/>
          <p:cNvSpPr txBox="1"/>
          <p:nvPr/>
        </p:nvSpPr>
        <p:spPr>
          <a:xfrm>
            <a:off x="311700" y="1400375"/>
            <a:ext cx="8520600" cy="29706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1200"/>
              </a:spcBef>
              <a:spcAft>
                <a:spcPts val="0"/>
              </a:spcAft>
              <a:buClr>
                <a:schemeClr val="accent6"/>
              </a:buClr>
              <a:buSzPts val="2000"/>
              <a:buFont typeface="Proxima Nova"/>
              <a:buChar char="●"/>
            </a:pPr>
            <a:r>
              <a:rPr lang="en" sz="2000" b="1">
                <a:solidFill>
                  <a:schemeClr val="accent6"/>
                </a:solidFill>
                <a:latin typeface="Proxima Nova"/>
                <a:ea typeface="Proxima Nova"/>
                <a:cs typeface="Proxima Nova"/>
                <a:sym typeface="Proxima Nova"/>
              </a:rPr>
              <a:t>6-7 million years ago </a:t>
            </a:r>
            <a:endParaRPr sz="2000" b="1">
              <a:solidFill>
                <a:schemeClr val="accent6"/>
              </a:solidFill>
              <a:latin typeface="Proxima Nova"/>
              <a:ea typeface="Proxima Nova"/>
              <a:cs typeface="Proxima Nova"/>
              <a:sym typeface="Proxima Nova"/>
            </a:endParaRPr>
          </a:p>
          <a:p>
            <a:pPr marL="914400" lvl="1" indent="-355600" algn="l" rtl="0">
              <a:lnSpc>
                <a:spcPct val="115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Diverged from chimps - LCA</a:t>
            </a:r>
            <a:endParaRPr sz="2000">
              <a:solidFill>
                <a:schemeClr val="accent6"/>
              </a:solidFill>
              <a:latin typeface="Proxima Nova"/>
              <a:ea typeface="Proxima Nova"/>
              <a:cs typeface="Proxima Nova"/>
              <a:sym typeface="Proxima Nova"/>
            </a:endParaRPr>
          </a:p>
          <a:p>
            <a:pPr marL="457200" lvl="0" indent="-355600" algn="l" rtl="0">
              <a:lnSpc>
                <a:spcPct val="115000"/>
              </a:lnSpc>
              <a:spcBef>
                <a:spcPts val="0"/>
              </a:spcBef>
              <a:spcAft>
                <a:spcPts val="0"/>
              </a:spcAft>
              <a:buClr>
                <a:schemeClr val="accent6"/>
              </a:buClr>
              <a:buSzPts val="2000"/>
              <a:buFont typeface="Proxima Nova"/>
              <a:buChar char="●"/>
            </a:pPr>
            <a:r>
              <a:rPr lang="en" sz="2000" b="1">
                <a:solidFill>
                  <a:schemeClr val="accent6"/>
                </a:solidFill>
                <a:latin typeface="Proxima Nova"/>
                <a:ea typeface="Proxima Nova"/>
                <a:cs typeface="Proxima Nova"/>
                <a:sym typeface="Proxima Nova"/>
              </a:rPr>
              <a:t>4 million years ago </a:t>
            </a:r>
            <a:endParaRPr sz="2000" b="1">
              <a:solidFill>
                <a:schemeClr val="accent6"/>
              </a:solidFill>
              <a:latin typeface="Proxima Nova"/>
              <a:ea typeface="Proxima Nova"/>
              <a:cs typeface="Proxima Nova"/>
              <a:sym typeface="Proxima Nova"/>
            </a:endParaRPr>
          </a:p>
          <a:p>
            <a:pPr marL="914400" lvl="1" indent="-355600" algn="l" rtl="0">
              <a:lnSpc>
                <a:spcPct val="115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Teeth and head structure changes to consume wider range of food </a:t>
            </a:r>
            <a:endParaRPr sz="2000">
              <a:solidFill>
                <a:schemeClr val="accent6"/>
              </a:solidFill>
              <a:latin typeface="Proxima Nova"/>
              <a:ea typeface="Proxima Nova"/>
              <a:cs typeface="Proxima Nova"/>
              <a:sym typeface="Proxima Nova"/>
            </a:endParaRPr>
          </a:p>
          <a:p>
            <a:pPr marL="457200" lvl="0" indent="-355600" algn="l" rtl="0">
              <a:lnSpc>
                <a:spcPct val="115000"/>
              </a:lnSpc>
              <a:spcBef>
                <a:spcPts val="0"/>
              </a:spcBef>
              <a:spcAft>
                <a:spcPts val="0"/>
              </a:spcAft>
              <a:buClr>
                <a:schemeClr val="accent6"/>
              </a:buClr>
              <a:buSzPts val="2000"/>
              <a:buFont typeface="Proxima Nova"/>
              <a:buChar char="●"/>
            </a:pPr>
            <a:r>
              <a:rPr lang="en" sz="2000" b="1">
                <a:solidFill>
                  <a:schemeClr val="accent6"/>
                </a:solidFill>
                <a:latin typeface="Proxima Nova"/>
                <a:ea typeface="Proxima Nova"/>
                <a:cs typeface="Proxima Nova"/>
                <a:sym typeface="Proxima Nova"/>
              </a:rPr>
              <a:t>2-3 million years ago</a:t>
            </a:r>
            <a:endParaRPr sz="2000" b="1">
              <a:solidFill>
                <a:schemeClr val="accent6"/>
              </a:solidFill>
              <a:latin typeface="Proxima Nova"/>
              <a:ea typeface="Proxima Nova"/>
              <a:cs typeface="Proxima Nova"/>
              <a:sym typeface="Proxima Nova"/>
            </a:endParaRPr>
          </a:p>
          <a:p>
            <a:pPr marL="914400" lvl="1" indent="-355600" algn="l" rtl="0">
              <a:lnSpc>
                <a:spcPct val="115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Hunter gather, further refined bipedalism </a:t>
            </a:r>
            <a:endParaRPr sz="2000">
              <a:solidFill>
                <a:schemeClr val="accent6"/>
              </a:solidFill>
              <a:latin typeface="Proxima Nova"/>
              <a:ea typeface="Proxima Nova"/>
              <a:cs typeface="Proxima Nova"/>
              <a:sym typeface="Proxima Nova"/>
            </a:endParaRPr>
          </a:p>
          <a:p>
            <a:pPr marL="457200" lvl="0" indent="-355600" algn="l" rtl="0">
              <a:lnSpc>
                <a:spcPct val="115000"/>
              </a:lnSpc>
              <a:spcBef>
                <a:spcPts val="0"/>
              </a:spcBef>
              <a:spcAft>
                <a:spcPts val="0"/>
              </a:spcAft>
              <a:buClr>
                <a:schemeClr val="accent6"/>
              </a:buClr>
              <a:buSzPts val="2000"/>
              <a:buFont typeface="Proxima Nova"/>
              <a:buChar char="●"/>
            </a:pPr>
            <a:r>
              <a:rPr lang="en" sz="2000" b="1">
                <a:solidFill>
                  <a:schemeClr val="accent6"/>
                </a:solidFill>
                <a:latin typeface="Proxima Nova"/>
                <a:ea typeface="Proxima Nova"/>
                <a:cs typeface="Proxima Nova"/>
                <a:sym typeface="Proxima Nova"/>
              </a:rPr>
              <a:t>~200,000 years ago </a:t>
            </a:r>
            <a:endParaRPr sz="2000" b="1">
              <a:solidFill>
                <a:schemeClr val="accent6"/>
              </a:solidFill>
              <a:latin typeface="Proxima Nova"/>
              <a:ea typeface="Proxima Nova"/>
              <a:cs typeface="Proxima Nova"/>
              <a:sym typeface="Proxima Nova"/>
            </a:endParaRPr>
          </a:p>
          <a:p>
            <a:pPr marL="914400" lvl="1" indent="-355600" algn="l" rtl="0">
              <a:lnSpc>
                <a:spcPct val="115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Homo Sapiens evolved out of Africa</a:t>
            </a:r>
            <a:endParaRPr sz="2000">
              <a:solidFill>
                <a:schemeClr val="accent6"/>
              </a:solidFill>
              <a:latin typeface="Proxima Nova"/>
              <a:ea typeface="Proxima Nova"/>
              <a:cs typeface="Proxima Nova"/>
              <a:sym typeface="Proxima Nova"/>
            </a:endParaRPr>
          </a:p>
        </p:txBody>
      </p:sp>
      <p:pic>
        <p:nvPicPr>
          <p:cNvPr id="202" name="Google Shape;202;p36"/>
          <p:cNvPicPr preferRelativeResize="0"/>
          <p:nvPr/>
        </p:nvPicPr>
        <p:blipFill rotWithShape="1">
          <a:blip r:embed="rId3">
            <a:alphaModFix amt="9000"/>
          </a:blip>
          <a:srcRect/>
          <a:stretch/>
        </p:blipFill>
        <p:spPr>
          <a:xfrm>
            <a:off x="1531274" y="1613850"/>
            <a:ext cx="6256074" cy="29779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7"/>
          <p:cNvSpPr txBox="1"/>
          <p:nvPr/>
        </p:nvSpPr>
        <p:spPr>
          <a:xfrm>
            <a:off x="685800" y="628650"/>
            <a:ext cx="7772400" cy="3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209" name="Google Shape;209;p37"/>
          <p:cNvSpPr txBox="1">
            <a:spLocks noGrp="1"/>
          </p:cNvSpPr>
          <p:nvPr>
            <p:ph type="title"/>
          </p:nvPr>
        </p:nvSpPr>
        <p:spPr>
          <a:xfrm>
            <a:off x="311700" y="237825"/>
            <a:ext cx="8520600" cy="623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262626"/>
              </a:buClr>
              <a:buSzPts val="4400"/>
              <a:buFont typeface="Arial Narrow"/>
              <a:buNone/>
            </a:pPr>
            <a:r>
              <a:rPr lang="en" sz="3900"/>
              <a:t>Last Common Ancestor</a:t>
            </a:r>
            <a:endParaRPr sz="3900">
              <a:latin typeface="Proxima Nova"/>
              <a:ea typeface="Proxima Nova"/>
              <a:cs typeface="Proxima Nova"/>
              <a:sym typeface="Proxima Nova"/>
            </a:endParaRPr>
          </a:p>
        </p:txBody>
      </p:sp>
      <p:sp>
        <p:nvSpPr>
          <p:cNvPr id="210" name="Google Shape;210;p37"/>
          <p:cNvSpPr txBox="1">
            <a:spLocks noGrp="1"/>
          </p:cNvSpPr>
          <p:nvPr>
            <p:ph type="body" idx="4294967295"/>
          </p:nvPr>
        </p:nvSpPr>
        <p:spPr>
          <a:xfrm>
            <a:off x="311700" y="1416300"/>
            <a:ext cx="7902900" cy="2743800"/>
          </a:xfrm>
          <a:prstGeom prst="rect">
            <a:avLst/>
          </a:prstGeom>
          <a:noFill/>
          <a:ln>
            <a:noFill/>
          </a:ln>
        </p:spPr>
        <p:txBody>
          <a:bodyPr spcFirstLastPara="1" wrap="square" lIns="91425" tIns="45700" rIns="91425" bIns="45700" anchor="ctr" anchorCtr="0">
            <a:noAutofit/>
          </a:bodyPr>
          <a:lstStyle/>
          <a:p>
            <a:pPr marL="457200" lvl="0" indent="-355600" algn="l" rtl="0">
              <a:lnSpc>
                <a:spcPct val="100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Diverged from chimps 6-7 millions year ago</a:t>
            </a:r>
            <a:endParaRPr sz="2000">
              <a:solidFill>
                <a:schemeClr val="accent6"/>
              </a:solidFill>
              <a:latin typeface="Proxima Nova"/>
              <a:ea typeface="Proxima Nova"/>
              <a:cs typeface="Proxima Nova"/>
              <a:sym typeface="Proxima Nova"/>
            </a:endParaRPr>
          </a:p>
          <a:p>
            <a:pPr marL="457200" lvl="0" indent="-355600" algn="l" rtl="0">
              <a:lnSpc>
                <a:spcPct val="100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Humans and chimps share approximately 98% of their genetic code, but we are different</a:t>
            </a:r>
            <a:endParaRPr sz="2000">
              <a:solidFill>
                <a:schemeClr val="accent6"/>
              </a:solidFill>
              <a:latin typeface="Proxima Nova"/>
              <a:ea typeface="Proxima Nova"/>
              <a:cs typeface="Proxima Nova"/>
              <a:sym typeface="Proxima Nova"/>
            </a:endParaRPr>
          </a:p>
          <a:p>
            <a:pPr marL="457200" lvl="0" indent="-355600" algn="l" rtl="0">
              <a:lnSpc>
                <a:spcPct val="100000"/>
              </a:lnSpc>
              <a:spcBef>
                <a:spcPts val="0"/>
              </a:spcBef>
              <a:spcAft>
                <a:spcPts val="0"/>
              </a:spcAft>
              <a:buClr>
                <a:schemeClr val="accent6"/>
              </a:buClr>
              <a:buSzPts val="2000"/>
              <a:buFont typeface="Proxima Nova"/>
              <a:buChar char="●"/>
            </a:pPr>
            <a:r>
              <a:rPr lang="en" sz="2000" i="1">
                <a:solidFill>
                  <a:schemeClr val="accent6"/>
                </a:solidFill>
                <a:latin typeface="Proxima Nova"/>
                <a:ea typeface="Proxima Nova"/>
                <a:cs typeface="Proxima Nova"/>
                <a:sym typeface="Proxima Nova"/>
              </a:rPr>
              <a:t>Why the divergence: energy saving theories?</a:t>
            </a:r>
            <a:endParaRPr sz="2000" i="1">
              <a:solidFill>
                <a:schemeClr val="accent6"/>
              </a:solidFill>
              <a:latin typeface="Proxima Nova"/>
              <a:ea typeface="Proxima Nova"/>
              <a:cs typeface="Proxima Nova"/>
              <a:sym typeface="Proxima Nova"/>
            </a:endParaRPr>
          </a:p>
          <a:p>
            <a:pPr marL="914400" lvl="1" indent="-355600" algn="l" rtl="0">
              <a:lnSpc>
                <a:spcPct val="100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Environmental changes favored chimps that more easily could stand and walk on two legs </a:t>
            </a:r>
            <a:endParaRPr sz="2000">
              <a:solidFill>
                <a:schemeClr val="accent6"/>
              </a:solidFill>
              <a:latin typeface="Proxima Nova"/>
              <a:ea typeface="Proxima Nova"/>
              <a:cs typeface="Proxima Nova"/>
              <a:sym typeface="Proxima Nova"/>
            </a:endParaRPr>
          </a:p>
          <a:p>
            <a:pPr marL="914400" lvl="1" indent="-355600" algn="l" rtl="0">
              <a:lnSpc>
                <a:spcPct val="100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Quadrupedal motion is 4x the energy cost of bipedal</a:t>
            </a:r>
            <a:endParaRPr sz="2000">
              <a:solidFill>
                <a:schemeClr val="accent6"/>
              </a:solidFill>
              <a:latin typeface="Proxima Nova"/>
              <a:ea typeface="Proxima Nova"/>
              <a:cs typeface="Proxima Nova"/>
              <a:sym typeface="Proxima Nova"/>
            </a:endParaRPr>
          </a:p>
          <a:p>
            <a:pPr marL="0" lvl="0" indent="0" algn="l" rtl="0">
              <a:lnSpc>
                <a:spcPct val="100000"/>
              </a:lnSpc>
              <a:spcBef>
                <a:spcPts val="600"/>
              </a:spcBef>
              <a:spcAft>
                <a:spcPts val="0"/>
              </a:spcAft>
              <a:buNone/>
            </a:pPr>
            <a:endParaRPr sz="2000">
              <a:solidFill>
                <a:schemeClr val="accent6"/>
              </a:solidFill>
              <a:latin typeface="Proxima Nova"/>
              <a:ea typeface="Proxima Nova"/>
              <a:cs typeface="Proxima Nova"/>
              <a:sym typeface="Proxima Nova"/>
            </a:endParaRPr>
          </a:p>
        </p:txBody>
      </p:sp>
      <p:sp>
        <p:nvSpPr>
          <p:cNvPr id="211" name="Google Shape;211;p37"/>
          <p:cNvSpPr txBox="1"/>
          <p:nvPr/>
        </p:nvSpPr>
        <p:spPr>
          <a:xfrm>
            <a:off x="0" y="4714875"/>
            <a:ext cx="73725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accent6"/>
              </a:buClr>
              <a:buFont typeface="Arial"/>
              <a:buNone/>
            </a:pPr>
            <a:r>
              <a:rPr lang="en" sz="800">
                <a:solidFill>
                  <a:schemeClr val="accent1"/>
                </a:solidFill>
                <a:highlight>
                  <a:schemeClr val="lt1"/>
                </a:highlight>
                <a:latin typeface="Proxima Nova"/>
                <a:ea typeface="Proxima Nova"/>
                <a:cs typeface="Proxima Nova"/>
                <a:sym typeface="Proxima Nova"/>
              </a:rPr>
              <a:t>Sockol MD, Raichlen DA, Pontzer H. Chimpanzee locomotor energetics and the origin of human bipedalism. </a:t>
            </a:r>
            <a:r>
              <a:rPr lang="en" sz="800" i="1">
                <a:solidFill>
                  <a:schemeClr val="accent1"/>
                </a:solidFill>
                <a:highlight>
                  <a:schemeClr val="lt1"/>
                </a:highlight>
                <a:latin typeface="Proxima Nova"/>
                <a:ea typeface="Proxima Nova"/>
                <a:cs typeface="Proxima Nova"/>
                <a:sym typeface="Proxima Nova"/>
              </a:rPr>
              <a:t>Proc Natl Acad Sci U S A</a:t>
            </a:r>
            <a:r>
              <a:rPr lang="en" sz="800">
                <a:solidFill>
                  <a:schemeClr val="accent1"/>
                </a:solidFill>
                <a:highlight>
                  <a:schemeClr val="lt1"/>
                </a:highlight>
                <a:latin typeface="Proxima Nova"/>
                <a:ea typeface="Proxima Nova"/>
                <a:cs typeface="Proxima Nova"/>
                <a:sym typeface="Proxima Nova"/>
              </a:rPr>
              <a:t>. 2007;104(30):12265-12269.</a:t>
            </a:r>
            <a:endParaRPr sz="800">
              <a:solidFill>
                <a:schemeClr val="accent1"/>
              </a:solidFill>
              <a:latin typeface="Proxima Nova"/>
              <a:ea typeface="Proxima Nova"/>
              <a:cs typeface="Proxima Nova"/>
              <a:sym typeface="Proxima Nova"/>
            </a:endParaRPr>
          </a:p>
        </p:txBody>
      </p:sp>
      <p:pic>
        <p:nvPicPr>
          <p:cNvPr id="212" name="Google Shape;212;p37"/>
          <p:cNvPicPr preferRelativeResize="0"/>
          <p:nvPr/>
        </p:nvPicPr>
        <p:blipFill rotWithShape="1">
          <a:blip r:embed="rId3">
            <a:alphaModFix amt="9000"/>
          </a:blip>
          <a:srcRect/>
          <a:stretch/>
        </p:blipFill>
        <p:spPr>
          <a:xfrm>
            <a:off x="1531274" y="1613850"/>
            <a:ext cx="6256074" cy="29779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8"/>
          <p:cNvSpPr txBox="1">
            <a:spLocks noGrp="1"/>
          </p:cNvSpPr>
          <p:nvPr>
            <p:ph type="title"/>
          </p:nvPr>
        </p:nvSpPr>
        <p:spPr>
          <a:xfrm>
            <a:off x="311700" y="237825"/>
            <a:ext cx="8520600" cy="6237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262626"/>
              </a:buClr>
              <a:buSzPts val="4860"/>
              <a:buFont typeface="Arial Narrow"/>
              <a:buNone/>
            </a:pPr>
            <a:r>
              <a:rPr lang="en" sz="3820"/>
              <a:t>Evolution is Not Perfect</a:t>
            </a:r>
            <a:endParaRPr sz="3820">
              <a:latin typeface="Proxima Nova"/>
              <a:ea typeface="Proxima Nova"/>
              <a:cs typeface="Proxima Nova"/>
              <a:sym typeface="Proxima Nova"/>
            </a:endParaRPr>
          </a:p>
        </p:txBody>
      </p:sp>
      <p:sp>
        <p:nvSpPr>
          <p:cNvPr id="218" name="Google Shape;218;p38"/>
          <p:cNvSpPr txBox="1"/>
          <p:nvPr/>
        </p:nvSpPr>
        <p:spPr>
          <a:xfrm>
            <a:off x="361389" y="1753750"/>
            <a:ext cx="8153400" cy="2977800"/>
          </a:xfrm>
          <a:prstGeom prst="rect">
            <a:avLst/>
          </a:prstGeom>
          <a:noFill/>
          <a:ln>
            <a:noFill/>
          </a:ln>
        </p:spPr>
        <p:txBody>
          <a:bodyPr spcFirstLastPara="1" wrap="square" lIns="91425" tIns="45700" rIns="91425" bIns="45700" anchor="t" anchorCtr="0">
            <a:noAutofit/>
          </a:bodyPr>
          <a:lstStyle/>
          <a:p>
            <a:pPr marL="342900" marR="0" lvl="0" indent="-2921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Human structure has evolved over millions of years </a:t>
            </a:r>
            <a:endParaRPr sz="2000">
              <a:solidFill>
                <a:schemeClr val="accent6"/>
              </a:solidFill>
              <a:latin typeface="Proxima Nova"/>
              <a:ea typeface="Proxima Nova"/>
              <a:cs typeface="Proxima Nova"/>
              <a:sym typeface="Proxima Nova"/>
            </a:endParaRPr>
          </a:p>
          <a:p>
            <a:pPr marL="342900" marR="0" lvl="0" indent="-2921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The environment in which Homo sapiens evolved has varied greatly over this time</a:t>
            </a:r>
            <a:endParaRPr sz="2000">
              <a:solidFill>
                <a:schemeClr val="accent6"/>
              </a:solidFill>
              <a:latin typeface="Proxima Nova"/>
              <a:ea typeface="Proxima Nova"/>
              <a:cs typeface="Proxima Nova"/>
              <a:sym typeface="Proxima Nova"/>
            </a:endParaRPr>
          </a:p>
          <a:p>
            <a:pPr marL="342900" marR="0" lvl="0" indent="-2921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Human structure retains adaptations directly related to survival of the species through the interaction with these past environments.</a:t>
            </a:r>
            <a:endParaRPr sz="2000">
              <a:solidFill>
                <a:schemeClr val="accent6"/>
              </a:solidFill>
              <a:latin typeface="Proxima Nova"/>
              <a:ea typeface="Proxima Nova"/>
              <a:cs typeface="Proxima Nova"/>
              <a:sym typeface="Proxima Nova"/>
            </a:endParaRPr>
          </a:p>
          <a:p>
            <a:pPr marL="0" marR="0" lvl="0" indent="0" algn="l" rtl="0">
              <a:spcBef>
                <a:spcPts val="0"/>
              </a:spcBef>
              <a:spcAft>
                <a:spcPts val="0"/>
              </a:spcAft>
              <a:buNone/>
            </a:pPr>
            <a:endParaRPr sz="2000" i="1" u="none" strike="noStrike" cap="none">
              <a:solidFill>
                <a:schemeClr val="accent6"/>
              </a:solidFill>
              <a:latin typeface="Proxima Nova"/>
              <a:ea typeface="Proxima Nova"/>
              <a:cs typeface="Proxima Nova"/>
              <a:sym typeface="Proxima Nova"/>
            </a:endParaRPr>
          </a:p>
        </p:txBody>
      </p:sp>
      <p:pic>
        <p:nvPicPr>
          <p:cNvPr id="219" name="Google Shape;219;p38"/>
          <p:cNvPicPr preferRelativeResize="0"/>
          <p:nvPr/>
        </p:nvPicPr>
        <p:blipFill rotWithShape="1">
          <a:blip r:embed="rId3">
            <a:alphaModFix amt="9000"/>
          </a:blip>
          <a:srcRect/>
          <a:stretch/>
        </p:blipFill>
        <p:spPr>
          <a:xfrm>
            <a:off x="1531274" y="1613850"/>
            <a:ext cx="6256074" cy="29779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29"/>
          <p:cNvPicPr preferRelativeResize="0"/>
          <p:nvPr/>
        </p:nvPicPr>
        <p:blipFill rotWithShape="1">
          <a:blip r:embed="rId3">
            <a:alphaModFix/>
          </a:blip>
          <a:srcRect t="22360"/>
          <a:stretch/>
        </p:blipFill>
        <p:spPr>
          <a:xfrm>
            <a:off x="7218000" y="2769539"/>
            <a:ext cx="1565151" cy="1821577"/>
          </a:xfrm>
          <a:prstGeom prst="rect">
            <a:avLst/>
          </a:prstGeom>
          <a:noFill/>
          <a:ln>
            <a:noFill/>
          </a:ln>
          <a:effectLst>
            <a:outerShdw blurRad="57150" dist="19050" dir="5400000" algn="bl" rotWithShape="0">
              <a:srgbClr val="000000">
                <a:alpha val="50000"/>
              </a:srgbClr>
            </a:outerShdw>
          </a:effectLst>
        </p:spPr>
      </p:pic>
      <p:sp>
        <p:nvSpPr>
          <p:cNvPr id="148" name="Google Shape;148;p29"/>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Leadership Team!</a:t>
            </a:r>
            <a:endParaRPr/>
          </a:p>
        </p:txBody>
      </p:sp>
      <p:pic>
        <p:nvPicPr>
          <p:cNvPr id="149" name="Google Shape;149;p29" title="FCAPDavidLuedekamar23JLooney-0002.jpg"/>
          <p:cNvPicPr preferRelativeResize="0"/>
          <p:nvPr/>
        </p:nvPicPr>
        <p:blipFill>
          <a:blip r:embed="rId4">
            <a:alphaModFix/>
          </a:blip>
          <a:stretch>
            <a:fillRect/>
          </a:stretch>
        </p:blipFill>
        <p:spPr>
          <a:xfrm>
            <a:off x="1448216" y="1134300"/>
            <a:ext cx="2636160" cy="1758300"/>
          </a:xfrm>
          <a:prstGeom prst="rect">
            <a:avLst/>
          </a:prstGeom>
          <a:noFill/>
          <a:ln>
            <a:noFill/>
          </a:ln>
          <a:effectLst>
            <a:outerShdw blurRad="57150" dist="19050" dir="5400000" algn="bl" rotWithShape="0">
              <a:srgbClr val="000000">
                <a:alpha val="50000"/>
              </a:srgbClr>
            </a:outerShdw>
          </a:effectLst>
        </p:spPr>
      </p:pic>
      <p:pic>
        <p:nvPicPr>
          <p:cNvPr id="150" name="Google Shape;150;p29" title="FCAPBarbaramar23JLooney-0011.jpg"/>
          <p:cNvPicPr preferRelativeResize="0"/>
          <p:nvPr/>
        </p:nvPicPr>
        <p:blipFill>
          <a:blip r:embed="rId5">
            <a:alphaModFix/>
          </a:blip>
          <a:stretch>
            <a:fillRect/>
          </a:stretch>
        </p:blipFill>
        <p:spPr>
          <a:xfrm>
            <a:off x="4491749" y="1134300"/>
            <a:ext cx="2970450" cy="1981250"/>
          </a:xfrm>
          <a:prstGeom prst="rect">
            <a:avLst/>
          </a:prstGeom>
          <a:noFill/>
          <a:ln>
            <a:noFill/>
          </a:ln>
          <a:effectLst>
            <a:outerShdw blurRad="57150" dist="19050" dir="5400000" algn="bl" rotWithShape="0">
              <a:srgbClr val="000000">
                <a:alpha val="50000"/>
              </a:srgbClr>
            </a:outerShdw>
          </a:effectLst>
        </p:spPr>
      </p:pic>
      <p:pic>
        <p:nvPicPr>
          <p:cNvPr id="151" name="Google Shape;151;p29" title="FCAPKeilaStrick27march2023JLooney-0015.jpg"/>
          <p:cNvPicPr preferRelativeResize="0"/>
          <p:nvPr/>
        </p:nvPicPr>
        <p:blipFill>
          <a:blip r:embed="rId6">
            <a:alphaModFix/>
          </a:blip>
          <a:stretch>
            <a:fillRect/>
          </a:stretch>
        </p:blipFill>
        <p:spPr>
          <a:xfrm>
            <a:off x="498175" y="2668525"/>
            <a:ext cx="2527775" cy="1685999"/>
          </a:xfrm>
          <a:prstGeom prst="rect">
            <a:avLst/>
          </a:prstGeom>
          <a:noFill/>
          <a:ln>
            <a:noFill/>
          </a:ln>
          <a:effectLst>
            <a:outerShdw blurRad="57150" dist="19050" dir="5400000" algn="bl" rotWithShape="0">
              <a:srgbClr val="000000">
                <a:alpha val="50000"/>
              </a:srgbClr>
            </a:outerShdw>
          </a:effectLst>
        </p:spPr>
      </p:pic>
      <p:pic>
        <p:nvPicPr>
          <p:cNvPr id="153" name="Google Shape;153;p29"/>
          <p:cNvPicPr preferRelativeResize="0"/>
          <p:nvPr/>
        </p:nvPicPr>
        <p:blipFill>
          <a:blip r:embed="rId7">
            <a:alphaModFix/>
          </a:blip>
          <a:stretch>
            <a:fillRect/>
          </a:stretch>
        </p:blipFill>
        <p:spPr>
          <a:xfrm>
            <a:off x="5237688" y="2925747"/>
            <a:ext cx="1505400" cy="1758300"/>
          </a:xfrm>
          <a:prstGeom prst="rect">
            <a:avLst/>
          </a:prstGeom>
          <a:noFill/>
          <a:ln>
            <a:noFill/>
          </a:ln>
          <a:effectLst>
            <a:outerShdw blurRad="57150" dist="19050" dir="5400000" algn="bl" rotWithShape="0">
              <a:srgbClr val="000000">
                <a:alpha val="50000"/>
              </a:srgbClr>
            </a:outerShdw>
          </a:effectLst>
        </p:spPr>
      </p:pic>
      <p:pic>
        <p:nvPicPr>
          <p:cNvPr id="2" name="Picture 1" descr="A person smiling in front of a tree&#10;&#10;AI-generated content may be incorrect.">
            <a:extLst>
              <a:ext uri="{FF2B5EF4-FFF2-40B4-BE49-F238E27FC236}">
                <a16:creationId xmlns:a16="http://schemas.microsoft.com/office/drawing/2014/main" id="{EF01E40C-278A-15BC-CAF2-A2D5FE9C5E4B}"/>
              </a:ext>
            </a:extLst>
          </p:cNvPr>
          <p:cNvPicPr>
            <a:picLocks noChangeAspect="1"/>
          </p:cNvPicPr>
          <p:nvPr/>
        </p:nvPicPr>
        <p:blipFill>
          <a:blip r:embed="rId8"/>
          <a:stretch>
            <a:fillRect/>
          </a:stretch>
        </p:blipFill>
        <p:spPr>
          <a:xfrm>
            <a:off x="3194446" y="2789635"/>
            <a:ext cx="1856184" cy="189190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9"/>
          <p:cNvSpPr txBox="1"/>
          <p:nvPr/>
        </p:nvSpPr>
        <p:spPr>
          <a:xfrm>
            <a:off x="250925" y="1431227"/>
            <a:ext cx="82296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000">
              <a:solidFill>
                <a:schemeClr val="accent1"/>
              </a:solidFill>
              <a:latin typeface="Proxima Nova"/>
              <a:ea typeface="Proxima Nova"/>
              <a:cs typeface="Proxima Nova"/>
              <a:sym typeface="Proxima Nova"/>
            </a:endParaRPr>
          </a:p>
        </p:txBody>
      </p:sp>
      <p:sp>
        <p:nvSpPr>
          <p:cNvPr id="226" name="Google Shape;226;p39"/>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t>Why us? Homo Sapien</a:t>
            </a:r>
            <a:endParaRPr sz="3600">
              <a:latin typeface="Proxima Nova"/>
              <a:ea typeface="Proxima Nova"/>
              <a:cs typeface="Proxima Nova"/>
              <a:sym typeface="Proxima Nova"/>
            </a:endParaRPr>
          </a:p>
        </p:txBody>
      </p:sp>
      <p:sp>
        <p:nvSpPr>
          <p:cNvPr id="227" name="Google Shape;227;p39"/>
          <p:cNvSpPr txBox="1"/>
          <p:nvPr/>
        </p:nvSpPr>
        <p:spPr>
          <a:xfrm>
            <a:off x="351425" y="1431225"/>
            <a:ext cx="8520600" cy="25551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The </a:t>
            </a:r>
            <a:r>
              <a:rPr lang="en" sz="1800" b="1">
                <a:solidFill>
                  <a:schemeClr val="accent6"/>
                </a:solidFill>
                <a:latin typeface="Proxima Nova"/>
                <a:ea typeface="Proxima Nova"/>
                <a:cs typeface="Proxima Nova"/>
                <a:sym typeface="Proxima Nova"/>
              </a:rPr>
              <a:t>Tree of Knowledge Mutation </a:t>
            </a:r>
            <a:endParaRPr sz="1800" b="1">
              <a:solidFill>
                <a:schemeClr val="accent6"/>
              </a:solidFill>
              <a:latin typeface="Proxima Nova"/>
              <a:ea typeface="Proxima Nova"/>
              <a:cs typeface="Proxima Nova"/>
              <a:sym typeface="Proxima Nova"/>
            </a:endParaRPr>
          </a:p>
          <a:p>
            <a:pPr marL="91440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An adaptation through variability in the brain that separated Homo sapiens’ ability to “think” from others of the same genius </a:t>
            </a:r>
            <a:endParaRPr sz="1800" b="1">
              <a:solidFill>
                <a:schemeClr val="accent6"/>
              </a:solidFill>
              <a:latin typeface="Proxima Nova"/>
              <a:ea typeface="Proxima Nova"/>
              <a:cs typeface="Proxima Nova"/>
              <a:sym typeface="Proxima Nova"/>
            </a:endParaRPr>
          </a:p>
          <a:p>
            <a:pPr marL="457200" lvl="0" indent="-342900" algn="l" rtl="0">
              <a:spcBef>
                <a:spcPts val="0"/>
              </a:spcBef>
              <a:spcAft>
                <a:spcPts val="0"/>
              </a:spcAft>
              <a:buClr>
                <a:schemeClr val="accent6"/>
              </a:buClr>
              <a:buSzPts val="1800"/>
              <a:buFont typeface="Proxima Nova"/>
              <a:buChar char="●"/>
            </a:pPr>
            <a:r>
              <a:rPr lang="en" sz="1800" b="1">
                <a:solidFill>
                  <a:schemeClr val="accent6"/>
                </a:solidFill>
                <a:latin typeface="Proxima Nova"/>
                <a:ea typeface="Proxima Nova"/>
                <a:cs typeface="Proxima Nova"/>
                <a:sym typeface="Proxima Nova"/>
              </a:rPr>
              <a:t>The Cognitive Theory</a:t>
            </a:r>
            <a:r>
              <a:rPr lang="en" sz="1800">
                <a:solidFill>
                  <a:schemeClr val="accent6"/>
                </a:solidFill>
                <a:latin typeface="Proxima Nova"/>
                <a:ea typeface="Proxima Nova"/>
                <a:cs typeface="Proxima Nova"/>
                <a:sym typeface="Proxima Nova"/>
              </a:rPr>
              <a:t> suggests why we are the last remaining homo on the planet.</a:t>
            </a:r>
            <a:endParaRPr sz="1800">
              <a:solidFill>
                <a:schemeClr val="accent6"/>
              </a:solidFill>
              <a:latin typeface="Proxima Nova"/>
              <a:ea typeface="Proxima Nova"/>
              <a:cs typeface="Proxima Nova"/>
              <a:sym typeface="Proxima Nova"/>
            </a:endParaRPr>
          </a:p>
          <a:p>
            <a:pPr marL="91440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Theorized to be due to changes in the sensory integration part of the brain which improved our ability to learn </a:t>
            </a:r>
            <a:endParaRPr sz="1800">
              <a:solidFill>
                <a:schemeClr val="accent6"/>
              </a:solidFill>
              <a:latin typeface="Proxima Nova"/>
              <a:ea typeface="Proxima Nova"/>
              <a:cs typeface="Proxima Nova"/>
              <a:sym typeface="Proxima Nova"/>
            </a:endParaRPr>
          </a:p>
          <a:p>
            <a:pPr marL="0" lvl="0" indent="0" algn="l" rtl="0">
              <a:lnSpc>
                <a:spcPct val="115000"/>
              </a:lnSpc>
              <a:spcBef>
                <a:spcPts val="1200"/>
              </a:spcBef>
              <a:spcAft>
                <a:spcPts val="0"/>
              </a:spcAft>
              <a:buNone/>
            </a:pPr>
            <a:endParaRPr sz="1800">
              <a:solidFill>
                <a:schemeClr val="accent6"/>
              </a:solidFill>
              <a:latin typeface="Proxima Nova"/>
              <a:ea typeface="Proxima Nova"/>
              <a:cs typeface="Proxima Nova"/>
              <a:sym typeface="Proxima Nova"/>
            </a:endParaRPr>
          </a:p>
        </p:txBody>
      </p:sp>
      <p:sp>
        <p:nvSpPr>
          <p:cNvPr id="228" name="Google Shape;228;p39"/>
          <p:cNvSpPr txBox="1"/>
          <p:nvPr/>
        </p:nvSpPr>
        <p:spPr>
          <a:xfrm>
            <a:off x="0" y="4712400"/>
            <a:ext cx="6779400" cy="431100"/>
          </a:xfrm>
          <a:prstGeom prst="rect">
            <a:avLst/>
          </a:prstGeom>
          <a:noFill/>
          <a:ln>
            <a:noFill/>
          </a:ln>
        </p:spPr>
        <p:txBody>
          <a:bodyPr spcFirstLastPara="1" wrap="square" lIns="91425" tIns="91425" rIns="91425" bIns="91425" anchor="t" anchorCtr="0">
            <a:spAutoFit/>
          </a:bodyPr>
          <a:lstStyle/>
          <a:p>
            <a:pPr marL="457200" lvl="0" indent="-279400" algn="l" rtl="0">
              <a:lnSpc>
                <a:spcPct val="100000"/>
              </a:lnSpc>
              <a:spcBef>
                <a:spcPts val="0"/>
              </a:spcBef>
              <a:spcAft>
                <a:spcPts val="0"/>
              </a:spcAft>
              <a:buClr>
                <a:schemeClr val="accent1"/>
              </a:buClr>
              <a:buSzPts val="800"/>
              <a:buFont typeface="Proxima Nova"/>
              <a:buChar char="●"/>
            </a:pPr>
            <a:r>
              <a:rPr lang="en" sz="800">
                <a:solidFill>
                  <a:schemeClr val="accent1"/>
                </a:solidFill>
                <a:highlight>
                  <a:schemeClr val="lt1"/>
                </a:highlight>
                <a:latin typeface="Proxima Nova"/>
                <a:ea typeface="Proxima Nova"/>
                <a:cs typeface="Proxima Nova"/>
                <a:sym typeface="Proxima Nova"/>
              </a:rPr>
              <a:t>Lieberman DE. </a:t>
            </a:r>
            <a:r>
              <a:rPr lang="en" sz="800" i="1">
                <a:solidFill>
                  <a:schemeClr val="accent1"/>
                </a:solidFill>
                <a:highlight>
                  <a:schemeClr val="lt1"/>
                </a:highlight>
                <a:latin typeface="Proxima Nova"/>
                <a:ea typeface="Proxima Nova"/>
                <a:cs typeface="Proxima Nova"/>
                <a:sym typeface="Proxima Nova"/>
              </a:rPr>
              <a:t>The Story of the Human Body: Evolution, Health, and Disease</a:t>
            </a:r>
            <a:r>
              <a:rPr lang="en" sz="800">
                <a:solidFill>
                  <a:schemeClr val="accent1"/>
                </a:solidFill>
                <a:highlight>
                  <a:schemeClr val="lt1"/>
                </a:highlight>
                <a:latin typeface="Proxima Nova"/>
                <a:ea typeface="Proxima Nova"/>
                <a:cs typeface="Proxima Nova"/>
                <a:sym typeface="Proxima Nova"/>
              </a:rPr>
              <a:t>. Vintage Books A Division of Random House LLC; 2013.</a:t>
            </a:r>
            <a:endParaRPr sz="800">
              <a:solidFill>
                <a:schemeClr val="accent1"/>
              </a:solidFill>
              <a:highlight>
                <a:schemeClr val="lt1"/>
              </a:highlight>
              <a:latin typeface="Proxima Nova"/>
              <a:ea typeface="Proxima Nova"/>
              <a:cs typeface="Proxima Nova"/>
              <a:sym typeface="Proxima Nova"/>
            </a:endParaRPr>
          </a:p>
          <a:p>
            <a:pPr marL="457200" lvl="0" indent="-279400" algn="l" rtl="0">
              <a:lnSpc>
                <a:spcPct val="100000"/>
              </a:lnSpc>
              <a:spcBef>
                <a:spcPts val="0"/>
              </a:spcBef>
              <a:spcAft>
                <a:spcPts val="0"/>
              </a:spcAft>
              <a:buClr>
                <a:schemeClr val="accent1"/>
              </a:buClr>
              <a:buSzPts val="800"/>
              <a:buFont typeface="Proxima Nova"/>
              <a:buChar char="●"/>
            </a:pPr>
            <a:r>
              <a:rPr lang="en" sz="800">
                <a:solidFill>
                  <a:schemeClr val="accent1"/>
                </a:solidFill>
                <a:highlight>
                  <a:schemeClr val="lt1"/>
                </a:highlight>
                <a:latin typeface="Proxima Nova"/>
                <a:ea typeface="Proxima Nova"/>
                <a:cs typeface="Proxima Nova"/>
                <a:sym typeface="Proxima Nova"/>
              </a:rPr>
              <a:t>Harari, Y. N. (2015). </a:t>
            </a:r>
            <a:r>
              <a:rPr lang="en" sz="800" i="1">
                <a:solidFill>
                  <a:schemeClr val="accent1"/>
                </a:solidFill>
                <a:highlight>
                  <a:schemeClr val="lt1"/>
                </a:highlight>
                <a:latin typeface="Proxima Nova"/>
                <a:ea typeface="Proxima Nova"/>
                <a:cs typeface="Proxima Nova"/>
                <a:sym typeface="Proxima Nova"/>
              </a:rPr>
              <a:t>Sapiens.</a:t>
            </a:r>
            <a:r>
              <a:rPr lang="en" sz="800">
                <a:solidFill>
                  <a:schemeClr val="accent1"/>
                </a:solidFill>
                <a:highlight>
                  <a:schemeClr val="lt1"/>
                </a:highlight>
                <a:latin typeface="Proxima Nova"/>
                <a:ea typeface="Proxima Nova"/>
                <a:cs typeface="Proxima Nova"/>
                <a:sym typeface="Proxima Nova"/>
              </a:rPr>
              <a:t> New York: Harpers Collins. </a:t>
            </a:r>
            <a:endParaRPr sz="800">
              <a:solidFill>
                <a:schemeClr val="accent1"/>
              </a:solidFill>
              <a:highlight>
                <a:schemeClr val="lt1"/>
              </a:highlight>
              <a:latin typeface="Proxima Nova"/>
              <a:ea typeface="Proxima Nova"/>
              <a:cs typeface="Proxima Nova"/>
              <a:sym typeface="Proxima Nova"/>
            </a:endParaRPr>
          </a:p>
        </p:txBody>
      </p:sp>
      <p:pic>
        <p:nvPicPr>
          <p:cNvPr id="229" name="Google Shape;229;p39"/>
          <p:cNvPicPr preferRelativeResize="0"/>
          <p:nvPr/>
        </p:nvPicPr>
        <p:blipFill rotWithShape="1">
          <a:blip r:embed="rId3">
            <a:alphaModFix amt="9000"/>
          </a:blip>
          <a:srcRect/>
          <a:stretch/>
        </p:blipFill>
        <p:spPr>
          <a:xfrm>
            <a:off x="1531274" y="1613850"/>
            <a:ext cx="6256074" cy="29779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40"/>
          <p:cNvSpPr txBox="1"/>
          <p:nvPr/>
        </p:nvSpPr>
        <p:spPr>
          <a:xfrm>
            <a:off x="753813" y="957853"/>
            <a:ext cx="7620000" cy="3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236" name="Google Shape;236;p40"/>
          <p:cNvSpPr txBox="1">
            <a:spLocks noGrp="1"/>
          </p:cNvSpPr>
          <p:nvPr>
            <p:ph type="title"/>
          </p:nvPr>
        </p:nvSpPr>
        <p:spPr>
          <a:xfrm>
            <a:off x="311700" y="237825"/>
            <a:ext cx="8520600" cy="6237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262626"/>
              </a:buClr>
              <a:buSzPts val="4860"/>
              <a:buFont typeface="Arial Narrow"/>
              <a:buNone/>
            </a:pPr>
            <a:r>
              <a:rPr lang="en" sz="3600"/>
              <a:t>Too Smart For Our Own Good</a:t>
            </a:r>
            <a:endParaRPr sz="3600">
              <a:latin typeface="Proxima Nova"/>
              <a:ea typeface="Proxima Nova"/>
              <a:cs typeface="Proxima Nova"/>
              <a:sym typeface="Proxima Nova"/>
            </a:endParaRPr>
          </a:p>
        </p:txBody>
      </p:sp>
      <p:sp>
        <p:nvSpPr>
          <p:cNvPr id="237" name="Google Shape;237;p40"/>
          <p:cNvSpPr txBox="1"/>
          <p:nvPr/>
        </p:nvSpPr>
        <p:spPr>
          <a:xfrm>
            <a:off x="58825" y="4831475"/>
            <a:ext cx="67794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accent1"/>
                </a:solidFill>
                <a:highlight>
                  <a:srgbClr val="FFFFFF"/>
                </a:highlight>
                <a:latin typeface="Proxima Nova"/>
                <a:ea typeface="Proxima Nova"/>
                <a:cs typeface="Proxima Nova"/>
                <a:sym typeface="Proxima Nova"/>
              </a:rPr>
              <a:t>Lieberman DE. </a:t>
            </a:r>
            <a:r>
              <a:rPr lang="en" sz="800" i="1">
                <a:solidFill>
                  <a:schemeClr val="accent1"/>
                </a:solidFill>
                <a:highlight>
                  <a:srgbClr val="FFFFFF"/>
                </a:highlight>
                <a:latin typeface="Proxima Nova"/>
                <a:ea typeface="Proxima Nova"/>
                <a:cs typeface="Proxima Nova"/>
                <a:sym typeface="Proxima Nova"/>
              </a:rPr>
              <a:t>The Story of the Human Body: Evolution, Health, and Disease</a:t>
            </a:r>
            <a:r>
              <a:rPr lang="en" sz="800">
                <a:solidFill>
                  <a:schemeClr val="accent1"/>
                </a:solidFill>
                <a:highlight>
                  <a:srgbClr val="FFFFFF"/>
                </a:highlight>
                <a:latin typeface="Proxima Nova"/>
                <a:ea typeface="Proxima Nova"/>
                <a:cs typeface="Proxima Nova"/>
                <a:sym typeface="Proxima Nova"/>
              </a:rPr>
              <a:t>. Vintage Books A Division of Random House LLC; 2013.</a:t>
            </a:r>
            <a:endParaRPr sz="800">
              <a:solidFill>
                <a:schemeClr val="accent1"/>
              </a:solidFill>
              <a:latin typeface="Proxima Nova"/>
              <a:ea typeface="Proxima Nova"/>
              <a:cs typeface="Proxima Nova"/>
              <a:sym typeface="Proxima Nova"/>
            </a:endParaRPr>
          </a:p>
        </p:txBody>
      </p:sp>
      <p:sp>
        <p:nvSpPr>
          <p:cNvPr id="238" name="Google Shape;238;p40"/>
          <p:cNvSpPr txBox="1"/>
          <p:nvPr/>
        </p:nvSpPr>
        <p:spPr>
          <a:xfrm>
            <a:off x="434850" y="1405463"/>
            <a:ext cx="7656000" cy="26166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120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Big brains make us the dominant species </a:t>
            </a:r>
            <a:endParaRPr sz="2000">
              <a:solidFill>
                <a:schemeClr val="accent6"/>
              </a:solidFill>
              <a:latin typeface="Proxima Nova"/>
              <a:ea typeface="Proxima Nova"/>
              <a:cs typeface="Proxima Nova"/>
              <a:sym typeface="Proxima Nova"/>
            </a:endParaRPr>
          </a:p>
          <a:p>
            <a:pPr marL="457200" lvl="0" indent="-355600" algn="l" rtl="0">
              <a:lnSpc>
                <a:spcPct val="115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The agricultural revolution: About 12,000 years ago</a:t>
            </a:r>
            <a:endParaRPr sz="2000">
              <a:solidFill>
                <a:schemeClr val="accent6"/>
              </a:solidFill>
              <a:latin typeface="Proxima Nova"/>
              <a:ea typeface="Proxima Nova"/>
              <a:cs typeface="Proxima Nova"/>
              <a:sym typeface="Proxima Nova"/>
            </a:endParaRPr>
          </a:p>
          <a:p>
            <a:pPr marL="914400" lvl="1" indent="-355600" algn="l" rtl="0">
              <a:lnSpc>
                <a:spcPct val="115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The consequences of the end of foraging ?</a:t>
            </a:r>
            <a:endParaRPr sz="2000">
              <a:solidFill>
                <a:schemeClr val="accent6"/>
              </a:solidFill>
              <a:latin typeface="Proxima Nova"/>
              <a:ea typeface="Proxima Nova"/>
              <a:cs typeface="Proxima Nova"/>
              <a:sym typeface="Proxima Nova"/>
            </a:endParaRPr>
          </a:p>
          <a:p>
            <a:pPr marL="457200" lvl="0" indent="-355600" algn="l" rtl="0">
              <a:lnSpc>
                <a:spcPct val="115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The Industrial revolution: Mid-18</a:t>
            </a:r>
            <a:r>
              <a:rPr lang="en" sz="2000" baseline="30000">
                <a:solidFill>
                  <a:schemeClr val="accent6"/>
                </a:solidFill>
                <a:latin typeface="Proxima Nova"/>
                <a:ea typeface="Proxima Nova"/>
                <a:cs typeface="Proxima Nova"/>
                <a:sym typeface="Proxima Nova"/>
              </a:rPr>
              <a:t>th</a:t>
            </a:r>
            <a:r>
              <a:rPr lang="en" sz="2000">
                <a:solidFill>
                  <a:schemeClr val="accent6"/>
                </a:solidFill>
                <a:latin typeface="Proxima Nova"/>
                <a:ea typeface="Proxima Nova"/>
                <a:cs typeface="Proxima Nova"/>
                <a:sym typeface="Proxima Nova"/>
              </a:rPr>
              <a:t> century to early 19</a:t>
            </a:r>
            <a:r>
              <a:rPr lang="en" sz="2000" baseline="30000">
                <a:solidFill>
                  <a:schemeClr val="accent6"/>
                </a:solidFill>
                <a:latin typeface="Proxima Nova"/>
                <a:ea typeface="Proxima Nova"/>
                <a:cs typeface="Proxima Nova"/>
                <a:sym typeface="Proxima Nova"/>
              </a:rPr>
              <a:t>th</a:t>
            </a:r>
            <a:r>
              <a:rPr lang="en" sz="2000">
                <a:solidFill>
                  <a:schemeClr val="accent6"/>
                </a:solidFill>
                <a:latin typeface="Proxima Nova"/>
                <a:ea typeface="Proxima Nova"/>
                <a:cs typeface="Proxima Nova"/>
                <a:sym typeface="Proxima Nova"/>
              </a:rPr>
              <a:t> century</a:t>
            </a:r>
            <a:endParaRPr sz="2000">
              <a:solidFill>
                <a:schemeClr val="accent6"/>
              </a:solidFill>
              <a:latin typeface="Proxima Nova"/>
              <a:ea typeface="Proxima Nova"/>
              <a:cs typeface="Proxima Nova"/>
              <a:sym typeface="Proxima Nova"/>
            </a:endParaRPr>
          </a:p>
          <a:p>
            <a:pPr marL="914400" lvl="1" indent="-355600" algn="l" rtl="0">
              <a:lnSpc>
                <a:spcPct val="115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The consequences of automation and the decline in manual labor</a:t>
            </a:r>
            <a:endParaRPr sz="2000">
              <a:solidFill>
                <a:schemeClr val="accent6"/>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sz="2000">
              <a:solidFill>
                <a:schemeClr val="accent6"/>
              </a:solidFill>
              <a:latin typeface="Proxima Nova"/>
              <a:ea typeface="Proxima Nova"/>
              <a:cs typeface="Proxima Nova"/>
              <a:sym typeface="Proxima Nova"/>
            </a:endParaRPr>
          </a:p>
        </p:txBody>
      </p:sp>
      <p:pic>
        <p:nvPicPr>
          <p:cNvPr id="239" name="Google Shape;239;p40"/>
          <p:cNvPicPr preferRelativeResize="0"/>
          <p:nvPr/>
        </p:nvPicPr>
        <p:blipFill rotWithShape="1">
          <a:blip r:embed="rId3">
            <a:alphaModFix amt="9000"/>
          </a:blip>
          <a:srcRect/>
          <a:stretch/>
        </p:blipFill>
        <p:spPr>
          <a:xfrm>
            <a:off x="1531274" y="1613850"/>
            <a:ext cx="6256074" cy="29779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4">
          <a:extLst>
            <a:ext uri="{FF2B5EF4-FFF2-40B4-BE49-F238E27FC236}">
              <a16:creationId xmlns:a16="http://schemas.microsoft.com/office/drawing/2014/main" id="{116DF887-3C36-324B-2561-8A7100290692}"/>
            </a:ext>
          </a:extLst>
        </p:cNvPr>
        <p:cNvGrpSpPr/>
        <p:nvPr/>
      </p:nvGrpSpPr>
      <p:grpSpPr>
        <a:xfrm>
          <a:off x="0" y="0"/>
          <a:ext cx="0" cy="0"/>
          <a:chOff x="0" y="0"/>
          <a:chExt cx="0" cy="0"/>
        </a:xfrm>
      </p:grpSpPr>
      <p:sp>
        <p:nvSpPr>
          <p:cNvPr id="235" name="Google Shape;235;p40">
            <a:extLst>
              <a:ext uri="{FF2B5EF4-FFF2-40B4-BE49-F238E27FC236}">
                <a16:creationId xmlns:a16="http://schemas.microsoft.com/office/drawing/2014/main" id="{5DEF5AEB-62C0-8139-85FA-FF0071C188D0}"/>
              </a:ext>
            </a:extLst>
          </p:cNvPr>
          <p:cNvSpPr txBox="1"/>
          <p:nvPr/>
        </p:nvSpPr>
        <p:spPr>
          <a:xfrm>
            <a:off x="753813" y="957853"/>
            <a:ext cx="7620000" cy="3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236" name="Google Shape;236;p40">
            <a:extLst>
              <a:ext uri="{FF2B5EF4-FFF2-40B4-BE49-F238E27FC236}">
                <a16:creationId xmlns:a16="http://schemas.microsoft.com/office/drawing/2014/main" id="{6D7554AD-3AF3-D3CC-E122-D6B7421CBB70}"/>
              </a:ext>
            </a:extLst>
          </p:cNvPr>
          <p:cNvSpPr txBox="1">
            <a:spLocks noGrp="1"/>
          </p:cNvSpPr>
          <p:nvPr>
            <p:ph type="title"/>
          </p:nvPr>
        </p:nvSpPr>
        <p:spPr>
          <a:xfrm>
            <a:off x="311700" y="237825"/>
            <a:ext cx="8520600" cy="6237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262626"/>
              </a:buClr>
              <a:buSzPts val="4860"/>
              <a:buFont typeface="Arial Narrow"/>
              <a:buNone/>
            </a:pPr>
            <a:r>
              <a:rPr lang="en-US" sz="3600"/>
              <a:t>A Blip in Time</a:t>
            </a:r>
            <a:endParaRPr sz="3600">
              <a:latin typeface="Proxima Nova"/>
              <a:ea typeface="Proxima Nova"/>
              <a:cs typeface="Proxima Nova"/>
              <a:sym typeface="Proxima Nova"/>
            </a:endParaRPr>
          </a:p>
        </p:txBody>
      </p:sp>
      <p:pic>
        <p:nvPicPr>
          <p:cNvPr id="2" name="Picture 1">
            <a:extLst>
              <a:ext uri="{FF2B5EF4-FFF2-40B4-BE49-F238E27FC236}">
                <a16:creationId xmlns:a16="http://schemas.microsoft.com/office/drawing/2014/main" id="{CC854282-5024-3A5E-2FC3-BCC776A443B2}"/>
              </a:ext>
            </a:extLst>
          </p:cNvPr>
          <p:cNvPicPr>
            <a:picLocks noChangeAspect="1"/>
          </p:cNvPicPr>
          <p:nvPr/>
        </p:nvPicPr>
        <p:blipFill>
          <a:blip r:embed="rId3"/>
          <a:stretch>
            <a:fillRect/>
          </a:stretch>
        </p:blipFill>
        <p:spPr>
          <a:xfrm>
            <a:off x="194186" y="985695"/>
            <a:ext cx="8739253" cy="3486999"/>
          </a:xfrm>
          <a:prstGeom prst="rect">
            <a:avLst/>
          </a:prstGeom>
        </p:spPr>
      </p:pic>
    </p:spTree>
    <p:extLst>
      <p:ext uri="{BB962C8B-B14F-4D97-AF65-F5344CB8AC3E}">
        <p14:creationId xmlns:p14="http://schemas.microsoft.com/office/powerpoint/2010/main" val="876764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41"/>
          <p:cNvSpPr txBox="1"/>
          <p:nvPr/>
        </p:nvSpPr>
        <p:spPr>
          <a:xfrm>
            <a:off x="250925" y="1431227"/>
            <a:ext cx="82296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000">
              <a:solidFill>
                <a:schemeClr val="accent1"/>
              </a:solidFill>
              <a:latin typeface="Proxima Nova"/>
              <a:ea typeface="Proxima Nova"/>
              <a:cs typeface="Proxima Nova"/>
              <a:sym typeface="Proxima Nova"/>
            </a:endParaRPr>
          </a:p>
        </p:txBody>
      </p:sp>
      <p:sp>
        <p:nvSpPr>
          <p:cNvPr id="246" name="Google Shape;246;p41"/>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t>Evolutionary Mismatch Theory</a:t>
            </a:r>
            <a:endParaRPr sz="3600">
              <a:latin typeface="Proxima Nova"/>
              <a:ea typeface="Proxima Nova"/>
              <a:cs typeface="Proxima Nova"/>
              <a:sym typeface="Proxima Nova"/>
            </a:endParaRPr>
          </a:p>
        </p:txBody>
      </p:sp>
      <p:sp>
        <p:nvSpPr>
          <p:cNvPr id="247" name="Google Shape;247;p41"/>
          <p:cNvSpPr txBox="1"/>
          <p:nvPr/>
        </p:nvSpPr>
        <p:spPr>
          <a:xfrm>
            <a:off x="424650" y="1529125"/>
            <a:ext cx="8407800" cy="20625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120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The foundation of this course is the evolutionary mismatch theory</a:t>
            </a:r>
            <a:endParaRPr sz="2000">
              <a:solidFill>
                <a:schemeClr val="accent6"/>
              </a:solidFill>
              <a:latin typeface="Proxima Nova"/>
              <a:ea typeface="Proxima Nova"/>
              <a:cs typeface="Proxima Nova"/>
              <a:sym typeface="Proxima Nova"/>
            </a:endParaRPr>
          </a:p>
          <a:p>
            <a:pPr marL="457200" lvl="0" indent="-355600" algn="l" rtl="0">
              <a:lnSpc>
                <a:spcPct val="115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There are two main causes of evolutionary mismatches </a:t>
            </a:r>
            <a:endParaRPr sz="2000">
              <a:solidFill>
                <a:schemeClr val="accent6"/>
              </a:solidFill>
              <a:latin typeface="Proxima Nova"/>
              <a:ea typeface="Proxima Nova"/>
              <a:cs typeface="Proxima Nova"/>
              <a:sym typeface="Proxima Nova"/>
            </a:endParaRPr>
          </a:p>
          <a:p>
            <a:pPr marL="914400" lvl="1" indent="-355600" algn="l" rtl="0">
              <a:lnSpc>
                <a:spcPct val="115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1) Biological evolution</a:t>
            </a:r>
            <a:endParaRPr sz="2000">
              <a:solidFill>
                <a:schemeClr val="accent6"/>
              </a:solidFill>
              <a:latin typeface="Proxima Nova"/>
              <a:ea typeface="Proxima Nova"/>
              <a:cs typeface="Proxima Nova"/>
              <a:sym typeface="Proxima Nova"/>
            </a:endParaRPr>
          </a:p>
          <a:p>
            <a:pPr marL="914400" lvl="1" indent="-355600" algn="l" rtl="0">
              <a:lnSpc>
                <a:spcPct val="115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2) Cultural evolution</a:t>
            </a:r>
            <a:endParaRPr sz="2000">
              <a:solidFill>
                <a:schemeClr val="accent6"/>
              </a:solidFill>
              <a:latin typeface="Proxima Nova"/>
              <a:ea typeface="Proxima Nova"/>
              <a:cs typeface="Proxima Nova"/>
              <a:sym typeface="Proxima Nova"/>
            </a:endParaRPr>
          </a:p>
          <a:p>
            <a:pPr marL="0" lvl="0" indent="0" algn="l" rtl="0">
              <a:lnSpc>
                <a:spcPct val="115000"/>
              </a:lnSpc>
              <a:spcBef>
                <a:spcPts val="1200"/>
              </a:spcBef>
              <a:spcAft>
                <a:spcPts val="0"/>
              </a:spcAft>
              <a:buNone/>
            </a:pPr>
            <a:endParaRPr sz="2000">
              <a:solidFill>
                <a:schemeClr val="accent6"/>
              </a:solidFill>
              <a:latin typeface="Proxima Nova"/>
              <a:ea typeface="Proxima Nova"/>
              <a:cs typeface="Proxima Nova"/>
              <a:sym typeface="Proxima Nova"/>
            </a:endParaRPr>
          </a:p>
        </p:txBody>
      </p:sp>
      <p:pic>
        <p:nvPicPr>
          <p:cNvPr id="248" name="Google Shape;248;p41"/>
          <p:cNvPicPr preferRelativeResize="0"/>
          <p:nvPr/>
        </p:nvPicPr>
        <p:blipFill rotWithShape="1">
          <a:blip r:embed="rId3">
            <a:alphaModFix amt="9000"/>
          </a:blip>
          <a:srcRect/>
          <a:stretch/>
        </p:blipFill>
        <p:spPr>
          <a:xfrm>
            <a:off x="1531274" y="1613850"/>
            <a:ext cx="6256074" cy="29779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42"/>
          <p:cNvSpPr txBox="1"/>
          <p:nvPr/>
        </p:nvSpPr>
        <p:spPr>
          <a:xfrm>
            <a:off x="250925" y="1431227"/>
            <a:ext cx="82296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000">
              <a:solidFill>
                <a:schemeClr val="accent1"/>
              </a:solidFill>
              <a:latin typeface="Proxima Nova"/>
              <a:ea typeface="Proxima Nova"/>
              <a:cs typeface="Proxima Nova"/>
              <a:sym typeface="Proxima Nova"/>
            </a:endParaRPr>
          </a:p>
        </p:txBody>
      </p:sp>
      <p:sp>
        <p:nvSpPr>
          <p:cNvPr id="255" name="Google Shape;255;p42"/>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400"/>
              <a:t>Biological Evolutionary Mismatch Theory </a:t>
            </a:r>
            <a:endParaRPr sz="3400">
              <a:latin typeface="Proxima Nova"/>
              <a:ea typeface="Proxima Nova"/>
              <a:cs typeface="Proxima Nova"/>
              <a:sym typeface="Proxima Nova"/>
            </a:endParaRPr>
          </a:p>
        </p:txBody>
      </p:sp>
      <p:sp>
        <p:nvSpPr>
          <p:cNvPr id="256" name="Google Shape;256;p42"/>
          <p:cNvSpPr txBox="1"/>
          <p:nvPr/>
        </p:nvSpPr>
        <p:spPr>
          <a:xfrm>
            <a:off x="311700" y="2039250"/>
            <a:ext cx="8520600" cy="1200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0"/>
              </a:spcAft>
              <a:buNone/>
            </a:pPr>
            <a:r>
              <a:rPr lang="en" sz="2000">
                <a:solidFill>
                  <a:schemeClr val="accent6"/>
                </a:solidFill>
                <a:latin typeface="Proxima Nova Semibold"/>
                <a:ea typeface="Proxima Nova Semibold"/>
                <a:cs typeface="Proxima Nova Semibold"/>
                <a:sym typeface="Proxima Nova Semibold"/>
              </a:rPr>
              <a:t>An adaptation that we have evolved over millions of years may have been adapted to a prior environment, but is now maladapted to the current environment.</a:t>
            </a:r>
            <a:endParaRPr sz="2000">
              <a:solidFill>
                <a:schemeClr val="accent6"/>
              </a:solidFill>
              <a:latin typeface="Proxima Nova Semibold"/>
              <a:ea typeface="Proxima Nova Semibold"/>
              <a:cs typeface="Proxima Nova Semibold"/>
              <a:sym typeface="Proxima Nova Semibold"/>
            </a:endParaRPr>
          </a:p>
        </p:txBody>
      </p:sp>
      <p:pic>
        <p:nvPicPr>
          <p:cNvPr id="257" name="Google Shape;257;p42"/>
          <p:cNvPicPr preferRelativeResize="0"/>
          <p:nvPr/>
        </p:nvPicPr>
        <p:blipFill rotWithShape="1">
          <a:blip r:embed="rId3">
            <a:alphaModFix amt="9000"/>
          </a:blip>
          <a:srcRect/>
          <a:stretch/>
        </p:blipFill>
        <p:spPr>
          <a:xfrm>
            <a:off x="1531274" y="1613850"/>
            <a:ext cx="6256074" cy="29779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3"/>
          <p:cNvSpPr txBox="1"/>
          <p:nvPr/>
        </p:nvSpPr>
        <p:spPr>
          <a:xfrm>
            <a:off x="250925" y="1431227"/>
            <a:ext cx="82296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000">
              <a:solidFill>
                <a:schemeClr val="accent1"/>
              </a:solidFill>
              <a:latin typeface="Proxima Nova"/>
              <a:ea typeface="Proxima Nova"/>
              <a:cs typeface="Proxima Nova"/>
              <a:sym typeface="Proxima Nova"/>
            </a:endParaRPr>
          </a:p>
        </p:txBody>
      </p:sp>
      <p:sp>
        <p:nvSpPr>
          <p:cNvPr id="264" name="Google Shape;264;p43"/>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500"/>
              <a:t>Cultural Evolutionary Mismatch Theory </a:t>
            </a:r>
            <a:endParaRPr sz="3500">
              <a:latin typeface="Proxima Nova"/>
              <a:ea typeface="Proxima Nova"/>
              <a:cs typeface="Proxima Nova"/>
              <a:sym typeface="Proxima Nova"/>
            </a:endParaRPr>
          </a:p>
        </p:txBody>
      </p:sp>
      <p:sp>
        <p:nvSpPr>
          <p:cNvPr id="265" name="Google Shape;265;p43"/>
          <p:cNvSpPr txBox="1"/>
          <p:nvPr/>
        </p:nvSpPr>
        <p:spPr>
          <a:xfrm>
            <a:off x="311700" y="2039250"/>
            <a:ext cx="8520600" cy="1200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0"/>
              </a:spcAft>
              <a:buNone/>
            </a:pPr>
            <a:r>
              <a:rPr lang="en" sz="2000">
                <a:solidFill>
                  <a:schemeClr val="accent6"/>
                </a:solidFill>
                <a:latin typeface="Proxima Nova Semibold"/>
                <a:ea typeface="Proxima Nova Semibold"/>
                <a:cs typeface="Proxima Nova Semibold"/>
                <a:sym typeface="Proxima Nova Semibold"/>
              </a:rPr>
              <a:t>We have become smart enough to manipulate the environment in which we live. Environmental changes are happening so fast, there is no way for our biological evolution to keep pace. </a:t>
            </a:r>
            <a:endParaRPr sz="2000">
              <a:solidFill>
                <a:schemeClr val="accent6"/>
              </a:solidFill>
              <a:latin typeface="Proxima Nova Semibold"/>
              <a:ea typeface="Proxima Nova Semibold"/>
              <a:cs typeface="Proxima Nova Semibold"/>
              <a:sym typeface="Proxima Nova Semibold"/>
            </a:endParaRPr>
          </a:p>
        </p:txBody>
      </p:sp>
      <p:pic>
        <p:nvPicPr>
          <p:cNvPr id="266" name="Google Shape;266;p43"/>
          <p:cNvPicPr preferRelativeResize="0"/>
          <p:nvPr/>
        </p:nvPicPr>
        <p:blipFill rotWithShape="1">
          <a:blip r:embed="rId3">
            <a:alphaModFix amt="9000"/>
          </a:blip>
          <a:srcRect/>
          <a:stretch/>
        </p:blipFill>
        <p:spPr>
          <a:xfrm>
            <a:off x="1531274" y="1613850"/>
            <a:ext cx="6256074" cy="29779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4"/>
          <p:cNvSpPr txBox="1"/>
          <p:nvPr/>
        </p:nvSpPr>
        <p:spPr>
          <a:xfrm>
            <a:off x="250925" y="1431227"/>
            <a:ext cx="82296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000">
              <a:solidFill>
                <a:schemeClr val="accent1"/>
              </a:solidFill>
              <a:latin typeface="Proxima Nova"/>
              <a:ea typeface="Proxima Nova"/>
              <a:cs typeface="Proxima Nova"/>
              <a:sym typeface="Proxima Nova"/>
            </a:endParaRPr>
          </a:p>
        </p:txBody>
      </p:sp>
      <p:sp>
        <p:nvSpPr>
          <p:cNvPr id="273" name="Google Shape;273;p44"/>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t>Example of Evolutionary Mismatch</a:t>
            </a:r>
            <a:endParaRPr sz="3600">
              <a:latin typeface="Proxima Nova"/>
              <a:ea typeface="Proxima Nova"/>
              <a:cs typeface="Proxima Nova"/>
              <a:sym typeface="Proxima Nova"/>
            </a:endParaRPr>
          </a:p>
        </p:txBody>
      </p:sp>
      <p:sp>
        <p:nvSpPr>
          <p:cNvPr id="274" name="Google Shape;274;p44"/>
          <p:cNvSpPr txBox="1"/>
          <p:nvPr/>
        </p:nvSpPr>
        <p:spPr>
          <a:xfrm>
            <a:off x="250925" y="1431225"/>
            <a:ext cx="8520600" cy="2733026"/>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BMI then and now. Biological evolution favored storing calories as food was scarce</a:t>
            </a:r>
            <a:endParaRPr sz="1800">
              <a:solidFill>
                <a:schemeClr val="accent6"/>
              </a:solidFill>
              <a:latin typeface="Proxima Nova"/>
              <a:ea typeface="Proxima Nova"/>
              <a:cs typeface="Proxima Nova"/>
              <a:sym typeface="Proxima Nova"/>
            </a:endParaRPr>
          </a:p>
          <a:p>
            <a:pPr marL="457200" lvl="0" indent="-342900" algn="l" rtl="0">
              <a:lnSpc>
                <a:spcPct val="115000"/>
              </a:lnSpc>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Propensity to store calories is now maladapted in our current environment </a:t>
            </a:r>
            <a:endParaRPr sz="1800">
              <a:solidFill>
                <a:schemeClr val="accent6"/>
              </a:solidFill>
              <a:latin typeface="Proxima Nova"/>
              <a:ea typeface="Proxima Nova"/>
              <a:cs typeface="Proxima Nova"/>
              <a:sym typeface="Proxima Nova"/>
            </a:endParaRPr>
          </a:p>
          <a:p>
            <a:pPr marL="457200" lvl="0" indent="-342900" algn="l" rtl="0">
              <a:lnSpc>
                <a:spcPct val="115000"/>
              </a:lnSpc>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Our structure has evolved over millions of years to support a smaller structure. In the last 20,000-80,000 years, our size and weight has increased significantly.</a:t>
            </a:r>
            <a:endParaRPr sz="1800">
              <a:solidFill>
                <a:schemeClr val="accent6"/>
              </a:solidFill>
              <a:latin typeface="Proxima Nova"/>
              <a:ea typeface="Proxima Nova"/>
              <a:cs typeface="Proxima Nova"/>
              <a:sym typeface="Proxima Nova"/>
            </a:endParaRPr>
          </a:p>
          <a:p>
            <a:pPr marL="457200" indent="-342900">
              <a:lnSpc>
                <a:spcPct val="114999"/>
              </a:lnSpc>
              <a:buSzPts val="1800"/>
              <a:buFont typeface="Proxima Nova"/>
              <a:buChar char="●"/>
            </a:pPr>
            <a:r>
              <a:rPr lang="en" sz="1800">
                <a:solidFill>
                  <a:schemeClr val="accent6"/>
                </a:solidFill>
                <a:latin typeface="Proxima Nova"/>
                <a:ea typeface="Proxima Nova"/>
                <a:cs typeface="Proxima Nova"/>
              </a:rPr>
              <a:t>Can you think of other examples?</a:t>
            </a:r>
          </a:p>
          <a:p>
            <a:pPr>
              <a:lnSpc>
                <a:spcPct val="115000"/>
              </a:lnSpc>
            </a:pPr>
            <a:endParaRPr lang="en-US" sz="1800">
              <a:solidFill>
                <a:schemeClr val="accent6"/>
              </a:solidFill>
              <a:latin typeface="Proxima Nova"/>
              <a:ea typeface="Proxima Nova"/>
              <a:cs typeface="Proxima Nova"/>
            </a:endParaRPr>
          </a:p>
        </p:txBody>
      </p:sp>
      <p:pic>
        <p:nvPicPr>
          <p:cNvPr id="275" name="Google Shape;275;p44"/>
          <p:cNvPicPr preferRelativeResize="0"/>
          <p:nvPr/>
        </p:nvPicPr>
        <p:blipFill rotWithShape="1">
          <a:blip r:embed="rId3">
            <a:alphaModFix amt="9000"/>
          </a:blip>
          <a:srcRect/>
          <a:stretch/>
        </p:blipFill>
        <p:spPr>
          <a:xfrm>
            <a:off x="1531274" y="1613850"/>
            <a:ext cx="6256074" cy="29779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53"/>
          <p:cNvSpPr txBox="1">
            <a:spLocks noGrp="1"/>
          </p:cNvSpPr>
          <p:nvPr>
            <p:ph type="title"/>
          </p:nvPr>
        </p:nvSpPr>
        <p:spPr>
          <a:xfrm>
            <a:off x="311700" y="237825"/>
            <a:ext cx="8520600" cy="623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2"/>
              </a:buClr>
              <a:buSzPts val="3600"/>
              <a:buFont typeface="Arial"/>
              <a:buNone/>
            </a:pPr>
            <a:r>
              <a:rPr lang="en" sz="3520">
                <a:latin typeface="Proxima Nova"/>
                <a:ea typeface="Proxima Nova"/>
                <a:cs typeface="Proxima Nova"/>
                <a:sym typeface="Proxima Nova"/>
              </a:rPr>
              <a:t>Relevance</a:t>
            </a:r>
            <a:endParaRPr sz="3520">
              <a:latin typeface="Proxima Nova"/>
              <a:ea typeface="Proxima Nova"/>
              <a:cs typeface="Proxima Nova"/>
              <a:sym typeface="Proxima Nova"/>
            </a:endParaRPr>
          </a:p>
        </p:txBody>
      </p:sp>
      <p:sp>
        <p:nvSpPr>
          <p:cNvPr id="342" name="Google Shape;342;p53"/>
          <p:cNvSpPr txBox="1">
            <a:spLocks noGrp="1"/>
          </p:cNvSpPr>
          <p:nvPr>
            <p:ph type="body" idx="1"/>
          </p:nvPr>
        </p:nvSpPr>
        <p:spPr>
          <a:xfrm>
            <a:off x="311700" y="1532725"/>
            <a:ext cx="8351700" cy="3076200"/>
          </a:xfrm>
          <a:prstGeom prst="rect">
            <a:avLst/>
          </a:prstGeom>
          <a:noFill/>
          <a:ln>
            <a:noFill/>
          </a:ln>
        </p:spPr>
        <p:txBody>
          <a:bodyPr spcFirstLastPara="1" wrap="square" lIns="91425" tIns="45700" rIns="91425" bIns="45700" anchor="t" anchorCtr="0">
            <a:noAutofit/>
          </a:bodyPr>
          <a:lstStyle/>
          <a:p>
            <a:pPr marL="457200" lvl="0" indent="-342900" algn="l" rtl="0">
              <a:lnSpc>
                <a:spcPct val="95000"/>
              </a:lnSpc>
              <a:spcBef>
                <a:spcPts val="0"/>
              </a:spcBef>
              <a:spcAft>
                <a:spcPts val="0"/>
              </a:spcAft>
              <a:buClr>
                <a:schemeClr val="accent1"/>
              </a:buClr>
              <a:buSzPts val="1800"/>
              <a:buFont typeface="Proxima Nova"/>
              <a:buChar char="●"/>
            </a:pPr>
            <a:r>
              <a:rPr lang="en" sz="1800">
                <a:solidFill>
                  <a:schemeClr val="accent1"/>
                </a:solidFill>
              </a:rPr>
              <a:t>Preparing</a:t>
            </a:r>
            <a:r>
              <a:rPr lang="en" sz="1800">
                <a:solidFill>
                  <a:schemeClr val="accent1"/>
                </a:solidFill>
                <a:latin typeface="Proxima Nova"/>
                <a:ea typeface="Proxima Nova"/>
                <a:cs typeface="Proxima Nova"/>
                <a:sym typeface="Proxima Nova"/>
              </a:rPr>
              <a:t> for a healthcare career need to be able to recognize and design exercise programs with these mismatches in mind. </a:t>
            </a:r>
            <a:endParaRPr sz="1800">
              <a:solidFill>
                <a:schemeClr val="accent1"/>
              </a:solidFill>
            </a:endParaRPr>
          </a:p>
          <a:p>
            <a:pPr marL="457200" lvl="0" indent="-342900" algn="l" rtl="0">
              <a:lnSpc>
                <a:spcPct val="95000"/>
              </a:lnSpc>
              <a:spcBef>
                <a:spcPts val="0"/>
              </a:spcBef>
              <a:spcAft>
                <a:spcPts val="0"/>
              </a:spcAft>
              <a:buClr>
                <a:schemeClr val="accent1"/>
              </a:buClr>
              <a:buSzPts val="1800"/>
              <a:buFont typeface="Proxima Nova"/>
              <a:buChar char="●"/>
            </a:pPr>
            <a:r>
              <a:rPr lang="en" sz="1800">
                <a:solidFill>
                  <a:schemeClr val="accent1"/>
                </a:solidFill>
                <a:latin typeface="Proxima Nova"/>
                <a:ea typeface="Proxima Nova"/>
                <a:cs typeface="Proxima Nova"/>
                <a:sym typeface="Proxima Nova"/>
              </a:rPr>
              <a:t>This course will focus on structural mismatches and how they influence human function. </a:t>
            </a:r>
            <a:endParaRPr sz="1800">
              <a:solidFill>
                <a:schemeClr val="accent1"/>
              </a:solidFill>
            </a:endParaRPr>
          </a:p>
          <a:p>
            <a:pPr marL="914400" lvl="1" indent="-342900" algn="l" rtl="0">
              <a:lnSpc>
                <a:spcPct val="95000"/>
              </a:lnSpc>
              <a:spcBef>
                <a:spcPts val="0"/>
              </a:spcBef>
              <a:spcAft>
                <a:spcPts val="0"/>
              </a:spcAft>
              <a:buClr>
                <a:schemeClr val="accent1"/>
              </a:buClr>
              <a:buSzPts val="1800"/>
              <a:buFont typeface="Proxima Nova"/>
              <a:buChar char="○"/>
            </a:pPr>
            <a:r>
              <a:rPr lang="en" sz="1800">
                <a:solidFill>
                  <a:schemeClr val="accent1"/>
                </a:solidFill>
                <a:latin typeface="Proxima Nova"/>
                <a:ea typeface="Proxima Nova"/>
                <a:cs typeface="Proxima Nova"/>
                <a:sym typeface="Proxima Nova"/>
              </a:rPr>
              <a:t>These structural mismatches cause many of the most common orthopedic problems that occur in the population today. </a:t>
            </a:r>
            <a:endParaRPr sz="1800">
              <a:solidFill>
                <a:schemeClr val="accent1"/>
              </a:solidFill>
              <a:latin typeface="Proxima Nova"/>
              <a:ea typeface="Proxima Nova"/>
              <a:cs typeface="Proxima Nova"/>
              <a:sym typeface="Proxima Nova"/>
            </a:endParaRPr>
          </a:p>
          <a:p>
            <a:pPr marL="914400" lvl="1" indent="-342900" algn="l" rtl="0">
              <a:lnSpc>
                <a:spcPct val="95000"/>
              </a:lnSpc>
              <a:spcBef>
                <a:spcPts val="0"/>
              </a:spcBef>
              <a:spcAft>
                <a:spcPts val="0"/>
              </a:spcAft>
              <a:buClr>
                <a:schemeClr val="accent1"/>
              </a:buClr>
              <a:buSzPts val="1800"/>
              <a:buFont typeface="Proxima Nova"/>
              <a:buChar char="○"/>
            </a:pPr>
            <a:r>
              <a:rPr lang="en" sz="1800">
                <a:solidFill>
                  <a:schemeClr val="accent1"/>
                </a:solidFill>
                <a:latin typeface="Proxima Nova"/>
                <a:ea typeface="Proxima Nova"/>
                <a:cs typeface="Proxima Nova"/>
                <a:sym typeface="Proxima Nova"/>
              </a:rPr>
              <a:t>Prior adaptations place the foot, knee, hip, spine and shoulder at great risk to injury when subjected to the stress of our modern environment and current norms in exercise program design.  </a:t>
            </a:r>
            <a:endParaRPr sz="1800">
              <a:solidFill>
                <a:schemeClr val="accent1"/>
              </a:solidFill>
              <a:latin typeface="Proxima Nova"/>
              <a:ea typeface="Proxima Nova"/>
              <a:cs typeface="Proxima Nova"/>
              <a:sym typeface="Proxima Nov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54"/>
          <p:cNvSpPr txBox="1">
            <a:spLocks noGrp="1"/>
          </p:cNvSpPr>
          <p:nvPr>
            <p:ph type="title"/>
          </p:nvPr>
        </p:nvSpPr>
        <p:spPr>
          <a:xfrm>
            <a:off x="311700" y="237825"/>
            <a:ext cx="8520600" cy="623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2"/>
              </a:buClr>
              <a:buSzPts val="3600"/>
              <a:buFont typeface="Arial"/>
              <a:buNone/>
            </a:pPr>
            <a:r>
              <a:rPr lang="en" sz="3620">
                <a:latin typeface="Proxima Nova"/>
                <a:ea typeface="Proxima Nova"/>
                <a:cs typeface="Proxima Nova"/>
                <a:sym typeface="Proxima Nova"/>
              </a:rPr>
              <a:t>Relevance</a:t>
            </a:r>
            <a:endParaRPr sz="3620">
              <a:latin typeface="Proxima Nova"/>
              <a:ea typeface="Proxima Nova"/>
              <a:cs typeface="Proxima Nova"/>
              <a:sym typeface="Proxima Nova"/>
            </a:endParaRPr>
          </a:p>
        </p:txBody>
      </p:sp>
      <p:sp>
        <p:nvSpPr>
          <p:cNvPr id="348" name="Google Shape;348;p54"/>
          <p:cNvSpPr txBox="1">
            <a:spLocks noGrp="1"/>
          </p:cNvSpPr>
          <p:nvPr>
            <p:ph type="body" idx="1"/>
          </p:nvPr>
        </p:nvSpPr>
        <p:spPr>
          <a:xfrm>
            <a:off x="311700" y="1370650"/>
            <a:ext cx="8520600" cy="3076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040"/>
              <a:buNone/>
            </a:pPr>
            <a:r>
              <a:rPr lang="en" sz="1800">
                <a:solidFill>
                  <a:schemeClr val="accent1"/>
                </a:solidFill>
                <a:latin typeface="Proxima Nova"/>
                <a:ea typeface="Proxima Nova"/>
                <a:cs typeface="Proxima Nova"/>
                <a:sym typeface="Proxima Nova"/>
              </a:rPr>
              <a:t>It is no secret that Americans face many healthcare challenges. </a:t>
            </a:r>
            <a:endParaRPr sz="1800">
              <a:solidFill>
                <a:schemeClr val="accent1"/>
              </a:solidFill>
              <a:latin typeface="Proxima Nova"/>
              <a:ea typeface="Proxima Nova"/>
              <a:cs typeface="Proxima Nova"/>
              <a:sym typeface="Proxima Nova"/>
            </a:endParaRPr>
          </a:p>
          <a:p>
            <a:pPr marL="457200" lvl="0" indent="-342900" algn="l" rtl="0">
              <a:spcBef>
                <a:spcPts val="480"/>
              </a:spcBef>
              <a:spcAft>
                <a:spcPts val="0"/>
              </a:spcAft>
              <a:buClr>
                <a:schemeClr val="accent1"/>
              </a:buClr>
              <a:buSzPts val="1800"/>
              <a:buFont typeface="Proxima Nova"/>
              <a:buChar char="●"/>
            </a:pPr>
            <a:r>
              <a:rPr lang="en" sz="1800">
                <a:solidFill>
                  <a:schemeClr val="accent1"/>
                </a:solidFill>
                <a:latin typeface="Proxima Nova"/>
                <a:ea typeface="Proxima Nova"/>
                <a:cs typeface="Proxima Nova"/>
                <a:sym typeface="Proxima Nova"/>
              </a:rPr>
              <a:t>We are an aging population, which alone, will cause an increase in the utilization of healthcare services. </a:t>
            </a:r>
            <a:endParaRPr sz="1800">
              <a:solidFill>
                <a:schemeClr val="accent1"/>
              </a:solidFill>
              <a:latin typeface="Proxima Nova"/>
              <a:ea typeface="Proxima Nova"/>
              <a:cs typeface="Proxima Nova"/>
              <a:sym typeface="Proxima Nova"/>
            </a:endParaRPr>
          </a:p>
          <a:p>
            <a:pPr marL="457200" lvl="0" indent="-342900" algn="l" rtl="0">
              <a:spcBef>
                <a:spcPts val="0"/>
              </a:spcBef>
              <a:spcAft>
                <a:spcPts val="0"/>
              </a:spcAft>
              <a:buClr>
                <a:schemeClr val="accent1"/>
              </a:buClr>
              <a:buSzPts val="1800"/>
              <a:buFont typeface="Proxima Nova"/>
              <a:buChar char="●"/>
            </a:pPr>
            <a:r>
              <a:rPr lang="en" sz="1800">
                <a:solidFill>
                  <a:schemeClr val="accent1"/>
                </a:solidFill>
                <a:latin typeface="Proxima Nova"/>
                <a:ea typeface="Proxima Nova"/>
                <a:cs typeface="Proxima Nova"/>
                <a:sym typeface="Proxima Nova"/>
              </a:rPr>
              <a:t>The reason for many of those seeking these services will be to treat these structural mismatches. The cost of treating these diseases already strains our national budget.</a:t>
            </a:r>
            <a:endParaRPr sz="1800">
              <a:solidFill>
                <a:schemeClr val="accent1"/>
              </a:solidFill>
            </a:endParaRPr>
          </a:p>
          <a:p>
            <a:pPr marL="914400" lvl="1" indent="-342900" algn="l" rtl="0">
              <a:spcBef>
                <a:spcPts val="0"/>
              </a:spcBef>
              <a:spcAft>
                <a:spcPts val="0"/>
              </a:spcAft>
              <a:buClr>
                <a:schemeClr val="accent1"/>
              </a:buClr>
              <a:buSzPts val="1800"/>
              <a:buFont typeface="Proxima Nova"/>
              <a:buChar char="○"/>
            </a:pPr>
            <a:r>
              <a:rPr lang="en" sz="1800">
                <a:solidFill>
                  <a:schemeClr val="accent1"/>
                </a:solidFill>
                <a:latin typeface="Proxima Nova"/>
                <a:ea typeface="Proxima Nova"/>
                <a:cs typeface="Proxima Nova"/>
                <a:sym typeface="Proxima Nova"/>
              </a:rPr>
              <a:t>These patients will be responsible to self manage these diseases as less and less money is available for therapeutic intervention.</a:t>
            </a:r>
            <a:endParaRPr sz="1800">
              <a:solidFill>
                <a:schemeClr val="accent1"/>
              </a:solidFill>
            </a:endParaRPr>
          </a:p>
          <a:p>
            <a:pPr marL="914400" lvl="1" indent="-342900" algn="l" rtl="0">
              <a:spcBef>
                <a:spcPts val="0"/>
              </a:spcBef>
              <a:spcAft>
                <a:spcPts val="0"/>
              </a:spcAft>
              <a:buClr>
                <a:schemeClr val="accent1"/>
              </a:buClr>
              <a:buSzPts val="1800"/>
              <a:buFont typeface="Proxima Nova"/>
              <a:buChar char="○"/>
            </a:pPr>
            <a:r>
              <a:rPr lang="en" sz="1800">
                <a:solidFill>
                  <a:schemeClr val="accent1"/>
                </a:solidFill>
                <a:latin typeface="Proxima Nova"/>
                <a:ea typeface="Proxima Nova"/>
                <a:cs typeface="Proxima Nova"/>
                <a:sym typeface="Proxima Nova"/>
              </a:rPr>
              <a:t>The need for medically based personal training services will only increase in the future.</a:t>
            </a:r>
            <a:endParaRPr sz="1800">
              <a:solidFill>
                <a:schemeClr val="accent1"/>
              </a:solidFill>
              <a:latin typeface="Proxima Nova"/>
              <a:ea typeface="Proxima Nova"/>
              <a:cs typeface="Proxima Nova"/>
              <a:sym typeface="Proxima Nov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5"/>
          <p:cNvSpPr txBox="1">
            <a:spLocks noGrp="1"/>
          </p:cNvSpPr>
          <p:nvPr>
            <p:ph type="ctrTitle"/>
          </p:nvPr>
        </p:nvSpPr>
        <p:spPr>
          <a:xfrm>
            <a:off x="311700" y="904425"/>
            <a:ext cx="8520600" cy="1007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Important Definitions  </a:t>
            </a:r>
            <a:endParaRPr/>
          </a:p>
        </p:txBody>
      </p:sp>
      <p:cxnSp>
        <p:nvCxnSpPr>
          <p:cNvPr id="281" name="Google Shape;281;p45"/>
          <p:cNvCxnSpPr/>
          <p:nvPr/>
        </p:nvCxnSpPr>
        <p:spPr>
          <a:xfrm>
            <a:off x="311700" y="1999800"/>
            <a:ext cx="6774600" cy="132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30"/>
          <p:cNvSpPr/>
          <p:nvPr/>
        </p:nvSpPr>
        <p:spPr>
          <a:xfrm>
            <a:off x="515843" y="1616375"/>
            <a:ext cx="7620000" cy="2866200"/>
          </a:xfrm>
          <a:prstGeom prst="rect">
            <a:avLst/>
          </a:prstGeom>
          <a:noFill/>
          <a:ln>
            <a:noFill/>
          </a:ln>
        </p:spPr>
        <p:txBody>
          <a:bodyPr spcFirstLastPara="1" wrap="square" lIns="91425" tIns="45700" rIns="91425" bIns="45700" anchor="t" anchorCtr="0">
            <a:noAutofit/>
          </a:bodyPr>
          <a:lstStyle/>
          <a:p>
            <a:pPr>
              <a:spcBef>
                <a:spcPts val="1000"/>
              </a:spcBef>
            </a:pPr>
            <a:r>
              <a:rPr lang="en" sz="1800">
                <a:solidFill>
                  <a:schemeClr val="accent1"/>
                </a:solidFill>
                <a:latin typeface="Proxima Nova Semibold"/>
                <a:ea typeface="Proxima Nova Semibold"/>
                <a:cs typeface="Proxima Nova Semibold"/>
                <a:sym typeface="Proxima Nova Semibold"/>
              </a:rPr>
              <a:t>Relevant Course Background</a:t>
            </a:r>
            <a:endParaRPr sz="1800">
              <a:solidFill>
                <a:schemeClr val="accent1"/>
              </a:solidFill>
              <a:latin typeface="Proxima Nova Semibold"/>
              <a:ea typeface="Proxima Nova Semibold"/>
              <a:cs typeface="Proxima Nova Semibold"/>
              <a:sym typeface="Proxima Nova Semibold"/>
            </a:endParaRPr>
          </a:p>
          <a:p>
            <a:pPr marL="457200" marR="0" lvl="0" indent="-342900" algn="l" rtl="0">
              <a:spcBef>
                <a:spcPts val="1000"/>
              </a:spcBef>
              <a:spcAft>
                <a:spcPts val="0"/>
              </a:spcAft>
              <a:buClr>
                <a:schemeClr val="accent1"/>
              </a:buClr>
              <a:buSzPts val="1800"/>
              <a:buFont typeface="Arial"/>
              <a:buChar char="•"/>
            </a:pPr>
            <a:r>
              <a:rPr lang="en" sz="1800">
                <a:solidFill>
                  <a:schemeClr val="accent1"/>
                </a:solidFill>
                <a:latin typeface="Proxima Nova Semibold"/>
                <a:ea typeface="Proxima Nova Semibold"/>
                <a:cs typeface="Proxima Nova Semibold"/>
                <a:sym typeface="Proxima Nova Semibold"/>
              </a:rPr>
              <a:t>Human anatomy or musculoskeletal anatomy</a:t>
            </a:r>
            <a:endParaRPr sz="1800">
              <a:solidFill>
                <a:schemeClr val="accent1"/>
              </a:solidFill>
              <a:latin typeface="Proxima Nova Semibold"/>
              <a:ea typeface="Proxima Nova Semibold"/>
              <a:cs typeface="Proxima Nova Semibold"/>
            </a:endParaRPr>
          </a:p>
          <a:p>
            <a:pPr marL="457200" marR="0" lvl="0" indent="-342900" algn="l" rtl="0">
              <a:spcBef>
                <a:spcPts val="0"/>
              </a:spcBef>
              <a:spcAft>
                <a:spcPts val="0"/>
              </a:spcAft>
              <a:buClr>
                <a:schemeClr val="accent1"/>
              </a:buClr>
              <a:buSzPts val="1800"/>
              <a:buFont typeface="Arial"/>
              <a:buChar char="•"/>
            </a:pPr>
            <a:r>
              <a:rPr lang="en" sz="1800">
                <a:solidFill>
                  <a:schemeClr val="accent1"/>
                </a:solidFill>
                <a:latin typeface="Proxima Nova Semibold"/>
                <a:ea typeface="Proxima Nova Semibold"/>
                <a:cs typeface="Proxima Nova Semibold"/>
                <a:sym typeface="Proxima Nova Semibold"/>
              </a:rPr>
              <a:t>Biomechanics </a:t>
            </a:r>
            <a:endParaRPr sz="1800">
              <a:solidFill>
                <a:schemeClr val="accent1"/>
              </a:solidFill>
              <a:latin typeface="Proxima Nova Semibold"/>
              <a:ea typeface="Proxima Nova Semibold"/>
              <a:cs typeface="Proxima Nova Semibold"/>
            </a:endParaRPr>
          </a:p>
          <a:p>
            <a:pPr marL="0" marR="0" lvl="0" indent="0" algn="l" rtl="0">
              <a:spcBef>
                <a:spcPts val="1000"/>
              </a:spcBef>
              <a:spcAft>
                <a:spcPts val="0"/>
              </a:spcAft>
              <a:buNone/>
            </a:pPr>
            <a:r>
              <a:rPr lang="en" sz="1800">
                <a:solidFill>
                  <a:schemeClr val="accent1"/>
                </a:solidFill>
                <a:latin typeface="Proxima Nova Semibold"/>
                <a:ea typeface="Proxima Nova Semibold"/>
                <a:cs typeface="Proxima Nova Semibold"/>
                <a:sym typeface="Proxima Nova Semibold"/>
              </a:rPr>
              <a:t>References</a:t>
            </a:r>
            <a:endParaRPr sz="1800">
              <a:solidFill>
                <a:schemeClr val="accent1"/>
              </a:solidFill>
              <a:latin typeface="Proxima Nova Semibold"/>
              <a:ea typeface="Proxima Nova Semibold"/>
              <a:cs typeface="Proxima Nova Semibold"/>
              <a:sym typeface="Proxima Nova Semibold"/>
            </a:endParaRPr>
          </a:p>
          <a:p>
            <a:pPr marL="457200" indent="-342900">
              <a:spcBef>
                <a:spcPts val="1000"/>
              </a:spcBef>
              <a:buClr>
                <a:schemeClr val="accent1"/>
              </a:buClr>
              <a:buSzPts val="1800"/>
              <a:buFont typeface="Arial"/>
              <a:buChar char="•"/>
            </a:pPr>
            <a:r>
              <a:rPr lang="en" sz="1800">
                <a:solidFill>
                  <a:schemeClr val="accent1"/>
                </a:solidFill>
                <a:latin typeface="Proxima Nova Semibold"/>
                <a:ea typeface="Proxima Nova Semibold"/>
                <a:cs typeface="Proxima Nova Semibold"/>
              </a:rPr>
              <a:t>Each lecture includes bibliography with references</a:t>
            </a:r>
            <a:endParaRPr lang="en" sz="1800">
              <a:solidFill>
                <a:schemeClr val="accent1"/>
              </a:solidFill>
              <a:latin typeface="Proxima Nova Semibold"/>
              <a:ea typeface="Proxima Nova Semibold"/>
              <a:cs typeface="Proxima Nova Semibold"/>
              <a:sym typeface="Proxima Nova Semibold"/>
            </a:endParaRPr>
          </a:p>
          <a:p>
            <a:pPr marL="457200" marR="0" lvl="0" indent="-342900" algn="l">
              <a:spcBef>
                <a:spcPts val="1000"/>
              </a:spcBef>
              <a:spcAft>
                <a:spcPts val="0"/>
              </a:spcAft>
              <a:buClr>
                <a:schemeClr val="accent1"/>
              </a:buClr>
              <a:buSzPts val="1800"/>
              <a:buFont typeface="Arial"/>
              <a:buChar char="•"/>
            </a:pPr>
            <a:r>
              <a:rPr lang="en" sz="1800">
                <a:solidFill>
                  <a:schemeClr val="accent1"/>
                </a:solidFill>
                <a:latin typeface="Proxima Nova Semibold"/>
                <a:ea typeface="Proxima Nova Semibold"/>
                <a:cs typeface="Proxima Nova Semibold"/>
                <a:sym typeface="Proxima Nova Semibold"/>
              </a:rPr>
              <a:t>This course heavily refers to this text: Daniel Liberman - </a:t>
            </a:r>
            <a:r>
              <a:rPr lang="en" sz="1800" i="1">
                <a:solidFill>
                  <a:schemeClr val="accent1"/>
                </a:solidFill>
                <a:latin typeface="Proxima Nova Semibold"/>
                <a:ea typeface="Proxima Nova Semibold"/>
                <a:cs typeface="Proxima Nova Semibold"/>
                <a:sym typeface="Proxima Nova Semibold"/>
              </a:rPr>
              <a:t>The Story of the Human Body / Evolution, Health, and Disease</a:t>
            </a:r>
            <a:endParaRPr lang="en" sz="1800" i="1">
              <a:solidFill>
                <a:schemeClr val="accent1"/>
              </a:solidFill>
              <a:latin typeface="Proxima Nova Semibold"/>
              <a:ea typeface="Proxima Nova Semibold"/>
              <a:cs typeface="Proxima Nova Semibold"/>
            </a:endParaRPr>
          </a:p>
        </p:txBody>
      </p:sp>
      <p:sp>
        <p:nvSpPr>
          <p:cNvPr id="159" name="Google Shape;159;p30"/>
          <p:cNvSpPr txBox="1">
            <a:spLocks noGrp="1"/>
          </p:cNvSpPr>
          <p:nvPr>
            <p:ph type="title"/>
          </p:nvPr>
        </p:nvSpPr>
        <p:spPr>
          <a:xfrm>
            <a:off x="311700" y="290325"/>
            <a:ext cx="8520600" cy="623700"/>
          </a:xfrm>
          <a:prstGeom prst="rect">
            <a:avLst/>
          </a:prstGeom>
        </p:spPr>
        <p:txBody>
          <a:bodyPr spcFirstLastPara="1" wrap="square" lIns="91425" tIns="91425" rIns="91425" bIns="91425" anchor="t" anchorCtr="0">
            <a:normAutofit fontScale="90000"/>
          </a:bodyPr>
          <a:lstStyle/>
          <a:p>
            <a:r>
              <a:rPr lang="en" dirty="0"/>
              <a:t>Relevant Courses </a:t>
            </a:r>
            <a:r>
              <a:rPr lang="en" dirty="0">
                <a:latin typeface="Proxima Nova"/>
                <a:ea typeface="Proxima Nova"/>
                <a:cs typeface="Proxima Nova"/>
                <a:sym typeface="Proxima Nova"/>
              </a:rPr>
              <a:t>&amp; References</a:t>
            </a:r>
            <a:endParaRPr dirty="0">
              <a:latin typeface="Proxima Nova"/>
              <a:ea typeface="Proxima Nova"/>
              <a:cs typeface="Proxima Nova"/>
              <a:sym typeface="Proxima Nov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6"/>
          <p:cNvSpPr txBox="1"/>
          <p:nvPr/>
        </p:nvSpPr>
        <p:spPr>
          <a:xfrm>
            <a:off x="250925" y="1431227"/>
            <a:ext cx="82296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000">
              <a:solidFill>
                <a:schemeClr val="accent1"/>
              </a:solidFill>
              <a:latin typeface="Proxima Nova"/>
              <a:ea typeface="Proxima Nova"/>
              <a:cs typeface="Proxima Nova"/>
              <a:sym typeface="Proxima Nova"/>
            </a:endParaRPr>
          </a:p>
        </p:txBody>
      </p:sp>
      <p:sp>
        <p:nvSpPr>
          <p:cNvPr id="288" name="Google Shape;288;p46"/>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t>Kinetics vs Kinematics</a:t>
            </a:r>
            <a:endParaRPr sz="3600">
              <a:latin typeface="Proxima Nova"/>
              <a:ea typeface="Proxima Nova"/>
              <a:cs typeface="Proxima Nova"/>
              <a:sym typeface="Proxima Nova"/>
            </a:endParaRPr>
          </a:p>
        </p:txBody>
      </p:sp>
      <p:sp>
        <p:nvSpPr>
          <p:cNvPr id="289" name="Google Shape;289;p46"/>
          <p:cNvSpPr txBox="1"/>
          <p:nvPr/>
        </p:nvSpPr>
        <p:spPr>
          <a:xfrm>
            <a:off x="557675" y="1570850"/>
            <a:ext cx="7616100" cy="19086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1200"/>
              </a:spcBef>
              <a:spcAft>
                <a:spcPts val="0"/>
              </a:spcAft>
              <a:buClr>
                <a:schemeClr val="accent6"/>
              </a:buClr>
              <a:buSzPts val="2000"/>
              <a:buFont typeface="Proxima Nova"/>
              <a:buChar char="●"/>
            </a:pPr>
            <a:r>
              <a:rPr lang="en" sz="2000" b="1">
                <a:solidFill>
                  <a:schemeClr val="accent6"/>
                </a:solidFill>
                <a:latin typeface="Proxima Nova"/>
                <a:ea typeface="Proxima Nova"/>
                <a:cs typeface="Proxima Nova"/>
                <a:sym typeface="Proxima Nova"/>
              </a:rPr>
              <a:t>Kinetics </a:t>
            </a:r>
            <a:r>
              <a:rPr lang="en" sz="2000">
                <a:solidFill>
                  <a:schemeClr val="accent6"/>
                </a:solidFill>
                <a:latin typeface="Proxima Nova"/>
                <a:ea typeface="Proxima Nova"/>
                <a:cs typeface="Proxima Nova"/>
                <a:sym typeface="Proxima Nova"/>
              </a:rPr>
              <a:t>- study of forces that affect motion of a body</a:t>
            </a:r>
            <a:endParaRPr sz="2000">
              <a:solidFill>
                <a:schemeClr val="accent6"/>
              </a:solidFill>
              <a:latin typeface="Proxima Nova"/>
              <a:ea typeface="Proxima Nova"/>
              <a:cs typeface="Proxima Nova"/>
              <a:sym typeface="Proxima Nova"/>
            </a:endParaRPr>
          </a:p>
          <a:p>
            <a:pPr marL="914400" lvl="1" indent="-355600" algn="l" rtl="0">
              <a:lnSpc>
                <a:spcPct val="115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E.g. Friction, gravity, pressure, ground reaction force </a:t>
            </a:r>
            <a:endParaRPr sz="2000">
              <a:solidFill>
                <a:schemeClr val="accent6"/>
              </a:solidFill>
              <a:latin typeface="Proxima Nova"/>
              <a:ea typeface="Proxima Nova"/>
              <a:cs typeface="Proxima Nova"/>
              <a:sym typeface="Proxima Nova"/>
            </a:endParaRPr>
          </a:p>
          <a:p>
            <a:pPr marL="457200" lvl="0" indent="-355600" algn="l" rtl="0">
              <a:lnSpc>
                <a:spcPct val="115000"/>
              </a:lnSpc>
              <a:spcBef>
                <a:spcPts val="0"/>
              </a:spcBef>
              <a:spcAft>
                <a:spcPts val="0"/>
              </a:spcAft>
              <a:buClr>
                <a:schemeClr val="accent6"/>
              </a:buClr>
              <a:buSzPts val="2000"/>
              <a:buFont typeface="Proxima Nova"/>
              <a:buChar char="●"/>
            </a:pPr>
            <a:r>
              <a:rPr lang="en" sz="2000" b="1">
                <a:solidFill>
                  <a:schemeClr val="accent6"/>
                </a:solidFill>
                <a:latin typeface="Proxima Nova"/>
                <a:ea typeface="Proxima Nova"/>
                <a:cs typeface="Proxima Nova"/>
                <a:sym typeface="Proxima Nova"/>
              </a:rPr>
              <a:t>Kinematics </a:t>
            </a:r>
            <a:r>
              <a:rPr lang="en" sz="2000">
                <a:solidFill>
                  <a:schemeClr val="accent6"/>
                </a:solidFill>
                <a:latin typeface="Proxima Nova"/>
                <a:ea typeface="Proxima Nova"/>
                <a:cs typeface="Proxima Nova"/>
                <a:sym typeface="Proxima Nova"/>
              </a:rPr>
              <a:t>- study of the motion and position of an object, without regard to the forces acting on it.</a:t>
            </a:r>
            <a:endParaRPr sz="2000">
              <a:solidFill>
                <a:schemeClr val="accent6"/>
              </a:solidFill>
              <a:latin typeface="Proxima Nova"/>
              <a:ea typeface="Proxima Nova"/>
              <a:cs typeface="Proxima Nova"/>
              <a:sym typeface="Proxima Nova"/>
            </a:endParaRPr>
          </a:p>
          <a:p>
            <a:pPr marL="914400" lvl="1" indent="-355600" algn="l" rtl="0">
              <a:lnSpc>
                <a:spcPct val="115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E.g. running, shooting a basketball  </a:t>
            </a:r>
            <a:endParaRPr sz="2000">
              <a:solidFill>
                <a:schemeClr val="accent6"/>
              </a:solidFill>
              <a:latin typeface="Proxima Nova"/>
              <a:ea typeface="Proxima Nova"/>
              <a:cs typeface="Proxima Nova"/>
              <a:sym typeface="Proxima Nov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7"/>
          <p:cNvSpPr txBox="1"/>
          <p:nvPr/>
        </p:nvSpPr>
        <p:spPr>
          <a:xfrm>
            <a:off x="250925" y="1431227"/>
            <a:ext cx="82296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000">
              <a:solidFill>
                <a:schemeClr val="accent1"/>
              </a:solidFill>
              <a:latin typeface="Proxima Nova"/>
              <a:ea typeface="Proxima Nova"/>
              <a:cs typeface="Proxima Nova"/>
              <a:sym typeface="Proxima Nova"/>
            </a:endParaRPr>
          </a:p>
        </p:txBody>
      </p:sp>
      <p:sp>
        <p:nvSpPr>
          <p:cNvPr id="296" name="Google Shape;296;p47"/>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latin typeface="Proxima Nova"/>
                <a:ea typeface="Proxima Nova"/>
                <a:cs typeface="Proxima Nova"/>
                <a:sym typeface="Proxima Nova"/>
              </a:rPr>
              <a:t>The Kinetic Chain</a:t>
            </a:r>
            <a:endParaRPr sz="3600">
              <a:latin typeface="Proxima Nova"/>
              <a:ea typeface="Proxima Nova"/>
              <a:cs typeface="Proxima Nova"/>
              <a:sym typeface="Proxima Nova"/>
            </a:endParaRPr>
          </a:p>
        </p:txBody>
      </p:sp>
      <p:sp>
        <p:nvSpPr>
          <p:cNvPr id="297" name="Google Shape;297;p47"/>
          <p:cNvSpPr txBox="1"/>
          <p:nvPr/>
        </p:nvSpPr>
        <p:spPr>
          <a:xfrm>
            <a:off x="184525" y="1716200"/>
            <a:ext cx="6188700" cy="27705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120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Our body = one big connected chain </a:t>
            </a:r>
            <a:endParaRPr sz="2000">
              <a:solidFill>
                <a:schemeClr val="accent6"/>
              </a:solidFill>
              <a:latin typeface="Proxima Nova"/>
              <a:ea typeface="Proxima Nova"/>
              <a:cs typeface="Proxima Nova"/>
              <a:sym typeface="Proxima Nova"/>
            </a:endParaRPr>
          </a:p>
          <a:p>
            <a:pPr marL="457200" lvl="0" indent="-355600" algn="l" rtl="0">
              <a:lnSpc>
                <a:spcPct val="115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Limbs are composed of rigid bones = levers </a:t>
            </a:r>
            <a:endParaRPr sz="2000">
              <a:solidFill>
                <a:schemeClr val="accent6"/>
              </a:solidFill>
              <a:latin typeface="Proxima Nova"/>
              <a:ea typeface="Proxima Nova"/>
              <a:cs typeface="Proxima Nova"/>
              <a:sym typeface="Proxima Nova"/>
            </a:endParaRPr>
          </a:p>
          <a:p>
            <a:pPr marL="457200" lvl="0" indent="-355600" algn="l" rtl="0">
              <a:lnSpc>
                <a:spcPct val="115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Connected by joints = links in the chain </a:t>
            </a:r>
            <a:endParaRPr sz="2000">
              <a:solidFill>
                <a:schemeClr val="accent6"/>
              </a:solidFill>
              <a:latin typeface="Proxima Nova"/>
              <a:ea typeface="Proxima Nova"/>
              <a:cs typeface="Proxima Nova"/>
              <a:sym typeface="Proxima Nova"/>
            </a:endParaRPr>
          </a:p>
          <a:p>
            <a:pPr marL="457200" lvl="0" indent="-355600" algn="l" rtl="0">
              <a:lnSpc>
                <a:spcPct val="115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Motion driven by muscular contraction at one segment, has an effect on other segments throughout the body</a:t>
            </a:r>
            <a:endParaRPr sz="2000">
              <a:solidFill>
                <a:schemeClr val="accent6"/>
              </a:solidFill>
              <a:latin typeface="Proxima Nova"/>
              <a:ea typeface="Proxima Nova"/>
              <a:cs typeface="Proxima Nova"/>
              <a:sym typeface="Proxima Nova"/>
            </a:endParaRPr>
          </a:p>
          <a:p>
            <a:pPr marL="457200" lvl="0" indent="0" algn="l" rtl="0">
              <a:lnSpc>
                <a:spcPct val="115000"/>
              </a:lnSpc>
              <a:spcBef>
                <a:spcPts val="1200"/>
              </a:spcBef>
              <a:spcAft>
                <a:spcPts val="0"/>
              </a:spcAft>
              <a:buNone/>
            </a:pPr>
            <a:endParaRPr sz="2000">
              <a:solidFill>
                <a:schemeClr val="accent6"/>
              </a:solidFill>
              <a:latin typeface="Proxima Nova"/>
              <a:ea typeface="Proxima Nova"/>
              <a:cs typeface="Proxima Nova"/>
              <a:sym typeface="Proxima Nova"/>
            </a:endParaRPr>
          </a:p>
        </p:txBody>
      </p:sp>
      <p:pic>
        <p:nvPicPr>
          <p:cNvPr id="298" name="Google Shape;298;p47"/>
          <p:cNvPicPr preferRelativeResize="0"/>
          <p:nvPr/>
        </p:nvPicPr>
        <p:blipFill>
          <a:blip r:embed="rId3">
            <a:alphaModFix/>
          </a:blip>
          <a:stretch>
            <a:fillRect/>
          </a:stretch>
        </p:blipFill>
        <p:spPr>
          <a:xfrm>
            <a:off x="6373226" y="1641500"/>
            <a:ext cx="2345250" cy="25400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p48"/>
          <p:cNvPicPr preferRelativeResize="0"/>
          <p:nvPr/>
        </p:nvPicPr>
        <p:blipFill>
          <a:blip r:embed="rId3">
            <a:alphaModFix/>
          </a:blip>
          <a:stretch>
            <a:fillRect/>
          </a:stretch>
        </p:blipFill>
        <p:spPr>
          <a:xfrm>
            <a:off x="5558450" y="1847488"/>
            <a:ext cx="3384625" cy="2056625"/>
          </a:xfrm>
          <a:prstGeom prst="rect">
            <a:avLst/>
          </a:prstGeom>
          <a:noFill/>
          <a:ln>
            <a:noFill/>
          </a:ln>
        </p:spPr>
      </p:pic>
      <p:sp>
        <p:nvSpPr>
          <p:cNvPr id="305" name="Google Shape;305;p48"/>
          <p:cNvSpPr txBox="1"/>
          <p:nvPr/>
        </p:nvSpPr>
        <p:spPr>
          <a:xfrm>
            <a:off x="250925" y="1431227"/>
            <a:ext cx="82296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000">
              <a:solidFill>
                <a:schemeClr val="accent1"/>
              </a:solidFill>
              <a:latin typeface="Proxima Nova"/>
              <a:ea typeface="Proxima Nova"/>
              <a:cs typeface="Proxima Nova"/>
              <a:sym typeface="Proxima Nova"/>
            </a:endParaRPr>
          </a:p>
        </p:txBody>
      </p:sp>
      <p:sp>
        <p:nvSpPr>
          <p:cNvPr id="306" name="Google Shape;306;p48"/>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t>Closed Chain Movement</a:t>
            </a:r>
            <a:endParaRPr sz="3600">
              <a:latin typeface="Proxima Nova"/>
              <a:ea typeface="Proxima Nova"/>
              <a:cs typeface="Proxima Nova"/>
              <a:sym typeface="Proxima Nova"/>
            </a:endParaRPr>
          </a:p>
        </p:txBody>
      </p:sp>
      <p:sp>
        <p:nvSpPr>
          <p:cNvPr id="307" name="Google Shape;307;p48"/>
          <p:cNvSpPr txBox="1"/>
          <p:nvPr/>
        </p:nvSpPr>
        <p:spPr>
          <a:xfrm>
            <a:off x="311700" y="1689000"/>
            <a:ext cx="6487800" cy="23736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1200"/>
              </a:spcBef>
              <a:spcAft>
                <a:spcPts val="0"/>
              </a:spcAft>
              <a:buClr>
                <a:schemeClr val="accent6"/>
              </a:buClr>
              <a:buSzPts val="1800"/>
              <a:buFont typeface="Proxima Nova"/>
              <a:buChar char="●"/>
            </a:pPr>
            <a:r>
              <a:rPr lang="en" sz="1800" b="1">
                <a:solidFill>
                  <a:schemeClr val="accent6"/>
                </a:solidFill>
                <a:latin typeface="Proxima Nova"/>
                <a:ea typeface="Proxima Nova"/>
                <a:cs typeface="Proxima Nova"/>
                <a:sym typeface="Proxima Nova"/>
              </a:rPr>
              <a:t>Distal segment is in contact with an immovable object</a:t>
            </a:r>
            <a:r>
              <a:rPr lang="en" sz="1800">
                <a:solidFill>
                  <a:schemeClr val="accent6"/>
                </a:solidFill>
                <a:latin typeface="Proxima Nova"/>
                <a:ea typeface="Proxima Nova"/>
                <a:cs typeface="Proxima Nova"/>
                <a:sym typeface="Proxima Nova"/>
              </a:rPr>
              <a:t> (e.g. the ground), and in no way can the muscular force production overcome the mass of the object. </a:t>
            </a:r>
            <a:endParaRPr sz="1800">
              <a:solidFill>
                <a:schemeClr val="accent6"/>
              </a:solidFill>
              <a:latin typeface="Proxima Nova"/>
              <a:ea typeface="Proxima Nova"/>
              <a:cs typeface="Proxima Nova"/>
              <a:sym typeface="Proxima Nova"/>
            </a:endParaRPr>
          </a:p>
          <a:p>
            <a:pPr marL="457200" lvl="0" indent="-342900" algn="l" rtl="0">
              <a:lnSpc>
                <a:spcPct val="115000"/>
              </a:lnSpc>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Characteristics of closed kinetic chain exercises </a:t>
            </a:r>
            <a:endParaRPr sz="1800">
              <a:solidFill>
                <a:schemeClr val="accent6"/>
              </a:solidFill>
              <a:latin typeface="Proxima Nova"/>
              <a:ea typeface="Proxima Nova"/>
              <a:cs typeface="Proxima Nova"/>
              <a:sym typeface="Proxima Nova"/>
            </a:endParaRPr>
          </a:p>
          <a:p>
            <a:pPr marL="914400" lvl="1" indent="-342900" algn="l" rtl="0">
              <a:lnSpc>
                <a:spcPct val="115000"/>
              </a:lnSpc>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Increased joint compressive forces </a:t>
            </a:r>
            <a:endParaRPr sz="1800">
              <a:solidFill>
                <a:schemeClr val="accent6"/>
              </a:solidFill>
              <a:latin typeface="Proxima Nova"/>
              <a:ea typeface="Proxima Nova"/>
              <a:cs typeface="Proxima Nova"/>
              <a:sym typeface="Proxima Nova"/>
            </a:endParaRPr>
          </a:p>
          <a:p>
            <a:pPr marL="914400" lvl="1" indent="-342900" algn="l" rtl="0">
              <a:lnSpc>
                <a:spcPct val="115000"/>
              </a:lnSpc>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Increased joint congruency </a:t>
            </a:r>
            <a:endParaRPr sz="1800">
              <a:solidFill>
                <a:schemeClr val="accent6"/>
              </a:solidFill>
              <a:latin typeface="Proxima Nova"/>
              <a:ea typeface="Proxima Nova"/>
              <a:cs typeface="Proxima Nova"/>
              <a:sym typeface="Proxima Nova"/>
            </a:endParaRPr>
          </a:p>
          <a:p>
            <a:pPr marL="914400" lvl="1" indent="-342900" algn="l" rtl="0">
              <a:lnSpc>
                <a:spcPct val="115000"/>
              </a:lnSpc>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Decreased shear forces </a:t>
            </a:r>
            <a:endParaRPr sz="1800">
              <a:solidFill>
                <a:schemeClr val="accent6"/>
              </a:solidFill>
              <a:latin typeface="Proxima Nova"/>
              <a:ea typeface="Proxima Nova"/>
              <a:cs typeface="Proxima Nova"/>
              <a:sym typeface="Proxima Nov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3" name="Google Shape;313;p49"/>
          <p:cNvPicPr preferRelativeResize="0"/>
          <p:nvPr/>
        </p:nvPicPr>
        <p:blipFill>
          <a:blip r:embed="rId3">
            <a:alphaModFix/>
          </a:blip>
          <a:stretch>
            <a:fillRect/>
          </a:stretch>
        </p:blipFill>
        <p:spPr>
          <a:xfrm>
            <a:off x="5895450" y="1677075"/>
            <a:ext cx="2832900" cy="2832900"/>
          </a:xfrm>
          <a:prstGeom prst="rect">
            <a:avLst/>
          </a:prstGeom>
          <a:noFill/>
          <a:ln>
            <a:noFill/>
          </a:ln>
        </p:spPr>
      </p:pic>
      <p:sp>
        <p:nvSpPr>
          <p:cNvPr id="314" name="Google Shape;314;p49"/>
          <p:cNvSpPr txBox="1"/>
          <p:nvPr/>
        </p:nvSpPr>
        <p:spPr>
          <a:xfrm>
            <a:off x="250925" y="1431227"/>
            <a:ext cx="82296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000">
              <a:solidFill>
                <a:schemeClr val="accent1"/>
              </a:solidFill>
              <a:latin typeface="Proxima Nova"/>
              <a:ea typeface="Proxima Nova"/>
              <a:cs typeface="Proxima Nova"/>
              <a:sym typeface="Proxima Nova"/>
            </a:endParaRPr>
          </a:p>
        </p:txBody>
      </p:sp>
      <p:sp>
        <p:nvSpPr>
          <p:cNvPr id="315" name="Google Shape;315;p49"/>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t>Open Chain Movement</a:t>
            </a:r>
            <a:endParaRPr sz="3600">
              <a:latin typeface="Proxima Nova"/>
              <a:ea typeface="Proxima Nova"/>
              <a:cs typeface="Proxima Nova"/>
              <a:sym typeface="Proxima Nova"/>
            </a:endParaRPr>
          </a:p>
        </p:txBody>
      </p:sp>
      <p:sp>
        <p:nvSpPr>
          <p:cNvPr id="316" name="Google Shape;316;p49"/>
          <p:cNvSpPr txBox="1"/>
          <p:nvPr/>
        </p:nvSpPr>
        <p:spPr>
          <a:xfrm>
            <a:off x="311700" y="1608225"/>
            <a:ext cx="5779500" cy="29706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1200"/>
              </a:spcBef>
              <a:spcAft>
                <a:spcPts val="0"/>
              </a:spcAft>
              <a:buClr>
                <a:schemeClr val="accent6"/>
              </a:buClr>
              <a:buSzPts val="2000"/>
              <a:buFont typeface="Proxima Nova"/>
              <a:buChar char="●"/>
            </a:pPr>
            <a:r>
              <a:rPr lang="en" sz="2000" b="1">
                <a:solidFill>
                  <a:schemeClr val="accent6"/>
                </a:solidFill>
                <a:highlight>
                  <a:srgbClr val="FFFFFF"/>
                </a:highlight>
                <a:latin typeface="Proxima Nova"/>
                <a:ea typeface="Proxima Nova"/>
                <a:cs typeface="Proxima Nova"/>
                <a:sym typeface="Proxima Nova"/>
              </a:rPr>
              <a:t>Distal or terminal segment can move freely</a:t>
            </a:r>
            <a:r>
              <a:rPr lang="en" sz="2000">
                <a:solidFill>
                  <a:schemeClr val="accent6"/>
                </a:solidFill>
                <a:highlight>
                  <a:srgbClr val="FFFFFF"/>
                </a:highlight>
                <a:latin typeface="Proxima Nova"/>
                <a:ea typeface="Proxima Nova"/>
                <a:cs typeface="Proxima Nova"/>
                <a:sym typeface="Proxima Nova"/>
              </a:rPr>
              <a:t> </a:t>
            </a:r>
            <a:r>
              <a:rPr lang="en" sz="2000" b="1">
                <a:solidFill>
                  <a:schemeClr val="accent6"/>
                </a:solidFill>
                <a:highlight>
                  <a:srgbClr val="FFFFFF"/>
                </a:highlight>
                <a:latin typeface="Proxima Nova"/>
                <a:ea typeface="Proxima Nova"/>
                <a:cs typeface="Proxima Nova"/>
                <a:sym typeface="Proxima Nova"/>
              </a:rPr>
              <a:t>in space</a:t>
            </a:r>
            <a:endParaRPr sz="2000" b="1">
              <a:solidFill>
                <a:schemeClr val="accent6"/>
              </a:solidFill>
              <a:highlight>
                <a:srgbClr val="FFFFFF"/>
              </a:highlight>
              <a:latin typeface="Proxima Nova"/>
              <a:ea typeface="Proxima Nova"/>
              <a:cs typeface="Proxima Nova"/>
              <a:sym typeface="Proxima Nova"/>
            </a:endParaRPr>
          </a:p>
          <a:p>
            <a:pPr marL="457200" lvl="0" indent="-355600" algn="l" rtl="0">
              <a:lnSpc>
                <a:spcPct val="115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Characteristics of open kinetic chain exercises </a:t>
            </a:r>
            <a:endParaRPr sz="2000">
              <a:solidFill>
                <a:schemeClr val="accent6"/>
              </a:solidFill>
              <a:latin typeface="Proxima Nova"/>
              <a:ea typeface="Proxima Nova"/>
              <a:cs typeface="Proxima Nova"/>
              <a:sym typeface="Proxima Nova"/>
            </a:endParaRPr>
          </a:p>
          <a:p>
            <a:pPr marL="914400" lvl="1" indent="-355600" algn="l" rtl="0">
              <a:lnSpc>
                <a:spcPct val="115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Increased joint distraction and rotational forces </a:t>
            </a:r>
            <a:endParaRPr sz="2000">
              <a:solidFill>
                <a:schemeClr val="accent6"/>
              </a:solidFill>
              <a:latin typeface="Proxima Nova"/>
              <a:ea typeface="Proxima Nova"/>
              <a:cs typeface="Proxima Nova"/>
              <a:sym typeface="Proxima Nova"/>
            </a:endParaRPr>
          </a:p>
          <a:p>
            <a:pPr marL="914400" lvl="1" indent="-355600" algn="l" rtl="0">
              <a:lnSpc>
                <a:spcPct val="115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Increased joint deformation (and therefore reduced stability) </a:t>
            </a:r>
            <a:endParaRPr sz="2000">
              <a:solidFill>
                <a:schemeClr val="accent6"/>
              </a:solidFill>
              <a:latin typeface="Proxima Nova"/>
              <a:ea typeface="Proxima Nova"/>
              <a:cs typeface="Proxima Nova"/>
              <a:sym typeface="Proxima Nova"/>
            </a:endParaRPr>
          </a:p>
          <a:p>
            <a:pPr marL="914400" lvl="1" indent="-355600" algn="l" rtl="0">
              <a:lnSpc>
                <a:spcPct val="115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Increased shear forces</a:t>
            </a:r>
            <a:endParaRPr sz="2000">
              <a:solidFill>
                <a:schemeClr val="accent6"/>
              </a:solidFill>
              <a:highlight>
                <a:srgbClr val="FFFFFF"/>
              </a:highlight>
              <a:latin typeface="Proxima Nova"/>
              <a:ea typeface="Proxima Nova"/>
              <a:cs typeface="Proxima Nova"/>
              <a:sym typeface="Proxima Nov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50"/>
          <p:cNvSpPr txBox="1"/>
          <p:nvPr/>
        </p:nvSpPr>
        <p:spPr>
          <a:xfrm>
            <a:off x="250925" y="1431227"/>
            <a:ext cx="82296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000">
              <a:solidFill>
                <a:schemeClr val="accent1"/>
              </a:solidFill>
              <a:latin typeface="Proxima Nova"/>
              <a:ea typeface="Proxima Nova"/>
              <a:cs typeface="Proxima Nova"/>
              <a:sym typeface="Proxima Nova"/>
            </a:endParaRPr>
          </a:p>
        </p:txBody>
      </p:sp>
      <p:sp>
        <p:nvSpPr>
          <p:cNvPr id="323" name="Google Shape;323;p50"/>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t>Planes of Movement</a:t>
            </a:r>
            <a:endParaRPr sz="3600">
              <a:latin typeface="Proxima Nova"/>
              <a:ea typeface="Proxima Nova"/>
              <a:cs typeface="Proxima Nova"/>
              <a:sym typeface="Proxima Nova"/>
            </a:endParaRPr>
          </a:p>
        </p:txBody>
      </p:sp>
      <p:sp>
        <p:nvSpPr>
          <p:cNvPr id="324" name="Google Shape;324;p50"/>
          <p:cNvSpPr txBox="1"/>
          <p:nvPr/>
        </p:nvSpPr>
        <p:spPr>
          <a:xfrm>
            <a:off x="3193475" y="1370975"/>
            <a:ext cx="6129600" cy="38328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1200"/>
              </a:spcBef>
              <a:spcAft>
                <a:spcPts val="0"/>
              </a:spcAft>
              <a:buClr>
                <a:schemeClr val="accent6"/>
              </a:buClr>
              <a:buSzPts val="2000"/>
              <a:buFont typeface="Proxima Nova"/>
              <a:buChar char="●"/>
            </a:pPr>
            <a:r>
              <a:rPr lang="en" sz="2000" b="1">
                <a:solidFill>
                  <a:schemeClr val="accent6"/>
                </a:solidFill>
                <a:latin typeface="Proxima Nova"/>
                <a:ea typeface="Proxima Nova"/>
                <a:cs typeface="Proxima Nova"/>
                <a:sym typeface="Proxima Nova"/>
              </a:rPr>
              <a:t>Sagittal</a:t>
            </a:r>
            <a:endParaRPr sz="2000" b="1">
              <a:solidFill>
                <a:schemeClr val="accent6"/>
              </a:solidFill>
              <a:latin typeface="Proxima Nova"/>
              <a:ea typeface="Proxima Nova"/>
              <a:cs typeface="Proxima Nova"/>
              <a:sym typeface="Proxima Nova"/>
            </a:endParaRPr>
          </a:p>
          <a:p>
            <a:pPr marL="914400" lvl="1" indent="-355600" algn="l" rtl="0">
              <a:lnSpc>
                <a:spcPct val="115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Bisects the body left to right</a:t>
            </a:r>
            <a:endParaRPr sz="2000">
              <a:solidFill>
                <a:schemeClr val="accent6"/>
              </a:solidFill>
              <a:latin typeface="Proxima Nova"/>
              <a:ea typeface="Proxima Nova"/>
              <a:cs typeface="Proxima Nova"/>
              <a:sym typeface="Proxima Nova"/>
            </a:endParaRPr>
          </a:p>
          <a:p>
            <a:pPr marL="914400" lvl="1" indent="-355600" algn="l" rtl="0">
              <a:lnSpc>
                <a:spcPct val="115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Flex / extend</a:t>
            </a:r>
            <a:endParaRPr sz="2000">
              <a:solidFill>
                <a:schemeClr val="accent6"/>
              </a:solidFill>
              <a:latin typeface="Proxima Nova"/>
              <a:ea typeface="Proxima Nova"/>
              <a:cs typeface="Proxima Nova"/>
              <a:sym typeface="Proxima Nova"/>
            </a:endParaRPr>
          </a:p>
          <a:p>
            <a:pPr marL="457200" lvl="0" indent="-355600" algn="l" rtl="0">
              <a:lnSpc>
                <a:spcPct val="115000"/>
              </a:lnSpc>
              <a:spcBef>
                <a:spcPts val="0"/>
              </a:spcBef>
              <a:spcAft>
                <a:spcPts val="0"/>
              </a:spcAft>
              <a:buClr>
                <a:schemeClr val="accent6"/>
              </a:buClr>
              <a:buSzPts val="2000"/>
              <a:buFont typeface="Proxima Nova"/>
              <a:buChar char="●"/>
            </a:pPr>
            <a:r>
              <a:rPr lang="en" sz="2000" b="1">
                <a:solidFill>
                  <a:schemeClr val="accent6"/>
                </a:solidFill>
                <a:latin typeface="Proxima Nova"/>
                <a:ea typeface="Proxima Nova"/>
                <a:cs typeface="Proxima Nova"/>
                <a:sym typeface="Proxima Nova"/>
              </a:rPr>
              <a:t>Frontal/Coronal</a:t>
            </a:r>
            <a:endParaRPr sz="2000" b="1">
              <a:solidFill>
                <a:schemeClr val="accent6"/>
              </a:solidFill>
              <a:latin typeface="Proxima Nova"/>
              <a:ea typeface="Proxima Nova"/>
              <a:cs typeface="Proxima Nova"/>
              <a:sym typeface="Proxima Nova"/>
            </a:endParaRPr>
          </a:p>
          <a:p>
            <a:pPr marL="914400" lvl="1" indent="-355600" algn="l" rtl="0">
              <a:lnSpc>
                <a:spcPct val="115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Bisects the body front to back   </a:t>
            </a:r>
            <a:endParaRPr sz="2000">
              <a:solidFill>
                <a:schemeClr val="accent6"/>
              </a:solidFill>
              <a:latin typeface="Proxima Nova"/>
              <a:ea typeface="Proxima Nova"/>
              <a:cs typeface="Proxima Nova"/>
              <a:sym typeface="Proxima Nova"/>
            </a:endParaRPr>
          </a:p>
          <a:p>
            <a:pPr marL="914400" lvl="1" indent="-355600" algn="l" rtl="0">
              <a:lnSpc>
                <a:spcPct val="115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 Abduct / adduct</a:t>
            </a:r>
            <a:endParaRPr sz="2000">
              <a:solidFill>
                <a:schemeClr val="accent6"/>
              </a:solidFill>
              <a:latin typeface="Proxima Nova"/>
              <a:ea typeface="Proxima Nova"/>
              <a:cs typeface="Proxima Nova"/>
              <a:sym typeface="Proxima Nova"/>
            </a:endParaRPr>
          </a:p>
          <a:p>
            <a:pPr marL="457200" lvl="0" indent="-355600" algn="l" rtl="0">
              <a:lnSpc>
                <a:spcPct val="115000"/>
              </a:lnSpc>
              <a:spcBef>
                <a:spcPts val="0"/>
              </a:spcBef>
              <a:spcAft>
                <a:spcPts val="0"/>
              </a:spcAft>
              <a:buClr>
                <a:schemeClr val="accent6"/>
              </a:buClr>
              <a:buSzPts val="2000"/>
              <a:buFont typeface="Proxima Nova"/>
              <a:buChar char="●"/>
            </a:pPr>
            <a:r>
              <a:rPr lang="en" sz="2000" b="1">
                <a:solidFill>
                  <a:schemeClr val="accent6"/>
                </a:solidFill>
                <a:latin typeface="Proxima Nova"/>
                <a:ea typeface="Proxima Nova"/>
                <a:cs typeface="Proxima Nova"/>
                <a:sym typeface="Proxima Nova"/>
              </a:rPr>
              <a:t>Transverse</a:t>
            </a:r>
            <a:endParaRPr sz="2000" b="1">
              <a:solidFill>
                <a:schemeClr val="accent6"/>
              </a:solidFill>
              <a:latin typeface="Proxima Nova"/>
              <a:ea typeface="Proxima Nova"/>
              <a:cs typeface="Proxima Nova"/>
              <a:sym typeface="Proxima Nova"/>
            </a:endParaRPr>
          </a:p>
          <a:p>
            <a:pPr marL="914400" lvl="1" indent="-355600" algn="l" rtl="0">
              <a:lnSpc>
                <a:spcPct val="115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Bisects the body top to bottom</a:t>
            </a:r>
            <a:endParaRPr sz="2000">
              <a:solidFill>
                <a:schemeClr val="accent6"/>
              </a:solidFill>
              <a:latin typeface="Proxima Nova"/>
              <a:ea typeface="Proxima Nova"/>
              <a:cs typeface="Proxima Nova"/>
              <a:sym typeface="Proxima Nova"/>
            </a:endParaRPr>
          </a:p>
          <a:p>
            <a:pPr marL="914400" lvl="1" indent="-355600" algn="l" rtl="0">
              <a:lnSpc>
                <a:spcPct val="115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Rotational movements</a:t>
            </a:r>
            <a:endParaRPr sz="2000">
              <a:solidFill>
                <a:schemeClr val="accent6"/>
              </a:solidFill>
              <a:latin typeface="Proxima Nova"/>
              <a:ea typeface="Proxima Nova"/>
              <a:cs typeface="Proxima Nova"/>
              <a:sym typeface="Proxima Nova"/>
            </a:endParaRPr>
          </a:p>
          <a:p>
            <a:pPr marL="457200" lvl="0" indent="0" algn="l" rtl="0">
              <a:lnSpc>
                <a:spcPct val="115000"/>
              </a:lnSpc>
              <a:spcBef>
                <a:spcPts val="1200"/>
              </a:spcBef>
              <a:spcAft>
                <a:spcPts val="0"/>
              </a:spcAft>
              <a:buNone/>
            </a:pPr>
            <a:endParaRPr sz="2000">
              <a:solidFill>
                <a:schemeClr val="accent6"/>
              </a:solidFill>
              <a:latin typeface="Proxima Nova"/>
              <a:ea typeface="Proxima Nova"/>
              <a:cs typeface="Proxima Nova"/>
              <a:sym typeface="Proxima Nova"/>
            </a:endParaRPr>
          </a:p>
        </p:txBody>
      </p:sp>
      <p:pic>
        <p:nvPicPr>
          <p:cNvPr id="325" name="Google Shape;325;p50"/>
          <p:cNvPicPr preferRelativeResize="0"/>
          <p:nvPr/>
        </p:nvPicPr>
        <p:blipFill>
          <a:blip r:embed="rId3">
            <a:alphaModFix/>
          </a:blip>
          <a:stretch>
            <a:fillRect/>
          </a:stretch>
        </p:blipFill>
        <p:spPr>
          <a:xfrm>
            <a:off x="394375" y="1472300"/>
            <a:ext cx="2634775" cy="31617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51"/>
          <p:cNvSpPr txBox="1"/>
          <p:nvPr/>
        </p:nvSpPr>
        <p:spPr>
          <a:xfrm>
            <a:off x="250925" y="1431227"/>
            <a:ext cx="82296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000">
              <a:solidFill>
                <a:schemeClr val="accent1"/>
              </a:solidFill>
              <a:latin typeface="Proxima Nova"/>
              <a:ea typeface="Proxima Nova"/>
              <a:cs typeface="Proxima Nova"/>
              <a:sym typeface="Proxima Nova"/>
            </a:endParaRPr>
          </a:p>
        </p:txBody>
      </p:sp>
      <p:sp>
        <p:nvSpPr>
          <p:cNvPr id="332" name="Google Shape;332;p51"/>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t>Functional Exercise</a:t>
            </a:r>
            <a:endParaRPr sz="3600">
              <a:latin typeface="Proxima Nova"/>
              <a:ea typeface="Proxima Nova"/>
              <a:cs typeface="Proxima Nova"/>
              <a:sym typeface="Proxima Nova"/>
            </a:endParaRPr>
          </a:p>
        </p:txBody>
      </p:sp>
      <p:sp>
        <p:nvSpPr>
          <p:cNvPr id="333" name="Google Shape;333;p51"/>
          <p:cNvSpPr txBox="1"/>
          <p:nvPr/>
        </p:nvSpPr>
        <p:spPr>
          <a:xfrm>
            <a:off x="311700" y="1714800"/>
            <a:ext cx="5779500" cy="22626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120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A form of exercise that involves training the body for the activities performed in daily life.</a:t>
            </a:r>
            <a:endParaRPr sz="2000">
              <a:solidFill>
                <a:schemeClr val="accent6"/>
              </a:solidFill>
              <a:latin typeface="Proxima Nova"/>
              <a:ea typeface="Proxima Nova"/>
              <a:cs typeface="Proxima Nova"/>
              <a:sym typeface="Proxima Nova"/>
            </a:endParaRPr>
          </a:p>
          <a:p>
            <a:pPr marL="457200" lvl="0" indent="-355600" algn="l" rtl="0">
              <a:lnSpc>
                <a:spcPct val="115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Oftentimes, these exercises are compound in nature</a:t>
            </a:r>
            <a:endParaRPr sz="2000">
              <a:solidFill>
                <a:schemeClr val="accent6"/>
              </a:solidFill>
              <a:latin typeface="Proxima Nova"/>
              <a:ea typeface="Proxima Nova"/>
              <a:cs typeface="Proxima Nova"/>
              <a:sym typeface="Proxima Nova"/>
            </a:endParaRPr>
          </a:p>
          <a:p>
            <a:pPr marL="457200" lvl="0" indent="-355600" algn="l" rtl="0">
              <a:lnSpc>
                <a:spcPct val="115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Functional exercise follows the principle of specificity</a:t>
            </a:r>
            <a:endParaRPr sz="2000">
              <a:solidFill>
                <a:schemeClr val="accent6"/>
              </a:solidFill>
              <a:latin typeface="Proxima Nova"/>
              <a:ea typeface="Proxima Nova"/>
              <a:cs typeface="Proxima Nova"/>
              <a:sym typeface="Proxima Nova"/>
            </a:endParaRPr>
          </a:p>
        </p:txBody>
      </p:sp>
      <p:pic>
        <p:nvPicPr>
          <p:cNvPr id="334" name="Google Shape;334;p51"/>
          <p:cNvPicPr preferRelativeResize="0"/>
          <p:nvPr/>
        </p:nvPicPr>
        <p:blipFill>
          <a:blip r:embed="rId3">
            <a:alphaModFix/>
          </a:blip>
          <a:stretch>
            <a:fillRect/>
          </a:stretch>
        </p:blipFill>
        <p:spPr>
          <a:xfrm>
            <a:off x="6081825" y="1998377"/>
            <a:ext cx="2705100" cy="16954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52"/>
          <p:cNvSpPr txBox="1"/>
          <p:nvPr/>
        </p:nvSpPr>
        <p:spPr>
          <a:xfrm>
            <a:off x="250925" y="1431227"/>
            <a:ext cx="82296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000">
              <a:solidFill>
                <a:schemeClr val="accent1"/>
              </a:solidFill>
              <a:latin typeface="Proxima Nova"/>
              <a:ea typeface="Proxima Nova"/>
              <a:cs typeface="Proxima Nova"/>
              <a:sym typeface="Proxima Nova"/>
            </a:endParaRPr>
          </a:p>
        </p:txBody>
      </p:sp>
      <p:sp>
        <p:nvSpPr>
          <p:cNvPr id="341" name="Google Shape;341;p52"/>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t>Functional Exercise</a:t>
            </a:r>
            <a:endParaRPr sz="3600">
              <a:latin typeface="Proxima Nova"/>
              <a:ea typeface="Proxima Nova"/>
              <a:cs typeface="Proxima Nova"/>
              <a:sym typeface="Proxima Nova"/>
            </a:endParaRPr>
          </a:p>
        </p:txBody>
      </p:sp>
      <p:sp>
        <p:nvSpPr>
          <p:cNvPr id="342" name="Google Shape;342;p52"/>
          <p:cNvSpPr txBox="1"/>
          <p:nvPr/>
        </p:nvSpPr>
        <p:spPr>
          <a:xfrm>
            <a:off x="3669475" y="1831425"/>
            <a:ext cx="4740300" cy="241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2000">
                <a:solidFill>
                  <a:schemeClr val="accent6"/>
                </a:solidFill>
                <a:latin typeface="Proxima Nova"/>
                <a:ea typeface="Proxima Nova"/>
                <a:cs typeface="Proxima Nova"/>
                <a:sym typeface="Proxima Nova"/>
              </a:rPr>
              <a:t>Let’s think about functional exercise in a deeper and more comprehensive way:</a:t>
            </a:r>
            <a:endParaRPr sz="2000">
              <a:solidFill>
                <a:schemeClr val="accent6"/>
              </a:solidFill>
              <a:latin typeface="Proxima Nova"/>
              <a:ea typeface="Proxima Nova"/>
              <a:cs typeface="Proxima Nova"/>
              <a:sym typeface="Proxima Nova"/>
            </a:endParaRPr>
          </a:p>
          <a:p>
            <a:pPr marL="0" lvl="0" indent="0" algn="l" rtl="0">
              <a:lnSpc>
                <a:spcPct val="115000"/>
              </a:lnSpc>
              <a:spcBef>
                <a:spcPts val="1200"/>
              </a:spcBef>
              <a:spcAft>
                <a:spcPts val="0"/>
              </a:spcAft>
              <a:buNone/>
            </a:pPr>
            <a:r>
              <a:rPr lang="en" sz="2000">
                <a:solidFill>
                  <a:schemeClr val="accent6"/>
                </a:solidFill>
                <a:latin typeface="Proxima Nova"/>
                <a:ea typeface="Proxima Nova"/>
                <a:cs typeface="Proxima Nova"/>
                <a:sym typeface="Proxima Nova"/>
              </a:rPr>
              <a:t>→ Not just considering how we move our bodies on a day to day basis, but considering how our structures were evolved to be used </a:t>
            </a:r>
            <a:endParaRPr sz="2000">
              <a:solidFill>
                <a:schemeClr val="accent6"/>
              </a:solidFill>
              <a:latin typeface="Proxima Nova"/>
              <a:ea typeface="Proxima Nova"/>
              <a:cs typeface="Proxima Nova"/>
              <a:sym typeface="Proxima Nova"/>
            </a:endParaRPr>
          </a:p>
        </p:txBody>
      </p:sp>
      <p:pic>
        <p:nvPicPr>
          <p:cNvPr id="343" name="Google Shape;343;p52"/>
          <p:cNvPicPr preferRelativeResize="0"/>
          <p:nvPr/>
        </p:nvPicPr>
        <p:blipFill>
          <a:blip r:embed="rId3">
            <a:alphaModFix/>
          </a:blip>
          <a:stretch>
            <a:fillRect/>
          </a:stretch>
        </p:blipFill>
        <p:spPr>
          <a:xfrm>
            <a:off x="106150" y="1476775"/>
            <a:ext cx="3271226" cy="32712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31"/>
          <p:cNvSpPr/>
          <p:nvPr/>
        </p:nvSpPr>
        <p:spPr>
          <a:xfrm>
            <a:off x="271938" y="1376794"/>
            <a:ext cx="8015400" cy="2866200"/>
          </a:xfrm>
          <a:prstGeom prst="rect">
            <a:avLst/>
          </a:prstGeom>
          <a:noFill/>
          <a:ln>
            <a:noFill/>
          </a:ln>
        </p:spPr>
        <p:txBody>
          <a:bodyPr spcFirstLastPara="1" wrap="square" lIns="91425" tIns="45700" rIns="91425" bIns="45700" anchor="t" anchorCtr="0">
            <a:noAutofit/>
          </a:bodyPr>
          <a:lstStyle/>
          <a:p>
            <a:pPr marL="457200" indent="-355600">
              <a:spcBef>
                <a:spcPts val="1000"/>
              </a:spcBef>
              <a:buClr>
                <a:schemeClr val="accent1"/>
              </a:buClr>
              <a:buSzPts val="2000"/>
              <a:buFont typeface="Proxima Nova Semibold"/>
              <a:buChar char="●"/>
            </a:pPr>
            <a:r>
              <a:rPr lang="en-US" sz="1600">
                <a:solidFill>
                  <a:schemeClr val="accent1"/>
                </a:solidFill>
                <a:latin typeface="Proxima Nova Semibold"/>
                <a:sym typeface="Proxima Nova Semibold"/>
              </a:rPr>
              <a:t>Describe common evolutionary mismatches between human biology and current culture and consider how these mismatches impact modern day injury and inform functional exercise. </a:t>
            </a:r>
            <a:endParaRPr lang="en-US" sz="1600">
              <a:solidFill>
                <a:schemeClr val="accent1"/>
              </a:solidFill>
              <a:latin typeface="Proxima Nova Semibold"/>
            </a:endParaRPr>
          </a:p>
          <a:p>
            <a:pPr marL="457200" indent="-355600">
              <a:spcBef>
                <a:spcPts val="1000"/>
              </a:spcBef>
              <a:buClr>
                <a:schemeClr val="accent1"/>
              </a:buClr>
              <a:buSzPts val="2000"/>
              <a:buFont typeface="Proxima Nova Semibold"/>
              <a:buChar char="●"/>
            </a:pPr>
            <a:r>
              <a:rPr lang="en-US" sz="1600">
                <a:solidFill>
                  <a:schemeClr val="accent1"/>
                </a:solidFill>
                <a:latin typeface="Proxima Nova Semibold"/>
                <a:sym typeface="Proxima Nova Semibold"/>
              </a:rPr>
              <a:t>Demonstrate the skills to work with other students, professionals, and clients under a</a:t>
            </a:r>
            <a:r>
              <a:rPr lang="en-US" sz="1600">
                <a:solidFill>
                  <a:schemeClr val="accent1"/>
                </a:solidFill>
                <a:latin typeface="Proxima Nova Semibold"/>
                <a:ea typeface="Calibri"/>
                <a:sym typeface="Proxima Nova Semibold"/>
              </a:rPr>
              <a:t> </a:t>
            </a:r>
            <a:r>
              <a:rPr lang="en-US" sz="1600" i="1">
                <a:solidFill>
                  <a:schemeClr val="accent1"/>
                </a:solidFill>
                <a:latin typeface="Proxima Nova Semibold"/>
                <a:ea typeface="Calibri"/>
                <a:sym typeface="Proxima Nova Semibold"/>
              </a:rPr>
              <a:t>Medical Fitness</a:t>
            </a:r>
            <a:r>
              <a:rPr lang="en-US" sz="1600">
                <a:solidFill>
                  <a:schemeClr val="accent1"/>
                </a:solidFill>
                <a:latin typeface="Proxima Nova Semibold"/>
                <a:ea typeface="Calibri"/>
                <a:sym typeface="Proxima Nova Semibold"/>
              </a:rPr>
              <a:t> </a:t>
            </a:r>
            <a:r>
              <a:rPr lang="en-US" sz="1600">
                <a:solidFill>
                  <a:schemeClr val="accent1"/>
                </a:solidFill>
                <a:latin typeface="Proxima Nova Semibold"/>
                <a:sym typeface="Proxima Nova Semibold"/>
              </a:rPr>
              <a:t>model of care.</a:t>
            </a:r>
            <a:endParaRPr lang="en-US" sz="1600">
              <a:solidFill>
                <a:schemeClr val="accent1"/>
              </a:solidFill>
              <a:latin typeface="Proxima Nova Semibold"/>
            </a:endParaRPr>
          </a:p>
          <a:p>
            <a:pPr marL="457200" indent="-355600">
              <a:spcBef>
                <a:spcPts val="1000"/>
              </a:spcBef>
              <a:buClr>
                <a:schemeClr val="accent1"/>
              </a:buClr>
              <a:buSzPts val="2000"/>
              <a:buFont typeface="Proxima Nova Semibold"/>
              <a:buChar char="●"/>
            </a:pPr>
            <a:r>
              <a:rPr lang="en-US" sz="1600">
                <a:solidFill>
                  <a:schemeClr val="accent1"/>
                </a:solidFill>
                <a:latin typeface="Proxima Nova Semibold"/>
                <a:sym typeface="Proxima Nova Semibold"/>
              </a:rPr>
              <a:t>Adapt program design and communication to effectively work with clients across ability levels.</a:t>
            </a:r>
            <a:endParaRPr lang="en" sz="1600">
              <a:solidFill>
                <a:schemeClr val="accent1"/>
              </a:solidFill>
              <a:latin typeface="Proxima Nova Semibold"/>
            </a:endParaRPr>
          </a:p>
          <a:p>
            <a:pPr marL="457200" indent="-355600">
              <a:spcBef>
                <a:spcPts val="1000"/>
              </a:spcBef>
              <a:buClr>
                <a:schemeClr val="accent1"/>
              </a:buClr>
              <a:buSzPts val="2000"/>
              <a:buFont typeface="Proxima Nova Semibold"/>
              <a:buChar char="●"/>
            </a:pPr>
            <a:r>
              <a:rPr lang="en-US" sz="1600">
                <a:solidFill>
                  <a:schemeClr val="accent1"/>
                </a:solidFill>
                <a:latin typeface="Proxima Nova Semibold"/>
                <a:sym typeface="Proxima Nova Semibold"/>
              </a:rPr>
              <a:t>Understand and apply the tenets of exercise prescription when designing a high-quality progressive resistance training program. </a:t>
            </a:r>
            <a:endParaRPr lang="en-US" sz="1600">
              <a:solidFill>
                <a:schemeClr val="accent1"/>
              </a:solidFill>
              <a:latin typeface="Proxima Nova Semibold"/>
            </a:endParaRPr>
          </a:p>
          <a:p>
            <a:pPr marL="457200" indent="-355600">
              <a:spcBef>
                <a:spcPts val="1000"/>
              </a:spcBef>
              <a:buClr>
                <a:schemeClr val="accent1"/>
              </a:buClr>
              <a:buSzPts val="2000"/>
              <a:buFont typeface="Proxima Nova Semibold"/>
              <a:buChar char="●"/>
            </a:pPr>
            <a:r>
              <a:rPr lang="en-US" sz="1600">
                <a:solidFill>
                  <a:schemeClr val="accent1"/>
                </a:solidFill>
                <a:latin typeface="Proxima Nova Semibold"/>
                <a:sym typeface="Proxima Nova Semibold"/>
              </a:rPr>
              <a:t>Recognize and respond appropriately to medical emergencies. </a:t>
            </a:r>
            <a:endParaRPr lang="en" sz="1600">
              <a:solidFill>
                <a:schemeClr val="accent1"/>
              </a:solidFill>
              <a:latin typeface="Proxima Nova Semibold"/>
            </a:endParaRPr>
          </a:p>
          <a:p>
            <a:pPr marL="457200" indent="-355600">
              <a:spcBef>
                <a:spcPts val="1000"/>
              </a:spcBef>
              <a:buClr>
                <a:schemeClr val="accent1"/>
              </a:buClr>
              <a:buSzPts val="2000"/>
              <a:buFont typeface="Proxima Nova Semibold"/>
              <a:buChar char="●"/>
            </a:pPr>
            <a:r>
              <a:rPr lang="en-US" sz="1600" b="1">
                <a:solidFill>
                  <a:schemeClr val="accent1"/>
                </a:solidFill>
                <a:latin typeface="Proxima Nova Semibold"/>
                <a:sym typeface="Proxima Nova Semibold"/>
              </a:rPr>
              <a:t>Gain hands-on clinical exposure in evaluation and intervention techniques.</a:t>
            </a:r>
            <a:endParaRPr lang="en-US" sz="1600" b="1">
              <a:solidFill>
                <a:schemeClr val="accent1"/>
              </a:solidFill>
              <a:latin typeface="Proxima Nova Semibold"/>
            </a:endParaRPr>
          </a:p>
          <a:p>
            <a:pPr marL="457200" indent="-355600">
              <a:lnSpc>
                <a:spcPct val="114999"/>
              </a:lnSpc>
              <a:spcBef>
                <a:spcPts val="1000"/>
              </a:spcBef>
              <a:buClr>
                <a:srgbClr val="434343"/>
              </a:buClr>
              <a:buSzPts val="2000"/>
              <a:buFont typeface="Proxima Nova Semibold"/>
              <a:buChar char="●"/>
            </a:pPr>
            <a:endParaRPr lang="en" sz="2000">
              <a:solidFill>
                <a:schemeClr val="accent1"/>
              </a:solidFill>
              <a:latin typeface="Calibri"/>
              <a:ea typeface="Calibri"/>
            </a:endParaRPr>
          </a:p>
        </p:txBody>
      </p:sp>
      <p:sp>
        <p:nvSpPr>
          <p:cNvPr id="165" name="Google Shape;165;p31"/>
          <p:cNvSpPr txBox="1">
            <a:spLocks noGrp="1"/>
          </p:cNvSpPr>
          <p:nvPr>
            <p:ph type="title"/>
          </p:nvPr>
        </p:nvSpPr>
        <p:spPr>
          <a:xfrm>
            <a:off x="311700" y="23197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Proxima Nova"/>
                <a:ea typeface="Proxima Nova"/>
                <a:cs typeface="Proxima Nova"/>
                <a:sym typeface="Proxima Nova"/>
              </a:rPr>
              <a:t>Learning Goals</a:t>
            </a:r>
            <a:endParaRPr>
              <a:latin typeface="Proxima Nova"/>
              <a:ea typeface="Proxima Nova"/>
              <a:cs typeface="Proxima Nova"/>
              <a:sym typeface="Proxima Nov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2"/>
          <p:cNvSpPr/>
          <p:nvPr/>
        </p:nvSpPr>
        <p:spPr>
          <a:xfrm>
            <a:off x="569775" y="1605600"/>
            <a:ext cx="7155900" cy="3094800"/>
          </a:xfrm>
          <a:prstGeom prst="rect">
            <a:avLst/>
          </a:prstGeom>
          <a:noFill/>
          <a:ln>
            <a:noFill/>
          </a:ln>
        </p:spPr>
        <p:txBody>
          <a:bodyPr spcFirstLastPara="1" wrap="square" lIns="91425" tIns="45700" rIns="91425" bIns="45700" anchor="t" anchorCtr="0">
            <a:noAutofit/>
          </a:bodyPr>
          <a:lstStyle/>
          <a:p>
            <a:pPr marL="457200" indent="-355600">
              <a:lnSpc>
                <a:spcPct val="115000"/>
              </a:lnSpc>
              <a:spcBef>
                <a:spcPts val="1000"/>
              </a:spcBef>
              <a:buClr>
                <a:schemeClr val="accent1"/>
              </a:buClr>
              <a:buSzPts val="2000"/>
              <a:buFont typeface="Proxima Nova Semibold"/>
              <a:buChar char="●"/>
            </a:pPr>
            <a:r>
              <a:rPr lang="en" sz="2000">
                <a:solidFill>
                  <a:schemeClr val="accent1"/>
                </a:solidFill>
                <a:latin typeface="Proxima Nova Semibold"/>
                <a:ea typeface="Proxima Nova Semibold"/>
                <a:cs typeface="Proxima Nova Semibold"/>
                <a:sym typeface="Proxima Nova Semibold"/>
              </a:rPr>
              <a:t>Understand the “why” behind common movement faults, structural dysfunction and musculoskeletal injuries.</a:t>
            </a:r>
            <a:endParaRPr lang="en-US" sz="2000">
              <a:solidFill>
                <a:schemeClr val="accent1"/>
              </a:solidFill>
              <a:latin typeface="Proxima Nova Semibold"/>
              <a:ea typeface="Proxima Nova Semibold"/>
              <a:cs typeface="Proxima Nova Semibold"/>
              <a:sym typeface="Proxima Nova Semibold"/>
            </a:endParaRPr>
          </a:p>
          <a:p>
            <a:pPr marL="457200" indent="-355600">
              <a:lnSpc>
                <a:spcPct val="114999"/>
              </a:lnSpc>
              <a:spcBef>
                <a:spcPts val="1000"/>
              </a:spcBef>
              <a:buClr>
                <a:schemeClr val="accent1"/>
              </a:buClr>
              <a:buSzPts val="2000"/>
              <a:buFont typeface="Proxima Nova Semibold"/>
              <a:buChar char="●"/>
            </a:pPr>
            <a:r>
              <a:rPr lang="en" sz="2000">
                <a:solidFill>
                  <a:schemeClr val="accent1"/>
                </a:solidFill>
                <a:latin typeface="Proxima Nova Semibold"/>
                <a:ea typeface="Proxima Nova Semibold"/>
                <a:cs typeface="Proxima Nova Semibold"/>
                <a:sym typeface="Proxima Nova Semibold"/>
              </a:rPr>
              <a:t>Improve confidence and quality of care with clients via hands-on learning experiences. </a:t>
            </a:r>
            <a:endParaRPr lang="en-US" sz="2000">
              <a:solidFill>
                <a:schemeClr val="accent1"/>
              </a:solidFill>
              <a:latin typeface="Proxima Nova Semibold"/>
              <a:ea typeface="Proxima Nova Semibold"/>
              <a:cs typeface="Proxima Nova Semibold"/>
            </a:endParaRPr>
          </a:p>
          <a:p>
            <a:pPr marL="457200" indent="-355600">
              <a:lnSpc>
                <a:spcPct val="114999"/>
              </a:lnSpc>
              <a:spcBef>
                <a:spcPts val="1000"/>
              </a:spcBef>
              <a:buClr>
                <a:schemeClr val="accent1"/>
              </a:buClr>
              <a:buSzPts val="2000"/>
              <a:buFont typeface="Proxima Nova Semibold"/>
              <a:buChar char="●"/>
            </a:pPr>
            <a:endParaRPr lang="en" sz="800">
              <a:solidFill>
                <a:schemeClr val="accent1"/>
              </a:solidFill>
              <a:latin typeface="Proxima Nova Semibold"/>
              <a:ea typeface="Proxima Nova Semibold"/>
              <a:cs typeface="Proxima Nova Semibold"/>
            </a:endParaRPr>
          </a:p>
          <a:p>
            <a:pPr marL="457200" indent="-355600">
              <a:lnSpc>
                <a:spcPct val="115000"/>
              </a:lnSpc>
              <a:buClr>
                <a:schemeClr val="accent1"/>
              </a:buClr>
              <a:buSzPts val="2000"/>
              <a:buFont typeface="Proxima Nova Semibold"/>
              <a:buChar char="●"/>
            </a:pPr>
            <a:r>
              <a:rPr lang="en" sz="2000">
                <a:solidFill>
                  <a:schemeClr val="accent1"/>
                </a:solidFill>
                <a:latin typeface="Proxima Nova Semibold"/>
                <a:ea typeface="Proxima Nova Semibold"/>
                <a:cs typeface="Proxima Nova Semibold"/>
                <a:sym typeface="Proxima Nova Semibold"/>
              </a:rPr>
              <a:t>Practice under the </a:t>
            </a:r>
            <a:r>
              <a:rPr lang="en" sz="2000" i="1">
                <a:solidFill>
                  <a:schemeClr val="accent1"/>
                </a:solidFill>
                <a:latin typeface="Proxima Nova Semibold"/>
                <a:ea typeface="Proxima Nova Semibold"/>
                <a:cs typeface="Proxima Nova Semibold"/>
                <a:sym typeface="Proxima Nova Semibold"/>
              </a:rPr>
              <a:t>Medical Fitness Model – </a:t>
            </a:r>
            <a:r>
              <a:rPr lang="en" sz="2000">
                <a:solidFill>
                  <a:schemeClr val="accent1"/>
                </a:solidFill>
                <a:latin typeface="Proxima Nova Semibold"/>
                <a:ea typeface="Proxima Nova Semibold"/>
                <a:cs typeface="Proxima Nova Semibold"/>
                <a:sym typeface="Proxima Nova Semibold"/>
              </a:rPr>
              <a:t>a truly functional approach to resistance exercise. </a:t>
            </a:r>
          </a:p>
          <a:p>
            <a:pPr marL="457200" indent="-355600">
              <a:lnSpc>
                <a:spcPct val="114999"/>
              </a:lnSpc>
              <a:buClr>
                <a:schemeClr val="accent1"/>
              </a:buClr>
              <a:buSzPts val="2000"/>
              <a:buFont typeface="Proxima Nova Semibold"/>
              <a:buChar char="●"/>
            </a:pPr>
            <a:endParaRPr lang="en" sz="2000">
              <a:solidFill>
                <a:schemeClr val="accent1"/>
              </a:solidFill>
              <a:latin typeface="Proxima Nova Semibold"/>
              <a:ea typeface="Proxima Nova Semibold"/>
              <a:cs typeface="Proxima Nova Semibold"/>
            </a:endParaRPr>
          </a:p>
        </p:txBody>
      </p:sp>
      <p:sp>
        <p:nvSpPr>
          <p:cNvPr id="171" name="Google Shape;171;p32"/>
          <p:cNvSpPr txBox="1">
            <a:spLocks noGrp="1"/>
          </p:cNvSpPr>
          <p:nvPr>
            <p:ph type="title"/>
          </p:nvPr>
        </p:nvSpPr>
        <p:spPr>
          <a:xfrm>
            <a:off x="311700" y="29187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Proxima Nova"/>
                <a:ea typeface="Proxima Nova"/>
                <a:cs typeface="Proxima Nova"/>
                <a:sym typeface="Proxima Nova"/>
              </a:rPr>
              <a:t>Course Relevance</a:t>
            </a:r>
            <a:endParaRPr>
              <a:latin typeface="Proxima Nova"/>
              <a:ea typeface="Proxima Nova"/>
              <a:cs typeface="Proxima Nova"/>
              <a:sym typeface="Proxima Nov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9">
          <a:extLst>
            <a:ext uri="{FF2B5EF4-FFF2-40B4-BE49-F238E27FC236}">
              <a16:creationId xmlns:a16="http://schemas.microsoft.com/office/drawing/2014/main" id="{E2E4B6F6-0296-F5BB-EF2B-26000167CCA0}"/>
            </a:ext>
          </a:extLst>
        </p:cNvPr>
        <p:cNvGrpSpPr/>
        <p:nvPr/>
      </p:nvGrpSpPr>
      <p:grpSpPr>
        <a:xfrm>
          <a:off x="0" y="0"/>
          <a:ext cx="0" cy="0"/>
          <a:chOff x="0" y="0"/>
          <a:chExt cx="0" cy="0"/>
        </a:xfrm>
      </p:grpSpPr>
      <p:sp>
        <p:nvSpPr>
          <p:cNvPr id="170" name="Google Shape;170;p32">
            <a:extLst>
              <a:ext uri="{FF2B5EF4-FFF2-40B4-BE49-F238E27FC236}">
                <a16:creationId xmlns:a16="http://schemas.microsoft.com/office/drawing/2014/main" id="{1652B15F-A611-313B-3E7E-753E86F234FF}"/>
              </a:ext>
            </a:extLst>
          </p:cNvPr>
          <p:cNvSpPr/>
          <p:nvPr/>
        </p:nvSpPr>
        <p:spPr>
          <a:xfrm>
            <a:off x="-1725" y="1405019"/>
            <a:ext cx="8991906" cy="3094800"/>
          </a:xfrm>
          <a:prstGeom prst="rect">
            <a:avLst/>
          </a:prstGeom>
          <a:noFill/>
          <a:ln>
            <a:noFill/>
          </a:ln>
        </p:spPr>
        <p:txBody>
          <a:bodyPr spcFirstLastPara="1" wrap="square" lIns="91425" tIns="45700" rIns="91425" bIns="45700" anchor="t" anchorCtr="0">
            <a:noAutofit/>
          </a:bodyPr>
          <a:lstStyle/>
          <a:p>
            <a:pPr marL="457200" indent="-355600">
              <a:spcBef>
                <a:spcPts val="1000"/>
              </a:spcBef>
              <a:buClr>
                <a:schemeClr val="accent1"/>
              </a:buClr>
              <a:buSzPts val="2000"/>
              <a:buFont typeface="Proxima Nova Semibold"/>
              <a:buChar char="●"/>
            </a:pPr>
            <a:r>
              <a:rPr lang="en" sz="2000" b="1">
                <a:solidFill>
                  <a:schemeClr val="accent1"/>
                </a:solidFill>
                <a:latin typeface="Proxima Nova Semibold"/>
                <a:ea typeface="Proxima Nova Semibold"/>
                <a:cs typeface="Proxima Nova Semibold"/>
              </a:rPr>
              <a:t>KINE 3617 Part I</a:t>
            </a:r>
            <a:endParaRPr lang="en-US" b="1">
              <a:solidFill>
                <a:schemeClr val="accent1"/>
              </a:solidFill>
            </a:endParaRPr>
          </a:p>
          <a:p>
            <a:pPr marL="914400" lvl="1" indent="-355600">
              <a:spcBef>
                <a:spcPts val="1000"/>
              </a:spcBef>
              <a:buClr>
                <a:schemeClr val="accent1"/>
              </a:buClr>
              <a:buSzPts val="2000"/>
              <a:buFont typeface="Courier New"/>
              <a:buChar char="o"/>
            </a:pPr>
            <a:r>
              <a:rPr lang="en" sz="1800" b="1">
                <a:solidFill>
                  <a:schemeClr val="accent1"/>
                </a:solidFill>
                <a:latin typeface="Proxima Nova Semibold"/>
                <a:ea typeface="Proxima Nova Semibold"/>
                <a:cs typeface="Proxima Nova Semibold"/>
              </a:rPr>
              <a:t>Didactic</a:t>
            </a:r>
            <a:r>
              <a:rPr lang="en" sz="1800">
                <a:solidFill>
                  <a:schemeClr val="accent1"/>
                </a:solidFill>
                <a:latin typeface="Proxima Nova Semibold"/>
                <a:ea typeface="Proxima Nova Semibold"/>
                <a:cs typeface="Proxima Nova Semibold"/>
              </a:rPr>
              <a:t>: Foundational knowledge – understand evolutionary mismatches for each major body region </a:t>
            </a:r>
          </a:p>
          <a:p>
            <a:pPr marL="914400" lvl="1" indent="-355600">
              <a:spcBef>
                <a:spcPts val="1000"/>
              </a:spcBef>
              <a:buClr>
                <a:schemeClr val="accent1"/>
              </a:buClr>
              <a:buSzPts val="2000"/>
              <a:buFont typeface="Courier New"/>
              <a:buChar char="o"/>
            </a:pPr>
            <a:r>
              <a:rPr lang="en" sz="1800" b="1">
                <a:solidFill>
                  <a:schemeClr val="accent1"/>
                </a:solidFill>
                <a:latin typeface="Proxima Nova Semibold"/>
                <a:ea typeface="Proxima Nova Semibold"/>
                <a:cs typeface="Proxima Nova Semibold"/>
              </a:rPr>
              <a:t>Clinical</a:t>
            </a:r>
            <a:r>
              <a:rPr lang="en" sz="1800">
                <a:solidFill>
                  <a:schemeClr val="accent1"/>
                </a:solidFill>
                <a:latin typeface="Proxima Nova Semibold"/>
                <a:ea typeface="Proxima Nova Semibold"/>
                <a:cs typeface="Proxima Nova Semibold"/>
              </a:rPr>
              <a:t>: Shadow 2 hours per week  </a:t>
            </a:r>
          </a:p>
          <a:p>
            <a:pPr marL="457200" indent="-355600">
              <a:spcBef>
                <a:spcPts val="1000"/>
              </a:spcBef>
              <a:buClr>
                <a:schemeClr val="accent1"/>
              </a:buClr>
              <a:buSzPts val="2000"/>
              <a:buFont typeface="Proxima Nova Semibold"/>
              <a:buChar char="●"/>
            </a:pPr>
            <a:r>
              <a:rPr lang="en" sz="2000" b="1">
                <a:solidFill>
                  <a:schemeClr val="accent1"/>
                </a:solidFill>
                <a:latin typeface="Proxima Nova Semibold"/>
                <a:ea typeface="Proxima Nova Semibold"/>
                <a:cs typeface="Proxima Nova Semibold"/>
              </a:rPr>
              <a:t>KINE 3617 Part II</a:t>
            </a:r>
            <a:endParaRPr lang="en" sz="2000" b="1">
              <a:solidFill>
                <a:schemeClr val="accent1"/>
              </a:solidFill>
              <a:latin typeface="Proxima Nova Semibold"/>
            </a:endParaRPr>
          </a:p>
          <a:p>
            <a:pPr marL="914400" lvl="1" indent="-355600">
              <a:spcBef>
                <a:spcPts val="1000"/>
              </a:spcBef>
              <a:buClr>
                <a:schemeClr val="accent1"/>
              </a:buClr>
              <a:buSzPts val="2000"/>
              <a:buFont typeface="Courier New"/>
              <a:buChar char="o"/>
            </a:pPr>
            <a:r>
              <a:rPr lang="en-US" sz="1800" b="1">
                <a:solidFill>
                  <a:schemeClr val="accent1"/>
                </a:solidFill>
                <a:latin typeface="Proxima Nova Semibold"/>
              </a:rPr>
              <a:t>Didactic</a:t>
            </a:r>
            <a:r>
              <a:rPr lang="en-US" sz="1800">
                <a:solidFill>
                  <a:schemeClr val="accent1"/>
                </a:solidFill>
                <a:latin typeface="Proxima Nova Semibold"/>
              </a:rPr>
              <a:t>: putting it all together, more in-depth program design, case study examples</a:t>
            </a:r>
            <a:endParaRPr lang="en" sz="1800">
              <a:solidFill>
                <a:schemeClr val="accent1"/>
              </a:solidFill>
              <a:latin typeface="Proxima Nova Semibold"/>
            </a:endParaRPr>
          </a:p>
          <a:p>
            <a:pPr marL="914400" lvl="1" indent="-355600">
              <a:spcBef>
                <a:spcPts val="1000"/>
              </a:spcBef>
              <a:buClr>
                <a:schemeClr val="accent1"/>
              </a:buClr>
              <a:buSzPts val="2000"/>
              <a:buFont typeface="Courier New"/>
              <a:buChar char="o"/>
            </a:pPr>
            <a:r>
              <a:rPr lang="en-US" sz="1800" b="1">
                <a:solidFill>
                  <a:schemeClr val="accent1"/>
                </a:solidFill>
                <a:latin typeface="Proxima Nova Semibold"/>
              </a:rPr>
              <a:t>Clinical</a:t>
            </a:r>
            <a:r>
              <a:rPr lang="en-US" sz="1800">
                <a:solidFill>
                  <a:schemeClr val="accent1"/>
                </a:solidFill>
                <a:latin typeface="Proxima Nova Semibold"/>
              </a:rPr>
              <a:t>: 10-15 hours per week (paid); work towards independence in client care; detail-oriented exercise intervention to address wellness goals </a:t>
            </a:r>
            <a:endParaRPr lang="en" sz="1800">
              <a:solidFill>
                <a:schemeClr val="accent1"/>
              </a:solidFill>
              <a:latin typeface="Proxima Nova Semibold"/>
            </a:endParaRPr>
          </a:p>
          <a:p>
            <a:pPr marL="914400" lvl="1" indent="-355600">
              <a:spcBef>
                <a:spcPts val="1000"/>
              </a:spcBef>
              <a:buClr>
                <a:schemeClr val="accent1"/>
              </a:buClr>
              <a:buSzPts val="2000"/>
              <a:buFont typeface="Courier New"/>
              <a:buChar char="o"/>
            </a:pPr>
            <a:endParaRPr lang="en" sz="2000">
              <a:solidFill>
                <a:schemeClr val="accent1"/>
              </a:solidFill>
              <a:latin typeface="Proxima Nova Semibold"/>
              <a:ea typeface="Proxima Nova Semibold"/>
              <a:cs typeface="Proxima Nova Semibold"/>
            </a:endParaRPr>
          </a:p>
        </p:txBody>
      </p:sp>
      <p:sp>
        <p:nvSpPr>
          <p:cNvPr id="171" name="Google Shape;171;p32">
            <a:extLst>
              <a:ext uri="{FF2B5EF4-FFF2-40B4-BE49-F238E27FC236}">
                <a16:creationId xmlns:a16="http://schemas.microsoft.com/office/drawing/2014/main" id="{8BF8B30B-5DA7-E30C-9CCC-7CA628AFF8AB}"/>
              </a:ext>
            </a:extLst>
          </p:cNvPr>
          <p:cNvSpPr txBox="1">
            <a:spLocks noGrp="1"/>
          </p:cNvSpPr>
          <p:nvPr>
            <p:ph type="title"/>
          </p:nvPr>
        </p:nvSpPr>
        <p:spPr>
          <a:xfrm>
            <a:off x="311700" y="291875"/>
            <a:ext cx="8520600" cy="623700"/>
          </a:xfrm>
          <a:prstGeom prst="rect">
            <a:avLst/>
          </a:prstGeom>
        </p:spPr>
        <p:txBody>
          <a:bodyPr spcFirstLastPara="1" wrap="square" lIns="91425" tIns="91425" rIns="91425" bIns="91425" anchor="t" anchorCtr="0">
            <a:normAutofit fontScale="90000"/>
          </a:bodyPr>
          <a:lstStyle/>
          <a:p>
            <a:r>
              <a:rPr lang="en">
                <a:latin typeface="Proxima Nova"/>
                <a:ea typeface="Proxima Nova"/>
                <a:cs typeface="Proxima Nova"/>
                <a:sym typeface="Proxima Nova"/>
              </a:rPr>
              <a:t>Course </a:t>
            </a:r>
            <a:r>
              <a:rPr lang="en"/>
              <a:t>Structure</a:t>
            </a:r>
            <a:endParaRPr>
              <a:latin typeface="Proxima Nova"/>
              <a:ea typeface="Proxima Nova"/>
              <a:cs typeface="Proxima Nova"/>
              <a:sym typeface="Proxima Nova"/>
            </a:endParaRPr>
          </a:p>
        </p:txBody>
      </p:sp>
    </p:spTree>
    <p:extLst>
      <p:ext uri="{BB962C8B-B14F-4D97-AF65-F5344CB8AC3E}">
        <p14:creationId xmlns:p14="http://schemas.microsoft.com/office/powerpoint/2010/main" val="1032907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9">
          <a:extLst>
            <a:ext uri="{FF2B5EF4-FFF2-40B4-BE49-F238E27FC236}">
              <a16:creationId xmlns:a16="http://schemas.microsoft.com/office/drawing/2014/main" id="{F4B42EF8-24CC-8DD4-C9BA-E024461CC0E0}"/>
            </a:ext>
          </a:extLst>
        </p:cNvPr>
        <p:cNvGrpSpPr/>
        <p:nvPr/>
      </p:nvGrpSpPr>
      <p:grpSpPr>
        <a:xfrm>
          <a:off x="0" y="0"/>
          <a:ext cx="0" cy="0"/>
          <a:chOff x="0" y="0"/>
          <a:chExt cx="0" cy="0"/>
        </a:xfrm>
      </p:grpSpPr>
      <p:sp>
        <p:nvSpPr>
          <p:cNvPr id="170" name="Google Shape;170;p32">
            <a:extLst>
              <a:ext uri="{FF2B5EF4-FFF2-40B4-BE49-F238E27FC236}">
                <a16:creationId xmlns:a16="http://schemas.microsoft.com/office/drawing/2014/main" id="{B0CF39E1-F021-425A-002E-2082B526B9EC}"/>
              </a:ext>
            </a:extLst>
          </p:cNvPr>
          <p:cNvSpPr/>
          <p:nvPr/>
        </p:nvSpPr>
        <p:spPr>
          <a:xfrm>
            <a:off x="312040" y="1474122"/>
            <a:ext cx="8130811" cy="3094800"/>
          </a:xfrm>
          <a:prstGeom prst="rect">
            <a:avLst/>
          </a:prstGeom>
          <a:noFill/>
          <a:ln>
            <a:noFill/>
          </a:ln>
        </p:spPr>
        <p:txBody>
          <a:bodyPr spcFirstLastPara="1" wrap="square" lIns="91425" tIns="45700" rIns="91425" bIns="45700" anchor="t" anchorCtr="0">
            <a:noAutofit/>
          </a:bodyPr>
          <a:lstStyle/>
          <a:p>
            <a:pPr marL="457200" indent="-355600">
              <a:spcBef>
                <a:spcPts val="1000"/>
              </a:spcBef>
              <a:buClr>
                <a:schemeClr val="accent1"/>
              </a:buClr>
              <a:buSzPts val="2000"/>
              <a:buFont typeface="Proxima Nova Semibold"/>
              <a:buChar char="●"/>
            </a:pPr>
            <a:r>
              <a:rPr lang="en" sz="1600">
                <a:solidFill>
                  <a:schemeClr val="accent1"/>
                </a:solidFill>
                <a:latin typeface="Proxima Nova Semibold"/>
                <a:ea typeface="Proxima Nova Semibold"/>
                <a:cs typeface="Proxima Nova Semibold"/>
              </a:rPr>
              <a:t>Asynchronous video module completed prior to class</a:t>
            </a:r>
            <a:endParaRPr lang="en-US">
              <a:solidFill>
                <a:schemeClr val="accent1"/>
              </a:solidFill>
            </a:endParaRPr>
          </a:p>
          <a:p>
            <a:pPr marL="457200" indent="-355600">
              <a:spcBef>
                <a:spcPts val="1000"/>
              </a:spcBef>
              <a:buClr>
                <a:schemeClr val="accent1"/>
              </a:buClr>
              <a:buSzPts val="2000"/>
              <a:buFont typeface="Proxima Nova Semibold"/>
              <a:buChar char="●"/>
            </a:pPr>
            <a:r>
              <a:rPr lang="en" sz="1600">
                <a:solidFill>
                  <a:schemeClr val="accent1"/>
                </a:solidFill>
                <a:latin typeface="Proxima Nova Semibold"/>
                <a:ea typeface="Proxima Nova Semibold"/>
                <a:cs typeface="Proxima Nova Semibold"/>
              </a:rPr>
              <a:t>In-person at Fried Center SHW Wed 4-6pm</a:t>
            </a:r>
            <a:endParaRPr lang="en">
              <a:solidFill>
                <a:schemeClr val="accent1"/>
              </a:solidFill>
            </a:endParaRPr>
          </a:p>
          <a:p>
            <a:pPr marL="914400" lvl="1" indent="-355600">
              <a:spcBef>
                <a:spcPts val="1000"/>
              </a:spcBef>
              <a:buClr>
                <a:schemeClr val="accent1"/>
              </a:buClr>
              <a:buSzPts val="2000"/>
              <a:buFont typeface="Courier New"/>
              <a:buChar char="o"/>
            </a:pPr>
            <a:r>
              <a:rPr lang="en" sz="1600">
                <a:solidFill>
                  <a:schemeClr val="accent1"/>
                </a:solidFill>
                <a:latin typeface="Proxima Nova Semibold"/>
                <a:ea typeface="Proxima Nova Semibold"/>
                <a:cs typeface="Proxima Nova Semibold"/>
              </a:rPr>
              <a:t>Lecture: Foundational knowledge base</a:t>
            </a:r>
            <a:endParaRPr lang="en" sz="1600">
              <a:solidFill>
                <a:schemeClr val="accent1"/>
              </a:solidFill>
              <a:latin typeface="Proxima Nova Semibold"/>
            </a:endParaRPr>
          </a:p>
          <a:p>
            <a:pPr marL="914400" lvl="1" indent="-355600">
              <a:spcBef>
                <a:spcPts val="1000"/>
              </a:spcBef>
              <a:buClr>
                <a:schemeClr val="accent1"/>
              </a:buClr>
              <a:buSzPts val="2000"/>
              <a:buFont typeface="Courier New"/>
              <a:buChar char="o"/>
            </a:pPr>
            <a:r>
              <a:rPr lang="en" sz="1600">
                <a:solidFill>
                  <a:schemeClr val="accent1"/>
                </a:solidFill>
                <a:latin typeface="Proxima Nova Semibold"/>
              </a:rPr>
              <a:t>Lab: Practice hands-on skills and review clinical competencies with course instructors</a:t>
            </a:r>
            <a:endParaRPr lang="en" sz="1600">
              <a:solidFill>
                <a:schemeClr val="accent1"/>
              </a:solidFill>
            </a:endParaRPr>
          </a:p>
          <a:p>
            <a:pPr marL="457200" indent="-355600">
              <a:spcBef>
                <a:spcPts val="1000"/>
              </a:spcBef>
              <a:buClr>
                <a:schemeClr val="accent1"/>
              </a:buClr>
              <a:buSzPts val="2000"/>
              <a:buFont typeface="Proxima Nova Semibold"/>
              <a:buChar char="●"/>
            </a:pPr>
            <a:r>
              <a:rPr lang="en" sz="1600">
                <a:solidFill>
                  <a:schemeClr val="accent1"/>
                </a:solidFill>
                <a:latin typeface="Proxima Nova Semibold"/>
                <a:ea typeface="Proxima Nova Semibold"/>
                <a:cs typeface="Proxima Nova Semibold"/>
              </a:rPr>
              <a:t>In-person clinic observation: Shadow 2 hours each week (individual schedules)</a:t>
            </a:r>
            <a:endParaRPr lang="en" sz="1600">
              <a:solidFill>
                <a:schemeClr val="accent1"/>
              </a:solidFill>
              <a:latin typeface="Proxima Nova Semibold"/>
            </a:endParaRPr>
          </a:p>
          <a:p>
            <a:pPr marL="914400" lvl="1" indent="-355600">
              <a:spcBef>
                <a:spcPts val="1000"/>
              </a:spcBef>
              <a:buClr>
                <a:schemeClr val="accent1"/>
              </a:buClr>
              <a:buSzPts val="2000"/>
              <a:buFont typeface="Courier New"/>
              <a:buChar char="o"/>
            </a:pPr>
            <a:r>
              <a:rPr lang="en" sz="1600">
                <a:solidFill>
                  <a:schemeClr val="accent1"/>
                </a:solidFill>
                <a:latin typeface="Proxima Nova Semibold"/>
                <a:ea typeface="Proxima Nova Semibold"/>
                <a:cs typeface="Proxima Nova Semibold"/>
              </a:rPr>
              <a:t>Semester will be split between Crozet and UVA Clinics</a:t>
            </a:r>
          </a:p>
          <a:p>
            <a:pPr marL="914400" lvl="1" indent="-355600">
              <a:spcBef>
                <a:spcPts val="1000"/>
              </a:spcBef>
              <a:buClr>
                <a:schemeClr val="accent1"/>
              </a:buClr>
              <a:buSzPts val="2000"/>
              <a:buFont typeface="Courier New"/>
              <a:buChar char="o"/>
            </a:pPr>
            <a:r>
              <a:rPr lang="en" sz="1600">
                <a:solidFill>
                  <a:schemeClr val="accent1"/>
                </a:solidFill>
                <a:latin typeface="Proxima Nova Semibold"/>
                <a:ea typeface="Proxima Nova Semibold"/>
                <a:cs typeface="Proxima Nova Semibold"/>
              </a:rPr>
              <a:t>Clinical competencies review with course instructors and/or experienced interns</a:t>
            </a:r>
            <a:endParaRPr lang="en" sz="1600">
              <a:solidFill>
                <a:schemeClr val="accent1"/>
              </a:solidFill>
            </a:endParaRPr>
          </a:p>
        </p:txBody>
      </p:sp>
      <p:sp>
        <p:nvSpPr>
          <p:cNvPr id="171" name="Google Shape;171;p32">
            <a:extLst>
              <a:ext uri="{FF2B5EF4-FFF2-40B4-BE49-F238E27FC236}">
                <a16:creationId xmlns:a16="http://schemas.microsoft.com/office/drawing/2014/main" id="{DD40E393-01A3-DD5C-7E41-8344E3BC9344}"/>
              </a:ext>
            </a:extLst>
          </p:cNvPr>
          <p:cNvSpPr txBox="1">
            <a:spLocks noGrp="1"/>
          </p:cNvSpPr>
          <p:nvPr>
            <p:ph type="title"/>
          </p:nvPr>
        </p:nvSpPr>
        <p:spPr>
          <a:xfrm>
            <a:off x="311700" y="291875"/>
            <a:ext cx="8520600" cy="623700"/>
          </a:xfrm>
          <a:prstGeom prst="rect">
            <a:avLst/>
          </a:prstGeom>
        </p:spPr>
        <p:txBody>
          <a:bodyPr spcFirstLastPara="1" wrap="square" lIns="91425" tIns="91425" rIns="91425" bIns="91425" anchor="t" anchorCtr="0">
            <a:normAutofit fontScale="90000"/>
          </a:bodyPr>
          <a:lstStyle/>
          <a:p>
            <a:r>
              <a:rPr lang="en">
                <a:latin typeface="Proxima Nova"/>
                <a:ea typeface="Proxima Nova"/>
                <a:cs typeface="Proxima Nova"/>
                <a:sym typeface="Proxima Nova"/>
              </a:rPr>
              <a:t>Course </a:t>
            </a:r>
            <a:r>
              <a:rPr lang="en"/>
              <a:t>Structure: Part I</a:t>
            </a:r>
            <a:endParaRPr>
              <a:latin typeface="Proxima Nova"/>
              <a:ea typeface="Proxima Nova"/>
              <a:cs typeface="Proxima Nova"/>
              <a:sym typeface="Proxima Nova"/>
            </a:endParaRPr>
          </a:p>
        </p:txBody>
      </p:sp>
    </p:spTree>
    <p:extLst>
      <p:ext uri="{BB962C8B-B14F-4D97-AF65-F5344CB8AC3E}">
        <p14:creationId xmlns:p14="http://schemas.microsoft.com/office/powerpoint/2010/main" val="3926336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9">
          <a:extLst>
            <a:ext uri="{FF2B5EF4-FFF2-40B4-BE49-F238E27FC236}">
              <a16:creationId xmlns:a16="http://schemas.microsoft.com/office/drawing/2014/main" id="{3FC9C18B-344A-C9FA-7A14-968605DC526B}"/>
            </a:ext>
          </a:extLst>
        </p:cNvPr>
        <p:cNvGrpSpPr/>
        <p:nvPr/>
      </p:nvGrpSpPr>
      <p:grpSpPr>
        <a:xfrm>
          <a:off x="0" y="0"/>
          <a:ext cx="0" cy="0"/>
          <a:chOff x="0" y="0"/>
          <a:chExt cx="0" cy="0"/>
        </a:xfrm>
      </p:grpSpPr>
      <p:sp>
        <p:nvSpPr>
          <p:cNvPr id="170" name="Google Shape;170;p32">
            <a:extLst>
              <a:ext uri="{FF2B5EF4-FFF2-40B4-BE49-F238E27FC236}">
                <a16:creationId xmlns:a16="http://schemas.microsoft.com/office/drawing/2014/main" id="{44D04CF1-EBF7-47EB-D3BC-67A95AB595DC}"/>
              </a:ext>
            </a:extLst>
          </p:cNvPr>
          <p:cNvSpPr/>
          <p:nvPr/>
        </p:nvSpPr>
        <p:spPr>
          <a:xfrm>
            <a:off x="569775" y="1605600"/>
            <a:ext cx="7155900" cy="3094800"/>
          </a:xfrm>
          <a:prstGeom prst="rect">
            <a:avLst/>
          </a:prstGeom>
          <a:noFill/>
          <a:ln>
            <a:noFill/>
          </a:ln>
        </p:spPr>
        <p:txBody>
          <a:bodyPr spcFirstLastPara="1" wrap="square" lIns="91425" tIns="45700" rIns="91425" bIns="45700" anchor="t" anchorCtr="0">
            <a:noAutofit/>
          </a:bodyPr>
          <a:lstStyle/>
          <a:p>
            <a:pPr marL="457200" marR="0" lvl="0" indent="-355600" algn="l" rtl="0">
              <a:lnSpc>
                <a:spcPct val="115000"/>
              </a:lnSpc>
              <a:spcBef>
                <a:spcPts val="1000"/>
              </a:spcBef>
              <a:spcAft>
                <a:spcPts val="0"/>
              </a:spcAft>
              <a:buClr>
                <a:schemeClr val="accent1"/>
              </a:buClr>
              <a:buSzPts val="2000"/>
              <a:buFont typeface="Proxima Nova Semibold"/>
              <a:buChar char="●"/>
            </a:pPr>
            <a:endParaRPr lang="en" sz="2000">
              <a:solidFill>
                <a:schemeClr val="accent1"/>
              </a:solidFill>
              <a:latin typeface="Proxima Nova Semibold"/>
              <a:ea typeface="Proxima Nova Semibold"/>
              <a:cs typeface="Proxima Nova Semibold"/>
            </a:endParaRPr>
          </a:p>
        </p:txBody>
      </p:sp>
      <p:sp>
        <p:nvSpPr>
          <p:cNvPr id="171" name="Google Shape;171;p32">
            <a:extLst>
              <a:ext uri="{FF2B5EF4-FFF2-40B4-BE49-F238E27FC236}">
                <a16:creationId xmlns:a16="http://schemas.microsoft.com/office/drawing/2014/main" id="{E72E68F5-20CA-BD29-ADE6-E8D3182E8AAE}"/>
              </a:ext>
            </a:extLst>
          </p:cNvPr>
          <p:cNvSpPr txBox="1">
            <a:spLocks noGrp="1"/>
          </p:cNvSpPr>
          <p:nvPr>
            <p:ph type="title"/>
          </p:nvPr>
        </p:nvSpPr>
        <p:spPr>
          <a:xfrm>
            <a:off x="311700" y="291875"/>
            <a:ext cx="8520600" cy="623700"/>
          </a:xfrm>
          <a:prstGeom prst="rect">
            <a:avLst/>
          </a:prstGeom>
        </p:spPr>
        <p:txBody>
          <a:bodyPr spcFirstLastPara="1" wrap="square" lIns="91425" tIns="91425" rIns="91425" bIns="91425" anchor="t" anchorCtr="0">
            <a:normAutofit/>
          </a:bodyPr>
          <a:lstStyle/>
          <a:p>
            <a:r>
              <a:rPr lang="en" sz="2800"/>
              <a:t>Part I Transition to Internship Requirements</a:t>
            </a:r>
            <a:endParaRPr lang="en-US" sz="2800">
              <a:latin typeface="Proxima Nova"/>
              <a:ea typeface="Proxima Nova"/>
              <a:cs typeface="Proxima Nova"/>
            </a:endParaRPr>
          </a:p>
        </p:txBody>
      </p:sp>
      <p:sp>
        <p:nvSpPr>
          <p:cNvPr id="3" name="Google Shape;170;p32">
            <a:extLst>
              <a:ext uri="{FF2B5EF4-FFF2-40B4-BE49-F238E27FC236}">
                <a16:creationId xmlns:a16="http://schemas.microsoft.com/office/drawing/2014/main" id="{0768A815-28A4-3A0A-00FA-2B77B90B860A}"/>
              </a:ext>
            </a:extLst>
          </p:cNvPr>
          <p:cNvSpPr/>
          <p:nvPr/>
        </p:nvSpPr>
        <p:spPr>
          <a:xfrm>
            <a:off x="312040" y="1403663"/>
            <a:ext cx="8130811" cy="3094800"/>
          </a:xfrm>
          <a:prstGeom prst="rect">
            <a:avLst/>
          </a:prstGeom>
          <a:noFill/>
          <a:ln>
            <a:noFill/>
          </a:ln>
        </p:spPr>
        <p:txBody>
          <a:bodyPr spcFirstLastPara="1" wrap="square" lIns="91425" tIns="45700" rIns="91425" bIns="45700" anchor="t" anchorCtr="0">
            <a:noAutofit/>
          </a:bodyPr>
          <a:lstStyle/>
          <a:p>
            <a:pPr marL="457200" indent="-355600">
              <a:lnSpc>
                <a:spcPct val="114999"/>
              </a:lnSpc>
              <a:spcBef>
                <a:spcPts val="1000"/>
              </a:spcBef>
              <a:buClr>
                <a:schemeClr val="accent1"/>
              </a:buClr>
              <a:buSzPts val="2000"/>
              <a:buFont typeface="Proxima Nova Semibold"/>
              <a:buChar char="●"/>
            </a:pPr>
            <a:r>
              <a:rPr lang="en" sz="1600">
                <a:solidFill>
                  <a:schemeClr val="accent1"/>
                </a:solidFill>
                <a:latin typeface="Proxima Nova Semibold"/>
              </a:rPr>
              <a:t>Must meet following criteria to move on to Part II </a:t>
            </a:r>
          </a:p>
          <a:p>
            <a:pPr marL="914400" lvl="1" indent="-355600">
              <a:lnSpc>
                <a:spcPct val="114999"/>
              </a:lnSpc>
              <a:spcBef>
                <a:spcPts val="1000"/>
              </a:spcBef>
              <a:buClr>
                <a:schemeClr val="accent1"/>
              </a:buClr>
              <a:buSzPts val="2000"/>
              <a:buFont typeface="Courier New"/>
              <a:buChar char="o"/>
            </a:pPr>
            <a:r>
              <a:rPr lang="en" sz="1600">
                <a:solidFill>
                  <a:schemeClr val="accent1"/>
                </a:solidFill>
                <a:latin typeface="Proxima Nova Semibold"/>
                <a:ea typeface="Proxima Nova Semibold"/>
              </a:rPr>
              <a:t>Obvious investment in learning course material – performance on clinical competencies, asking questions as needed</a:t>
            </a:r>
          </a:p>
          <a:p>
            <a:pPr marL="914400" lvl="1" indent="-355600">
              <a:lnSpc>
                <a:spcPct val="114999"/>
              </a:lnSpc>
              <a:spcBef>
                <a:spcPts val="1000"/>
              </a:spcBef>
              <a:buClr>
                <a:schemeClr val="accent1"/>
              </a:buClr>
              <a:buSzPts val="2000"/>
              <a:buFont typeface="Courier New"/>
              <a:buChar char="o"/>
            </a:pPr>
            <a:r>
              <a:rPr lang="en" sz="1600">
                <a:solidFill>
                  <a:schemeClr val="accent1"/>
                </a:solidFill>
                <a:latin typeface="Proxima Nova Semibold"/>
                <a:ea typeface="Proxima Nova Semibold"/>
              </a:rPr>
              <a:t>Active engagement with classmates, course instructors, interns, </a:t>
            </a:r>
            <a:r>
              <a:rPr lang="en" sz="1600" b="1">
                <a:solidFill>
                  <a:schemeClr val="accent1"/>
                </a:solidFill>
                <a:latin typeface="Proxima Nova Semibold"/>
                <a:ea typeface="Proxima Nova Semibold"/>
              </a:rPr>
              <a:t>clients</a:t>
            </a:r>
            <a:r>
              <a:rPr lang="en" sz="1600">
                <a:solidFill>
                  <a:schemeClr val="accent1"/>
                </a:solidFill>
                <a:latin typeface="Proxima Nova Semibold"/>
                <a:ea typeface="Proxima Nova Semibold"/>
              </a:rPr>
              <a:t> during class and clinic observations</a:t>
            </a:r>
          </a:p>
          <a:p>
            <a:pPr marL="914400" lvl="1" indent="-355600">
              <a:lnSpc>
                <a:spcPct val="114999"/>
              </a:lnSpc>
              <a:spcBef>
                <a:spcPts val="1000"/>
              </a:spcBef>
              <a:buClr>
                <a:schemeClr val="accent1"/>
              </a:buClr>
              <a:buSzPts val="2000"/>
              <a:buFont typeface="Courier New"/>
              <a:buChar char="o"/>
            </a:pPr>
            <a:r>
              <a:rPr lang="en" sz="1600">
                <a:solidFill>
                  <a:schemeClr val="accent1"/>
                </a:solidFill>
                <a:latin typeface="Proxima Nova Semibold"/>
                <a:ea typeface="Proxima Nova Semibold"/>
              </a:rPr>
              <a:t>Ability to meet expected minimum weekly requirements for clinic time at both clinics – during part II and following internship</a:t>
            </a:r>
          </a:p>
          <a:p>
            <a:pPr marL="914400" lvl="1" indent="-355600">
              <a:lnSpc>
                <a:spcPct val="114999"/>
              </a:lnSpc>
              <a:spcBef>
                <a:spcPts val="1000"/>
              </a:spcBef>
              <a:buClr>
                <a:schemeClr val="accent1"/>
              </a:buClr>
              <a:buSzPts val="2000"/>
              <a:buFont typeface="Courier New"/>
              <a:buChar char="o"/>
            </a:pPr>
            <a:r>
              <a:rPr lang="en" sz="1600">
                <a:solidFill>
                  <a:schemeClr val="accent1"/>
                </a:solidFill>
                <a:latin typeface="Proxima Nova Semibold"/>
                <a:ea typeface="Proxima Nova Semibold"/>
              </a:rPr>
              <a:t>Contributes positively to FCAP's culture – team player, collaborative learning</a:t>
            </a:r>
          </a:p>
          <a:p>
            <a:pPr marL="914400" lvl="1" indent="-355600">
              <a:lnSpc>
                <a:spcPct val="114999"/>
              </a:lnSpc>
              <a:spcBef>
                <a:spcPts val="1000"/>
              </a:spcBef>
              <a:buClr>
                <a:schemeClr val="accent1"/>
              </a:buClr>
              <a:buSzPts val="2000"/>
              <a:buFont typeface="Courier New"/>
              <a:buChar char="o"/>
            </a:pPr>
            <a:endParaRPr lang="en" sz="1600">
              <a:solidFill>
                <a:schemeClr val="accent1"/>
              </a:solidFill>
              <a:latin typeface="Proxima Nova Semibold"/>
              <a:ea typeface="Proxima Nova Semibold"/>
            </a:endParaRPr>
          </a:p>
          <a:p>
            <a:pPr marL="914400" lvl="1" indent="-355600">
              <a:lnSpc>
                <a:spcPct val="114999"/>
              </a:lnSpc>
              <a:spcBef>
                <a:spcPts val="1000"/>
              </a:spcBef>
              <a:buClr>
                <a:schemeClr val="accent1"/>
              </a:buClr>
              <a:buSzPts val="2000"/>
              <a:buFont typeface="Courier New"/>
              <a:buChar char="o"/>
            </a:pPr>
            <a:endParaRPr lang="en" sz="2000">
              <a:solidFill>
                <a:schemeClr val="accent1"/>
              </a:solidFill>
              <a:latin typeface="Proxima Nova Semibold"/>
              <a:ea typeface="Proxima Nova Semibold"/>
              <a:cs typeface="Proxima Nova Semibold"/>
            </a:endParaRPr>
          </a:p>
        </p:txBody>
      </p:sp>
    </p:spTree>
    <p:extLst>
      <p:ext uri="{BB962C8B-B14F-4D97-AF65-F5344CB8AC3E}">
        <p14:creationId xmlns:p14="http://schemas.microsoft.com/office/powerpoint/2010/main" val="3406023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9">
          <a:extLst>
            <a:ext uri="{FF2B5EF4-FFF2-40B4-BE49-F238E27FC236}">
              <a16:creationId xmlns:a16="http://schemas.microsoft.com/office/drawing/2014/main" id="{21BCFDA3-7612-E0AF-5F5C-EDC0CB93B4EE}"/>
            </a:ext>
          </a:extLst>
        </p:cNvPr>
        <p:cNvGrpSpPr/>
        <p:nvPr/>
      </p:nvGrpSpPr>
      <p:grpSpPr>
        <a:xfrm>
          <a:off x="0" y="0"/>
          <a:ext cx="0" cy="0"/>
          <a:chOff x="0" y="0"/>
          <a:chExt cx="0" cy="0"/>
        </a:xfrm>
      </p:grpSpPr>
      <p:sp>
        <p:nvSpPr>
          <p:cNvPr id="170" name="Google Shape;170;p32">
            <a:extLst>
              <a:ext uri="{FF2B5EF4-FFF2-40B4-BE49-F238E27FC236}">
                <a16:creationId xmlns:a16="http://schemas.microsoft.com/office/drawing/2014/main" id="{394A0C18-29FE-9508-7ED4-98A7D055A95B}"/>
              </a:ext>
            </a:extLst>
          </p:cNvPr>
          <p:cNvSpPr/>
          <p:nvPr/>
        </p:nvSpPr>
        <p:spPr>
          <a:xfrm>
            <a:off x="312040" y="1474122"/>
            <a:ext cx="8130811" cy="3094800"/>
          </a:xfrm>
          <a:prstGeom prst="rect">
            <a:avLst/>
          </a:prstGeom>
          <a:noFill/>
          <a:ln>
            <a:noFill/>
          </a:ln>
        </p:spPr>
        <p:txBody>
          <a:bodyPr spcFirstLastPara="1" wrap="square" lIns="91425" tIns="45700" rIns="91425" bIns="45700" anchor="t" anchorCtr="0">
            <a:noAutofit/>
          </a:bodyPr>
          <a:lstStyle/>
          <a:p>
            <a:pPr marL="457200" indent="-355600">
              <a:spcBef>
                <a:spcPts val="1000"/>
              </a:spcBef>
              <a:buClr>
                <a:schemeClr val="accent1"/>
              </a:buClr>
              <a:buSzPts val="2000"/>
              <a:buFont typeface="Proxima Nova Semibold"/>
              <a:buChar char="●"/>
            </a:pPr>
            <a:r>
              <a:rPr lang="en" sz="1600">
                <a:solidFill>
                  <a:schemeClr val="accent1"/>
                </a:solidFill>
                <a:latin typeface="Proxima Nova Semibold"/>
                <a:ea typeface="Proxima Nova Semibold"/>
                <a:cs typeface="Proxima Nova Semibold"/>
              </a:rPr>
              <a:t>Increased clinical hours to meet intern requirement of 10-15 hours per week (split between both locations)</a:t>
            </a:r>
            <a:endParaRPr lang="en">
              <a:solidFill>
                <a:schemeClr val="accent1"/>
              </a:solidFill>
            </a:endParaRPr>
          </a:p>
          <a:p>
            <a:pPr marL="914400" lvl="1" indent="-355600">
              <a:spcBef>
                <a:spcPts val="1000"/>
              </a:spcBef>
              <a:buClr>
                <a:schemeClr val="accent1"/>
              </a:buClr>
              <a:buSzPts val="2000"/>
              <a:buFont typeface="Courier New"/>
              <a:buChar char="o"/>
            </a:pPr>
            <a:r>
              <a:rPr lang="en" sz="1600">
                <a:solidFill>
                  <a:schemeClr val="accent1"/>
                </a:solidFill>
                <a:latin typeface="Proxima Nova Semibold"/>
                <a:ea typeface="Proxima Nova Semibold"/>
                <a:cs typeface="Proxima Nova Semibold"/>
              </a:rPr>
              <a:t>Paid $400 stipend/month (mid January to mid May)</a:t>
            </a:r>
          </a:p>
          <a:p>
            <a:pPr marL="457200" indent="-355600">
              <a:spcBef>
                <a:spcPts val="1000"/>
              </a:spcBef>
              <a:buClr>
                <a:schemeClr val="accent1"/>
              </a:buClr>
              <a:buSzPts val="2000"/>
              <a:buFont typeface="Proxima Nova Semibold"/>
              <a:buChar char="●"/>
            </a:pPr>
            <a:r>
              <a:rPr lang="en" sz="1600">
                <a:solidFill>
                  <a:schemeClr val="accent1"/>
                </a:solidFill>
                <a:latin typeface="Proxima Nova Semibold"/>
                <a:ea typeface="Proxima Nova Semibold"/>
                <a:cs typeface="Proxima Nova Semibold"/>
              </a:rPr>
              <a:t>2-credit course (2-3 hours per week of structured class time)</a:t>
            </a:r>
          </a:p>
          <a:p>
            <a:pPr marL="914400" lvl="1" indent="-355600">
              <a:spcBef>
                <a:spcPts val="1000"/>
              </a:spcBef>
              <a:buClr>
                <a:schemeClr val="accent1"/>
              </a:buClr>
              <a:buSzPts val="2000"/>
              <a:buFont typeface="Courier New"/>
              <a:buChar char="o"/>
            </a:pPr>
            <a:r>
              <a:rPr lang="en" sz="1600">
                <a:solidFill>
                  <a:schemeClr val="accent1"/>
                </a:solidFill>
                <a:latin typeface="Proxima Nova Semibold"/>
                <a:ea typeface="Proxima Nova Semibold"/>
                <a:cs typeface="Proxima Nova Semibold"/>
              </a:rPr>
              <a:t>In-depth review of exercise form, program design, and case studies</a:t>
            </a:r>
            <a:endParaRPr lang="en">
              <a:solidFill>
                <a:schemeClr val="accent1"/>
              </a:solidFill>
              <a:ea typeface="Proxima Nova Semibold"/>
            </a:endParaRPr>
          </a:p>
          <a:p>
            <a:pPr marL="457200" indent="-355600">
              <a:spcBef>
                <a:spcPts val="1000"/>
              </a:spcBef>
              <a:buClr>
                <a:schemeClr val="accent1"/>
              </a:buClr>
              <a:buSzPts val="2000"/>
              <a:buFont typeface="Proxima Nova Semibold"/>
              <a:buChar char="●"/>
            </a:pPr>
            <a:r>
              <a:rPr lang="en" sz="1600">
                <a:solidFill>
                  <a:schemeClr val="accent1"/>
                </a:solidFill>
                <a:latin typeface="Proxima Nova Semibold"/>
                <a:ea typeface="Proxima Nova Semibold"/>
                <a:cs typeface="Proxima Nova Semibold"/>
              </a:rPr>
              <a:t> Achieving independence by end of semester</a:t>
            </a:r>
            <a:endParaRPr lang="en">
              <a:solidFill>
                <a:schemeClr val="accent1"/>
              </a:solidFill>
              <a:ea typeface="Proxima Nova Semibold"/>
            </a:endParaRPr>
          </a:p>
          <a:p>
            <a:pPr marL="914400" lvl="1" indent="-355600">
              <a:spcBef>
                <a:spcPts val="1000"/>
              </a:spcBef>
              <a:buClr>
                <a:schemeClr val="accent1"/>
              </a:buClr>
              <a:buSzPts val="2000"/>
              <a:buFont typeface="Courier New"/>
              <a:buChar char="o"/>
            </a:pPr>
            <a:r>
              <a:rPr lang="en" sz="1600">
                <a:solidFill>
                  <a:schemeClr val="accent1"/>
                </a:solidFill>
                <a:latin typeface="Proxima Nova Semibold"/>
                <a:ea typeface="Proxima Nova Semibold"/>
                <a:cs typeface="Proxima Nova Semibold"/>
              </a:rPr>
              <a:t>Overtime, transition from shadowing to leading client sessions</a:t>
            </a:r>
            <a:endParaRPr lang="en">
              <a:solidFill>
                <a:schemeClr val="accent1"/>
              </a:solidFill>
              <a:ea typeface="Proxima Nova Semibold"/>
            </a:endParaRPr>
          </a:p>
          <a:p>
            <a:pPr marL="914400" lvl="1" indent="-355600">
              <a:spcBef>
                <a:spcPts val="1000"/>
              </a:spcBef>
              <a:buClr>
                <a:schemeClr val="accent1"/>
              </a:buClr>
              <a:buSzPts val="2000"/>
              <a:buFont typeface="Courier New"/>
              <a:buChar char="o"/>
            </a:pPr>
            <a:r>
              <a:rPr lang="en" sz="1600">
                <a:solidFill>
                  <a:schemeClr val="accent1"/>
                </a:solidFill>
                <a:latin typeface="Proxima Nova Semibold"/>
                <a:ea typeface="Proxima Nova Semibold"/>
                <a:cs typeface="Proxima Nova Semibold"/>
              </a:rPr>
              <a:t>Independence = create/instruct a safe, appropriately dosed exercise program for clients' wellness goals</a:t>
            </a:r>
            <a:endParaRPr lang="en">
              <a:solidFill>
                <a:schemeClr val="accent1"/>
              </a:solidFill>
            </a:endParaRPr>
          </a:p>
        </p:txBody>
      </p:sp>
      <p:sp>
        <p:nvSpPr>
          <p:cNvPr id="171" name="Google Shape;171;p32">
            <a:extLst>
              <a:ext uri="{FF2B5EF4-FFF2-40B4-BE49-F238E27FC236}">
                <a16:creationId xmlns:a16="http://schemas.microsoft.com/office/drawing/2014/main" id="{FF45E261-A8E8-6046-CCC5-9B65841B6F8A}"/>
              </a:ext>
            </a:extLst>
          </p:cNvPr>
          <p:cNvSpPr txBox="1">
            <a:spLocks noGrp="1"/>
          </p:cNvSpPr>
          <p:nvPr>
            <p:ph type="title"/>
          </p:nvPr>
        </p:nvSpPr>
        <p:spPr>
          <a:xfrm>
            <a:off x="311700" y="291875"/>
            <a:ext cx="8520600" cy="623700"/>
          </a:xfrm>
          <a:prstGeom prst="rect">
            <a:avLst/>
          </a:prstGeom>
        </p:spPr>
        <p:txBody>
          <a:bodyPr spcFirstLastPara="1" wrap="square" lIns="91425" tIns="91425" rIns="91425" bIns="91425" anchor="t" anchorCtr="0">
            <a:normAutofit fontScale="90000"/>
          </a:bodyPr>
          <a:lstStyle/>
          <a:p>
            <a:r>
              <a:rPr lang="en-US">
                <a:latin typeface="Proxima Nova"/>
                <a:ea typeface="Proxima Nova"/>
                <a:cs typeface="Proxima Nova"/>
                <a:sym typeface="Proxima Nova"/>
              </a:rPr>
              <a:t>Course </a:t>
            </a:r>
            <a:r>
              <a:rPr lang="en-US"/>
              <a:t>Structure: Part II</a:t>
            </a:r>
            <a:endParaRPr lang="en-US">
              <a:latin typeface="Proxima Nova"/>
              <a:ea typeface="Proxima Nova"/>
              <a:cs typeface="Proxima Nova"/>
              <a:sym typeface="Proxima Nova"/>
            </a:endParaRPr>
          </a:p>
        </p:txBody>
      </p:sp>
    </p:spTree>
    <p:extLst>
      <p:ext uri="{BB962C8B-B14F-4D97-AF65-F5344CB8AC3E}">
        <p14:creationId xmlns:p14="http://schemas.microsoft.com/office/powerpoint/2010/main" val="1366425259"/>
      </p:ext>
    </p:extLst>
  </p:cSld>
  <p:clrMapOvr>
    <a:masterClrMapping/>
  </p:clrMapOvr>
</p:sld>
</file>

<file path=ppt/theme/theme1.xml><?xml version="1.0" encoding="utf-8"?>
<a:theme xmlns:a="http://schemas.openxmlformats.org/drawingml/2006/main" name="Paradigm">
  <a:themeElements>
    <a:clrScheme name="Paradigm">
      <a:dk1>
        <a:srgbClr val="14A750"/>
      </a:dk1>
      <a:lt1>
        <a:srgbClr val="FFFFFF"/>
      </a:lt1>
      <a:dk2>
        <a:srgbClr val="666666"/>
      </a:dk2>
      <a:lt2>
        <a:srgbClr val="626B73"/>
      </a:lt2>
      <a:accent1>
        <a:srgbClr val="434343"/>
      </a:accent1>
      <a:accent2>
        <a:srgbClr val="B7B7B7"/>
      </a:accent2>
      <a:accent3>
        <a:srgbClr val="D9D9D9"/>
      </a:accent3>
      <a:accent4>
        <a:srgbClr val="EFEFEF"/>
      </a:accent4>
      <a:accent5>
        <a:srgbClr val="14A750"/>
      </a:accent5>
      <a:accent6>
        <a:srgbClr val="000000"/>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radigm">
  <a:themeElements>
    <a:clrScheme name="Paradigm">
      <a:dk1>
        <a:srgbClr val="14A750"/>
      </a:dk1>
      <a:lt1>
        <a:srgbClr val="FFFFFF"/>
      </a:lt1>
      <a:dk2>
        <a:srgbClr val="666666"/>
      </a:dk2>
      <a:lt2>
        <a:srgbClr val="626B73"/>
      </a:lt2>
      <a:accent1>
        <a:srgbClr val="434343"/>
      </a:accent1>
      <a:accent2>
        <a:srgbClr val="B7B7B7"/>
      </a:accent2>
      <a:accent3>
        <a:srgbClr val="D9D9D9"/>
      </a:accent3>
      <a:accent4>
        <a:srgbClr val="EFEFEF"/>
      </a:accent4>
      <a:accent5>
        <a:srgbClr val="14A750"/>
      </a:accent5>
      <a:accent6>
        <a:srgbClr val="000000"/>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36</Slides>
  <Notes>36</Notes>
  <HiddenSlides>0</HiddenSlides>
  <ScaleCrop>false</ScaleCrop>
  <HeadingPairs>
    <vt:vector size="4" baseType="variant">
      <vt:variant>
        <vt:lpstr>Theme</vt:lpstr>
      </vt:variant>
      <vt:variant>
        <vt:i4>2</vt:i4>
      </vt:variant>
      <vt:variant>
        <vt:lpstr>Slide Titles</vt:lpstr>
      </vt:variant>
      <vt:variant>
        <vt:i4>36</vt:i4>
      </vt:variant>
    </vt:vector>
  </HeadingPairs>
  <TitlesOfParts>
    <vt:vector size="38" baseType="lpstr">
      <vt:lpstr>Paradigm</vt:lpstr>
      <vt:lpstr>Paradigm</vt:lpstr>
      <vt:lpstr>Introduction to KINE 3617 Service Learning in Medical Fitness</vt:lpstr>
      <vt:lpstr>Leadership Team!</vt:lpstr>
      <vt:lpstr>Relevant Courses &amp; References</vt:lpstr>
      <vt:lpstr>Learning Goals</vt:lpstr>
      <vt:lpstr>Course Relevance</vt:lpstr>
      <vt:lpstr>Course Structure</vt:lpstr>
      <vt:lpstr>Course Structure: Part I</vt:lpstr>
      <vt:lpstr>Part I Transition to Internship Requirements</vt:lpstr>
      <vt:lpstr>Course Structure: Part II</vt:lpstr>
      <vt:lpstr>FCAP at a Glance</vt:lpstr>
      <vt:lpstr>FCAP Mission Statement</vt:lpstr>
      <vt:lpstr>Fried Center at Crozet</vt:lpstr>
      <vt:lpstr>Fried Center at UVA SHW</vt:lpstr>
      <vt:lpstr>Intro to Evolutionary Mismatch Theory  </vt:lpstr>
      <vt:lpstr>Evolution Defined </vt:lpstr>
      <vt:lpstr>Variability, Feature &amp; Adaptations</vt:lpstr>
      <vt:lpstr>Let the Adaptations Begin</vt:lpstr>
      <vt:lpstr>Last Common Ancestor</vt:lpstr>
      <vt:lpstr>Evolution is Not Perfect</vt:lpstr>
      <vt:lpstr>Why us? Homo Sapien</vt:lpstr>
      <vt:lpstr>Too Smart For Our Own Good</vt:lpstr>
      <vt:lpstr>A Blip in Time</vt:lpstr>
      <vt:lpstr>Evolutionary Mismatch Theory</vt:lpstr>
      <vt:lpstr>Biological Evolutionary Mismatch Theory </vt:lpstr>
      <vt:lpstr>Cultural Evolutionary Mismatch Theory </vt:lpstr>
      <vt:lpstr>Example of Evolutionary Mismatch</vt:lpstr>
      <vt:lpstr>Relevance</vt:lpstr>
      <vt:lpstr>Relevance</vt:lpstr>
      <vt:lpstr>Important Definitions  </vt:lpstr>
      <vt:lpstr>Kinetics vs Kinematics</vt:lpstr>
      <vt:lpstr>The Kinetic Chain</vt:lpstr>
      <vt:lpstr>Closed Chain Movement</vt:lpstr>
      <vt:lpstr>Open Chain Movement</vt:lpstr>
      <vt:lpstr>Planes of Movement</vt:lpstr>
      <vt:lpstr>Functional Exercise</vt:lpstr>
      <vt:lpstr>Functional Exercise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7</cp:revision>
  <dcterms:modified xsi:type="dcterms:W3CDTF">2026-04-18T13:10:02Z</dcterms:modified>
</cp:coreProperties>
</file>