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7"/>
  </p:notesMasterIdLst>
  <p:sldIdLst>
    <p:sldId id="256" r:id="rId2"/>
    <p:sldId id="33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333" r:id="rId38"/>
    <p:sldId id="350" r:id="rId39"/>
    <p:sldId id="334" r:id="rId40"/>
    <p:sldId id="336" r:id="rId41"/>
    <p:sldId id="348" r:id="rId42"/>
    <p:sldId id="335" r:id="rId43"/>
    <p:sldId id="351" r:id="rId44"/>
    <p:sldId id="352" r:id="rId45"/>
    <p:sldId id="349" r:id="rId46"/>
  </p:sldIdLst>
  <p:sldSz cx="9144000" cy="5143500" type="screen16x9"/>
  <p:notesSz cx="6858000" cy="9144000"/>
  <p:embeddedFontLst>
    <p:embeddedFont>
      <p:font typeface="Nunito" pitchFamily="2" charset="0"/>
      <p:regular r:id="rId48"/>
      <p:bold r:id="rId49"/>
      <p:italic r:id="rId50"/>
      <p:boldItalic r:id="rId51"/>
    </p:embeddedFont>
    <p:embeddedFont>
      <p:font typeface="Proxima Nova" panose="020B0604020202020204" charset="0"/>
      <p:regular r:id="rId52"/>
      <p:bold r:id="rId53"/>
      <p:italic r:id="rId54"/>
      <p:boldItalic r:id="rId55"/>
    </p:embeddedFont>
    <p:embeddedFont>
      <p:font typeface="Proxima Nova Extrabold" panose="020B0604020202020204" charset="0"/>
      <p:bold r:id="rId56"/>
    </p:embeddedFont>
    <p:embeddedFont>
      <p:font typeface="Proxima Nova Semibold" panose="020B0604020202020204" charset="0"/>
      <p:regular r:id="rId57"/>
      <p:bold r:id="rId58"/>
      <p:boldItalic r:id="rId59"/>
    </p:embeddedFont>
    <p:embeddedFont>
      <p:font typeface="Roboto" panose="02000000000000000000" pitchFamily="2"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2DEF11-4BE6-11C0-A95C-05C1E4D4DCD5}" name="Nickolas Roche" initials="NR" userId="S::NRoche@fcapotential.org::5f7fbee1-5a2f-4978-92fb-e64b19e103e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FE0E02-B4E1-4DB9-A62B-8FED4AFC16E6}">
  <a:tblStyle styleId="{ABFE0E02-B4E1-4DB9-A62B-8FED4AFC16E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8" d="100"/>
          <a:sy n="128" d="100"/>
        </p:scale>
        <p:origin x="414" y="33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font" Target="fonts/font16.fntdata"/><Relationship Id="rId68"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dc44273d9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dc44273d9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dc44273d97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dc44273d97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Fewer as we age - why?</a:t>
            </a:r>
            <a:endParaRPr/>
          </a:p>
          <a:p>
            <a:pPr marL="0" lvl="0" indent="0" algn="l" rtl="0">
              <a:spcBef>
                <a:spcPts val="0"/>
              </a:spcBef>
              <a:spcAft>
                <a:spcPts val="0"/>
              </a:spcAft>
              <a:buNone/>
            </a:pPr>
            <a:r>
              <a:rPr lang="en"/>
              <a:t>The older we get we do not have the anabolic hormone levels required to recover quickly</a:t>
            </a:r>
            <a:endParaRPr/>
          </a:p>
          <a:p>
            <a:pPr marL="0" lvl="0" indent="0" algn="l" rtl="0">
              <a:spcBef>
                <a:spcPts val="0"/>
              </a:spcBef>
              <a:spcAft>
                <a:spcPts val="0"/>
              </a:spcAft>
              <a:buNone/>
            </a:pPr>
            <a:r>
              <a:rPr lang="en"/>
              <a:t>Split routine can allow for training nearly every day while still providing proper rest </a:t>
            </a: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cca371a180_0_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cca371a180_0_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dc44273d97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dc44273d97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We’ll talk more about rep-range as we talk about training goals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893e15a46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893e15a4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cca371a180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cca371a180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893e15a46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893e15a46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893e15a465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893e15a46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893e15a46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893e15a46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cca371a180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cca371a180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589834b47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589834b47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5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cca371a180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cca371a180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cca371a180_0_4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1cca371a180_0_4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cca371a180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cca371a180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cca371a180_0_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1cca371a180_0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cca371a180_0_4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cca371a180_0_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cca371a180_0_4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cca371a180_0_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cca371a180_0_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cca371a180_0_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cca371a180_0_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1cca371a180_0_5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1200"/>
              </a:spcBef>
              <a:spcAft>
                <a:spcPts val="0"/>
              </a:spcAft>
              <a:buClr>
                <a:schemeClr val="dk1"/>
              </a:buClr>
              <a:buSzPts val="2000"/>
              <a:buFont typeface="Proxima Nova"/>
              <a:buChar char="●"/>
            </a:pPr>
            <a:endParaRPr/>
          </a:p>
        </p:txBody>
      </p:sp>
      <p:sp>
        <p:nvSpPr>
          <p:cNvPr id="297" name="Google Shape;297;g1cca371a180_0_50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solidFill>
                  <a:srgbClr val="000000"/>
                </a:solidFill>
              </a:rPr>
              <a:t>28</a:t>
            </a:fld>
            <a:endParaRPr>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dc44273d9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g1dc44273d97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1200"/>
              </a:spcBef>
              <a:spcAft>
                <a:spcPts val="0"/>
              </a:spcAft>
              <a:buClr>
                <a:schemeClr val="dk1"/>
              </a:buClr>
              <a:buSzPts val="2000"/>
              <a:buFont typeface="Proxima Nova"/>
              <a:buChar char="●"/>
            </a:pPr>
            <a:endParaRPr/>
          </a:p>
        </p:txBody>
      </p:sp>
      <p:sp>
        <p:nvSpPr>
          <p:cNvPr id="304" name="Google Shape;304;g1dc44273d97_0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solidFill>
                  <a:srgbClr val="000000"/>
                </a:solidFill>
              </a:rPr>
              <a:t>29</a:t>
            </a:fld>
            <a:endParaRPr>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cca371a180_0_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g1cca371a180_0_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dc44273d9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1dc44273d9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cca371a180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g1cca371a180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cca371a180_0_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1cca371a180_0_5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g1cca371a180_0_5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solidFill>
                  <a:srgbClr val="000000"/>
                </a:solidFill>
              </a:rPr>
              <a:t>32</a:t>
            </a:fld>
            <a:endParaRPr>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cca371a180_0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g1cca371a180_0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cca371a180_0_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g1cca371a180_0_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02700311e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0" name="Google Shape;340;g202700311e0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cca371a180_0_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g1cca371a180_0_5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cca371a180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cca371a180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200">
                <a:solidFill>
                  <a:schemeClr val="dk1"/>
                </a:solidFill>
              </a:rPr>
              <a:t>This is one of the main reasons that functional training is so relevant in modern program design. What are the forms of training? They include strength, flexibility, and cardiovascular endurance. Joint health?</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cca371a18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cca371a18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434343"/>
              </a:buClr>
              <a:buSzPts val="1800"/>
              <a:buFont typeface="Proxima Nova"/>
              <a:buChar char="●"/>
            </a:pPr>
            <a:r>
              <a:rPr lang="en" sz="1800">
                <a:solidFill>
                  <a:srgbClr val="434343"/>
                </a:solidFill>
                <a:latin typeface="Proxima Nova"/>
                <a:ea typeface="Proxima Nova"/>
                <a:cs typeface="Proxima Nova"/>
                <a:sym typeface="Proxima Nova"/>
              </a:rPr>
              <a:t>The three most common muscular overload phases: </a:t>
            </a:r>
            <a:endParaRPr sz="1800">
              <a:solidFill>
                <a:srgbClr val="434343"/>
              </a:solidFill>
              <a:latin typeface="Proxima Nova"/>
              <a:ea typeface="Proxima Nova"/>
              <a:cs typeface="Proxima Nova"/>
              <a:sym typeface="Proxima Nova"/>
            </a:endParaRPr>
          </a:p>
          <a:p>
            <a:pPr marL="914400" lvl="1" indent="-342900" algn="l" rtl="0">
              <a:lnSpc>
                <a:spcPct val="115000"/>
              </a:lnSpc>
              <a:spcBef>
                <a:spcPts val="0"/>
              </a:spcBef>
              <a:spcAft>
                <a:spcPts val="0"/>
              </a:spcAft>
              <a:buClr>
                <a:srgbClr val="434343"/>
              </a:buClr>
              <a:buSzPts val="1800"/>
              <a:buFont typeface="Proxima Nova"/>
              <a:buChar char="○"/>
            </a:pPr>
            <a:r>
              <a:rPr lang="en" sz="1800" i="1">
                <a:solidFill>
                  <a:srgbClr val="434343"/>
                </a:solidFill>
                <a:latin typeface="Proxima Nova"/>
                <a:ea typeface="Proxima Nova"/>
                <a:cs typeface="Proxima Nova"/>
                <a:sym typeface="Proxima Nova"/>
              </a:rPr>
              <a:t>Tendon adaptation phase</a:t>
            </a:r>
            <a:endParaRPr sz="1800" i="1">
              <a:solidFill>
                <a:srgbClr val="434343"/>
              </a:solidFill>
              <a:latin typeface="Proxima Nova"/>
              <a:ea typeface="Proxima Nova"/>
              <a:cs typeface="Proxima Nova"/>
              <a:sym typeface="Proxima Nova"/>
            </a:endParaRPr>
          </a:p>
          <a:p>
            <a:pPr marL="914400" lvl="1" indent="-342900" algn="l" rtl="0">
              <a:lnSpc>
                <a:spcPct val="115000"/>
              </a:lnSpc>
              <a:spcBef>
                <a:spcPts val="0"/>
              </a:spcBef>
              <a:spcAft>
                <a:spcPts val="0"/>
              </a:spcAft>
              <a:buClr>
                <a:srgbClr val="434343"/>
              </a:buClr>
              <a:buSzPts val="1800"/>
              <a:buFont typeface="Proxima Nova"/>
              <a:buChar char="○"/>
            </a:pPr>
            <a:r>
              <a:rPr lang="en" sz="1800" i="1">
                <a:solidFill>
                  <a:srgbClr val="434343"/>
                </a:solidFill>
                <a:latin typeface="Proxima Nova"/>
                <a:ea typeface="Proxima Nova"/>
                <a:cs typeface="Proxima Nova"/>
                <a:sym typeface="Proxima Nova"/>
              </a:rPr>
              <a:t>Hypertrophy phase</a:t>
            </a:r>
            <a:endParaRPr sz="1800" i="1">
              <a:solidFill>
                <a:srgbClr val="434343"/>
              </a:solidFill>
              <a:latin typeface="Proxima Nova"/>
              <a:ea typeface="Proxima Nova"/>
              <a:cs typeface="Proxima Nova"/>
              <a:sym typeface="Proxima Nova"/>
            </a:endParaRPr>
          </a:p>
          <a:p>
            <a:pPr marL="914400" lvl="1" indent="-342900" algn="l" rtl="0">
              <a:lnSpc>
                <a:spcPct val="115000"/>
              </a:lnSpc>
              <a:spcBef>
                <a:spcPts val="0"/>
              </a:spcBef>
              <a:spcAft>
                <a:spcPts val="0"/>
              </a:spcAft>
              <a:buClr>
                <a:srgbClr val="434343"/>
              </a:buClr>
              <a:buSzPts val="1800"/>
              <a:buFont typeface="Proxima Nova"/>
              <a:buChar char="○"/>
            </a:pPr>
            <a:r>
              <a:rPr lang="en" sz="1800" i="1">
                <a:solidFill>
                  <a:srgbClr val="434343"/>
                </a:solidFill>
                <a:latin typeface="Proxima Nova"/>
                <a:ea typeface="Proxima Nova"/>
                <a:cs typeface="Proxima Nova"/>
                <a:sym typeface="Proxima Nova"/>
              </a:rPr>
              <a:t>Strength phase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cca371a180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cca371a180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202124"/>
                </a:solidFill>
                <a:highlight>
                  <a:schemeClr val="lt1"/>
                </a:highlight>
                <a:latin typeface="Roboto"/>
                <a:ea typeface="Roboto"/>
                <a:cs typeface="Roboto"/>
                <a:sym typeface="Roboto"/>
              </a:rPr>
              <a:t>that a constant adaptation and changes in intensity, volume and time of the workout will prevent the stagnation of performance gains or increase performance gains faster than a repetition of the same workout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dc44273d9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dc44273d9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5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dc44273d97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dc44273d9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cca371a180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cca371a180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66666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rgbClr val="004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rgbClr val="00A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rgbClr val="00A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rgbClr val="00A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rgbClr val="00A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rgbClr val="004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rgbClr val="004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rgbClr val="004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Clr>
                <a:srgbClr val="434343"/>
              </a:buClr>
              <a:buSzPts val="3800"/>
              <a:buFont typeface="Proxima Nova Semibold"/>
              <a:buNone/>
              <a:defRPr sz="3800">
                <a:solidFill>
                  <a:srgbClr val="434343"/>
                </a:solidFill>
                <a:latin typeface="Proxima Nova Semibold"/>
                <a:ea typeface="Proxima Nova Semibold"/>
                <a:cs typeface="Proxima Nova Semibold"/>
                <a:sym typeface="Proxima Nova Semibold"/>
              </a:defRPr>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rgbClr val="434343"/>
              </a:buClr>
              <a:buSzPts val="1600"/>
              <a:buFont typeface="Proxima Nova"/>
              <a:buNone/>
              <a:defRPr sz="1600">
                <a:solidFill>
                  <a:srgbClr val="434343"/>
                </a:solidFill>
                <a:latin typeface="Proxima Nova"/>
                <a:ea typeface="Proxima Nova"/>
                <a:cs typeface="Proxima Nova"/>
                <a:sym typeface="Proxima Nova"/>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36" name="Google Shape;36;p2"/>
          <p:cNvPicPr preferRelativeResize="0"/>
          <p:nvPr/>
        </p:nvPicPr>
        <p:blipFill>
          <a:blip r:embed="rId2">
            <a:alphaModFix/>
          </a:blip>
          <a:stretch>
            <a:fillRect/>
          </a:stretch>
        </p:blipFill>
        <p:spPr>
          <a:xfrm>
            <a:off x="7357761" y="4217851"/>
            <a:ext cx="1550993" cy="6407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5"/>
        <p:cNvGrpSpPr/>
        <p:nvPr/>
      </p:nvGrpSpPr>
      <p:grpSpPr>
        <a:xfrm>
          <a:off x="0" y="0"/>
          <a:ext cx="0" cy="0"/>
          <a:chOff x="0" y="0"/>
          <a:chExt cx="0" cy="0"/>
        </a:xfrm>
      </p:grpSpPr>
      <p:sp>
        <p:nvSpPr>
          <p:cNvPr id="126" name="Google Shape;126;p13"/>
          <p:cNvSpPr txBox="1">
            <a:spLocks noGrp="1"/>
          </p:cNvSpPr>
          <p:nvPr>
            <p:ph type="title"/>
          </p:nvPr>
        </p:nvSpPr>
        <p:spPr>
          <a:xfrm>
            <a:off x="457200" y="205978"/>
            <a:ext cx="7467600" cy="8574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2"/>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7" name="Google Shape;127;p13"/>
          <p:cNvSpPr txBox="1">
            <a:spLocks noGrp="1"/>
          </p:cNvSpPr>
          <p:nvPr>
            <p:ph type="body" idx="1"/>
          </p:nvPr>
        </p:nvSpPr>
        <p:spPr>
          <a:xfrm>
            <a:off x="457200" y="1200150"/>
            <a:ext cx="7467600" cy="3655500"/>
          </a:xfrm>
          <a:prstGeom prst="rect">
            <a:avLst/>
          </a:prstGeom>
          <a:noFill/>
          <a:ln>
            <a:noFill/>
          </a:ln>
        </p:spPr>
        <p:txBody>
          <a:bodyPr spcFirstLastPara="1" wrap="square" lIns="91425" tIns="45700" rIns="91425" bIns="45700" anchor="t" anchorCtr="0">
            <a:normAutofit/>
          </a:bodyPr>
          <a:lstStyle>
            <a:lvl1pPr marL="457200" lvl="0" indent="-308610" algn="l" rtl="0">
              <a:spcBef>
                <a:spcPts val="600"/>
              </a:spcBef>
              <a:spcAft>
                <a:spcPts val="0"/>
              </a:spcAft>
              <a:buSzPts val="1260"/>
              <a:buChar char="●"/>
              <a:defRPr/>
            </a:lvl1pPr>
            <a:lvl2pPr marL="914400" lvl="1" indent="-320040" algn="l" rtl="0">
              <a:spcBef>
                <a:spcPts val="1200"/>
              </a:spcBef>
              <a:spcAft>
                <a:spcPts val="0"/>
              </a:spcAft>
              <a:buSzPts val="1440"/>
              <a:buChar char="○"/>
              <a:defRPr/>
            </a:lvl2pPr>
            <a:lvl3pPr marL="1371600" lvl="2" indent="-297180" algn="l" rtl="0">
              <a:spcBef>
                <a:spcPts val="1200"/>
              </a:spcBef>
              <a:spcAft>
                <a:spcPts val="0"/>
              </a:spcAft>
              <a:buSzPts val="1080"/>
              <a:buChar char="■"/>
              <a:defRPr/>
            </a:lvl3pPr>
            <a:lvl4pPr marL="1828800" lvl="3" indent="-297180" algn="l" rtl="0">
              <a:spcBef>
                <a:spcPts val="1200"/>
              </a:spcBef>
              <a:spcAft>
                <a:spcPts val="0"/>
              </a:spcAft>
              <a:buSzPts val="1080"/>
              <a:buChar char="●"/>
              <a:defRPr/>
            </a:lvl4pPr>
            <a:lvl5pPr marL="2286000" lvl="4" indent="-306323" algn="l" rtl="0">
              <a:spcBef>
                <a:spcPts val="1200"/>
              </a:spcBef>
              <a:spcAft>
                <a:spcPts val="0"/>
              </a:spcAft>
              <a:buSzPts val="1224"/>
              <a:buChar char="○"/>
              <a:defRPr/>
            </a:lvl5pPr>
            <a:lvl6pPr marL="2743200" lvl="5" indent="-342900" algn="l" rtl="0">
              <a:spcBef>
                <a:spcPts val="1200"/>
              </a:spcBef>
              <a:spcAft>
                <a:spcPts val="0"/>
              </a:spcAft>
              <a:buSzPts val="1800"/>
              <a:buChar char="■"/>
              <a:defRPr/>
            </a:lvl6pPr>
            <a:lvl7pPr marL="3200400" lvl="6" indent="-297179" algn="l" rtl="0">
              <a:spcBef>
                <a:spcPts val="1200"/>
              </a:spcBef>
              <a:spcAft>
                <a:spcPts val="0"/>
              </a:spcAft>
              <a:buSzPts val="1080"/>
              <a:buChar char="●"/>
              <a:defRPr/>
            </a:lvl7pPr>
            <a:lvl8pPr marL="3657600" lvl="7" indent="-342900" algn="l" rtl="0">
              <a:spcBef>
                <a:spcPts val="1200"/>
              </a:spcBef>
              <a:spcAft>
                <a:spcPts val="0"/>
              </a:spcAft>
              <a:buSzPts val="1800"/>
              <a:buChar char="○"/>
              <a:defRPr/>
            </a:lvl8pPr>
            <a:lvl9pPr marL="4114800" lvl="8" indent="-342900" algn="l" rtl="0">
              <a:spcBef>
                <a:spcPts val="1200"/>
              </a:spcBef>
              <a:spcAft>
                <a:spcPts val="1200"/>
              </a:spcAft>
              <a:buSzPts val="1800"/>
              <a:buChar char="■"/>
              <a:defRPr/>
            </a:lvl9pPr>
          </a:lstStyle>
          <a:p>
            <a:endParaRPr/>
          </a:p>
        </p:txBody>
      </p:sp>
      <p:sp>
        <p:nvSpPr>
          <p:cNvPr id="128" name="Google Shape;128;p13"/>
          <p:cNvSpPr txBox="1">
            <a:spLocks noGrp="1"/>
          </p:cNvSpPr>
          <p:nvPr>
            <p:ph type="dt" idx="10"/>
          </p:nvPr>
        </p:nvSpPr>
        <p:spPr>
          <a:xfrm rot="5400000">
            <a:off x="7840884" y="763526"/>
            <a:ext cx="1509000" cy="384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9" name="Google Shape;129;p13"/>
          <p:cNvSpPr txBox="1">
            <a:spLocks noGrp="1"/>
          </p:cNvSpPr>
          <p:nvPr>
            <p:ph type="sldNum" idx="12"/>
          </p:nvPr>
        </p:nvSpPr>
        <p:spPr>
          <a:xfrm>
            <a:off x="8129016" y="4300538"/>
            <a:ext cx="609600" cy="390900"/>
          </a:xfrm>
          <a:prstGeom prst="rect">
            <a:avLst/>
          </a:prstGeom>
          <a:noFill/>
          <a:ln>
            <a:noFill/>
          </a:ln>
        </p:spPr>
        <p:txBody>
          <a:bodyPr spcFirstLastPara="1" wrap="square" lIns="91425" tIns="45700" rIns="91425" bIns="45700" anchor="ctr" anchorCtr="0">
            <a:norm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130" name="Google Shape;130;p13"/>
          <p:cNvSpPr txBox="1">
            <a:spLocks noGrp="1"/>
          </p:cNvSpPr>
          <p:nvPr>
            <p:ph type="ftr" idx="11"/>
          </p:nvPr>
        </p:nvSpPr>
        <p:spPr>
          <a:xfrm rot="5400000">
            <a:off x="7390266" y="2757240"/>
            <a:ext cx="2400300" cy="3657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00496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a:solidFill>
            <a:srgbClr val="D9D9D9"/>
          </a:solidFill>
        </p:spPr>
        <p:txBody>
          <a:bodyPr spcFirstLastPara="1" wrap="square" lIns="91425" tIns="91425" rIns="91425" bIns="91425" anchor="ctr" anchorCtr="0">
            <a:normAutofit/>
          </a:bodyPr>
          <a:lstStyle>
            <a:lvl1pPr lvl="0" algn="ctr">
              <a:spcBef>
                <a:spcPts val="0"/>
              </a:spcBef>
              <a:spcAft>
                <a:spcPts val="0"/>
              </a:spcAft>
              <a:buClr>
                <a:schemeClr val="dk2"/>
              </a:buClr>
              <a:buSzPts val="3400"/>
              <a:buFont typeface="Proxima Nova Semibold"/>
              <a:buNone/>
              <a:defRPr sz="3400">
                <a:solidFill>
                  <a:schemeClr val="dk2"/>
                </a:solidFill>
                <a:latin typeface="Proxima Nova Semibold"/>
                <a:ea typeface="Proxima Nova Semibold"/>
                <a:cs typeface="Proxima Nova Semibold"/>
                <a:sym typeface="Proxima Nova Semibold"/>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endParaRPr/>
          </a:p>
        </p:txBody>
      </p:sp>
      <p:pic>
        <p:nvPicPr>
          <p:cNvPr id="49" name="Google Shape;49;p3"/>
          <p:cNvPicPr preferRelativeResize="0"/>
          <p:nvPr/>
        </p:nvPicPr>
        <p:blipFill>
          <a:blip r:embed="rId2">
            <a:alphaModFix/>
          </a:blip>
          <a:stretch>
            <a:fillRect/>
          </a:stretch>
        </p:blipFill>
        <p:spPr>
          <a:xfrm>
            <a:off x="7823385" y="4543675"/>
            <a:ext cx="1251864" cy="51717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004963"/>
        </a:solidFill>
        <a:effectLst/>
      </p:bgPr>
    </p:bg>
    <p:spTree>
      <p:nvGrpSpPr>
        <p:cNvPr id="1" name="Shape 50"/>
        <p:cNvGrpSpPr/>
        <p:nvPr/>
      </p:nvGrpSpPr>
      <p:grpSpPr>
        <a:xfrm>
          <a:off x="0" y="0"/>
          <a:ext cx="0" cy="0"/>
          <a:chOff x="0" y="0"/>
          <a:chExt cx="0" cy="0"/>
        </a:xfrm>
      </p:grpSpPr>
      <p:sp>
        <p:nvSpPr>
          <p:cNvPr id="51" name="Google Shape;51;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31" y="2824500"/>
            <a:ext cx="7370400" cy="2319000"/>
          </a:xfrm>
          <a:prstGeom prst="rtTriangle">
            <a:avLst/>
          </a:prstGeom>
          <a:solidFill>
            <a:srgbClr val="00A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Clr>
                <a:srgbClr val="434343"/>
              </a:buClr>
              <a:buSzPts val="3400"/>
              <a:buFont typeface="Proxima Nova Semibold"/>
              <a:buNone/>
              <a:defRPr sz="3400">
                <a:solidFill>
                  <a:srgbClr val="434343"/>
                </a:solidFill>
                <a:latin typeface="Proxima Nova Semibold"/>
                <a:ea typeface="Proxima Nova Semibold"/>
                <a:cs typeface="Proxima Nova Semibold"/>
                <a:sym typeface="Proxima Nova Semibold"/>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5" name="Google Shape;55;p4"/>
          <p:cNvSpPr txBox="1">
            <a:spLocks noGrp="1"/>
          </p:cNvSpPr>
          <p:nvPr>
            <p:ph type="body" idx="1"/>
          </p:nvPr>
        </p:nvSpPr>
        <p:spPr>
          <a:xfrm>
            <a:off x="819150" y="1550700"/>
            <a:ext cx="7505700" cy="2448000"/>
          </a:xfrm>
          <a:prstGeom prst="rect">
            <a:avLst/>
          </a:prstGeom>
          <a:ln>
            <a:noFill/>
          </a:ln>
        </p:spPr>
        <p:txBody>
          <a:bodyPr spcFirstLastPara="1" wrap="square" lIns="91425" tIns="91425" rIns="91425" bIns="91425" anchor="t" anchorCtr="0">
            <a:normAutofit/>
          </a:bodyPr>
          <a:lstStyle>
            <a:lvl1pPr marL="457200" lvl="0" indent="-355600">
              <a:spcBef>
                <a:spcPts val="0"/>
              </a:spcBef>
              <a:spcAft>
                <a:spcPts val="0"/>
              </a:spcAft>
              <a:buClr>
                <a:srgbClr val="434343"/>
              </a:buClr>
              <a:buSzPts val="2000"/>
              <a:buFont typeface="Proxima Nova"/>
              <a:buChar char="●"/>
              <a:defRPr sz="2000">
                <a:solidFill>
                  <a:srgbClr val="434343"/>
                </a:solidFill>
                <a:latin typeface="Proxima Nova"/>
                <a:ea typeface="Proxima Nova"/>
                <a:cs typeface="Proxima Nova"/>
                <a:sym typeface="Proxima Nova"/>
              </a:defRPr>
            </a:lvl1pPr>
            <a:lvl2pPr marL="914400" lvl="1" indent="-355600">
              <a:spcBef>
                <a:spcPts val="0"/>
              </a:spcBef>
              <a:spcAft>
                <a:spcPts val="0"/>
              </a:spcAft>
              <a:buClr>
                <a:srgbClr val="434343"/>
              </a:buClr>
              <a:buSzPts val="2000"/>
              <a:buFont typeface="Proxima Nova"/>
              <a:buChar char="○"/>
              <a:defRPr sz="2000">
                <a:solidFill>
                  <a:srgbClr val="434343"/>
                </a:solidFill>
                <a:latin typeface="Proxima Nova"/>
                <a:ea typeface="Proxima Nova"/>
                <a:cs typeface="Proxima Nova"/>
                <a:sym typeface="Proxima Nova"/>
              </a:defRPr>
            </a:lvl2pPr>
            <a:lvl3pPr marL="1371600" lvl="2" indent="-355600">
              <a:spcBef>
                <a:spcPts val="0"/>
              </a:spcBef>
              <a:spcAft>
                <a:spcPts val="0"/>
              </a:spcAft>
              <a:buClr>
                <a:srgbClr val="434343"/>
              </a:buClr>
              <a:buSzPts val="2000"/>
              <a:buFont typeface="Proxima Nova"/>
              <a:buChar char="■"/>
              <a:defRPr sz="2000">
                <a:solidFill>
                  <a:srgbClr val="434343"/>
                </a:solidFill>
                <a:latin typeface="Proxima Nova"/>
                <a:ea typeface="Proxima Nova"/>
                <a:cs typeface="Proxima Nova"/>
                <a:sym typeface="Proxima Nova"/>
              </a:defRPr>
            </a:lvl3pPr>
            <a:lvl4pPr marL="1828800" lvl="3" indent="-355600">
              <a:spcBef>
                <a:spcPts val="0"/>
              </a:spcBef>
              <a:spcAft>
                <a:spcPts val="0"/>
              </a:spcAft>
              <a:buClr>
                <a:srgbClr val="434343"/>
              </a:buClr>
              <a:buSzPts val="2000"/>
              <a:buFont typeface="Proxima Nova"/>
              <a:buChar char="●"/>
              <a:defRPr sz="2000">
                <a:solidFill>
                  <a:srgbClr val="434343"/>
                </a:solidFill>
                <a:latin typeface="Proxima Nova"/>
                <a:ea typeface="Proxima Nova"/>
                <a:cs typeface="Proxima Nova"/>
                <a:sym typeface="Proxima Nova"/>
              </a:defRPr>
            </a:lvl4pPr>
            <a:lvl5pPr marL="2286000" lvl="4" indent="-355600">
              <a:spcBef>
                <a:spcPts val="0"/>
              </a:spcBef>
              <a:spcAft>
                <a:spcPts val="0"/>
              </a:spcAft>
              <a:buClr>
                <a:srgbClr val="434343"/>
              </a:buClr>
              <a:buSzPts val="2000"/>
              <a:buFont typeface="Proxima Nova"/>
              <a:buChar char="○"/>
              <a:defRPr sz="2000">
                <a:solidFill>
                  <a:srgbClr val="434343"/>
                </a:solidFill>
                <a:latin typeface="Proxima Nova"/>
                <a:ea typeface="Proxima Nova"/>
                <a:cs typeface="Proxima Nova"/>
                <a:sym typeface="Proxima Nova"/>
              </a:defRPr>
            </a:lvl5pPr>
            <a:lvl6pPr marL="2743200" lvl="5" indent="-355600">
              <a:spcBef>
                <a:spcPts val="0"/>
              </a:spcBef>
              <a:spcAft>
                <a:spcPts val="0"/>
              </a:spcAft>
              <a:buClr>
                <a:srgbClr val="434343"/>
              </a:buClr>
              <a:buSzPts val="2000"/>
              <a:buFont typeface="Proxima Nova"/>
              <a:buChar char="■"/>
              <a:defRPr sz="2000">
                <a:solidFill>
                  <a:srgbClr val="434343"/>
                </a:solidFill>
                <a:latin typeface="Proxima Nova"/>
                <a:ea typeface="Proxima Nova"/>
                <a:cs typeface="Proxima Nova"/>
                <a:sym typeface="Proxima Nova"/>
              </a:defRPr>
            </a:lvl6pPr>
            <a:lvl7pPr marL="3200400" lvl="6" indent="-355600">
              <a:spcBef>
                <a:spcPts val="0"/>
              </a:spcBef>
              <a:spcAft>
                <a:spcPts val="0"/>
              </a:spcAft>
              <a:buClr>
                <a:srgbClr val="434343"/>
              </a:buClr>
              <a:buSzPts val="2000"/>
              <a:buFont typeface="Proxima Nova"/>
              <a:buChar char="●"/>
              <a:defRPr sz="2000">
                <a:solidFill>
                  <a:srgbClr val="434343"/>
                </a:solidFill>
                <a:latin typeface="Proxima Nova"/>
                <a:ea typeface="Proxima Nova"/>
                <a:cs typeface="Proxima Nova"/>
                <a:sym typeface="Proxima Nova"/>
              </a:defRPr>
            </a:lvl7pPr>
            <a:lvl8pPr marL="3657600" lvl="7" indent="-355600">
              <a:spcBef>
                <a:spcPts val="0"/>
              </a:spcBef>
              <a:spcAft>
                <a:spcPts val="0"/>
              </a:spcAft>
              <a:buClr>
                <a:srgbClr val="434343"/>
              </a:buClr>
              <a:buSzPts val="2000"/>
              <a:buFont typeface="Proxima Nova"/>
              <a:buChar char="○"/>
              <a:defRPr sz="2000">
                <a:solidFill>
                  <a:srgbClr val="434343"/>
                </a:solidFill>
                <a:latin typeface="Proxima Nova"/>
                <a:ea typeface="Proxima Nova"/>
                <a:cs typeface="Proxima Nova"/>
                <a:sym typeface="Proxima Nova"/>
              </a:defRPr>
            </a:lvl8pPr>
            <a:lvl9pPr marL="4114800" lvl="8" indent="-355600">
              <a:spcBef>
                <a:spcPts val="0"/>
              </a:spcBef>
              <a:spcAft>
                <a:spcPts val="0"/>
              </a:spcAft>
              <a:buClr>
                <a:srgbClr val="434343"/>
              </a:buClr>
              <a:buSzPts val="2000"/>
              <a:buFont typeface="Proxima Nova"/>
              <a:buChar char="■"/>
              <a:defRPr sz="2000">
                <a:solidFill>
                  <a:srgbClr val="434343"/>
                </a:solidFill>
                <a:latin typeface="Proxima Nova"/>
                <a:ea typeface="Proxima Nova"/>
                <a:cs typeface="Proxima Nova"/>
                <a:sym typeface="Proxima Nova"/>
              </a:defRPr>
            </a:lvl9pPr>
          </a:lstStyle>
          <a:p>
            <a:endParaRPr/>
          </a:p>
        </p:txBody>
      </p:sp>
      <p:pic>
        <p:nvPicPr>
          <p:cNvPr id="56" name="Google Shape;56;p4"/>
          <p:cNvPicPr preferRelativeResize="0"/>
          <p:nvPr/>
        </p:nvPicPr>
        <p:blipFill>
          <a:blip r:embed="rId2">
            <a:alphaModFix/>
          </a:blip>
          <a:stretch>
            <a:fillRect/>
          </a:stretch>
        </p:blipFill>
        <p:spPr>
          <a:xfrm>
            <a:off x="7370436" y="4217851"/>
            <a:ext cx="1550993" cy="6407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7"/>
        <p:cNvGrpSpPr/>
        <p:nvPr/>
      </p:nvGrpSpPr>
      <p:grpSpPr>
        <a:xfrm>
          <a:off x="0" y="0"/>
          <a:ext cx="0" cy="0"/>
          <a:chOff x="0" y="0"/>
          <a:chExt cx="0" cy="0"/>
        </a:xfrm>
      </p:grpSpPr>
      <p:sp>
        <p:nvSpPr>
          <p:cNvPr id="58" name="Google Shape;58;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2" name="Google Shape;62;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4" name="Google Shape;64;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rgbClr val="00496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rgbClr val="00A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598100"/>
            <a:ext cx="5904900" cy="1383000"/>
          </a:xfrm>
          <a:prstGeom prst="rect">
            <a:avLst/>
          </a:prstGeom>
        </p:spPr>
        <p:txBody>
          <a:bodyPr spcFirstLastPara="1" wrap="square" lIns="91425" tIns="91425" rIns="91425" bIns="91425" anchor="t" anchorCtr="0">
            <a:normAutofit/>
          </a:bodyPr>
          <a:lstStyle>
            <a:lvl1pPr lvl="0">
              <a:spcBef>
                <a:spcPts val="0"/>
              </a:spcBef>
              <a:spcAft>
                <a:spcPts val="0"/>
              </a:spcAft>
              <a:buClr>
                <a:srgbClr val="434343"/>
              </a:buClr>
              <a:buSzPts val="3500"/>
              <a:buFont typeface="Proxima Nova Semibold"/>
              <a:buNone/>
              <a:defRPr sz="3500">
                <a:solidFill>
                  <a:srgbClr val="434343"/>
                </a:solidFill>
                <a:latin typeface="Proxima Nova Semibold"/>
                <a:ea typeface="Proxima Nova Semibold"/>
                <a:cs typeface="Proxima Nova Semibold"/>
                <a:sym typeface="Proxima Nova Semibold"/>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19150" y="2116675"/>
            <a:ext cx="7625700" cy="2487300"/>
          </a:xfrm>
          <a:prstGeom prst="rect">
            <a:avLst/>
          </a:prstGeom>
        </p:spPr>
        <p:txBody>
          <a:bodyPr spcFirstLastPara="1" wrap="square" lIns="91425" tIns="91425" rIns="91425" bIns="91425" anchor="t" anchorCtr="0">
            <a:normAutofit/>
          </a:bodyPr>
          <a:lstStyle>
            <a:lvl1pPr marL="457200" lvl="0" indent="-323850">
              <a:spcBef>
                <a:spcPts val="0"/>
              </a:spcBef>
              <a:spcAft>
                <a:spcPts val="0"/>
              </a:spcAft>
              <a:buSzPts val="1500"/>
              <a:buFont typeface="Proxima Nova"/>
              <a:buChar char="●"/>
              <a:defRPr sz="1500">
                <a:latin typeface="Proxima Nova"/>
                <a:ea typeface="Proxima Nova"/>
                <a:cs typeface="Proxima Nova"/>
                <a:sym typeface="Proxima Nova"/>
              </a:defRPr>
            </a:lvl1pPr>
            <a:lvl2pPr marL="914400" lvl="1" indent="-323850">
              <a:spcBef>
                <a:spcPts val="0"/>
              </a:spcBef>
              <a:spcAft>
                <a:spcPts val="0"/>
              </a:spcAft>
              <a:buSzPts val="1500"/>
              <a:buFont typeface="Proxima Nova"/>
              <a:buChar char="○"/>
              <a:defRPr sz="1500">
                <a:latin typeface="Proxima Nova"/>
                <a:ea typeface="Proxima Nova"/>
                <a:cs typeface="Proxima Nova"/>
                <a:sym typeface="Proxima Nova"/>
              </a:defRPr>
            </a:lvl2pPr>
            <a:lvl3pPr marL="1371600" lvl="2" indent="-323850">
              <a:spcBef>
                <a:spcPts val="0"/>
              </a:spcBef>
              <a:spcAft>
                <a:spcPts val="0"/>
              </a:spcAft>
              <a:buSzPts val="1500"/>
              <a:buFont typeface="Proxima Nova"/>
              <a:buChar char="■"/>
              <a:defRPr sz="1500">
                <a:latin typeface="Proxima Nova"/>
                <a:ea typeface="Proxima Nova"/>
                <a:cs typeface="Proxima Nova"/>
                <a:sym typeface="Proxima Nova"/>
              </a:defRPr>
            </a:lvl3pPr>
            <a:lvl4pPr marL="1828800" lvl="3" indent="-323850">
              <a:spcBef>
                <a:spcPts val="0"/>
              </a:spcBef>
              <a:spcAft>
                <a:spcPts val="0"/>
              </a:spcAft>
              <a:buSzPts val="1500"/>
              <a:buFont typeface="Proxima Nova"/>
              <a:buChar char="●"/>
              <a:defRPr sz="1500">
                <a:latin typeface="Proxima Nova"/>
                <a:ea typeface="Proxima Nova"/>
                <a:cs typeface="Proxima Nova"/>
                <a:sym typeface="Proxima Nova"/>
              </a:defRPr>
            </a:lvl4pPr>
            <a:lvl5pPr marL="2286000" lvl="4" indent="-323850">
              <a:spcBef>
                <a:spcPts val="0"/>
              </a:spcBef>
              <a:spcAft>
                <a:spcPts val="0"/>
              </a:spcAft>
              <a:buSzPts val="1500"/>
              <a:buFont typeface="Proxima Nova"/>
              <a:buChar char="○"/>
              <a:defRPr sz="1500">
                <a:latin typeface="Proxima Nova"/>
                <a:ea typeface="Proxima Nova"/>
                <a:cs typeface="Proxima Nova"/>
                <a:sym typeface="Proxima Nova"/>
              </a:defRPr>
            </a:lvl5pPr>
            <a:lvl6pPr marL="2743200" lvl="5" indent="-323850">
              <a:spcBef>
                <a:spcPts val="0"/>
              </a:spcBef>
              <a:spcAft>
                <a:spcPts val="0"/>
              </a:spcAft>
              <a:buSzPts val="1500"/>
              <a:buFont typeface="Proxima Nova"/>
              <a:buChar char="■"/>
              <a:defRPr sz="1500">
                <a:latin typeface="Proxima Nova"/>
                <a:ea typeface="Proxima Nova"/>
                <a:cs typeface="Proxima Nova"/>
                <a:sym typeface="Proxima Nova"/>
              </a:defRPr>
            </a:lvl6pPr>
            <a:lvl7pPr marL="3200400" lvl="6" indent="-323850">
              <a:spcBef>
                <a:spcPts val="0"/>
              </a:spcBef>
              <a:spcAft>
                <a:spcPts val="0"/>
              </a:spcAft>
              <a:buSzPts val="1500"/>
              <a:buFont typeface="Proxima Nova"/>
              <a:buChar char="●"/>
              <a:defRPr sz="1500">
                <a:latin typeface="Proxima Nova"/>
                <a:ea typeface="Proxima Nova"/>
                <a:cs typeface="Proxima Nova"/>
                <a:sym typeface="Proxima Nova"/>
              </a:defRPr>
            </a:lvl7pPr>
            <a:lvl8pPr marL="3657600" lvl="7" indent="-323850">
              <a:spcBef>
                <a:spcPts val="0"/>
              </a:spcBef>
              <a:spcAft>
                <a:spcPts val="0"/>
              </a:spcAft>
              <a:buSzPts val="1500"/>
              <a:buFont typeface="Proxima Nova"/>
              <a:buChar char="○"/>
              <a:defRPr sz="1500">
                <a:latin typeface="Proxima Nova"/>
                <a:ea typeface="Proxima Nova"/>
                <a:cs typeface="Proxima Nova"/>
                <a:sym typeface="Proxima Nova"/>
              </a:defRPr>
            </a:lvl8pPr>
            <a:lvl9pPr marL="4114800" lvl="8" indent="-323850">
              <a:spcBef>
                <a:spcPts val="0"/>
              </a:spcBef>
              <a:spcAft>
                <a:spcPts val="0"/>
              </a:spcAft>
              <a:buSzPts val="1500"/>
              <a:buFont typeface="Proxima Nova"/>
              <a:buChar char="■"/>
              <a:defRPr sz="1500">
                <a:latin typeface="Proxima Nova"/>
                <a:ea typeface="Proxima Nova"/>
                <a:cs typeface="Proxima Nova"/>
                <a:sym typeface="Proxima Nova"/>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rgbClr val="004963"/>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rgbClr val="00A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203225" y="4680150"/>
            <a:ext cx="7415100" cy="257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Clr>
                <a:srgbClr val="434343"/>
              </a:buClr>
              <a:buSzPts val="800"/>
              <a:buFont typeface="Proxima Nova"/>
              <a:buNone/>
              <a:defRPr sz="800">
                <a:solidFill>
                  <a:srgbClr val="434343"/>
                </a:solidFill>
                <a:latin typeface="Proxima Nova"/>
                <a:ea typeface="Proxima Nova"/>
                <a:cs typeface="Proxima Nova"/>
                <a:sym typeface="Proxima Nova"/>
              </a:defRPr>
            </a:lvl1pPr>
          </a:lstStyle>
          <a:p>
            <a:endParaRPr/>
          </a:p>
        </p:txBody>
      </p:sp>
      <p:pic>
        <p:nvPicPr>
          <p:cNvPr id="108" name="Google Shape;108;p10"/>
          <p:cNvPicPr preferRelativeResize="0"/>
          <p:nvPr/>
        </p:nvPicPr>
        <p:blipFill>
          <a:blip r:embed="rId2">
            <a:alphaModFix/>
          </a:blip>
          <a:stretch>
            <a:fillRect/>
          </a:stretch>
        </p:blipFill>
        <p:spPr>
          <a:xfrm>
            <a:off x="7370436" y="4296501"/>
            <a:ext cx="1550993" cy="640750"/>
          </a:xfrm>
          <a:prstGeom prst="rect">
            <a:avLst/>
          </a:prstGeom>
          <a:noFill/>
          <a:ln>
            <a:noFill/>
          </a:ln>
        </p:spPr>
      </p:pic>
      <p:sp>
        <p:nvSpPr>
          <p:cNvPr id="109" name="Google Shape;109;p10"/>
          <p:cNvSpPr txBox="1"/>
          <p:nvPr/>
        </p:nvSpPr>
        <p:spPr>
          <a:xfrm>
            <a:off x="694100" y="1327850"/>
            <a:ext cx="5235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434343"/>
                </a:solidFill>
                <a:latin typeface="Proxima Nova"/>
                <a:ea typeface="Proxima Nova"/>
                <a:cs typeface="Proxima Nova"/>
                <a:sym typeface="Proxima Nova"/>
              </a:rPr>
              <a:t>CKC </a:t>
            </a:r>
            <a:endParaRPr sz="2000">
              <a:solidFill>
                <a:srgbClr val="434343"/>
              </a:solidFill>
              <a:latin typeface="Proxima Nova"/>
              <a:ea typeface="Proxima Nova"/>
              <a:cs typeface="Proxima Nova"/>
              <a:sym typeface="Proxima Nova"/>
            </a:endParaRPr>
          </a:p>
        </p:txBody>
      </p:sp>
      <p:sp>
        <p:nvSpPr>
          <p:cNvPr id="110" name="Google Shape;110;p10"/>
          <p:cNvSpPr txBox="1"/>
          <p:nvPr/>
        </p:nvSpPr>
        <p:spPr>
          <a:xfrm>
            <a:off x="694100" y="588950"/>
            <a:ext cx="7303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a:solidFill>
                  <a:srgbClr val="434343"/>
                </a:solidFill>
                <a:latin typeface="Proxima Nova Semibold"/>
                <a:ea typeface="Proxima Nova Semibold"/>
                <a:cs typeface="Proxima Nova Semibold"/>
                <a:sym typeface="Proxima Nova Semibold"/>
              </a:rPr>
              <a:t>Title</a:t>
            </a:r>
            <a:endParaRPr sz="3600">
              <a:solidFill>
                <a:srgbClr val="434343"/>
              </a:solidFill>
              <a:latin typeface="Proxima Nova Semibold"/>
              <a:ea typeface="Proxima Nova Semibold"/>
              <a:cs typeface="Proxima Nova Semibold"/>
              <a:sym typeface="Proxima Nova Semibo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004963"/>
        </a:solidFill>
        <a:effectLst/>
      </p:bgPr>
    </p:bg>
    <p:spTree>
      <p:nvGrpSpPr>
        <p:cNvPr id="1" name="Shape 111"/>
        <p:cNvGrpSpPr/>
        <p:nvPr/>
      </p:nvGrpSpPr>
      <p:grpSpPr>
        <a:xfrm>
          <a:off x="0" y="0"/>
          <a:ext cx="0" cy="0"/>
          <a:chOff x="0" y="0"/>
          <a:chExt cx="0" cy="0"/>
        </a:xfrm>
      </p:grpSpPr>
      <p:sp>
        <p:nvSpPr>
          <p:cNvPr id="112" name="Google Shape;112;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11"/>
          <p:cNvGrpSpPr/>
          <p:nvPr/>
        </p:nvGrpSpPr>
        <p:grpSpPr>
          <a:xfrm>
            <a:off x="5959222" y="4119576"/>
            <a:ext cx="2520952" cy="1024165"/>
            <a:chOff x="6917201" y="0"/>
            <a:chExt cx="2227777" cy="863400"/>
          </a:xfrm>
        </p:grpSpPr>
        <p:sp>
          <p:nvSpPr>
            <p:cNvPr id="114" name="Google Shape;114;p11"/>
            <p:cNvSpPr/>
            <p:nvPr/>
          </p:nvSpPr>
          <p:spPr>
            <a:xfrm>
              <a:off x="7641677"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a:off x="7279439"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a:off x="6917201" y="0"/>
              <a:ext cx="1503300" cy="863400"/>
            </a:xfrm>
            <a:prstGeom prst="parallelogram">
              <a:avLst>
                <a:gd name="adj" fmla="val 158024"/>
              </a:avLst>
            </a:prstGeom>
            <a:solidFill>
              <a:srgbClr val="00A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11"/>
          <p:cNvGrpSpPr/>
          <p:nvPr/>
        </p:nvGrpSpPr>
        <p:grpSpPr>
          <a:xfrm>
            <a:off x="199149" y="2"/>
            <a:ext cx="2795414" cy="1083308"/>
            <a:chOff x="6917201" y="0"/>
            <a:chExt cx="2227777" cy="863400"/>
          </a:xfrm>
        </p:grpSpPr>
        <p:sp>
          <p:nvSpPr>
            <p:cNvPr id="118" name="Google Shape;118;p11"/>
            <p:cNvSpPr/>
            <p:nvPr/>
          </p:nvSpPr>
          <p:spPr>
            <a:xfrm>
              <a:off x="7641677" y="0"/>
              <a:ext cx="1503300" cy="863400"/>
            </a:xfrm>
            <a:prstGeom prst="parallelogram">
              <a:avLst>
                <a:gd name="adj" fmla="val 15802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a:off x="7279439" y="0"/>
              <a:ext cx="1503300" cy="863400"/>
            </a:xfrm>
            <a:prstGeom prst="parallelogram">
              <a:avLst>
                <a:gd name="adj" fmla="val 15802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a:off x="6917201" y="0"/>
              <a:ext cx="1503300" cy="863400"/>
            </a:xfrm>
            <a:prstGeom prst="parallelogram">
              <a:avLst>
                <a:gd name="adj" fmla="val 15802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Google Shape;121;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rgbClr val="D9D9D9"/>
              </a:buClr>
              <a:buSzPts val="8600"/>
              <a:buFont typeface="Proxima Nova"/>
              <a:buNone/>
              <a:defRPr sz="8600" b="1">
                <a:solidFill>
                  <a:srgbClr val="D9D9D9"/>
                </a:solidFill>
                <a:latin typeface="Proxima Nova"/>
                <a:ea typeface="Proxima Nova"/>
                <a:cs typeface="Proxima Nova"/>
                <a:sym typeface="Proxima Nova"/>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2" name="Google Shape;122;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3"/>
        <p:cNvGrpSpPr/>
        <p:nvPr/>
      </p:nvGrpSpPr>
      <p:grpSpPr>
        <a:xfrm>
          <a:off x="0" y="0"/>
          <a:ext cx="0" cy="0"/>
          <a:chOff x="0" y="0"/>
          <a:chExt cx="0" cy="0"/>
        </a:xfrm>
      </p:grpSpPr>
      <p:sp>
        <p:nvSpPr>
          <p:cNvPr id="124" name="Google Shape;124;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hyperlink" Target="http://www.ckcfitness.com/"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4"/>
          <p:cNvSpPr txBox="1">
            <a:spLocks noGrp="1"/>
          </p:cNvSpPr>
          <p:nvPr>
            <p:ph type="ctrTitle"/>
          </p:nvPr>
        </p:nvSpPr>
        <p:spPr>
          <a:xfrm>
            <a:off x="972901" y="1730342"/>
            <a:ext cx="7132897"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900">
                <a:latin typeface="Proxima Nova Extrabold"/>
                <a:ea typeface="Proxima Nova Extrabold"/>
                <a:cs typeface="Proxima Nova Extrabold"/>
                <a:sym typeface="Proxima Nova Extrabold"/>
              </a:rPr>
              <a:t>Introduction to Medical Fitness</a:t>
            </a:r>
            <a:br>
              <a:rPr lang="en" sz="3900">
                <a:latin typeface="Proxima Nova Extrabold"/>
                <a:ea typeface="Proxima Nova Extrabold"/>
                <a:cs typeface="Proxima Nova Extrabold"/>
                <a:sym typeface="Proxima Nova Extrabold"/>
              </a:rPr>
            </a:br>
            <a:r>
              <a:rPr lang="en" sz="3900">
                <a:latin typeface="Proxima Nova Extrabold"/>
                <a:ea typeface="Proxima Nova Extrabold"/>
                <a:cs typeface="Proxima Nova Extrabold"/>
                <a:sym typeface="Proxima Nova Extrabold"/>
              </a:rPr>
              <a:t>Exercise Considerations</a:t>
            </a:r>
            <a:endParaRPr sz="3900">
              <a:latin typeface="Proxima Nova Extrabold"/>
              <a:ea typeface="Proxima Nova Extrabold"/>
              <a:cs typeface="Proxima Nova Extrabold"/>
              <a:sym typeface="Proxima Nova Extrabold"/>
            </a:endParaRPr>
          </a:p>
        </p:txBody>
      </p:sp>
      <p:sp>
        <p:nvSpPr>
          <p:cNvPr id="136" name="Google Shape;136;p14"/>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605"/>
              <a:buNone/>
            </a:pPr>
            <a:r>
              <a:rPr lang="en-US" sz="1480"/>
              <a:t>David </a:t>
            </a:r>
            <a:r>
              <a:rPr lang="en-US" sz="1480" err="1"/>
              <a:t>Luedeka</a:t>
            </a:r>
            <a:r>
              <a:rPr lang="en-US" sz="1480"/>
              <a:t> PT, DPT, MS, CSCS  </a:t>
            </a:r>
          </a:p>
          <a:p>
            <a:pPr marL="0" lvl="0" indent="0" algn="ctr" rtl="0">
              <a:spcBef>
                <a:spcPts val="0"/>
              </a:spcBef>
              <a:spcAft>
                <a:spcPts val="0"/>
              </a:spcAft>
              <a:buSzPts val="605"/>
              <a:buNone/>
            </a:pPr>
            <a:r>
              <a:rPr lang="en-US" sz="1480"/>
              <a:t>Keila Strick PT, DPT, CSCS</a:t>
            </a:r>
          </a:p>
          <a:p>
            <a:pPr marL="0" lvl="0" indent="0" algn="ctr" rtl="0">
              <a:spcBef>
                <a:spcPts val="0"/>
              </a:spcBef>
              <a:spcAft>
                <a:spcPts val="0"/>
              </a:spcAft>
              <a:buSzPts val="605"/>
              <a:buNone/>
            </a:pPr>
            <a:r>
              <a:rPr lang="en-US" sz="1480"/>
              <a:t>Caroline Williams, PT, DPT, MS, GCS</a:t>
            </a:r>
          </a:p>
          <a:p>
            <a:pPr marL="0" lvl="0" indent="0" algn="ctr" rtl="0">
              <a:spcBef>
                <a:spcPts val="0"/>
              </a:spcBef>
              <a:spcAft>
                <a:spcPts val="0"/>
              </a:spcAft>
              <a:buSzPts val="605"/>
              <a:buNone/>
            </a:pPr>
            <a:r>
              <a:rPr lang="en-US" sz="1480"/>
              <a:t>Nick Roche, PT, DPT, CSCS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2"/>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Needs Analysis</a:t>
            </a:r>
            <a:endParaRPr/>
          </a:p>
        </p:txBody>
      </p:sp>
      <p:sp>
        <p:nvSpPr>
          <p:cNvPr id="184" name="Google Shape;184;p22"/>
          <p:cNvSpPr txBox="1">
            <a:spLocks noGrp="1"/>
          </p:cNvSpPr>
          <p:nvPr>
            <p:ph type="body" idx="1"/>
          </p:nvPr>
        </p:nvSpPr>
        <p:spPr>
          <a:xfrm>
            <a:off x="819150" y="1550700"/>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 Steps:</a:t>
            </a:r>
            <a:endParaRPr/>
          </a:p>
          <a:p>
            <a:pPr marL="457200" lvl="0" indent="-355600" algn="l" rtl="0">
              <a:spcBef>
                <a:spcPts val="1200"/>
              </a:spcBef>
              <a:spcAft>
                <a:spcPts val="0"/>
              </a:spcAft>
              <a:buSzPts val="2000"/>
              <a:buChar char="●"/>
            </a:pPr>
            <a:r>
              <a:rPr lang="en"/>
              <a:t>Evaluate the athlete/client (i.e. goals, training status, injury status)</a:t>
            </a:r>
            <a:endParaRPr/>
          </a:p>
          <a:p>
            <a:pPr marL="457200" lvl="0" indent="-355600" algn="l" rtl="0">
              <a:spcBef>
                <a:spcPts val="0"/>
              </a:spcBef>
              <a:spcAft>
                <a:spcPts val="0"/>
              </a:spcAft>
              <a:buSzPts val="2000"/>
              <a:buChar char="●"/>
            </a:pPr>
            <a:r>
              <a:rPr lang="en"/>
              <a:t>Understand the characteristics and requirements of the patient’s functional goals (sport, movement analysis, physiological analysis, etc.)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3"/>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Exercise Selection</a:t>
            </a:r>
            <a:endParaRPr/>
          </a:p>
        </p:txBody>
      </p:sp>
      <p:sp>
        <p:nvSpPr>
          <p:cNvPr id="190" name="Google Shape;190;p23"/>
          <p:cNvSpPr txBox="1">
            <a:spLocks noGrp="1"/>
          </p:cNvSpPr>
          <p:nvPr>
            <p:ph type="body" idx="1"/>
          </p:nvPr>
        </p:nvSpPr>
        <p:spPr>
          <a:xfrm>
            <a:off x="819150" y="1550700"/>
            <a:ext cx="7505700" cy="24480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a:t>Choosing the appropriate exercises </a:t>
            </a:r>
            <a:endParaRPr/>
          </a:p>
          <a:p>
            <a:pPr marL="914400" lvl="1" indent="-355600" algn="l" rtl="0">
              <a:spcBef>
                <a:spcPts val="0"/>
              </a:spcBef>
              <a:spcAft>
                <a:spcPts val="0"/>
              </a:spcAft>
              <a:buSzPts val="2000"/>
              <a:buChar char="○"/>
            </a:pPr>
            <a:r>
              <a:rPr lang="en"/>
              <a:t>Follows specificity principle </a:t>
            </a:r>
            <a:endParaRPr/>
          </a:p>
          <a:p>
            <a:pPr marL="457200" lvl="0" indent="-355600" algn="l" rtl="0">
              <a:spcBef>
                <a:spcPts val="0"/>
              </a:spcBef>
              <a:spcAft>
                <a:spcPts val="0"/>
              </a:spcAft>
              <a:buSzPts val="2000"/>
              <a:buChar char="●"/>
            </a:pPr>
            <a:r>
              <a:rPr lang="en"/>
              <a:t>Core / Compound exercises</a:t>
            </a:r>
            <a:endParaRPr/>
          </a:p>
          <a:p>
            <a:pPr marL="914400" lvl="1" indent="-355600" algn="l" rtl="0">
              <a:spcBef>
                <a:spcPts val="0"/>
              </a:spcBef>
              <a:spcAft>
                <a:spcPts val="0"/>
              </a:spcAft>
              <a:buSzPts val="2000"/>
              <a:buChar char="○"/>
            </a:pPr>
            <a:r>
              <a:rPr lang="en"/>
              <a:t>Recruit one or more large muscle areas and is multijoint</a:t>
            </a:r>
            <a:endParaRPr/>
          </a:p>
          <a:p>
            <a:pPr marL="457200" lvl="0" indent="-355600" algn="l" rtl="0">
              <a:spcBef>
                <a:spcPts val="0"/>
              </a:spcBef>
              <a:spcAft>
                <a:spcPts val="0"/>
              </a:spcAft>
              <a:buSzPts val="2000"/>
              <a:buChar char="●"/>
            </a:pPr>
            <a:r>
              <a:rPr lang="en"/>
              <a:t>Assistance / Accessory exercises </a:t>
            </a:r>
            <a:endParaRPr/>
          </a:p>
          <a:p>
            <a:pPr marL="914400" lvl="1" indent="-355600" algn="l" rtl="0">
              <a:spcBef>
                <a:spcPts val="0"/>
              </a:spcBef>
              <a:spcAft>
                <a:spcPts val="0"/>
              </a:spcAft>
              <a:buSzPts val="2000"/>
              <a:buChar char="○"/>
            </a:pPr>
            <a:r>
              <a:rPr lang="en"/>
              <a:t>Recruit smaller muscle areas and are single joint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Frequency </a:t>
            </a:r>
            <a:endParaRPr/>
          </a:p>
        </p:txBody>
      </p:sp>
      <p:sp>
        <p:nvSpPr>
          <p:cNvPr id="196" name="Google Shape;196;p24"/>
          <p:cNvSpPr txBox="1">
            <a:spLocks noGrp="1"/>
          </p:cNvSpPr>
          <p:nvPr>
            <p:ph type="body" idx="1"/>
          </p:nvPr>
        </p:nvSpPr>
        <p:spPr>
          <a:xfrm>
            <a:off x="819150" y="1347750"/>
            <a:ext cx="7505700" cy="2819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 sz="1800"/>
              <a:t>Number of training sessions in a given time period (i.e. 1 week)</a:t>
            </a:r>
            <a:endParaRPr sz="1800"/>
          </a:p>
          <a:p>
            <a:pPr marL="457200" lvl="0" indent="-342900" algn="l" rtl="0">
              <a:lnSpc>
                <a:spcPct val="100000"/>
              </a:lnSpc>
              <a:spcBef>
                <a:spcPts val="0"/>
              </a:spcBef>
              <a:spcAft>
                <a:spcPts val="0"/>
              </a:spcAft>
              <a:buSzPts val="1800"/>
              <a:buChar char="●"/>
            </a:pPr>
            <a:r>
              <a:rPr lang="en" sz="1800"/>
              <a:t>Progressive resisted exercises (PRE) recommendations:</a:t>
            </a:r>
            <a:endParaRPr sz="1800"/>
          </a:p>
          <a:p>
            <a:pPr marL="914400" lvl="1" indent="-342900" algn="l" rtl="0">
              <a:lnSpc>
                <a:spcPct val="100000"/>
              </a:lnSpc>
              <a:spcBef>
                <a:spcPts val="0"/>
              </a:spcBef>
              <a:spcAft>
                <a:spcPts val="0"/>
              </a:spcAft>
              <a:buSzPts val="1800"/>
              <a:buChar char="○"/>
            </a:pPr>
            <a:r>
              <a:rPr lang="en" sz="1800"/>
              <a:t>Traditionally 3 per week (increase or decrease with age and experience) </a:t>
            </a:r>
            <a:endParaRPr sz="1800"/>
          </a:p>
          <a:p>
            <a:pPr marL="1371600" lvl="2" indent="-342900" algn="l" rtl="0">
              <a:lnSpc>
                <a:spcPct val="100000"/>
              </a:lnSpc>
              <a:spcBef>
                <a:spcPts val="0"/>
              </a:spcBef>
              <a:spcAft>
                <a:spcPts val="0"/>
              </a:spcAft>
              <a:buSzPts val="1800"/>
              <a:buChar char="■"/>
            </a:pPr>
            <a:r>
              <a:rPr lang="en" sz="1800"/>
              <a:t>Allows for rest days </a:t>
            </a:r>
            <a:endParaRPr sz="1800"/>
          </a:p>
          <a:p>
            <a:pPr marL="914400" lvl="1" indent="-342900" algn="l" rtl="0">
              <a:lnSpc>
                <a:spcPct val="100000"/>
              </a:lnSpc>
              <a:spcBef>
                <a:spcPts val="0"/>
              </a:spcBef>
              <a:spcAft>
                <a:spcPts val="0"/>
              </a:spcAft>
              <a:buSzPts val="1800"/>
              <a:buChar char="○"/>
            </a:pPr>
            <a:r>
              <a:rPr lang="en" sz="1800"/>
              <a:t>Minimum 2 per week </a:t>
            </a:r>
            <a:endParaRPr sz="1800"/>
          </a:p>
          <a:p>
            <a:pPr marL="457200" lvl="0" indent="-342900" algn="l" rtl="0">
              <a:lnSpc>
                <a:spcPct val="100000"/>
              </a:lnSpc>
              <a:spcBef>
                <a:spcPts val="0"/>
              </a:spcBef>
              <a:spcAft>
                <a:spcPts val="0"/>
              </a:spcAft>
              <a:buSzPts val="1800"/>
              <a:buChar char="●"/>
            </a:pPr>
            <a:r>
              <a:rPr lang="en" sz="1800"/>
              <a:t>Cardiorespiratory exercise</a:t>
            </a:r>
            <a:endParaRPr sz="1800"/>
          </a:p>
          <a:p>
            <a:pPr marL="914400" lvl="1" indent="-342900" algn="l" rtl="0">
              <a:lnSpc>
                <a:spcPct val="100000"/>
              </a:lnSpc>
              <a:spcBef>
                <a:spcPts val="0"/>
              </a:spcBef>
              <a:spcAft>
                <a:spcPts val="0"/>
              </a:spcAft>
              <a:buSzPts val="1800"/>
              <a:buChar char="○"/>
            </a:pPr>
            <a:r>
              <a:rPr lang="en" sz="1800"/>
              <a:t>30 minutes of moderate-intensity most days</a:t>
            </a:r>
            <a:endParaRPr sz="1800"/>
          </a:p>
          <a:p>
            <a:pPr marL="914400" lvl="1" indent="-342900" algn="l" rtl="0">
              <a:lnSpc>
                <a:spcPct val="100000"/>
              </a:lnSpc>
              <a:spcBef>
                <a:spcPts val="0"/>
              </a:spcBef>
              <a:spcAft>
                <a:spcPts val="0"/>
              </a:spcAft>
              <a:buSzPts val="1800"/>
              <a:buChar char="○"/>
            </a:pPr>
            <a:r>
              <a:rPr lang="en" sz="1800"/>
              <a:t>OR</a:t>
            </a:r>
            <a:endParaRPr sz="1800"/>
          </a:p>
          <a:p>
            <a:pPr marL="914400" lvl="1" indent="-342900" algn="l" rtl="0">
              <a:lnSpc>
                <a:spcPct val="100000"/>
              </a:lnSpc>
              <a:spcBef>
                <a:spcPts val="0"/>
              </a:spcBef>
              <a:spcAft>
                <a:spcPts val="0"/>
              </a:spcAft>
              <a:buSzPts val="1800"/>
              <a:buChar char="○"/>
            </a:pPr>
            <a:r>
              <a:rPr lang="en" sz="1800"/>
              <a:t>20 vigorous-intensity 3 / days a week</a:t>
            </a:r>
            <a:endParaRPr sz="1800"/>
          </a:p>
          <a:p>
            <a:pPr marL="0" lvl="0" indent="0" algn="l" rtl="0">
              <a:lnSpc>
                <a:spcPct val="100000"/>
              </a:lnSpc>
              <a:spcBef>
                <a:spcPts val="0"/>
              </a:spcBef>
              <a:spcAft>
                <a:spcPts val="0"/>
              </a:spcAft>
              <a:buNone/>
            </a:pPr>
            <a:endParaRPr sz="1800"/>
          </a:p>
          <a:p>
            <a:pPr marL="0" lvl="0" indent="0" algn="l" rtl="0">
              <a:spcBef>
                <a:spcPts val="0"/>
              </a:spcBef>
              <a:spcAft>
                <a:spcPts val="1200"/>
              </a:spcAft>
              <a:buNone/>
            </a:pP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5"/>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Exercise Order</a:t>
            </a:r>
            <a:endParaRPr/>
          </a:p>
        </p:txBody>
      </p:sp>
      <p:sp>
        <p:nvSpPr>
          <p:cNvPr id="202" name="Google Shape;202;p25"/>
          <p:cNvSpPr txBox="1">
            <a:spLocks noGrp="1"/>
          </p:cNvSpPr>
          <p:nvPr>
            <p:ph type="body" idx="1"/>
          </p:nvPr>
        </p:nvSpPr>
        <p:spPr>
          <a:xfrm>
            <a:off x="819150" y="1409775"/>
            <a:ext cx="7505700" cy="2948700"/>
          </a:xfrm>
          <a:prstGeom prst="rect">
            <a:avLst/>
          </a:prstGeom>
        </p:spPr>
        <p:txBody>
          <a:bodyPr spcFirstLastPara="1" wrap="square" lIns="91425" tIns="91425" rIns="91425" bIns="91425" anchor="t" anchorCtr="0">
            <a:normAutofit fontScale="85000" lnSpcReduction="10000"/>
          </a:bodyPr>
          <a:lstStyle/>
          <a:p>
            <a:pPr marL="457200" lvl="0" indent="-346075" algn="l" rtl="0">
              <a:spcBef>
                <a:spcPts val="0"/>
              </a:spcBef>
              <a:spcAft>
                <a:spcPts val="0"/>
              </a:spcAft>
              <a:buSzPct val="100000"/>
              <a:buChar char="●"/>
            </a:pPr>
            <a:r>
              <a:rPr lang="en"/>
              <a:t>Sequence of resistance exercises performed during one training session </a:t>
            </a:r>
            <a:endParaRPr/>
          </a:p>
          <a:p>
            <a:pPr marL="457200" lvl="0" indent="-346075" algn="l" rtl="0">
              <a:spcBef>
                <a:spcPts val="0"/>
              </a:spcBef>
              <a:spcAft>
                <a:spcPts val="0"/>
              </a:spcAft>
              <a:buSzPct val="100000"/>
              <a:buChar char="●"/>
            </a:pPr>
            <a:r>
              <a:rPr lang="en"/>
              <a:t>Complex multi-joint exercises before simple single joint exercises </a:t>
            </a:r>
            <a:endParaRPr/>
          </a:p>
          <a:p>
            <a:pPr marL="457200" lvl="0" indent="-346075" algn="l" rtl="0">
              <a:spcBef>
                <a:spcPts val="0"/>
              </a:spcBef>
              <a:spcAft>
                <a:spcPts val="0"/>
              </a:spcAft>
              <a:buSzPct val="100000"/>
              <a:buChar char="●"/>
            </a:pPr>
            <a:r>
              <a:rPr lang="en"/>
              <a:t>Large muscles before small muscles </a:t>
            </a:r>
            <a:endParaRPr/>
          </a:p>
          <a:p>
            <a:pPr marL="457200" lvl="0" indent="-346075" algn="l" rtl="0">
              <a:spcBef>
                <a:spcPts val="0"/>
              </a:spcBef>
              <a:spcAft>
                <a:spcPts val="0"/>
              </a:spcAft>
              <a:buSzPct val="100000"/>
              <a:buChar char="●"/>
            </a:pPr>
            <a:r>
              <a:rPr lang="en"/>
              <a:t>If circuit training, it is better not to include exercises that work the same muscles in the same grouping </a:t>
            </a:r>
            <a:endParaRPr/>
          </a:p>
          <a:p>
            <a:pPr marL="914400" lvl="1" indent="-346075" algn="l" rtl="0">
              <a:spcBef>
                <a:spcPts val="0"/>
              </a:spcBef>
              <a:spcAft>
                <a:spcPts val="0"/>
              </a:spcAft>
              <a:buSzPct val="100000"/>
              <a:buChar char="○"/>
            </a:pPr>
            <a:r>
              <a:rPr lang="en"/>
              <a:t>Can group opposing movements/muscle groups (i.e. push &amp; pull)</a:t>
            </a:r>
            <a:endParaRPr/>
          </a:p>
          <a:p>
            <a:pPr marL="914400" lvl="1" indent="-346075" algn="l" rtl="0">
              <a:spcBef>
                <a:spcPts val="0"/>
              </a:spcBef>
              <a:spcAft>
                <a:spcPts val="0"/>
              </a:spcAft>
              <a:buSzPct val="100000"/>
              <a:buChar char="○"/>
            </a:pPr>
            <a:r>
              <a:rPr lang="en"/>
              <a:t>Can group different body parts (i.e. LE, UE, &amp; core) </a:t>
            </a:r>
            <a:endParaRPr/>
          </a:p>
          <a:p>
            <a:pPr marL="914400" lvl="1" indent="-346075" algn="l" rtl="0">
              <a:spcBef>
                <a:spcPts val="0"/>
              </a:spcBef>
              <a:spcAft>
                <a:spcPts val="0"/>
              </a:spcAft>
              <a:buSzPct val="100000"/>
              <a:buChar char="○"/>
            </a:pPr>
            <a:r>
              <a:rPr lang="en"/>
              <a:t>Complex movements in first grouping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6"/>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Volume-Load </a:t>
            </a:r>
            <a:endParaRPr/>
          </a:p>
        </p:txBody>
      </p:sp>
      <p:sp>
        <p:nvSpPr>
          <p:cNvPr id="208" name="Google Shape;208;p26"/>
          <p:cNvSpPr txBox="1">
            <a:spLocks noGrp="1"/>
          </p:cNvSpPr>
          <p:nvPr>
            <p:ph type="body" idx="1"/>
          </p:nvPr>
        </p:nvSpPr>
        <p:spPr>
          <a:xfrm>
            <a:off x="819150" y="1550700"/>
            <a:ext cx="7505700" cy="2566200"/>
          </a:xfrm>
          <a:prstGeom prst="rect">
            <a:avLst/>
          </a:prstGeom>
        </p:spPr>
        <p:txBody>
          <a:bodyPr spcFirstLastPara="1" wrap="square" lIns="91425" tIns="91425" rIns="91425" bIns="91425" anchor="t" anchorCtr="0">
            <a:normAutofit lnSpcReduction="10000"/>
          </a:bodyPr>
          <a:lstStyle/>
          <a:p>
            <a:pPr marL="457200" lvl="0" indent="-355600" algn="l" rtl="0">
              <a:spcBef>
                <a:spcPts val="0"/>
              </a:spcBef>
              <a:spcAft>
                <a:spcPts val="0"/>
              </a:spcAft>
              <a:buSzPts val="2000"/>
              <a:buChar char="●"/>
            </a:pPr>
            <a:r>
              <a:rPr lang="en"/>
              <a:t>Load refers to the amount of weight assigned to an exercise set </a:t>
            </a:r>
            <a:endParaRPr/>
          </a:p>
          <a:p>
            <a:pPr marL="457200" lvl="0" indent="-355600" algn="l" rtl="0">
              <a:spcBef>
                <a:spcPts val="0"/>
              </a:spcBef>
              <a:spcAft>
                <a:spcPts val="0"/>
              </a:spcAft>
              <a:buSzPts val="2000"/>
              <a:buChar char="●"/>
            </a:pPr>
            <a:r>
              <a:rPr lang="en"/>
              <a:t>Volume-load is a better way to think about load</a:t>
            </a:r>
            <a:endParaRPr/>
          </a:p>
          <a:p>
            <a:pPr marL="457200" lvl="0" indent="-355600" algn="l" rtl="0">
              <a:spcBef>
                <a:spcPts val="0"/>
              </a:spcBef>
              <a:spcAft>
                <a:spcPts val="0"/>
              </a:spcAft>
              <a:buSzPts val="2000"/>
              <a:buChar char="●"/>
            </a:pPr>
            <a:r>
              <a:rPr lang="en"/>
              <a:t>In a given targeted rep-range, reps should dictate load</a:t>
            </a:r>
            <a:endParaRPr/>
          </a:p>
          <a:p>
            <a:pPr marL="914400" lvl="1" indent="-355600" algn="l" rtl="0">
              <a:spcBef>
                <a:spcPts val="0"/>
              </a:spcBef>
              <a:spcAft>
                <a:spcPts val="0"/>
              </a:spcAft>
              <a:buSzPts val="2000"/>
              <a:buChar char="○"/>
            </a:pPr>
            <a:r>
              <a:rPr lang="en"/>
              <a:t>I.e. if aiming for 10 reps, the load should not be too light where completing 20 reps is feasible, or too great, where the exerciser can only do 6 reps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7"/>
          <p:cNvSpPr txBox="1">
            <a:spLocks noGrp="1"/>
          </p:cNvSpPr>
          <p:nvPr>
            <p:ph type="title"/>
          </p:nvPr>
        </p:nvSpPr>
        <p:spPr>
          <a:xfrm>
            <a:off x="819150" y="51065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Load- Determined as a % of 1RM</a:t>
            </a:r>
            <a:endParaRPr/>
          </a:p>
        </p:txBody>
      </p:sp>
      <p:sp>
        <p:nvSpPr>
          <p:cNvPr id="214" name="Google Shape;214;p27"/>
          <p:cNvSpPr txBox="1">
            <a:spLocks noGrp="1"/>
          </p:cNvSpPr>
          <p:nvPr>
            <p:ph type="body" idx="1"/>
          </p:nvPr>
        </p:nvSpPr>
        <p:spPr>
          <a:xfrm>
            <a:off x="4266375" y="1769925"/>
            <a:ext cx="4364400" cy="2202900"/>
          </a:xfrm>
          <a:prstGeom prst="rect">
            <a:avLst/>
          </a:prstGeom>
        </p:spPr>
        <p:txBody>
          <a:bodyPr spcFirstLastPara="1" wrap="square" lIns="91425" tIns="91425" rIns="91425" bIns="91425" anchor="ctr" anchorCtr="0">
            <a:normAutofit fontScale="92500" lnSpcReduction="20000"/>
          </a:bodyPr>
          <a:lstStyle/>
          <a:p>
            <a:pPr marL="0" lvl="0" indent="0" algn="l" rtl="0">
              <a:spcBef>
                <a:spcPts val="0"/>
              </a:spcBef>
              <a:spcAft>
                <a:spcPts val="0"/>
              </a:spcAft>
              <a:buNone/>
            </a:pPr>
            <a:r>
              <a:rPr lang="en"/>
              <a:t>Can also work in the reverse way - determine your 10RM and estimate your 1RM base on that</a:t>
            </a:r>
            <a:endParaRPr/>
          </a:p>
          <a:p>
            <a:pPr marL="0" lvl="0" indent="0" algn="l" rtl="0">
              <a:spcBef>
                <a:spcPts val="1200"/>
              </a:spcBef>
              <a:spcAft>
                <a:spcPts val="1200"/>
              </a:spcAft>
              <a:buNone/>
            </a:pPr>
            <a:r>
              <a:rPr lang="en" sz="1791" i="1"/>
              <a:t>Study Q: If someone can lift 125 lbs 12x, what weight should they use for 6 repetitions?</a:t>
            </a:r>
            <a:endParaRPr sz="1791" i="1"/>
          </a:p>
        </p:txBody>
      </p:sp>
      <p:pic>
        <p:nvPicPr>
          <p:cNvPr id="215" name="Google Shape;215;p27"/>
          <p:cNvPicPr preferRelativeResize="0"/>
          <p:nvPr/>
        </p:nvPicPr>
        <p:blipFill>
          <a:blip r:embed="rId3">
            <a:alphaModFix/>
          </a:blip>
          <a:stretch>
            <a:fillRect/>
          </a:stretch>
        </p:blipFill>
        <p:spPr>
          <a:xfrm>
            <a:off x="1399300" y="1465250"/>
            <a:ext cx="2439225" cy="2889175"/>
          </a:xfrm>
          <a:prstGeom prst="rect">
            <a:avLst/>
          </a:prstGeom>
          <a:noFill/>
          <a:ln>
            <a:noFill/>
          </a:ln>
        </p:spPr>
      </p:pic>
      <p:sp>
        <p:nvSpPr>
          <p:cNvPr id="216" name="Google Shape;216;p27"/>
          <p:cNvSpPr txBox="1"/>
          <p:nvPr/>
        </p:nvSpPr>
        <p:spPr>
          <a:xfrm>
            <a:off x="207800" y="4620900"/>
            <a:ext cx="51099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rgbClr val="434343"/>
                </a:solidFill>
                <a:latin typeface="Proxima Nova"/>
                <a:ea typeface="Proxima Nova"/>
                <a:cs typeface="Proxima Nova"/>
                <a:sym typeface="Proxima Nova"/>
              </a:rPr>
              <a:t>https://canada.humankinetics.com/blogs/excerpt/methods-of-resistance-training</a:t>
            </a:r>
            <a:endParaRPr sz="800">
              <a:solidFill>
                <a:srgbClr val="434343"/>
              </a:solidFill>
              <a:latin typeface="Proxima Nova"/>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8"/>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Volume </a:t>
            </a:r>
            <a:endParaRPr/>
          </a:p>
        </p:txBody>
      </p:sp>
      <p:sp>
        <p:nvSpPr>
          <p:cNvPr id="222" name="Google Shape;222;p28"/>
          <p:cNvSpPr txBox="1">
            <a:spLocks noGrp="1"/>
          </p:cNvSpPr>
          <p:nvPr>
            <p:ph type="body" idx="1"/>
          </p:nvPr>
        </p:nvSpPr>
        <p:spPr>
          <a:xfrm>
            <a:off x="819150" y="1550700"/>
            <a:ext cx="7505700" cy="24480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 sz="1800"/>
              <a:t>Determined by multiplying the number of sets performed by the repetitions done.</a:t>
            </a:r>
            <a:endParaRPr sz="1800"/>
          </a:p>
          <a:p>
            <a:pPr marL="457200" lvl="0" indent="-342900" algn="l" rtl="0">
              <a:lnSpc>
                <a:spcPct val="100000"/>
              </a:lnSpc>
              <a:spcBef>
                <a:spcPts val="0"/>
              </a:spcBef>
              <a:spcAft>
                <a:spcPts val="0"/>
              </a:spcAft>
              <a:buSzPts val="1800"/>
              <a:buChar char="●"/>
            </a:pPr>
            <a:r>
              <a:rPr lang="en" sz="1800" i="1"/>
              <a:t>Sets of an exercise</a:t>
            </a:r>
            <a:r>
              <a:rPr lang="en" sz="1800"/>
              <a:t>:  The frequency of performing one particular exercise within an exercise session. </a:t>
            </a:r>
            <a:endParaRPr sz="1800"/>
          </a:p>
          <a:p>
            <a:pPr marL="457200" lvl="0" indent="-342900" algn="l" rtl="0">
              <a:lnSpc>
                <a:spcPct val="100000"/>
              </a:lnSpc>
              <a:spcBef>
                <a:spcPts val="0"/>
              </a:spcBef>
              <a:spcAft>
                <a:spcPts val="0"/>
              </a:spcAft>
              <a:buSzPts val="1800"/>
              <a:buChar char="●"/>
            </a:pPr>
            <a:r>
              <a:rPr lang="en" sz="1800" i="1"/>
              <a:t>Reps</a:t>
            </a:r>
            <a:r>
              <a:rPr lang="en" sz="1800"/>
              <a:t> are simply the number of times you perform an exercise in a particular set. </a:t>
            </a:r>
            <a:endParaRPr sz="1800"/>
          </a:p>
          <a:p>
            <a:pPr marL="457200" lvl="0" indent="-342900" algn="l" rtl="0">
              <a:lnSpc>
                <a:spcPct val="100000"/>
              </a:lnSpc>
              <a:spcBef>
                <a:spcPts val="0"/>
              </a:spcBef>
              <a:spcAft>
                <a:spcPts val="0"/>
              </a:spcAft>
              <a:buSzPts val="1800"/>
              <a:buChar char="●"/>
            </a:pPr>
            <a:r>
              <a:rPr lang="en" sz="1800"/>
              <a:t>Exercise volume changes based on the overload phase you are in</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9"/>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Volume and Load Based on Training Goal</a:t>
            </a:r>
            <a:endParaRPr/>
          </a:p>
        </p:txBody>
      </p:sp>
      <p:graphicFrame>
        <p:nvGraphicFramePr>
          <p:cNvPr id="228" name="Google Shape;228;p29"/>
          <p:cNvGraphicFramePr/>
          <p:nvPr>
            <p:extLst>
              <p:ext uri="{D42A27DB-BD31-4B8C-83A1-F6EECF244321}">
                <p14:modId xmlns:p14="http://schemas.microsoft.com/office/powerpoint/2010/main" val="2485834571"/>
              </p:ext>
            </p:extLst>
          </p:nvPr>
        </p:nvGraphicFramePr>
        <p:xfrm>
          <a:off x="952500" y="1619250"/>
          <a:ext cx="7239000" cy="2651610"/>
        </p:xfrm>
        <a:graphic>
          <a:graphicData uri="http://schemas.openxmlformats.org/drawingml/2006/table">
            <a:tbl>
              <a:tblPr>
                <a:noFill/>
                <a:tableStyleId>{ABFE0E02-B4E1-4DB9-A62B-8FED4AFC16E6}</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sz="1800">
                          <a:latin typeface="Proxima Nova Semibold"/>
                          <a:ea typeface="Proxima Nova Semibold"/>
                          <a:cs typeface="Proxima Nova Semibold"/>
                          <a:sym typeface="Proxima Nova Semibold"/>
                        </a:rPr>
                        <a:t>Training Goal</a:t>
                      </a:r>
                      <a:endParaRPr sz="1800">
                        <a:latin typeface="Proxima Nova Semibold"/>
                        <a:ea typeface="Proxima Nova Semibold"/>
                        <a:cs typeface="Proxima Nova Semibold"/>
                        <a:sym typeface="Proxima Nova Semibold"/>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 sz="1800">
                          <a:latin typeface="Proxima Nova Semibold"/>
                          <a:ea typeface="Proxima Nova Semibold"/>
                          <a:cs typeface="Proxima Nova Semibold"/>
                          <a:sym typeface="Proxima Nova Semibold"/>
                        </a:rPr>
                        <a:t>Load (%1RM)</a:t>
                      </a:r>
                      <a:endParaRPr sz="1800">
                        <a:latin typeface="Proxima Nova Semibold"/>
                        <a:ea typeface="Proxima Nova Semibold"/>
                        <a:cs typeface="Proxima Nova Semibold"/>
                        <a:sym typeface="Proxima Nova Semibold"/>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 sz="1800">
                          <a:latin typeface="Proxima Nova Semibold"/>
                          <a:ea typeface="Proxima Nova Semibold"/>
                          <a:cs typeface="Proxima Nova Semibold"/>
                          <a:sym typeface="Proxima Nova Semibold"/>
                        </a:rPr>
                        <a:t>Goal Repetition</a:t>
                      </a:r>
                      <a:endParaRPr sz="1800">
                        <a:latin typeface="Proxima Nova Semibold"/>
                        <a:ea typeface="Proxima Nova Semibold"/>
                        <a:cs typeface="Proxima Nova Semibold"/>
                        <a:sym typeface="Proxima Nova Semibold"/>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1600">
                          <a:latin typeface="Proxima Nova"/>
                          <a:ea typeface="Proxima Nova"/>
                          <a:cs typeface="Proxima Nova"/>
                          <a:sym typeface="Proxima Nova"/>
                        </a:rPr>
                        <a:t>Connective Tissue Adaptation Phase</a:t>
                      </a:r>
                      <a:endParaRPr sz="1600">
                        <a:latin typeface="Proxima Nova"/>
                        <a:ea typeface="Proxima Nova"/>
                        <a:cs typeface="Proxima Nova"/>
                        <a:sym typeface="Proxima Nov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600">
                          <a:latin typeface="Proxima Nova"/>
                          <a:ea typeface="Proxima Nova"/>
                          <a:cs typeface="Proxima Nova"/>
                          <a:sym typeface="Proxima Nova"/>
                        </a:rPr>
                        <a:t>&lt;,= 65%</a:t>
                      </a:r>
                      <a:endParaRPr sz="1600">
                        <a:latin typeface="Proxima Nova"/>
                        <a:ea typeface="Proxima Nova"/>
                        <a:cs typeface="Proxima Nova"/>
                        <a:sym typeface="Proxima Nov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600">
                          <a:latin typeface="Proxima Nova"/>
                          <a:ea typeface="Proxima Nova"/>
                          <a:cs typeface="Proxima Nova"/>
                          <a:sym typeface="Proxima Nova"/>
                        </a:rPr>
                        <a:t>15-20</a:t>
                      </a:r>
                      <a:endParaRPr sz="1600">
                        <a:latin typeface="Proxima Nova"/>
                        <a:ea typeface="Proxima Nova"/>
                        <a:cs typeface="Proxima Nova"/>
                        <a:sym typeface="Proxima Nov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600" dirty="0">
                          <a:latin typeface="Proxima Nova"/>
                          <a:ea typeface="Proxima Nova"/>
                          <a:cs typeface="Proxima Nova"/>
                          <a:sym typeface="Proxima Nova"/>
                        </a:rPr>
                        <a:t>Hypertrophy Phase</a:t>
                      </a:r>
                      <a:endParaRPr sz="1600" dirty="0">
                        <a:latin typeface="Proxima Nova"/>
                        <a:ea typeface="Proxima Nova"/>
                        <a:cs typeface="Proxima Nova"/>
                        <a:sym typeface="Proxima Nov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600">
                          <a:latin typeface="Proxima Nova"/>
                          <a:ea typeface="Proxima Nova"/>
                          <a:cs typeface="Proxima Nova"/>
                          <a:sym typeface="Proxima Nova"/>
                        </a:rPr>
                        <a:t>65-80%</a:t>
                      </a:r>
                      <a:endParaRPr sz="1600">
                        <a:latin typeface="Proxima Nova"/>
                        <a:ea typeface="Proxima Nova"/>
                        <a:cs typeface="Proxima Nova"/>
                        <a:sym typeface="Proxima Nov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600">
                          <a:latin typeface="Proxima Nova"/>
                          <a:ea typeface="Proxima Nova"/>
                          <a:cs typeface="Proxima Nova"/>
                          <a:sym typeface="Proxima Nova"/>
                        </a:rPr>
                        <a:t>8-12</a:t>
                      </a:r>
                      <a:endParaRPr sz="1600">
                        <a:latin typeface="Proxima Nova"/>
                        <a:ea typeface="Proxima Nova"/>
                        <a:cs typeface="Proxima Nova"/>
                        <a:sym typeface="Proxima Nov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1600">
                          <a:latin typeface="Proxima Nova"/>
                          <a:ea typeface="Proxima Nova"/>
                          <a:cs typeface="Proxima Nova"/>
                          <a:sym typeface="Proxima Nova"/>
                        </a:rPr>
                        <a:t>Strength Phase</a:t>
                      </a:r>
                      <a:endParaRPr sz="1600">
                        <a:latin typeface="Proxima Nova"/>
                        <a:ea typeface="Proxima Nova"/>
                        <a:cs typeface="Proxima Nova"/>
                        <a:sym typeface="Proxima Nov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solidFill>
                      <a:schemeClr val="accent2">
                        <a:lumMod val="40000"/>
                        <a:lumOff val="60000"/>
                      </a:schemeClr>
                    </a:solidFill>
                  </a:tcPr>
                </a:tc>
                <a:tc>
                  <a:txBody>
                    <a:bodyPr/>
                    <a:lstStyle/>
                    <a:p>
                      <a:pPr marL="0" lvl="0" indent="0" algn="ctr" rtl="0">
                        <a:spcBef>
                          <a:spcPts val="0"/>
                        </a:spcBef>
                        <a:spcAft>
                          <a:spcPts val="0"/>
                        </a:spcAft>
                        <a:buNone/>
                      </a:pPr>
                      <a:r>
                        <a:rPr lang="en" sz="1600">
                          <a:latin typeface="Proxima Nova"/>
                          <a:ea typeface="Proxima Nova"/>
                          <a:cs typeface="Proxima Nova"/>
                          <a:sym typeface="Proxima Nova"/>
                        </a:rPr>
                        <a:t>&gt;80%</a:t>
                      </a:r>
                      <a:endParaRPr sz="1600">
                        <a:latin typeface="Proxima Nova"/>
                        <a:ea typeface="Proxima Nova"/>
                        <a:cs typeface="Proxima Nova"/>
                        <a:sym typeface="Proxima Nov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solidFill>
                      <a:schemeClr val="accent2">
                        <a:lumMod val="40000"/>
                        <a:lumOff val="60000"/>
                      </a:schemeClr>
                    </a:solidFill>
                  </a:tcPr>
                </a:tc>
                <a:tc>
                  <a:txBody>
                    <a:bodyPr/>
                    <a:lstStyle/>
                    <a:p>
                      <a:pPr marL="0" lvl="0" indent="0" algn="ctr" rtl="0">
                        <a:spcBef>
                          <a:spcPts val="0"/>
                        </a:spcBef>
                        <a:spcAft>
                          <a:spcPts val="0"/>
                        </a:spcAft>
                        <a:buNone/>
                      </a:pPr>
                      <a:r>
                        <a:rPr lang="en" sz="1600" dirty="0">
                          <a:latin typeface="Proxima Nova"/>
                          <a:ea typeface="Proxima Nova"/>
                          <a:cs typeface="Proxima Nova"/>
                          <a:sym typeface="Proxima Nova"/>
                        </a:rPr>
                        <a:t>&lt;8</a:t>
                      </a:r>
                      <a:endParaRPr sz="1600" dirty="0">
                        <a:latin typeface="Proxima Nova"/>
                        <a:ea typeface="Proxima Nova"/>
                        <a:cs typeface="Proxima Nova"/>
                        <a:sym typeface="Proxima Nov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solidFill>
                      <a:schemeClr val="accent2">
                        <a:lumMod val="40000"/>
                        <a:lumOff val="60000"/>
                      </a:schemeClr>
                    </a:solidFill>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US" sz="1600" dirty="0">
                          <a:latin typeface="Proxima Nova"/>
                          <a:ea typeface="Proxima Nova"/>
                          <a:cs typeface="Proxima Nova"/>
                          <a:sym typeface="Proxima Nova"/>
                        </a:rPr>
                        <a:t>High Volume Overspeed Phase</a:t>
                      </a:r>
                      <a:endParaRPr sz="1600" dirty="0">
                        <a:latin typeface="Proxima Nova"/>
                        <a:ea typeface="Proxima Nova"/>
                        <a:cs typeface="Proxima Nova"/>
                        <a:sym typeface="Proxima Nova"/>
                      </a:endParaRPr>
                    </a:p>
                  </a:txBody>
                  <a:tcPr marL="91425" marR="91425" marT="91425" marB="91425" anchor="ctr">
                    <a:lnL w="19050" cap="flat" cmpd="sng">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tc>
                  <a:txBody>
                    <a:bodyPr/>
                    <a:lstStyle/>
                    <a:p>
                      <a:pPr marL="0" lvl="0" indent="0" algn="ctr" rtl="0">
                        <a:spcBef>
                          <a:spcPts val="0"/>
                        </a:spcBef>
                        <a:spcAft>
                          <a:spcPts val="0"/>
                        </a:spcAft>
                        <a:buNone/>
                      </a:pPr>
                      <a:r>
                        <a:rPr lang="en-US" sz="1600" dirty="0">
                          <a:latin typeface="Proxima Nova"/>
                          <a:ea typeface="Proxima Nova"/>
                          <a:cs typeface="Proxima Nova"/>
                          <a:sym typeface="Proxima Nova"/>
                        </a:rPr>
                        <a:t>40-60%</a:t>
                      </a:r>
                      <a:endParaRPr sz="1600" dirty="0">
                        <a:latin typeface="Proxima Nova"/>
                        <a:ea typeface="Proxima Nova"/>
                        <a:cs typeface="Proxima Nova"/>
                        <a:sym typeface="Proxima Nova"/>
                      </a:endParaRPr>
                    </a:p>
                  </a:txBody>
                  <a:tcPr marL="91425" marR="91425" marT="91425" marB="91425" anchor="ctr">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tc>
                  <a:txBody>
                    <a:bodyPr/>
                    <a:lstStyle/>
                    <a:p>
                      <a:pPr marL="0" lvl="0" indent="0" algn="ctr" rtl="0">
                        <a:spcBef>
                          <a:spcPts val="0"/>
                        </a:spcBef>
                        <a:spcAft>
                          <a:spcPts val="0"/>
                        </a:spcAft>
                        <a:buNone/>
                      </a:pPr>
                      <a:r>
                        <a:rPr lang="en-US" sz="1600" dirty="0">
                          <a:latin typeface="Proxima Nova"/>
                          <a:ea typeface="Proxima Nova"/>
                          <a:cs typeface="Proxima Nova"/>
                          <a:sym typeface="Proxima Nova"/>
                        </a:rPr>
                        <a:t>20</a:t>
                      </a:r>
                      <a:endParaRPr sz="1600" dirty="0">
                        <a:latin typeface="Proxima Nova"/>
                        <a:ea typeface="Proxima Nova"/>
                        <a:cs typeface="Proxima Nova"/>
                        <a:sym typeface="Proxima Nova"/>
                      </a:endParaRPr>
                    </a:p>
                  </a:txBody>
                  <a:tcPr marL="91425" marR="91425" marT="91425" marB="91425" anchor="ctr">
                    <a:lnL w="19050" cap="flat" cmpd="sng" algn="ctr">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410891708"/>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graphicFrame>
        <p:nvGraphicFramePr>
          <p:cNvPr id="233" name="Google Shape;233;p30"/>
          <p:cNvGraphicFramePr/>
          <p:nvPr>
            <p:extLst>
              <p:ext uri="{D42A27DB-BD31-4B8C-83A1-F6EECF244321}">
                <p14:modId xmlns:p14="http://schemas.microsoft.com/office/powerpoint/2010/main" val="1941247342"/>
              </p:ext>
            </p:extLst>
          </p:nvPr>
        </p:nvGraphicFramePr>
        <p:xfrm>
          <a:off x="894450" y="487237"/>
          <a:ext cx="7355100" cy="4169025"/>
        </p:xfrm>
        <a:graphic>
          <a:graphicData uri="http://schemas.openxmlformats.org/drawingml/2006/table">
            <a:tbl>
              <a:tblPr>
                <a:noFill/>
                <a:tableStyleId>{ABFE0E02-B4E1-4DB9-A62B-8FED4AFC16E6}</a:tableStyleId>
              </a:tblPr>
              <a:tblGrid>
                <a:gridCol w="2451700">
                  <a:extLst>
                    <a:ext uri="{9D8B030D-6E8A-4147-A177-3AD203B41FA5}">
                      <a16:colId xmlns:a16="http://schemas.microsoft.com/office/drawing/2014/main" val="20000"/>
                    </a:ext>
                  </a:extLst>
                </a:gridCol>
                <a:gridCol w="2451700">
                  <a:extLst>
                    <a:ext uri="{9D8B030D-6E8A-4147-A177-3AD203B41FA5}">
                      <a16:colId xmlns:a16="http://schemas.microsoft.com/office/drawing/2014/main" val="20001"/>
                    </a:ext>
                  </a:extLst>
                </a:gridCol>
                <a:gridCol w="2451700">
                  <a:extLst>
                    <a:ext uri="{9D8B030D-6E8A-4147-A177-3AD203B41FA5}">
                      <a16:colId xmlns:a16="http://schemas.microsoft.com/office/drawing/2014/main" val="20002"/>
                    </a:ext>
                  </a:extLst>
                </a:gridCol>
              </a:tblGrid>
              <a:tr h="478100">
                <a:tc>
                  <a:txBody>
                    <a:bodyPr/>
                    <a:lstStyle/>
                    <a:p>
                      <a:pPr marL="0" lvl="0" indent="0" algn="ctr" rtl="0">
                        <a:spcBef>
                          <a:spcPts val="0"/>
                        </a:spcBef>
                        <a:spcAft>
                          <a:spcPts val="0"/>
                        </a:spcAft>
                        <a:buNone/>
                      </a:pPr>
                      <a:r>
                        <a:rPr lang="en" sz="1800">
                          <a:latin typeface="Proxima Nova Semibold"/>
                          <a:ea typeface="Proxima Nova Semibold"/>
                          <a:cs typeface="Proxima Nova Semibold"/>
                          <a:sym typeface="Proxima Nova Semibold"/>
                        </a:rPr>
                        <a:t>Training Phases</a:t>
                      </a:r>
                      <a:endParaRPr sz="1800">
                        <a:latin typeface="Proxima Nova Semibold"/>
                        <a:ea typeface="Proxima Nova Semibold"/>
                        <a:cs typeface="Proxima Nova Semibold"/>
                        <a:sym typeface="Proxima Nova Semibold"/>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EAD3"/>
                    </a:solidFill>
                  </a:tcPr>
                </a:tc>
                <a:tc gridSpan="2">
                  <a:txBody>
                    <a:bodyPr/>
                    <a:lstStyle/>
                    <a:p>
                      <a:pPr marL="0" lvl="0" indent="0" algn="ctr" rtl="0">
                        <a:spcBef>
                          <a:spcPts val="0"/>
                        </a:spcBef>
                        <a:spcAft>
                          <a:spcPts val="0"/>
                        </a:spcAft>
                        <a:buNone/>
                      </a:pPr>
                      <a:r>
                        <a:rPr lang="en" sz="1800" dirty="0">
                          <a:latin typeface="Proxima Nova Semibold"/>
                          <a:ea typeface="Proxima Nova Semibold"/>
                          <a:cs typeface="Proxima Nova Semibold"/>
                          <a:sym typeface="Proxima Nova Semibold"/>
                        </a:rPr>
                        <a:t>Goals and Volume of Phases</a:t>
                      </a:r>
                      <a:endParaRPr sz="1800" dirty="0">
                        <a:latin typeface="Proxima Nova Semibold"/>
                        <a:ea typeface="Proxima Nova Semibold"/>
                        <a:cs typeface="Proxima Nova Semibold"/>
                        <a:sym typeface="Proxima Nova Semibold"/>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EAD3"/>
                    </a:solidFill>
                  </a:tcPr>
                </a:tc>
                <a:tc hMerge="1">
                  <a:txBody>
                    <a:bodyPr/>
                    <a:lstStyle/>
                    <a:p>
                      <a:endParaRPr lang="en-US"/>
                    </a:p>
                  </a:txBody>
                  <a:tcPr/>
                </a:tc>
                <a:extLst>
                  <a:ext uri="{0D108BD9-81ED-4DB2-BD59-A6C34878D82A}">
                    <a16:rowId xmlns:a16="http://schemas.microsoft.com/office/drawing/2014/main" val="10000"/>
                  </a:ext>
                </a:extLst>
              </a:tr>
              <a:tr h="822325">
                <a:tc>
                  <a:txBody>
                    <a:bodyPr/>
                    <a:lstStyle/>
                    <a:p>
                      <a:pPr marL="0" lvl="0" indent="0" algn="ctr" rtl="0">
                        <a:spcBef>
                          <a:spcPts val="0"/>
                        </a:spcBef>
                        <a:spcAft>
                          <a:spcPts val="0"/>
                        </a:spcAft>
                        <a:buNone/>
                      </a:pPr>
                      <a:r>
                        <a:rPr lang="en" sz="1600" b="1">
                          <a:latin typeface="Proxima Nova"/>
                          <a:ea typeface="Proxima Nova"/>
                          <a:cs typeface="Proxima Nova"/>
                          <a:sym typeface="Proxima Nova"/>
                        </a:rPr>
                        <a:t>Connective Tissue Adaptation Phase</a:t>
                      </a:r>
                      <a:endParaRPr sz="1600" b="1">
                        <a:latin typeface="Proxima Nova"/>
                        <a:ea typeface="Proxima Nova"/>
                        <a:cs typeface="Proxima Nova"/>
                        <a:sym typeface="Proxima Nov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gridSpan="2">
                  <a:txBody>
                    <a:bodyPr/>
                    <a:lstStyle/>
                    <a:p>
                      <a:pPr marL="0" lvl="0" indent="0" algn="l" rtl="0">
                        <a:lnSpc>
                          <a:spcPct val="115000"/>
                        </a:lnSpc>
                        <a:spcBef>
                          <a:spcPts val="0"/>
                        </a:spcBef>
                        <a:spcAft>
                          <a:spcPts val="1200"/>
                        </a:spcAft>
                        <a:buNone/>
                      </a:pPr>
                      <a:r>
                        <a:rPr lang="en" sz="1200">
                          <a:latin typeface="Proxima Nova"/>
                          <a:ea typeface="Proxima Nova"/>
                          <a:cs typeface="Proxima Nova"/>
                          <a:sym typeface="Proxima Nova"/>
                        </a:rPr>
                        <a:t>Loads allow for connective tissue stress and “toughening” but are not optimal at stressing the muscle fibers; 2 sets is sufficient; good for beginners </a:t>
                      </a:r>
                      <a:endParaRPr sz="1200">
                        <a:latin typeface="Proxima Nova"/>
                        <a:ea typeface="Proxima Nova"/>
                        <a:cs typeface="Proxima Nova"/>
                        <a:sym typeface="Proxima Nov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hMerge="1">
                  <a:txBody>
                    <a:bodyPr/>
                    <a:lstStyle/>
                    <a:p>
                      <a:endParaRPr lang="en-US"/>
                    </a:p>
                  </a:txBody>
                  <a:tcPr/>
                </a:tc>
                <a:extLst>
                  <a:ext uri="{0D108BD9-81ED-4DB2-BD59-A6C34878D82A}">
                    <a16:rowId xmlns:a16="http://schemas.microsoft.com/office/drawing/2014/main" val="10001"/>
                  </a:ext>
                </a:extLst>
              </a:tr>
              <a:tr h="956200">
                <a:tc>
                  <a:txBody>
                    <a:bodyPr/>
                    <a:lstStyle/>
                    <a:p>
                      <a:pPr marL="0" lvl="0" indent="0" algn="ctr" rtl="0">
                        <a:spcBef>
                          <a:spcPts val="0"/>
                        </a:spcBef>
                        <a:spcAft>
                          <a:spcPts val="0"/>
                        </a:spcAft>
                        <a:buNone/>
                      </a:pPr>
                      <a:r>
                        <a:rPr lang="en" sz="1600" b="1">
                          <a:latin typeface="Proxima Nova"/>
                          <a:ea typeface="Proxima Nova"/>
                          <a:cs typeface="Proxima Nova"/>
                          <a:sym typeface="Proxima Nova"/>
                        </a:rPr>
                        <a:t>Hypertrophy Phase</a:t>
                      </a:r>
                      <a:endParaRPr sz="1600" b="1">
                        <a:latin typeface="Proxima Nova"/>
                        <a:ea typeface="Proxima Nova"/>
                        <a:cs typeface="Proxima Nova"/>
                        <a:sym typeface="Proxima Nov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gridSpan="2">
                  <a:txBody>
                    <a:bodyPr/>
                    <a:lstStyle/>
                    <a:p>
                      <a:pPr marL="0" lvl="0" indent="0" algn="l" rtl="0">
                        <a:spcBef>
                          <a:spcPts val="0"/>
                        </a:spcBef>
                        <a:spcAft>
                          <a:spcPts val="0"/>
                        </a:spcAft>
                        <a:buNone/>
                      </a:pPr>
                      <a:r>
                        <a:rPr lang="en" sz="1200">
                          <a:latin typeface="Proxima Nova"/>
                          <a:ea typeface="Proxima Nova"/>
                          <a:cs typeface="Proxima Nova"/>
                          <a:sym typeface="Proxima Nova"/>
                        </a:rPr>
                        <a:t>Loads allow for muscle fiber stress and increase muscle cell size, while some same benefits as connective tissue adaptation; 2-3 sets is sufficient volume </a:t>
                      </a:r>
                      <a:endParaRPr sz="1200">
                        <a:latin typeface="Proxima Nova"/>
                        <a:ea typeface="Proxima Nova"/>
                        <a:cs typeface="Proxima Nova"/>
                        <a:sym typeface="Proxima Nova"/>
                      </a:endParaRPr>
                    </a:p>
                    <a:p>
                      <a:pPr marL="0" lvl="0" indent="0" algn="ctr" rtl="0">
                        <a:spcBef>
                          <a:spcPts val="0"/>
                        </a:spcBef>
                        <a:spcAft>
                          <a:spcPts val="0"/>
                        </a:spcAft>
                        <a:buNone/>
                      </a:pPr>
                      <a:endParaRPr sz="1200">
                        <a:latin typeface="Proxima Nova"/>
                        <a:ea typeface="Proxima Nova"/>
                        <a:cs typeface="Proxima Nova"/>
                        <a:sym typeface="Proxima Nov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hMerge="1">
                  <a:txBody>
                    <a:bodyPr/>
                    <a:lstStyle/>
                    <a:p>
                      <a:endParaRPr lang="en-US"/>
                    </a:p>
                  </a:txBody>
                  <a:tcPr/>
                </a:tc>
                <a:extLst>
                  <a:ext uri="{0D108BD9-81ED-4DB2-BD59-A6C34878D82A}">
                    <a16:rowId xmlns:a16="http://schemas.microsoft.com/office/drawing/2014/main" val="10002"/>
                  </a:ext>
                </a:extLst>
              </a:tr>
              <a:tr h="956200">
                <a:tc>
                  <a:txBody>
                    <a:bodyPr/>
                    <a:lstStyle/>
                    <a:p>
                      <a:pPr marL="0" lvl="0" indent="0" algn="ctr" rtl="0">
                        <a:spcBef>
                          <a:spcPts val="0"/>
                        </a:spcBef>
                        <a:spcAft>
                          <a:spcPts val="0"/>
                        </a:spcAft>
                        <a:buNone/>
                      </a:pPr>
                      <a:r>
                        <a:rPr lang="en" sz="1600" b="1" dirty="0">
                          <a:latin typeface="Proxima Nova"/>
                          <a:ea typeface="Proxima Nova"/>
                          <a:cs typeface="Proxima Nova"/>
                          <a:sym typeface="Proxima Nova"/>
                        </a:rPr>
                        <a:t>Strength Phase</a:t>
                      </a:r>
                      <a:endParaRPr sz="1600" b="1" dirty="0">
                        <a:latin typeface="Proxima Nova"/>
                        <a:ea typeface="Proxima Nova"/>
                        <a:cs typeface="Proxima Nova"/>
                        <a:sym typeface="Proxima Nov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solidFill>
                      <a:schemeClr val="accent2">
                        <a:lumMod val="40000"/>
                        <a:lumOff val="60000"/>
                      </a:schemeClr>
                    </a:solidFill>
                  </a:tcPr>
                </a:tc>
                <a:tc gridSpan="2">
                  <a:txBody>
                    <a:bodyPr/>
                    <a:lstStyle/>
                    <a:p>
                      <a:pPr marL="0" lvl="0" indent="0" algn="l" rtl="0">
                        <a:spcBef>
                          <a:spcPts val="0"/>
                        </a:spcBef>
                        <a:spcAft>
                          <a:spcPts val="0"/>
                        </a:spcAft>
                        <a:buNone/>
                      </a:pPr>
                      <a:r>
                        <a:rPr lang="en" sz="1200" dirty="0">
                          <a:latin typeface="Proxima Nova"/>
                          <a:ea typeface="Proxima Nova"/>
                          <a:cs typeface="Proxima Nova"/>
                          <a:sym typeface="Proxima Nova"/>
                        </a:rPr>
                        <a:t>Loads allow for muscle fiber stress and increased neurological stimulation; 3-5 sets needed to maintain volume; power work done in this phase </a:t>
                      </a:r>
                      <a:endParaRPr sz="1200" dirty="0">
                        <a:latin typeface="Proxima Nova"/>
                        <a:ea typeface="Proxima Nova"/>
                        <a:cs typeface="Proxima Nova"/>
                        <a:sym typeface="Proxima Nova"/>
                      </a:endParaRPr>
                    </a:p>
                    <a:p>
                      <a:pPr marL="0" lvl="0" indent="0" algn="ctr" rtl="0">
                        <a:spcBef>
                          <a:spcPts val="0"/>
                        </a:spcBef>
                        <a:spcAft>
                          <a:spcPts val="0"/>
                        </a:spcAft>
                        <a:buNone/>
                      </a:pPr>
                      <a:endParaRPr sz="1200" dirty="0">
                        <a:latin typeface="Proxima Nova"/>
                        <a:ea typeface="Proxima Nova"/>
                        <a:cs typeface="Proxima Nova"/>
                        <a:sym typeface="Proxima Nov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solidFill>
                      <a:schemeClr val="accent2">
                        <a:lumMod val="40000"/>
                        <a:lumOff val="60000"/>
                      </a:schemeClr>
                    </a:solidFill>
                  </a:tcPr>
                </a:tc>
                <a:tc hMerge="1">
                  <a:txBody>
                    <a:bodyPr/>
                    <a:lstStyle/>
                    <a:p>
                      <a:endParaRPr lang="en-US"/>
                    </a:p>
                  </a:txBody>
                  <a:tcPr/>
                </a:tc>
                <a:extLst>
                  <a:ext uri="{0D108BD9-81ED-4DB2-BD59-A6C34878D82A}">
                    <a16:rowId xmlns:a16="http://schemas.microsoft.com/office/drawing/2014/main" val="10003"/>
                  </a:ext>
                </a:extLst>
              </a:tr>
              <a:tr h="956200">
                <a:tc>
                  <a:txBody>
                    <a:bodyPr/>
                    <a:lstStyle/>
                    <a:p>
                      <a:pPr marL="0" lvl="0" indent="0" algn="ctr" rtl="0">
                        <a:spcBef>
                          <a:spcPts val="0"/>
                        </a:spcBef>
                        <a:spcAft>
                          <a:spcPts val="0"/>
                        </a:spcAft>
                        <a:buNone/>
                      </a:pPr>
                      <a:r>
                        <a:rPr lang="en-US" sz="1600" b="1" dirty="0">
                          <a:latin typeface="Proxima Nova"/>
                          <a:ea typeface="Proxima Nova"/>
                          <a:cs typeface="Proxima Nova"/>
                          <a:sym typeface="Proxima Nova"/>
                        </a:rPr>
                        <a:t>High Volume Overspeed Phase</a:t>
                      </a:r>
                      <a:endParaRPr sz="1600" b="1" dirty="0">
                        <a:latin typeface="Proxima Nova"/>
                        <a:ea typeface="Proxima Nova"/>
                        <a:cs typeface="Proxima Nova"/>
                        <a:sym typeface="Proxima Nova"/>
                      </a:endParaRPr>
                    </a:p>
                  </a:txBody>
                  <a:tcPr marL="91425" marR="91425" marT="91425" marB="91425" anchor="ctr">
                    <a:lnL w="19050" cap="flat" cmpd="sng">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tc gridSpan="2">
                  <a:txBody>
                    <a:bodyPr/>
                    <a:lstStyle/>
                    <a:p>
                      <a:pPr marL="0" lvl="0" indent="0" algn="ctr" rtl="0">
                        <a:spcBef>
                          <a:spcPts val="0"/>
                        </a:spcBef>
                        <a:spcAft>
                          <a:spcPts val="0"/>
                        </a:spcAft>
                        <a:buNone/>
                      </a:pPr>
                      <a:r>
                        <a:rPr lang="en-US" sz="1200" dirty="0">
                          <a:latin typeface="Proxima Nova"/>
                          <a:ea typeface="Proxima Nova"/>
                          <a:cs typeface="Proxima Nova"/>
                          <a:sym typeface="Proxima Nova"/>
                        </a:rPr>
                        <a:t>As long as training to maximal volitional fatigue and as fast as safely possible, targets muscle hypertrophy, strength, and endurance, as well as increased power output while preserving long term joint health</a:t>
                      </a:r>
                      <a:endParaRPr sz="1200" dirty="0">
                        <a:latin typeface="Proxima Nova"/>
                        <a:ea typeface="Proxima Nova"/>
                        <a:cs typeface="Proxima Nova"/>
                        <a:sym typeface="Proxima Nova"/>
                      </a:endParaRPr>
                    </a:p>
                  </a:txBody>
                  <a:tcPr marL="91425" marR="91425" marT="91425" marB="91425" anchor="ctr">
                    <a:lnL w="19050" cap="flat" cmpd="sng" algn="ctr">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tc hMerge="1">
                  <a:txBody>
                    <a:bodyPr/>
                    <a:lstStyle/>
                    <a:p>
                      <a:endParaRPr lang="en-US"/>
                    </a:p>
                  </a:txBody>
                  <a:tcPr/>
                </a:tc>
                <a:extLst>
                  <a:ext uri="{0D108BD9-81ED-4DB2-BD59-A6C34878D82A}">
                    <a16:rowId xmlns:a16="http://schemas.microsoft.com/office/drawing/2014/main" val="259895545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1"/>
          <p:cNvSpPr txBox="1">
            <a:spLocks noGrp="1"/>
          </p:cNvSpPr>
          <p:nvPr>
            <p:ph type="title"/>
          </p:nvPr>
        </p:nvSpPr>
        <p:spPr>
          <a:xfrm>
            <a:off x="819125" y="596100"/>
            <a:ext cx="7505700" cy="638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Rest</a:t>
            </a:r>
            <a:endParaRPr/>
          </a:p>
        </p:txBody>
      </p:sp>
      <p:sp>
        <p:nvSpPr>
          <p:cNvPr id="239" name="Google Shape;239;p31"/>
          <p:cNvSpPr txBox="1">
            <a:spLocks noGrp="1"/>
          </p:cNvSpPr>
          <p:nvPr>
            <p:ph type="body" idx="1"/>
          </p:nvPr>
        </p:nvSpPr>
        <p:spPr>
          <a:xfrm>
            <a:off x="819150" y="1347750"/>
            <a:ext cx="7505700" cy="24480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a:t>Need rest period between sets and exercises </a:t>
            </a:r>
            <a:endParaRPr/>
          </a:p>
          <a:p>
            <a:pPr marL="0" lvl="0" indent="0" algn="l" rtl="0">
              <a:spcBef>
                <a:spcPts val="1200"/>
              </a:spcBef>
              <a:spcAft>
                <a:spcPts val="1200"/>
              </a:spcAft>
              <a:buNone/>
            </a:pPr>
            <a:endParaRPr/>
          </a:p>
        </p:txBody>
      </p:sp>
      <p:graphicFrame>
        <p:nvGraphicFramePr>
          <p:cNvPr id="240" name="Google Shape;240;p31"/>
          <p:cNvGraphicFramePr/>
          <p:nvPr>
            <p:extLst>
              <p:ext uri="{D42A27DB-BD31-4B8C-83A1-F6EECF244321}">
                <p14:modId xmlns:p14="http://schemas.microsoft.com/office/powerpoint/2010/main" val="2433312559"/>
              </p:ext>
            </p:extLst>
          </p:nvPr>
        </p:nvGraphicFramePr>
        <p:xfrm>
          <a:off x="2159000" y="2045805"/>
          <a:ext cx="4826000" cy="2731055"/>
        </p:xfrm>
        <a:graphic>
          <a:graphicData uri="http://schemas.openxmlformats.org/drawingml/2006/table">
            <a:tbl>
              <a:tblPr>
                <a:noFill/>
                <a:tableStyleId>{ABFE0E02-B4E1-4DB9-A62B-8FED4AFC16E6}</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tblGrid>
              <a:tr h="475500">
                <a:tc>
                  <a:txBody>
                    <a:bodyPr/>
                    <a:lstStyle/>
                    <a:p>
                      <a:pPr marL="0" lvl="0" indent="0" algn="ctr" rtl="0">
                        <a:spcBef>
                          <a:spcPts val="0"/>
                        </a:spcBef>
                        <a:spcAft>
                          <a:spcPts val="0"/>
                        </a:spcAft>
                        <a:buNone/>
                      </a:pPr>
                      <a:r>
                        <a:rPr lang="en" sz="1800">
                          <a:latin typeface="Proxima Nova Semibold"/>
                          <a:ea typeface="Proxima Nova Semibold"/>
                          <a:cs typeface="Proxima Nova Semibold"/>
                          <a:sym typeface="Proxima Nova Semibold"/>
                        </a:rPr>
                        <a:t>Training Goal</a:t>
                      </a:r>
                      <a:endParaRPr sz="1800">
                        <a:latin typeface="Proxima Nova Semibold"/>
                        <a:ea typeface="Proxima Nova Semibold"/>
                        <a:cs typeface="Proxima Nova Semibold"/>
                        <a:sym typeface="Proxima Nova Semibold"/>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 sz="1800">
                          <a:latin typeface="Proxima Nova Semibold"/>
                          <a:ea typeface="Proxima Nova Semibold"/>
                          <a:cs typeface="Proxima Nova Semibold"/>
                          <a:sym typeface="Proxima Nova Semibold"/>
                        </a:rPr>
                        <a:t>Rest</a:t>
                      </a:r>
                      <a:endParaRPr sz="1800">
                        <a:latin typeface="Proxima Nova Semibold"/>
                        <a:ea typeface="Proxima Nova Semibold"/>
                        <a:cs typeface="Proxima Nova Semibold"/>
                        <a:sym typeface="Proxima Nova Semibold"/>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r h="697425">
                <a:tc>
                  <a:txBody>
                    <a:bodyPr/>
                    <a:lstStyle/>
                    <a:p>
                      <a:pPr marL="0" lvl="0" indent="0" algn="ctr" rtl="0">
                        <a:spcBef>
                          <a:spcPts val="0"/>
                        </a:spcBef>
                        <a:spcAft>
                          <a:spcPts val="0"/>
                        </a:spcAft>
                        <a:buNone/>
                      </a:pPr>
                      <a:r>
                        <a:rPr lang="en" sz="1600" b="1">
                          <a:latin typeface="Proxima Nova"/>
                          <a:ea typeface="Proxima Nova"/>
                          <a:cs typeface="Proxima Nova"/>
                          <a:sym typeface="Proxima Nova"/>
                        </a:rPr>
                        <a:t>Connective Tissue Adaptation Phase</a:t>
                      </a:r>
                      <a:endParaRPr sz="1600" b="1">
                        <a:latin typeface="Proxima Nova"/>
                        <a:ea typeface="Proxima Nova"/>
                        <a:cs typeface="Proxima Nova"/>
                        <a:sym typeface="Proxima Nov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600">
                          <a:latin typeface="Proxima Nova"/>
                          <a:ea typeface="Proxima Nova"/>
                          <a:cs typeface="Proxima Nova"/>
                          <a:sym typeface="Proxima Nova"/>
                        </a:rPr>
                        <a:t>&lt; 30 seconds</a:t>
                      </a:r>
                      <a:endParaRPr sz="1600">
                        <a:latin typeface="Proxima Nova"/>
                        <a:ea typeface="Proxima Nova"/>
                        <a:cs typeface="Proxima Nova"/>
                        <a:sym typeface="Proxima Nov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extLst>
                  <a:ext uri="{0D108BD9-81ED-4DB2-BD59-A6C34878D82A}">
                    <a16:rowId xmlns:a16="http://schemas.microsoft.com/office/drawing/2014/main" val="10001"/>
                  </a:ext>
                </a:extLst>
              </a:tr>
              <a:tr h="443800">
                <a:tc>
                  <a:txBody>
                    <a:bodyPr/>
                    <a:lstStyle/>
                    <a:p>
                      <a:pPr marL="0" lvl="0" indent="0" algn="ctr" rtl="0">
                        <a:spcBef>
                          <a:spcPts val="0"/>
                        </a:spcBef>
                        <a:spcAft>
                          <a:spcPts val="0"/>
                        </a:spcAft>
                        <a:buNone/>
                      </a:pPr>
                      <a:r>
                        <a:rPr lang="en" sz="1600" b="1">
                          <a:latin typeface="Proxima Nova"/>
                          <a:ea typeface="Proxima Nova"/>
                          <a:cs typeface="Proxima Nova"/>
                          <a:sym typeface="Proxima Nova"/>
                        </a:rPr>
                        <a:t>Hypertrophy Phase</a:t>
                      </a:r>
                      <a:endParaRPr sz="1600" b="1">
                        <a:latin typeface="Proxima Nova"/>
                        <a:ea typeface="Proxima Nova"/>
                        <a:cs typeface="Proxima Nova"/>
                        <a:sym typeface="Proxima Nov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600">
                          <a:latin typeface="Proxima Nova"/>
                          <a:ea typeface="Proxima Nova"/>
                          <a:cs typeface="Proxima Nova"/>
                          <a:sym typeface="Proxima Nova"/>
                        </a:rPr>
                        <a:t>30 seconds - 1.5 min</a:t>
                      </a:r>
                      <a:endParaRPr sz="1600">
                        <a:latin typeface="Proxima Nova"/>
                        <a:ea typeface="Proxima Nova"/>
                        <a:cs typeface="Proxima Nova"/>
                        <a:sym typeface="Proxima Nov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extLst>
                  <a:ext uri="{0D108BD9-81ED-4DB2-BD59-A6C34878D82A}">
                    <a16:rowId xmlns:a16="http://schemas.microsoft.com/office/drawing/2014/main" val="10002"/>
                  </a:ext>
                </a:extLst>
              </a:tr>
              <a:tr h="443800">
                <a:tc>
                  <a:txBody>
                    <a:bodyPr/>
                    <a:lstStyle/>
                    <a:p>
                      <a:pPr marL="0" lvl="0" indent="0" algn="ctr" rtl="0">
                        <a:spcBef>
                          <a:spcPts val="0"/>
                        </a:spcBef>
                        <a:spcAft>
                          <a:spcPts val="0"/>
                        </a:spcAft>
                        <a:buNone/>
                      </a:pPr>
                      <a:r>
                        <a:rPr lang="en" sz="1600" b="1" dirty="0">
                          <a:latin typeface="Proxima Nova"/>
                          <a:ea typeface="Proxima Nova"/>
                          <a:cs typeface="Proxima Nova"/>
                          <a:sym typeface="Proxima Nova"/>
                        </a:rPr>
                        <a:t>Strength Phase</a:t>
                      </a:r>
                      <a:endParaRPr sz="1600" b="1" dirty="0">
                        <a:latin typeface="Proxima Nova"/>
                        <a:ea typeface="Proxima Nova"/>
                        <a:cs typeface="Proxima Nova"/>
                        <a:sym typeface="Proxima Nov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solidFill>
                      <a:schemeClr val="accent2">
                        <a:lumMod val="40000"/>
                        <a:lumOff val="60000"/>
                      </a:schemeClr>
                    </a:solidFill>
                  </a:tcPr>
                </a:tc>
                <a:tc>
                  <a:txBody>
                    <a:bodyPr/>
                    <a:lstStyle/>
                    <a:p>
                      <a:pPr marL="0" lvl="0" indent="0" algn="ctr" rtl="0">
                        <a:spcBef>
                          <a:spcPts val="0"/>
                        </a:spcBef>
                        <a:spcAft>
                          <a:spcPts val="0"/>
                        </a:spcAft>
                        <a:buNone/>
                      </a:pPr>
                      <a:r>
                        <a:rPr lang="en" sz="1600" dirty="0">
                          <a:latin typeface="Proxima Nova"/>
                          <a:ea typeface="Proxima Nova"/>
                          <a:cs typeface="Proxima Nova"/>
                          <a:sym typeface="Proxima Nova"/>
                        </a:rPr>
                        <a:t>2-5 min</a:t>
                      </a: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solidFill>
                      <a:schemeClr val="accent2">
                        <a:lumMod val="40000"/>
                        <a:lumOff val="60000"/>
                      </a:schemeClr>
                    </a:solidFill>
                  </a:tcPr>
                </a:tc>
                <a:extLst>
                  <a:ext uri="{0D108BD9-81ED-4DB2-BD59-A6C34878D82A}">
                    <a16:rowId xmlns:a16="http://schemas.microsoft.com/office/drawing/2014/main" val="10003"/>
                  </a:ext>
                </a:extLst>
              </a:tr>
              <a:tr h="443800">
                <a:tc>
                  <a:txBody>
                    <a:bodyPr/>
                    <a:lstStyle/>
                    <a:p>
                      <a:pPr marL="0" lvl="0" indent="0" algn="ctr" rtl="0">
                        <a:spcBef>
                          <a:spcPts val="0"/>
                        </a:spcBef>
                        <a:spcAft>
                          <a:spcPts val="0"/>
                        </a:spcAft>
                        <a:buNone/>
                      </a:pPr>
                      <a:r>
                        <a:rPr lang="en-US" sz="1600" b="1" dirty="0">
                          <a:latin typeface="Proxima Nova"/>
                          <a:ea typeface="Proxima Nova"/>
                          <a:cs typeface="Proxima Nova"/>
                          <a:sym typeface="Proxima Nova"/>
                        </a:rPr>
                        <a:t>High Volume Overspeed Phase</a:t>
                      </a:r>
                      <a:endParaRPr sz="1600" b="1" dirty="0">
                        <a:latin typeface="Proxima Nova"/>
                        <a:ea typeface="Proxima Nova"/>
                        <a:cs typeface="Proxima Nova"/>
                        <a:sym typeface="Proxima Nova"/>
                      </a:endParaRPr>
                    </a:p>
                  </a:txBody>
                  <a:tcPr marL="91425" marR="91425" marT="91425" marB="91425" anchor="ctr">
                    <a:lnL w="19050" cap="flat" cmpd="sng">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tc>
                  <a:txBody>
                    <a:bodyPr/>
                    <a:lstStyle/>
                    <a:p>
                      <a:pPr marL="0" lvl="0" indent="0" algn="ctr" rtl="0">
                        <a:spcBef>
                          <a:spcPts val="0"/>
                        </a:spcBef>
                        <a:spcAft>
                          <a:spcPts val="0"/>
                        </a:spcAft>
                        <a:buNone/>
                      </a:pPr>
                      <a:r>
                        <a:rPr lang="en" sz="1600" dirty="0">
                          <a:latin typeface="Proxima Nova"/>
                          <a:ea typeface="Proxima Nova"/>
                          <a:cs typeface="Proxima Nova"/>
                          <a:sym typeface="Proxima Nova"/>
                        </a:rPr>
                        <a:t>2-5 min</a:t>
                      </a:r>
                    </a:p>
                  </a:txBody>
                  <a:tcPr marL="91425" marR="91425" marT="91425" marB="91425" anchor="ctr">
                    <a:lnL w="19050" cap="flat" cmpd="sng" algn="ctr">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295605343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7140C-4D9E-A3D5-0784-BDF915102FCE}"/>
              </a:ext>
            </a:extLst>
          </p:cNvPr>
          <p:cNvSpPr>
            <a:spLocks noGrp="1"/>
          </p:cNvSpPr>
          <p:nvPr>
            <p:ph type="title"/>
          </p:nvPr>
        </p:nvSpPr>
        <p:spPr/>
        <p:txBody>
          <a:bodyPr/>
          <a:lstStyle/>
          <a:p>
            <a:r>
              <a:rPr lang="en-US"/>
              <a:t>Overview 	</a:t>
            </a:r>
          </a:p>
        </p:txBody>
      </p:sp>
      <p:sp>
        <p:nvSpPr>
          <p:cNvPr id="3" name="Text Placeholder 2">
            <a:extLst>
              <a:ext uri="{FF2B5EF4-FFF2-40B4-BE49-F238E27FC236}">
                <a16:creationId xmlns:a16="http://schemas.microsoft.com/office/drawing/2014/main" id="{0C1C6D8F-12B5-9083-A761-64596414AFDC}"/>
              </a:ext>
            </a:extLst>
          </p:cNvPr>
          <p:cNvSpPr>
            <a:spLocks noGrp="1"/>
          </p:cNvSpPr>
          <p:nvPr>
            <p:ph type="body" idx="1"/>
          </p:nvPr>
        </p:nvSpPr>
        <p:spPr/>
        <p:txBody>
          <a:bodyPr/>
          <a:lstStyle/>
          <a:p>
            <a:pPr marL="558800" indent="-457200">
              <a:buFont typeface="+mj-lt"/>
              <a:buAutoNum type="arabicPeriod"/>
            </a:pPr>
            <a:r>
              <a:rPr lang="en-US"/>
              <a:t>Rethinking anatomy – multi-segmental approach </a:t>
            </a:r>
          </a:p>
          <a:p>
            <a:pPr marL="558800" indent="-457200">
              <a:buFont typeface="+mj-lt"/>
              <a:buAutoNum type="arabicPeriod"/>
            </a:pPr>
            <a:r>
              <a:rPr lang="en-US"/>
              <a:t>Exercise program planning</a:t>
            </a:r>
          </a:p>
          <a:p>
            <a:pPr marL="1016000" lvl="1" indent="-457200">
              <a:buAutoNum type="alphaLcPeriod"/>
            </a:pPr>
            <a:r>
              <a:rPr lang="en-US"/>
              <a:t>The basics </a:t>
            </a:r>
          </a:p>
          <a:p>
            <a:pPr marL="1016000" lvl="1" indent="-457200">
              <a:buAutoNum type="alphaLcPeriod"/>
            </a:pPr>
            <a:r>
              <a:rPr lang="en-US"/>
              <a:t>How we put this into practice</a:t>
            </a:r>
          </a:p>
          <a:p>
            <a:pPr marL="558800" indent="-457200">
              <a:buAutoNum type="arabicPeriod"/>
            </a:pPr>
            <a:r>
              <a:rPr lang="en-US"/>
              <a:t>Clinical Examples</a:t>
            </a:r>
          </a:p>
        </p:txBody>
      </p:sp>
    </p:spTree>
    <p:extLst>
      <p:ext uri="{BB962C8B-B14F-4D97-AF65-F5344CB8AC3E}">
        <p14:creationId xmlns:p14="http://schemas.microsoft.com/office/powerpoint/2010/main" val="2171660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2"/>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Rest</a:t>
            </a:r>
            <a:endParaRPr/>
          </a:p>
        </p:txBody>
      </p:sp>
      <p:sp>
        <p:nvSpPr>
          <p:cNvPr id="246" name="Google Shape;246;p32"/>
          <p:cNvSpPr txBox="1">
            <a:spLocks noGrp="1"/>
          </p:cNvSpPr>
          <p:nvPr>
            <p:ph type="body" idx="1"/>
          </p:nvPr>
        </p:nvSpPr>
        <p:spPr>
          <a:xfrm>
            <a:off x="819150" y="1550700"/>
            <a:ext cx="7505700" cy="2448000"/>
          </a:xfrm>
          <a:prstGeom prst="rect">
            <a:avLst/>
          </a:prstGeom>
        </p:spPr>
        <p:txBody>
          <a:bodyPr spcFirstLastPara="1" wrap="square" lIns="91425" tIns="91425" rIns="91425" bIns="91425" anchor="t" anchorCtr="0">
            <a:normAutofit/>
          </a:bodyPr>
          <a:lstStyle/>
          <a:p>
            <a:pPr marL="0" lvl="1" indent="0" algn="l" rtl="0">
              <a:lnSpc>
                <a:spcPct val="100000"/>
              </a:lnSpc>
              <a:spcBef>
                <a:spcPts val="0"/>
              </a:spcBef>
              <a:spcAft>
                <a:spcPts val="0"/>
              </a:spcAft>
              <a:buClr>
                <a:srgbClr val="000000"/>
              </a:buClr>
              <a:buFont typeface="Arial"/>
              <a:buNone/>
            </a:pPr>
            <a:r>
              <a:rPr lang="en" sz="1800"/>
              <a:t>Rest is required as a part of an appropriately designed exercise program. </a:t>
            </a:r>
            <a:endParaRPr sz="1800"/>
          </a:p>
          <a:p>
            <a:pPr marL="0" lvl="1" indent="0" algn="l" rtl="0">
              <a:lnSpc>
                <a:spcPct val="100000"/>
              </a:lnSpc>
              <a:spcBef>
                <a:spcPts val="0"/>
              </a:spcBef>
              <a:spcAft>
                <a:spcPts val="0"/>
              </a:spcAft>
              <a:buClr>
                <a:srgbClr val="000000"/>
              </a:buClr>
              <a:buFont typeface="Arial"/>
              <a:buNone/>
            </a:pPr>
            <a:endParaRPr sz="1800"/>
          </a:p>
          <a:p>
            <a:pPr marL="457200" lvl="0" indent="-342900" algn="l" rtl="0">
              <a:lnSpc>
                <a:spcPct val="100000"/>
              </a:lnSpc>
              <a:spcBef>
                <a:spcPts val="0"/>
              </a:spcBef>
              <a:spcAft>
                <a:spcPts val="0"/>
              </a:spcAft>
              <a:buSzPts val="1800"/>
              <a:buChar char="●"/>
            </a:pPr>
            <a:r>
              <a:rPr lang="en" sz="1800"/>
              <a:t>Muscle soreness: Full recovery is needed prior to the next exercise session.</a:t>
            </a:r>
            <a:endParaRPr sz="1800"/>
          </a:p>
          <a:p>
            <a:pPr marL="457200" lvl="0" indent="-342900" algn="l" rtl="0">
              <a:lnSpc>
                <a:spcPct val="100000"/>
              </a:lnSpc>
              <a:spcBef>
                <a:spcPts val="0"/>
              </a:spcBef>
              <a:spcAft>
                <a:spcPts val="0"/>
              </a:spcAft>
              <a:buSzPts val="1800"/>
              <a:buChar char="●"/>
            </a:pPr>
            <a:r>
              <a:rPr lang="en" sz="1800"/>
              <a:t>Monitor progress: If performance decreases maybe not enough rest.</a:t>
            </a:r>
            <a:endParaRPr sz="1800"/>
          </a:p>
          <a:p>
            <a:pPr marL="457200" lvl="0" indent="-342900" algn="l" rtl="0">
              <a:lnSpc>
                <a:spcPct val="100000"/>
              </a:lnSpc>
              <a:spcBef>
                <a:spcPts val="0"/>
              </a:spcBef>
              <a:spcAft>
                <a:spcPts val="0"/>
              </a:spcAft>
              <a:buSzPts val="1800"/>
              <a:buChar char="●"/>
            </a:pPr>
            <a:r>
              <a:rPr lang="en" sz="1800"/>
              <a:t>Psychological burnout</a:t>
            </a:r>
            <a:endParaRPr sz="1800"/>
          </a:p>
          <a:p>
            <a:pPr marL="457200" lvl="0" indent="-342900" algn="l" rtl="0">
              <a:lnSpc>
                <a:spcPct val="100000"/>
              </a:lnSpc>
              <a:spcBef>
                <a:spcPts val="0"/>
              </a:spcBef>
              <a:spcAft>
                <a:spcPts val="0"/>
              </a:spcAft>
              <a:buSzPts val="1800"/>
              <a:buChar char="●"/>
            </a:pPr>
            <a:r>
              <a:rPr lang="en" sz="1800"/>
              <a:t>Older and more deconditioned my require more rest</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3"/>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Rest to Prevent Overtraining  </a:t>
            </a:r>
            <a:endParaRPr/>
          </a:p>
        </p:txBody>
      </p:sp>
      <p:sp>
        <p:nvSpPr>
          <p:cNvPr id="252" name="Google Shape;252;p33"/>
          <p:cNvSpPr txBox="1">
            <a:spLocks noGrp="1"/>
          </p:cNvSpPr>
          <p:nvPr>
            <p:ph type="body" idx="1"/>
          </p:nvPr>
        </p:nvSpPr>
        <p:spPr>
          <a:xfrm>
            <a:off x="819150" y="1550700"/>
            <a:ext cx="7505700" cy="2448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900" b="1" i="1"/>
              <a:t>Rest is an important factor in preventing overtraining.</a:t>
            </a:r>
            <a:endParaRPr sz="1900" b="1" i="1"/>
          </a:p>
          <a:p>
            <a:pPr marL="0" lvl="0" indent="0" algn="l" rtl="0">
              <a:lnSpc>
                <a:spcPct val="100000"/>
              </a:lnSpc>
              <a:spcBef>
                <a:spcPts val="0"/>
              </a:spcBef>
              <a:spcAft>
                <a:spcPts val="0"/>
              </a:spcAft>
              <a:buNone/>
            </a:pPr>
            <a:r>
              <a:rPr lang="en" sz="1900" b="1" i="1"/>
              <a:t> </a:t>
            </a:r>
            <a:endParaRPr sz="1900" b="1" i="1"/>
          </a:p>
          <a:p>
            <a:pPr marL="457200" lvl="0" indent="-349250" algn="l" rtl="0">
              <a:lnSpc>
                <a:spcPct val="100000"/>
              </a:lnSpc>
              <a:spcBef>
                <a:spcPts val="0"/>
              </a:spcBef>
              <a:spcAft>
                <a:spcPts val="0"/>
              </a:spcAft>
              <a:buSzPts val="1900"/>
              <a:buChar char="●"/>
            </a:pPr>
            <a:r>
              <a:rPr lang="en" sz="1900"/>
              <a:t>After cycling through the phases described in the overload section, it is important to take 1 or 2 weeks off from the exercise program. </a:t>
            </a:r>
            <a:endParaRPr sz="1900"/>
          </a:p>
          <a:p>
            <a:pPr marL="457200" lvl="0" indent="-349250" algn="l" rtl="0">
              <a:lnSpc>
                <a:spcPct val="100000"/>
              </a:lnSpc>
              <a:spcBef>
                <a:spcPts val="0"/>
              </a:spcBef>
              <a:spcAft>
                <a:spcPts val="0"/>
              </a:spcAft>
              <a:buSzPts val="1900"/>
              <a:buChar char="●"/>
            </a:pPr>
            <a:r>
              <a:rPr lang="en" sz="1900"/>
              <a:t>This gives the body time to heal and grow. It prepares the body to begin the sequence again. It is good to stay active in this rest period and to continue a cardiovascular regimen, but not to perform the resistance training routine.</a:t>
            </a:r>
            <a:endParaRPr sz="1900"/>
          </a:p>
          <a:p>
            <a:pPr marL="0" lvl="0" indent="0" algn="l" rtl="0">
              <a:spcBef>
                <a:spcPts val="0"/>
              </a:spcBef>
              <a:spcAft>
                <a:spcPts val="1200"/>
              </a:spcAft>
              <a:buNone/>
            </a:pPr>
            <a:endParaRPr sz="19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4"/>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Overtraining Syndrome</a:t>
            </a:r>
            <a:endParaRPr/>
          </a:p>
        </p:txBody>
      </p:sp>
      <p:sp>
        <p:nvSpPr>
          <p:cNvPr id="258" name="Google Shape;258;p34"/>
          <p:cNvSpPr txBox="1">
            <a:spLocks noGrp="1"/>
          </p:cNvSpPr>
          <p:nvPr>
            <p:ph type="body" idx="1"/>
          </p:nvPr>
        </p:nvSpPr>
        <p:spPr>
          <a:xfrm>
            <a:off x="819150" y="1550700"/>
            <a:ext cx="7505700" cy="2448000"/>
          </a:xfrm>
          <a:prstGeom prst="rect">
            <a:avLst/>
          </a:prstGeom>
        </p:spPr>
        <p:txBody>
          <a:bodyPr spcFirstLastPara="1" wrap="square" lIns="91425" tIns="91425" rIns="91425" bIns="91425" anchor="t" anchorCtr="0">
            <a:normAutofit fontScale="92500" lnSpcReduction="10000"/>
          </a:bodyPr>
          <a:lstStyle/>
          <a:p>
            <a:pPr marL="457200" lvl="0" indent="-346075" algn="l" rtl="0">
              <a:spcBef>
                <a:spcPts val="0"/>
              </a:spcBef>
              <a:spcAft>
                <a:spcPts val="0"/>
              </a:spcAft>
              <a:buSzPct val="100000"/>
              <a:buChar char="●"/>
            </a:pPr>
            <a:r>
              <a:rPr lang="en"/>
              <a:t>Can occur without an appropriately designed exercise program.</a:t>
            </a:r>
            <a:endParaRPr/>
          </a:p>
          <a:p>
            <a:pPr marL="457200" lvl="0" indent="-346075" algn="l" rtl="0">
              <a:spcBef>
                <a:spcPts val="0"/>
              </a:spcBef>
              <a:spcAft>
                <a:spcPts val="0"/>
              </a:spcAft>
              <a:buSzPct val="100000"/>
              <a:buChar char="●"/>
            </a:pPr>
            <a:r>
              <a:rPr lang="en"/>
              <a:t>This syndrome causes a decrease in performance and makes the body more susceptible to injuries and illness.</a:t>
            </a:r>
            <a:endParaRPr/>
          </a:p>
          <a:p>
            <a:pPr marL="457200" lvl="0" indent="-346075" algn="l" rtl="0">
              <a:spcBef>
                <a:spcPts val="0"/>
              </a:spcBef>
              <a:spcAft>
                <a:spcPts val="0"/>
              </a:spcAft>
              <a:buSzPct val="100000"/>
              <a:buChar char="●"/>
            </a:pPr>
            <a:r>
              <a:rPr lang="en"/>
              <a:t>The treatment of overtraining syndrome is a very long rest period.</a:t>
            </a:r>
            <a:endParaRPr/>
          </a:p>
          <a:p>
            <a:pPr marL="457200" lvl="0" indent="-346075" algn="l" rtl="0">
              <a:spcBef>
                <a:spcPts val="0"/>
              </a:spcBef>
              <a:spcAft>
                <a:spcPts val="0"/>
              </a:spcAft>
              <a:buSzPct val="100000"/>
              <a:buChar char="●"/>
            </a:pPr>
            <a:r>
              <a:rPr lang="en"/>
              <a:t>Overtraining injuries and non compliance will occur when the principles of exercise program design are not followed.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5"/>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Too much rest is not good…</a:t>
            </a:r>
            <a:endParaRPr/>
          </a:p>
        </p:txBody>
      </p:sp>
      <p:sp>
        <p:nvSpPr>
          <p:cNvPr id="264" name="Google Shape;264;p35"/>
          <p:cNvSpPr txBox="1">
            <a:spLocks noGrp="1"/>
          </p:cNvSpPr>
          <p:nvPr>
            <p:ph type="body" idx="1"/>
          </p:nvPr>
        </p:nvSpPr>
        <p:spPr>
          <a:xfrm>
            <a:off x="819150" y="1550700"/>
            <a:ext cx="7505700" cy="24480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1800" b="1" i="1"/>
              <a:t>Stopping exercising for an extended period of time results in musculoskeletal functional decline. </a:t>
            </a:r>
            <a:endParaRPr sz="1800" b="1" i="1"/>
          </a:p>
          <a:p>
            <a:pPr marL="457200" lvl="0" indent="-342900" algn="l" rtl="0">
              <a:lnSpc>
                <a:spcPct val="100000"/>
              </a:lnSpc>
              <a:spcBef>
                <a:spcPts val="0"/>
              </a:spcBef>
              <a:spcAft>
                <a:spcPts val="0"/>
              </a:spcAft>
              <a:buSzPts val="1800"/>
              <a:buChar char="●"/>
            </a:pPr>
            <a:r>
              <a:rPr lang="en" sz="1800"/>
              <a:t>Atrophy starts after the first few weeks of stopping an exercise program</a:t>
            </a:r>
            <a:endParaRPr sz="1800"/>
          </a:p>
          <a:p>
            <a:pPr marL="914400" lvl="1" indent="-342900" algn="l" rtl="0">
              <a:lnSpc>
                <a:spcPct val="100000"/>
              </a:lnSpc>
              <a:spcBef>
                <a:spcPts val="0"/>
              </a:spcBef>
              <a:spcAft>
                <a:spcPts val="0"/>
              </a:spcAft>
              <a:buSzPts val="1800"/>
              <a:buChar char="○"/>
            </a:pPr>
            <a:r>
              <a:rPr lang="en" sz="1800"/>
              <a:t>Within several months, there is a complete loss of positive adaptations </a:t>
            </a:r>
            <a:endParaRPr sz="1800"/>
          </a:p>
          <a:p>
            <a:pPr marL="457200" lvl="0" indent="-342900" algn="l" rtl="0">
              <a:lnSpc>
                <a:spcPct val="100000"/>
              </a:lnSpc>
              <a:spcBef>
                <a:spcPts val="0"/>
              </a:spcBef>
              <a:spcAft>
                <a:spcPts val="0"/>
              </a:spcAft>
              <a:buSzPts val="1800"/>
              <a:buChar char="●"/>
            </a:pPr>
            <a:r>
              <a:rPr lang="en" sz="1800"/>
              <a:t>If training decreases for any reason, higher intensities are needed in the exercise program design to maintain current levels. </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6"/>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solidFill>
                  <a:srgbClr val="233A44"/>
                </a:solidFill>
              </a:rPr>
              <a:t>Exercise Program Considerations </a:t>
            </a:r>
            <a:endParaRPr>
              <a:solidFill>
                <a:srgbClr val="233A44"/>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7"/>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Cardiorespiratory </a:t>
            </a:r>
            <a:endParaRPr/>
          </a:p>
        </p:txBody>
      </p:sp>
      <p:sp>
        <p:nvSpPr>
          <p:cNvPr id="275" name="Google Shape;275;p37"/>
          <p:cNvSpPr txBox="1">
            <a:spLocks noGrp="1"/>
          </p:cNvSpPr>
          <p:nvPr>
            <p:ph type="body" idx="1"/>
          </p:nvPr>
        </p:nvSpPr>
        <p:spPr>
          <a:xfrm>
            <a:off x="819150" y="1550700"/>
            <a:ext cx="7505700" cy="2448000"/>
          </a:xfrm>
          <a:prstGeom prst="rect">
            <a:avLst/>
          </a:prstGeom>
        </p:spPr>
        <p:txBody>
          <a:bodyPr spcFirstLastPara="1" wrap="square" lIns="91425" tIns="91425" rIns="91425" bIns="91425" anchor="t" anchorCtr="0">
            <a:normAutofit fontScale="85000" lnSpcReduction="10000"/>
          </a:bodyPr>
          <a:lstStyle/>
          <a:p>
            <a:pPr marL="457200" lvl="0" indent="-336550" algn="l" rtl="0">
              <a:spcBef>
                <a:spcPts val="0"/>
              </a:spcBef>
              <a:spcAft>
                <a:spcPts val="0"/>
              </a:spcAft>
              <a:buSzPct val="100000"/>
              <a:buChar char="●"/>
            </a:pPr>
            <a:r>
              <a:rPr lang="en"/>
              <a:t>Cardiorespiratory exercise sessions should last for a duration of 20 to 30 minutes depending on intensity. </a:t>
            </a:r>
            <a:endParaRPr/>
          </a:p>
          <a:p>
            <a:pPr marL="457200" lvl="0" indent="-336550" algn="l" rtl="0">
              <a:spcBef>
                <a:spcPts val="0"/>
              </a:spcBef>
              <a:spcAft>
                <a:spcPts val="0"/>
              </a:spcAft>
              <a:buSzPct val="100000"/>
              <a:buChar char="●"/>
            </a:pPr>
            <a:r>
              <a:rPr lang="en"/>
              <a:t>Heart rate average after exercise should be close to the desired target goal. </a:t>
            </a:r>
            <a:endParaRPr/>
          </a:p>
          <a:p>
            <a:pPr marL="457200" lvl="0" indent="-336550" algn="l" rtl="0">
              <a:spcBef>
                <a:spcPts val="0"/>
              </a:spcBef>
              <a:spcAft>
                <a:spcPts val="0"/>
              </a:spcAft>
              <a:buSzPct val="100000"/>
              <a:buChar char="●"/>
            </a:pPr>
            <a:r>
              <a:rPr lang="en"/>
              <a:t>The goal is based on your fitness level and determined by using one of the many formulas available to calculate ones training zone . </a:t>
            </a:r>
            <a:endParaRPr/>
          </a:p>
          <a:p>
            <a:pPr marL="457200" lvl="0" indent="-336550" algn="l" rtl="0">
              <a:spcBef>
                <a:spcPts val="0"/>
              </a:spcBef>
              <a:spcAft>
                <a:spcPts val="0"/>
              </a:spcAft>
              <a:buSzPct val="100000"/>
              <a:buChar char="●"/>
            </a:pPr>
            <a:r>
              <a:rPr lang="en"/>
              <a:t>Resistance training sessions should last for a duration of no longer than 60 minutes for optimal results.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38"/>
          <p:cNvPicPr preferRelativeResize="0"/>
          <p:nvPr/>
        </p:nvPicPr>
        <p:blipFill>
          <a:blip r:embed="rId3">
            <a:alphaModFix/>
          </a:blip>
          <a:stretch>
            <a:fillRect/>
          </a:stretch>
        </p:blipFill>
        <p:spPr>
          <a:xfrm>
            <a:off x="5260774" y="2972538"/>
            <a:ext cx="1463276" cy="1308626"/>
          </a:xfrm>
          <a:prstGeom prst="rect">
            <a:avLst/>
          </a:prstGeom>
          <a:noFill/>
          <a:ln>
            <a:noFill/>
          </a:ln>
        </p:spPr>
      </p:pic>
      <p:sp>
        <p:nvSpPr>
          <p:cNvPr id="281" name="Google Shape;281;p38"/>
          <p:cNvSpPr txBox="1">
            <a:spLocks noGrp="1"/>
          </p:cNvSpPr>
          <p:nvPr>
            <p:ph type="title"/>
          </p:nvPr>
        </p:nvSpPr>
        <p:spPr>
          <a:xfrm>
            <a:off x="677100" y="616575"/>
            <a:ext cx="5904900" cy="1383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Circuit Training </a:t>
            </a:r>
            <a:endParaRPr/>
          </a:p>
        </p:txBody>
      </p:sp>
      <p:sp>
        <p:nvSpPr>
          <p:cNvPr id="282" name="Google Shape;282;p38"/>
          <p:cNvSpPr txBox="1">
            <a:spLocks noGrp="1"/>
          </p:cNvSpPr>
          <p:nvPr>
            <p:ph type="body" idx="1"/>
          </p:nvPr>
        </p:nvSpPr>
        <p:spPr>
          <a:xfrm>
            <a:off x="541550" y="1536325"/>
            <a:ext cx="3839400" cy="3004200"/>
          </a:xfrm>
          <a:prstGeom prst="rect">
            <a:avLst/>
          </a:prstGeom>
        </p:spPr>
        <p:txBody>
          <a:bodyPr spcFirstLastPara="1" wrap="square" lIns="91425" tIns="91425" rIns="91425" bIns="91425" anchor="t" anchorCtr="0">
            <a:normAutofit/>
          </a:bodyPr>
          <a:lstStyle/>
          <a:p>
            <a:pPr marL="457200" lvl="0" indent="-323850" algn="l" rtl="0">
              <a:lnSpc>
                <a:spcPct val="100000"/>
              </a:lnSpc>
              <a:spcBef>
                <a:spcPts val="0"/>
              </a:spcBef>
              <a:spcAft>
                <a:spcPts val="0"/>
              </a:spcAft>
              <a:buSzPts val="1500"/>
              <a:buChar char="●"/>
            </a:pPr>
            <a:r>
              <a:rPr lang="en"/>
              <a:t>A form of workout in which resistance training and cardiovascular training effects are combined</a:t>
            </a:r>
            <a:endParaRPr/>
          </a:p>
          <a:p>
            <a:pPr marL="457200" lvl="0" indent="-323850" algn="l" rtl="0">
              <a:lnSpc>
                <a:spcPct val="100000"/>
              </a:lnSpc>
              <a:spcBef>
                <a:spcPts val="0"/>
              </a:spcBef>
              <a:spcAft>
                <a:spcPts val="0"/>
              </a:spcAft>
              <a:buSzPts val="1500"/>
              <a:buChar char="●"/>
            </a:pPr>
            <a:r>
              <a:rPr lang="en"/>
              <a:t>Exercises are performed in a circuit, one after the other </a:t>
            </a:r>
            <a:endParaRPr/>
          </a:p>
          <a:p>
            <a:pPr marL="457200" lvl="0" indent="-323850" algn="l" rtl="0">
              <a:lnSpc>
                <a:spcPct val="100000"/>
              </a:lnSpc>
              <a:spcBef>
                <a:spcPts val="0"/>
              </a:spcBef>
              <a:spcAft>
                <a:spcPts val="0"/>
              </a:spcAft>
              <a:buSzPts val="1500"/>
              <a:buChar char="●"/>
            </a:pPr>
            <a:r>
              <a:rPr lang="en"/>
              <a:t>Quick transition with little to no rest between exercises, promotes cardiorespiratory benefits while resistance training </a:t>
            </a:r>
            <a:endParaRPr/>
          </a:p>
        </p:txBody>
      </p:sp>
      <p:pic>
        <p:nvPicPr>
          <p:cNvPr id="283" name="Google Shape;283;p38"/>
          <p:cNvPicPr preferRelativeResize="0"/>
          <p:nvPr/>
        </p:nvPicPr>
        <p:blipFill rotWithShape="1">
          <a:blip r:embed="rId4">
            <a:alphaModFix/>
          </a:blip>
          <a:srcRect l="29888"/>
          <a:stretch/>
        </p:blipFill>
        <p:spPr>
          <a:xfrm>
            <a:off x="4458202" y="1698800"/>
            <a:ext cx="1675223" cy="1592549"/>
          </a:xfrm>
          <a:prstGeom prst="rect">
            <a:avLst/>
          </a:prstGeom>
          <a:noFill/>
          <a:ln w="9525" cap="flat" cmpd="sng">
            <a:solidFill>
              <a:srgbClr val="202124"/>
            </a:solidFill>
            <a:prstDash val="solid"/>
            <a:round/>
            <a:headEnd type="none" w="sm" len="sm"/>
            <a:tailEnd type="none" w="sm" len="sm"/>
          </a:ln>
        </p:spPr>
      </p:pic>
      <p:pic>
        <p:nvPicPr>
          <p:cNvPr id="284" name="Google Shape;284;p38"/>
          <p:cNvPicPr preferRelativeResize="0"/>
          <p:nvPr/>
        </p:nvPicPr>
        <p:blipFill>
          <a:blip r:embed="rId3">
            <a:alphaModFix/>
          </a:blip>
          <a:stretch>
            <a:fillRect/>
          </a:stretch>
        </p:blipFill>
        <p:spPr>
          <a:xfrm rot="-7154972">
            <a:off x="7504820" y="2303318"/>
            <a:ext cx="1463277" cy="1308622"/>
          </a:xfrm>
          <a:prstGeom prst="rect">
            <a:avLst/>
          </a:prstGeom>
          <a:noFill/>
          <a:ln>
            <a:noFill/>
          </a:ln>
        </p:spPr>
      </p:pic>
      <p:pic>
        <p:nvPicPr>
          <p:cNvPr id="285" name="Google Shape;285;p38"/>
          <p:cNvPicPr preferRelativeResize="0"/>
          <p:nvPr/>
        </p:nvPicPr>
        <p:blipFill>
          <a:blip r:embed="rId5">
            <a:alphaModFix/>
          </a:blip>
          <a:stretch>
            <a:fillRect/>
          </a:stretch>
        </p:blipFill>
        <p:spPr>
          <a:xfrm>
            <a:off x="6724050" y="3211450"/>
            <a:ext cx="1592550" cy="1592550"/>
          </a:xfrm>
          <a:prstGeom prst="rect">
            <a:avLst/>
          </a:prstGeom>
          <a:noFill/>
          <a:ln w="9525" cap="flat" cmpd="sng">
            <a:solidFill>
              <a:srgbClr val="000000"/>
            </a:solidFill>
            <a:prstDash val="solid"/>
            <a:round/>
            <a:headEnd type="none" w="sm" len="sm"/>
            <a:tailEnd type="none" w="sm" len="sm"/>
          </a:ln>
        </p:spPr>
      </p:pic>
      <p:pic>
        <p:nvPicPr>
          <p:cNvPr id="286" name="Google Shape;286;p38"/>
          <p:cNvPicPr preferRelativeResize="0"/>
          <p:nvPr/>
        </p:nvPicPr>
        <p:blipFill>
          <a:blip r:embed="rId3">
            <a:alphaModFix/>
          </a:blip>
          <a:stretch>
            <a:fillRect/>
          </a:stretch>
        </p:blipFill>
        <p:spPr>
          <a:xfrm rot="7019816">
            <a:off x="5165949" y="533661"/>
            <a:ext cx="1463275" cy="1308629"/>
          </a:xfrm>
          <a:prstGeom prst="rect">
            <a:avLst/>
          </a:prstGeom>
          <a:noFill/>
          <a:ln>
            <a:noFill/>
          </a:ln>
        </p:spPr>
      </p:pic>
      <p:pic>
        <p:nvPicPr>
          <p:cNvPr id="287" name="Google Shape;287;p38"/>
          <p:cNvPicPr preferRelativeResize="0"/>
          <p:nvPr/>
        </p:nvPicPr>
        <p:blipFill>
          <a:blip r:embed="rId6">
            <a:alphaModFix/>
          </a:blip>
          <a:stretch>
            <a:fillRect/>
          </a:stretch>
        </p:blipFill>
        <p:spPr>
          <a:xfrm>
            <a:off x="6724050" y="863800"/>
            <a:ext cx="1962927" cy="1308624"/>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9"/>
          <p:cNvSpPr txBox="1">
            <a:spLocks noGrp="1"/>
          </p:cNvSpPr>
          <p:nvPr>
            <p:ph type="title"/>
          </p:nvPr>
        </p:nvSpPr>
        <p:spPr>
          <a:xfrm>
            <a:off x="819125" y="596100"/>
            <a:ext cx="4847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Targeted Training </a:t>
            </a:r>
            <a:endParaRPr/>
          </a:p>
        </p:txBody>
      </p:sp>
      <p:sp>
        <p:nvSpPr>
          <p:cNvPr id="293" name="Google Shape;293;p39"/>
          <p:cNvSpPr txBox="1">
            <a:spLocks noGrp="1"/>
          </p:cNvSpPr>
          <p:nvPr>
            <p:ph type="body" idx="1"/>
          </p:nvPr>
        </p:nvSpPr>
        <p:spPr>
          <a:xfrm>
            <a:off x="661050" y="1337275"/>
            <a:ext cx="7821900" cy="32250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a:t>Circuit training works best when you are in a progressive resistance exercise phase that requires a high volume of repetitions with decreased rest periods. </a:t>
            </a:r>
            <a:endParaRPr/>
          </a:p>
          <a:p>
            <a:pPr marL="457200" lvl="0" indent="-355600" algn="l" rtl="0">
              <a:spcBef>
                <a:spcPts val="0"/>
              </a:spcBef>
              <a:spcAft>
                <a:spcPts val="0"/>
              </a:spcAft>
              <a:buSzPts val="2000"/>
              <a:buChar char="●"/>
            </a:pPr>
            <a:r>
              <a:rPr lang="en"/>
              <a:t>These phases include the connective tissue adaptation and hypertrophy phases. </a:t>
            </a:r>
            <a:endParaRPr/>
          </a:p>
          <a:p>
            <a:pPr marL="457200" lvl="0" indent="-355600" algn="l" rtl="0">
              <a:spcBef>
                <a:spcPts val="0"/>
              </a:spcBef>
              <a:spcAft>
                <a:spcPts val="0"/>
              </a:spcAft>
              <a:buSzPts val="2000"/>
              <a:buChar char="●"/>
            </a:pPr>
            <a:r>
              <a:rPr lang="en"/>
              <a:t>Circuit training is not an optimal way to improve peak cardiovascular function or maximal strength. </a:t>
            </a:r>
            <a:endParaRPr/>
          </a:p>
          <a:p>
            <a:pPr marL="457200" lvl="0" indent="-355600" algn="l" rtl="0">
              <a:spcBef>
                <a:spcPts val="0"/>
              </a:spcBef>
              <a:spcAft>
                <a:spcPts val="0"/>
              </a:spcAft>
              <a:buSzPts val="2000"/>
              <a:buChar char="●"/>
            </a:pPr>
            <a:r>
              <a:rPr lang="en"/>
              <a:t>For those goals, more focused targeted training is needed.</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0"/>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Functional Exercise</a:t>
            </a:r>
            <a:endParaRPr/>
          </a:p>
        </p:txBody>
      </p:sp>
      <p:sp>
        <p:nvSpPr>
          <p:cNvPr id="300" name="Google Shape;300;p40"/>
          <p:cNvSpPr txBox="1">
            <a:spLocks noGrp="1"/>
          </p:cNvSpPr>
          <p:nvPr>
            <p:ph type="body" idx="1"/>
          </p:nvPr>
        </p:nvSpPr>
        <p:spPr>
          <a:xfrm>
            <a:off x="819150" y="1550700"/>
            <a:ext cx="7505700" cy="24480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a:t>A form of exercise that involves training the body for the activities performed in daily life.</a:t>
            </a:r>
            <a:endParaRPr/>
          </a:p>
          <a:p>
            <a:pPr marL="457200" lvl="0" indent="-355600" algn="l" rtl="0">
              <a:spcBef>
                <a:spcPts val="0"/>
              </a:spcBef>
              <a:spcAft>
                <a:spcPts val="0"/>
              </a:spcAft>
              <a:buSzPts val="2000"/>
              <a:buChar char="●"/>
            </a:pPr>
            <a:r>
              <a:rPr lang="en"/>
              <a:t>Oftentimes, these exercises are compound in nature</a:t>
            </a:r>
            <a:endParaRPr/>
          </a:p>
          <a:p>
            <a:pPr marL="457200" lvl="0" indent="-355600" algn="l" rtl="0">
              <a:spcBef>
                <a:spcPts val="0"/>
              </a:spcBef>
              <a:spcAft>
                <a:spcPts val="0"/>
              </a:spcAft>
              <a:buSzPts val="2000"/>
              <a:buChar char="●"/>
            </a:pPr>
            <a:r>
              <a:rPr lang="en"/>
              <a:t>Functional exercise follows the principle of specificity</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1"/>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External forces acting on our bodies </a:t>
            </a:r>
            <a:endParaRPr/>
          </a:p>
        </p:txBody>
      </p:sp>
      <p:sp>
        <p:nvSpPr>
          <p:cNvPr id="307" name="Google Shape;307;p41"/>
          <p:cNvSpPr txBox="1">
            <a:spLocks noGrp="1"/>
          </p:cNvSpPr>
          <p:nvPr>
            <p:ph type="body" idx="1"/>
          </p:nvPr>
        </p:nvSpPr>
        <p:spPr>
          <a:xfrm>
            <a:off x="819150" y="1420425"/>
            <a:ext cx="7505700" cy="2867400"/>
          </a:xfrm>
          <a:prstGeom prst="rect">
            <a:avLst/>
          </a:prstGeom>
        </p:spPr>
        <p:txBody>
          <a:bodyPr spcFirstLastPara="1" wrap="square" lIns="91425" tIns="91425" rIns="91425" bIns="91425" anchor="t" anchorCtr="0">
            <a:normAutofit lnSpcReduction="10000"/>
          </a:bodyPr>
          <a:lstStyle/>
          <a:p>
            <a:pPr marL="457200" lvl="0" indent="-333375" algn="l" rtl="0">
              <a:lnSpc>
                <a:spcPct val="115000"/>
              </a:lnSpc>
              <a:spcBef>
                <a:spcPts val="0"/>
              </a:spcBef>
              <a:spcAft>
                <a:spcPts val="0"/>
              </a:spcAft>
              <a:buSzPts val="1650"/>
              <a:buChar char="●"/>
            </a:pPr>
            <a:r>
              <a:rPr lang="en" sz="1650" b="1"/>
              <a:t>Gravity</a:t>
            </a:r>
            <a:r>
              <a:rPr lang="en" sz="1650"/>
              <a:t> is the force of attraction between an object and the center of the Earth. It is a fundamental force of nature. </a:t>
            </a:r>
            <a:endParaRPr sz="1650"/>
          </a:p>
          <a:p>
            <a:pPr marL="914400" lvl="1" indent="-333375" algn="l" rtl="0">
              <a:lnSpc>
                <a:spcPct val="115000"/>
              </a:lnSpc>
              <a:spcBef>
                <a:spcPts val="0"/>
              </a:spcBef>
              <a:spcAft>
                <a:spcPts val="0"/>
              </a:spcAft>
              <a:buSzPts val="1650"/>
              <a:buChar char="○"/>
            </a:pPr>
            <a:r>
              <a:rPr lang="en" sz="1650"/>
              <a:t>It keeps one grounded and must be overcome with every step we take. </a:t>
            </a:r>
            <a:endParaRPr sz="1650"/>
          </a:p>
          <a:p>
            <a:pPr marL="457200" lvl="0" indent="-333375" algn="l" rtl="0">
              <a:lnSpc>
                <a:spcPct val="115000"/>
              </a:lnSpc>
              <a:spcBef>
                <a:spcPts val="0"/>
              </a:spcBef>
              <a:spcAft>
                <a:spcPts val="0"/>
              </a:spcAft>
              <a:buSzPts val="1650"/>
              <a:buChar char="●"/>
            </a:pPr>
            <a:r>
              <a:rPr lang="en" sz="1650" b="1"/>
              <a:t>Ground Reaction Force</a:t>
            </a:r>
            <a:r>
              <a:rPr lang="en" sz="1650"/>
              <a:t> is an equal and opposite force exerted by the ground on a body in contact with it. </a:t>
            </a:r>
            <a:endParaRPr sz="1650"/>
          </a:p>
          <a:p>
            <a:pPr marL="457200" lvl="0" indent="-333375" algn="l" rtl="0">
              <a:lnSpc>
                <a:spcPct val="115000"/>
              </a:lnSpc>
              <a:spcBef>
                <a:spcPts val="0"/>
              </a:spcBef>
              <a:spcAft>
                <a:spcPts val="0"/>
              </a:spcAft>
              <a:buSzPts val="1650"/>
              <a:buChar char="●"/>
            </a:pPr>
            <a:r>
              <a:rPr lang="en" sz="1650"/>
              <a:t>The lower extremity musculoskeletal system is designed with large bones and muscles producing forces that enable one to overcome </a:t>
            </a:r>
            <a:r>
              <a:rPr lang="en" sz="1650" b="1"/>
              <a:t>ground reaction forces</a:t>
            </a:r>
            <a:r>
              <a:rPr lang="en" sz="1650"/>
              <a:t> created by </a:t>
            </a:r>
            <a:r>
              <a:rPr lang="en" sz="1650" b="1"/>
              <a:t>gravity</a:t>
            </a:r>
            <a:r>
              <a:rPr lang="en" sz="1650"/>
              <a:t>.</a:t>
            </a:r>
            <a:endParaRPr sz="1650"/>
          </a:p>
          <a:p>
            <a:pPr marL="457200" lvl="0" indent="-333375" algn="l" rtl="0">
              <a:lnSpc>
                <a:spcPct val="115000"/>
              </a:lnSpc>
              <a:spcBef>
                <a:spcPts val="0"/>
              </a:spcBef>
              <a:spcAft>
                <a:spcPts val="0"/>
              </a:spcAft>
              <a:buSzPts val="1650"/>
              <a:buChar char="●"/>
            </a:pPr>
            <a:r>
              <a:rPr lang="en" sz="1650"/>
              <a:t>Exercises should mimic these conditions - FUNCTIONAL! </a:t>
            </a:r>
            <a:endParaRPr sz="165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5"/>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Exercise Principles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2"/>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Muscle Function Against Gravity</a:t>
            </a:r>
            <a:endParaRPr/>
          </a:p>
        </p:txBody>
      </p:sp>
      <p:sp>
        <p:nvSpPr>
          <p:cNvPr id="313" name="Google Shape;313;p42"/>
          <p:cNvSpPr txBox="1">
            <a:spLocks noGrp="1"/>
          </p:cNvSpPr>
          <p:nvPr>
            <p:ph type="body" idx="1"/>
          </p:nvPr>
        </p:nvSpPr>
        <p:spPr>
          <a:xfrm>
            <a:off x="819150" y="1550700"/>
            <a:ext cx="7505700" cy="2448000"/>
          </a:xfrm>
          <a:prstGeom prst="rect">
            <a:avLst/>
          </a:prstGeom>
        </p:spPr>
        <p:txBody>
          <a:bodyPr spcFirstLastPara="1" wrap="square" lIns="91425" tIns="91425" rIns="91425" bIns="91425" anchor="t" anchorCtr="0">
            <a:normAutofit/>
          </a:bodyPr>
          <a:lstStyle/>
          <a:p>
            <a:pPr marL="457200" lvl="0" indent="-355600" algn="l" rtl="0">
              <a:lnSpc>
                <a:spcPct val="100000"/>
              </a:lnSpc>
              <a:spcBef>
                <a:spcPts val="0"/>
              </a:spcBef>
              <a:spcAft>
                <a:spcPts val="0"/>
              </a:spcAft>
              <a:buSzPts val="2000"/>
              <a:buChar char="●"/>
            </a:pPr>
            <a:r>
              <a:rPr lang="en" sz="2000"/>
              <a:t>Instead of one muscle flexing a joint and the other extending it, the same muscle is responsible for both actions. </a:t>
            </a:r>
            <a:endParaRPr sz="2000"/>
          </a:p>
          <a:p>
            <a:pPr marL="457200" lvl="0" indent="-355600" algn="l" rtl="0">
              <a:lnSpc>
                <a:spcPct val="100000"/>
              </a:lnSpc>
              <a:spcBef>
                <a:spcPts val="0"/>
              </a:spcBef>
              <a:spcAft>
                <a:spcPts val="0"/>
              </a:spcAft>
              <a:buSzPts val="2000"/>
              <a:buChar char="●"/>
            </a:pPr>
            <a:r>
              <a:rPr lang="en" sz="2000"/>
              <a:t>The muscles work in conjunction with other muscles in the kinetic chain eccentrically to control the bending caused by gravity and concentrically to overcome it. </a:t>
            </a:r>
            <a:endParaRPr sz="2000"/>
          </a:p>
          <a:p>
            <a:pPr marL="457200" lvl="0" indent="-355600" algn="l" rtl="0">
              <a:lnSpc>
                <a:spcPct val="100000"/>
              </a:lnSpc>
              <a:spcBef>
                <a:spcPts val="0"/>
              </a:spcBef>
              <a:spcAft>
                <a:spcPts val="0"/>
              </a:spcAft>
              <a:buSzPts val="2000"/>
              <a:buChar char="●"/>
            </a:pPr>
            <a:r>
              <a:rPr lang="en"/>
              <a:t>We will diver deeper into these concepts in the “CKC Muscle Function” course </a:t>
            </a:r>
            <a:endParaRPr sz="2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rgbClr val="434343"/>
                </a:solidFill>
              </a:rPr>
              <a:t>Importance of </a:t>
            </a:r>
            <a:endParaRPr sz="3600">
              <a:solidFill>
                <a:srgbClr val="434343"/>
              </a:solidFill>
            </a:endParaRPr>
          </a:p>
          <a:p>
            <a:pPr marL="0" lvl="0" indent="0" algn="ctr" rtl="0">
              <a:spcBef>
                <a:spcPts val="0"/>
              </a:spcBef>
              <a:spcAft>
                <a:spcPts val="0"/>
              </a:spcAft>
              <a:buNone/>
            </a:pPr>
            <a:r>
              <a:rPr lang="en" sz="3600">
                <a:solidFill>
                  <a:srgbClr val="434343"/>
                </a:solidFill>
              </a:rPr>
              <a:t>Functional Exercise </a:t>
            </a:r>
            <a:endParaRPr sz="3600">
              <a:solidFill>
                <a:srgbClr val="434343"/>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4"/>
          <p:cNvSpPr txBox="1">
            <a:spLocks noGrp="1"/>
          </p:cNvSpPr>
          <p:nvPr>
            <p:ph type="title"/>
          </p:nvPr>
        </p:nvSpPr>
        <p:spPr>
          <a:xfrm>
            <a:off x="1063950" y="436775"/>
            <a:ext cx="7016100" cy="9546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Function Exercise Follows the Specificity Principle</a:t>
            </a:r>
            <a:endParaRPr/>
          </a:p>
        </p:txBody>
      </p:sp>
      <p:sp>
        <p:nvSpPr>
          <p:cNvPr id="325" name="Google Shape;325;p44"/>
          <p:cNvSpPr txBox="1">
            <a:spLocks noGrp="1"/>
          </p:cNvSpPr>
          <p:nvPr>
            <p:ph type="body" idx="1"/>
          </p:nvPr>
        </p:nvSpPr>
        <p:spPr>
          <a:xfrm>
            <a:off x="572100" y="1675875"/>
            <a:ext cx="7999800" cy="3046500"/>
          </a:xfrm>
          <a:prstGeom prst="rect">
            <a:avLst/>
          </a:prstGeom>
        </p:spPr>
        <p:txBody>
          <a:bodyPr spcFirstLastPara="1" wrap="square" lIns="91425" tIns="91425" rIns="91425" bIns="91425" anchor="t" anchorCtr="0">
            <a:normAutofit/>
          </a:bodyPr>
          <a:lstStyle/>
          <a:p>
            <a:pPr marL="457200" lvl="0" indent="-355600" algn="l" rtl="0">
              <a:lnSpc>
                <a:spcPct val="100000"/>
              </a:lnSpc>
              <a:spcBef>
                <a:spcPts val="0"/>
              </a:spcBef>
              <a:spcAft>
                <a:spcPts val="0"/>
              </a:spcAft>
              <a:buClr>
                <a:srgbClr val="434343"/>
              </a:buClr>
              <a:buSzPts val="2000"/>
              <a:buFont typeface="Calibri"/>
              <a:buChar char="●"/>
            </a:pPr>
            <a:r>
              <a:rPr lang="en" sz="2000"/>
              <a:t>We walk, bend, squat and run under the influence of these gravitational forces. </a:t>
            </a:r>
            <a:endParaRPr sz="2000"/>
          </a:p>
          <a:p>
            <a:pPr marL="457200" lvl="0" indent="-355600" algn="l" rtl="0">
              <a:lnSpc>
                <a:spcPct val="100000"/>
              </a:lnSpc>
              <a:spcBef>
                <a:spcPts val="0"/>
              </a:spcBef>
              <a:spcAft>
                <a:spcPts val="0"/>
              </a:spcAft>
              <a:buClr>
                <a:srgbClr val="434343"/>
              </a:buClr>
              <a:buSzPts val="2000"/>
              <a:buFont typeface="Proxima Nova"/>
              <a:buChar char="●"/>
            </a:pPr>
            <a:r>
              <a:rPr lang="en" sz="2000"/>
              <a:t>Whether we are attempting to decrease someone's fall risk or improve their athletic performance, a functionally based training program is superior at achieving these goals. </a:t>
            </a:r>
            <a:endParaRPr sz="2000"/>
          </a:p>
          <a:p>
            <a:pPr marL="457200" lvl="0" indent="-355600" algn="l" rtl="0">
              <a:lnSpc>
                <a:spcPct val="100000"/>
              </a:lnSpc>
              <a:spcBef>
                <a:spcPts val="0"/>
              </a:spcBef>
              <a:spcAft>
                <a:spcPts val="0"/>
              </a:spcAft>
              <a:buClr>
                <a:srgbClr val="434343"/>
              </a:buClr>
              <a:buSzPts val="2000"/>
              <a:buFont typeface="Proxima Nova"/>
              <a:buChar char="●"/>
            </a:pPr>
            <a:r>
              <a:rPr lang="en" sz="2000"/>
              <a:t>As one ages the maintenance of this closed chain functional strength is a key to preserving quality of life.</a:t>
            </a:r>
            <a:endParaRPr sz="20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5"/>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Functional Exercise and the Shoulder </a:t>
            </a:r>
            <a:endParaRPr/>
          </a:p>
        </p:txBody>
      </p:sp>
      <p:sp>
        <p:nvSpPr>
          <p:cNvPr id="331" name="Google Shape;331;p45"/>
          <p:cNvSpPr txBox="1">
            <a:spLocks noGrp="1"/>
          </p:cNvSpPr>
          <p:nvPr>
            <p:ph type="body" idx="1"/>
          </p:nvPr>
        </p:nvSpPr>
        <p:spPr>
          <a:xfrm>
            <a:off x="819125" y="1675875"/>
            <a:ext cx="7505700" cy="2448000"/>
          </a:xfrm>
          <a:prstGeom prst="rect">
            <a:avLst/>
          </a:prstGeom>
        </p:spPr>
        <p:txBody>
          <a:bodyPr spcFirstLastPara="1" wrap="square" lIns="91425" tIns="91425" rIns="91425" bIns="91425" anchor="t" anchorCtr="0">
            <a:normAutofit/>
          </a:bodyPr>
          <a:lstStyle/>
          <a:p>
            <a:pPr marL="457200" lvl="0" indent="-355600" algn="l" rtl="0">
              <a:lnSpc>
                <a:spcPct val="100000"/>
              </a:lnSpc>
              <a:spcBef>
                <a:spcPts val="0"/>
              </a:spcBef>
              <a:spcAft>
                <a:spcPts val="0"/>
              </a:spcAft>
              <a:buSzPts val="2000"/>
              <a:buChar char="●"/>
            </a:pPr>
            <a:r>
              <a:rPr lang="en" sz="2000"/>
              <a:t>The shoulder joint is anatomically unstable when it functions in an open kinetic chain. </a:t>
            </a:r>
            <a:endParaRPr sz="2000"/>
          </a:p>
          <a:p>
            <a:pPr marL="457200" lvl="0" indent="-355600" algn="l" rtl="0">
              <a:lnSpc>
                <a:spcPct val="100000"/>
              </a:lnSpc>
              <a:spcBef>
                <a:spcPts val="0"/>
              </a:spcBef>
              <a:spcAft>
                <a:spcPts val="0"/>
              </a:spcAft>
              <a:buSzPts val="2000"/>
              <a:buChar char="●"/>
            </a:pPr>
            <a:r>
              <a:rPr lang="en" sz="2000"/>
              <a:t>Even though humans have evolved from using the upper extremities as legs, the shoulder joint still retains design features that require closed chain forces when significant force is applied to the upper extremity. </a:t>
            </a:r>
            <a:endParaRPr sz="2000"/>
          </a:p>
          <a:p>
            <a:pPr marL="0" lvl="0" indent="0" algn="l" rtl="0">
              <a:spcBef>
                <a:spcPts val="0"/>
              </a:spcBef>
              <a:spcAft>
                <a:spcPts val="1200"/>
              </a:spcAft>
              <a:buNone/>
            </a:pPr>
            <a:endParaRPr sz="2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6"/>
          <p:cNvSpPr txBox="1">
            <a:spLocks noGrp="1"/>
          </p:cNvSpPr>
          <p:nvPr>
            <p:ph type="title"/>
          </p:nvPr>
        </p:nvSpPr>
        <p:spPr>
          <a:xfrm>
            <a:off x="819150" y="51645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60"/>
              <a:t>Why is non functional exercise superior to functional exercise for the upper extremity?</a:t>
            </a:r>
            <a:endParaRPr sz="2860"/>
          </a:p>
        </p:txBody>
      </p:sp>
      <p:sp>
        <p:nvSpPr>
          <p:cNvPr id="337" name="Google Shape;337;p46"/>
          <p:cNvSpPr txBox="1">
            <a:spLocks noGrp="1"/>
          </p:cNvSpPr>
          <p:nvPr>
            <p:ph type="body" idx="1"/>
          </p:nvPr>
        </p:nvSpPr>
        <p:spPr>
          <a:xfrm>
            <a:off x="898800" y="1687250"/>
            <a:ext cx="6569400" cy="28305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0"/>
              </a:spcBef>
              <a:spcAft>
                <a:spcPts val="0"/>
              </a:spcAft>
              <a:buSzPts val="1900"/>
              <a:buChar char="●"/>
            </a:pPr>
            <a:r>
              <a:rPr lang="en" sz="1900"/>
              <a:t>It is theorized that the shoulder joint requires external forces to assist with joint stabilization. </a:t>
            </a:r>
            <a:endParaRPr sz="1900"/>
          </a:p>
          <a:p>
            <a:pPr marL="457200" lvl="0" indent="-349250" algn="l" rtl="0">
              <a:lnSpc>
                <a:spcPct val="100000"/>
              </a:lnSpc>
              <a:spcBef>
                <a:spcPts val="0"/>
              </a:spcBef>
              <a:spcAft>
                <a:spcPts val="0"/>
              </a:spcAft>
              <a:buSzPts val="1900"/>
              <a:buChar char="●"/>
            </a:pPr>
            <a:r>
              <a:rPr lang="en" sz="1900"/>
              <a:t>The shoulder has a cuff of musculature (the rotator cuff) to assist in this stabilization. </a:t>
            </a:r>
            <a:endParaRPr sz="1900"/>
          </a:p>
          <a:p>
            <a:pPr marL="457200" lvl="0" indent="-349250" algn="l" rtl="0">
              <a:lnSpc>
                <a:spcPct val="100000"/>
              </a:lnSpc>
              <a:spcBef>
                <a:spcPts val="0"/>
              </a:spcBef>
              <a:spcAft>
                <a:spcPts val="0"/>
              </a:spcAft>
              <a:buSzPts val="1900"/>
              <a:buChar char="●"/>
            </a:pPr>
            <a:r>
              <a:rPr lang="en" sz="1900"/>
              <a:t>When the compressive forces provided by gravity are utilized in closed chain exercise, there is less need for the rotator cuff musculature to stabilize the shoulder joint. </a:t>
            </a:r>
            <a:endParaRPr sz="19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7"/>
          <p:cNvSpPr txBox="1">
            <a:spLocks noGrp="1"/>
          </p:cNvSpPr>
          <p:nvPr>
            <p:ph type="title"/>
          </p:nvPr>
        </p:nvSpPr>
        <p:spPr>
          <a:xfrm>
            <a:off x="819150" y="51645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60"/>
              <a:t>Why is open chain functional exercise for the upper extremity not advised?</a:t>
            </a:r>
            <a:endParaRPr sz="2860"/>
          </a:p>
        </p:txBody>
      </p:sp>
      <p:sp>
        <p:nvSpPr>
          <p:cNvPr id="343" name="Google Shape;343;p47"/>
          <p:cNvSpPr txBox="1">
            <a:spLocks noGrp="1"/>
          </p:cNvSpPr>
          <p:nvPr>
            <p:ph type="body" idx="1"/>
          </p:nvPr>
        </p:nvSpPr>
        <p:spPr>
          <a:xfrm>
            <a:off x="819150" y="1721400"/>
            <a:ext cx="7505700" cy="24480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0"/>
              </a:spcBef>
              <a:spcAft>
                <a:spcPts val="0"/>
              </a:spcAft>
              <a:buSzPts val="1900"/>
              <a:buChar char="●"/>
            </a:pPr>
            <a:r>
              <a:rPr lang="en" sz="1900"/>
              <a:t>Motion in an open chain, especially with load, places a great deal of stress on this rotator cuff musculature. </a:t>
            </a:r>
            <a:endParaRPr sz="1900"/>
          </a:p>
          <a:p>
            <a:pPr marL="914400" lvl="1" indent="-349250" algn="l" rtl="0">
              <a:lnSpc>
                <a:spcPct val="100000"/>
              </a:lnSpc>
              <a:spcBef>
                <a:spcPts val="0"/>
              </a:spcBef>
              <a:spcAft>
                <a:spcPts val="0"/>
              </a:spcAft>
              <a:buSzPts val="1900"/>
              <a:buChar char="○"/>
            </a:pPr>
            <a:r>
              <a:rPr lang="en" sz="1900"/>
              <a:t>Over time the rotator cuff wears out. </a:t>
            </a:r>
            <a:endParaRPr sz="1900"/>
          </a:p>
          <a:p>
            <a:pPr marL="457200" lvl="0" indent="-349250" algn="l" rtl="0">
              <a:lnSpc>
                <a:spcPct val="100000"/>
              </a:lnSpc>
              <a:spcBef>
                <a:spcPts val="0"/>
              </a:spcBef>
              <a:spcAft>
                <a:spcPts val="0"/>
              </a:spcAft>
              <a:buSzPts val="1900"/>
              <a:buChar char="●"/>
            </a:pPr>
            <a:r>
              <a:rPr lang="en" sz="1900"/>
              <a:t>As a result of this disruption, the rotator cuff is a major cause of pain and disability in modern life. </a:t>
            </a:r>
            <a:endParaRPr sz="1900"/>
          </a:p>
          <a:p>
            <a:pPr marL="457200" lvl="0" indent="-349250" algn="l" rtl="0">
              <a:lnSpc>
                <a:spcPct val="100000"/>
              </a:lnSpc>
              <a:spcBef>
                <a:spcPts val="0"/>
              </a:spcBef>
              <a:spcAft>
                <a:spcPts val="0"/>
              </a:spcAft>
              <a:buSzPts val="1900"/>
              <a:buChar char="●"/>
            </a:pPr>
            <a:r>
              <a:rPr lang="en" sz="1900"/>
              <a:t>Training the upper extremity musculature in a non-functional closed chain manner also helps to keep the joints of the upper extremity properly positioned. </a:t>
            </a:r>
            <a:endParaRPr sz="1900"/>
          </a:p>
          <a:p>
            <a:pPr marL="0" lvl="0" indent="0" algn="l" rtl="0">
              <a:spcBef>
                <a:spcPts val="0"/>
              </a:spcBef>
              <a:spcAft>
                <a:spcPts val="1200"/>
              </a:spcAft>
              <a:buNone/>
            </a:pPr>
            <a:endParaRPr sz="19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8"/>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Train functionally to...</a:t>
            </a:r>
            <a:endParaRPr/>
          </a:p>
        </p:txBody>
      </p:sp>
      <p:sp>
        <p:nvSpPr>
          <p:cNvPr id="349" name="Google Shape;349;p48"/>
          <p:cNvSpPr txBox="1">
            <a:spLocks noGrp="1"/>
          </p:cNvSpPr>
          <p:nvPr>
            <p:ph type="body" idx="1"/>
          </p:nvPr>
        </p:nvSpPr>
        <p:spPr>
          <a:xfrm>
            <a:off x="819150" y="1550700"/>
            <a:ext cx="7505700" cy="2448000"/>
          </a:xfrm>
          <a:prstGeom prst="rect">
            <a:avLst/>
          </a:prstGeom>
        </p:spPr>
        <p:txBody>
          <a:bodyPr spcFirstLastPara="1" wrap="square" lIns="91425" tIns="91425" rIns="91425" bIns="91425" anchor="t" anchorCtr="0">
            <a:normAutofit/>
          </a:bodyPr>
          <a:lstStyle/>
          <a:p>
            <a:pPr marL="457200" lvl="0" indent="-355600" algn="l" rtl="0">
              <a:lnSpc>
                <a:spcPct val="100000"/>
              </a:lnSpc>
              <a:spcBef>
                <a:spcPts val="0"/>
              </a:spcBef>
              <a:spcAft>
                <a:spcPts val="0"/>
              </a:spcAft>
              <a:buSzPts val="2000"/>
              <a:buChar char="●"/>
            </a:pPr>
            <a:r>
              <a:rPr lang="en"/>
              <a:t>I</a:t>
            </a:r>
            <a:r>
              <a:rPr lang="en" sz="2000"/>
              <a:t>mprove strength</a:t>
            </a:r>
            <a:endParaRPr/>
          </a:p>
          <a:p>
            <a:pPr marL="457200" lvl="0" indent="-355600" algn="l" rtl="0">
              <a:lnSpc>
                <a:spcPct val="100000"/>
              </a:lnSpc>
              <a:spcBef>
                <a:spcPts val="0"/>
              </a:spcBef>
              <a:spcAft>
                <a:spcPts val="0"/>
              </a:spcAft>
              <a:buSzPts val="2000"/>
              <a:buChar char="●"/>
            </a:pPr>
            <a:r>
              <a:rPr lang="en"/>
              <a:t>C</a:t>
            </a:r>
            <a:r>
              <a:rPr lang="en" sz="2000"/>
              <a:t>ause muscle hypertrophy</a:t>
            </a:r>
            <a:r>
              <a:rPr lang="en"/>
              <a:t> </a:t>
            </a:r>
            <a:endParaRPr/>
          </a:p>
          <a:p>
            <a:pPr marL="457200" lvl="0" indent="-355600" algn="l" rtl="0">
              <a:lnSpc>
                <a:spcPct val="100000"/>
              </a:lnSpc>
              <a:spcBef>
                <a:spcPts val="0"/>
              </a:spcBef>
              <a:spcAft>
                <a:spcPts val="0"/>
              </a:spcAft>
              <a:buSzPts val="2000"/>
              <a:buChar char="●"/>
            </a:pPr>
            <a:r>
              <a:rPr lang="en"/>
              <a:t>P</a:t>
            </a:r>
            <a:r>
              <a:rPr lang="en" sz="2000"/>
              <a:t>rovide superior protection from injury. </a:t>
            </a:r>
            <a:endParaRPr sz="2000"/>
          </a:p>
          <a:p>
            <a:pPr marL="457200" lvl="0" indent="-355600" algn="l" rtl="0">
              <a:lnSpc>
                <a:spcPct val="100000"/>
              </a:lnSpc>
              <a:spcBef>
                <a:spcPts val="0"/>
              </a:spcBef>
              <a:spcAft>
                <a:spcPts val="0"/>
              </a:spcAft>
              <a:buSzPts val="2000"/>
              <a:buChar char="●"/>
            </a:pPr>
            <a:r>
              <a:rPr lang="en" sz="2000" i="1"/>
              <a:t>Due to the multi-joint nature of most of the exercises, training functionally has a greater metabolic cost.</a:t>
            </a:r>
            <a:endParaRPr sz="2000"/>
          </a:p>
          <a:p>
            <a:pPr marL="0" lvl="0" indent="0" algn="l" rtl="0">
              <a:spcBef>
                <a:spcPts val="0"/>
              </a:spcBef>
              <a:spcAft>
                <a:spcPts val="1200"/>
              </a:spcAft>
              <a:buNone/>
            </a:pPr>
            <a:endParaRPr sz="20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3B342-09B8-EA01-2487-3B300C0707F4}"/>
              </a:ext>
            </a:extLst>
          </p:cNvPr>
          <p:cNvSpPr>
            <a:spLocks noGrp="1"/>
          </p:cNvSpPr>
          <p:nvPr>
            <p:ph type="title"/>
          </p:nvPr>
        </p:nvSpPr>
        <p:spPr/>
        <p:txBody>
          <a:bodyPr/>
          <a:lstStyle/>
          <a:p>
            <a:r>
              <a:rPr lang="en-US"/>
              <a:t>Clinic Examples</a:t>
            </a:r>
          </a:p>
        </p:txBody>
      </p:sp>
    </p:spTree>
    <p:extLst>
      <p:ext uri="{BB962C8B-B14F-4D97-AF65-F5344CB8AC3E}">
        <p14:creationId xmlns:p14="http://schemas.microsoft.com/office/powerpoint/2010/main" val="2662569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A7D02-6EEB-6D9B-E1AD-07013F3A7CD0}"/>
              </a:ext>
            </a:extLst>
          </p:cNvPr>
          <p:cNvSpPr>
            <a:spLocks noGrp="1"/>
          </p:cNvSpPr>
          <p:nvPr>
            <p:ph type="ctrTitle"/>
          </p:nvPr>
        </p:nvSpPr>
        <p:spPr/>
        <p:txBody>
          <a:bodyPr/>
          <a:lstStyle/>
          <a:p>
            <a:r>
              <a:rPr lang="en-US"/>
              <a:t>Exercise Programming Templates</a:t>
            </a:r>
          </a:p>
        </p:txBody>
      </p:sp>
      <p:sp>
        <p:nvSpPr>
          <p:cNvPr id="3" name="Subtitle 2">
            <a:extLst>
              <a:ext uri="{FF2B5EF4-FFF2-40B4-BE49-F238E27FC236}">
                <a16:creationId xmlns:a16="http://schemas.microsoft.com/office/drawing/2014/main" id="{88061886-DAAF-8020-B637-3C6F7CE30EF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470234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B6DC2-0503-0AFA-A38F-A7642A92F038}"/>
              </a:ext>
            </a:extLst>
          </p:cNvPr>
          <p:cNvSpPr>
            <a:spLocks noGrp="1"/>
          </p:cNvSpPr>
          <p:nvPr>
            <p:ph type="title"/>
          </p:nvPr>
        </p:nvSpPr>
        <p:spPr>
          <a:xfrm>
            <a:off x="4714876" y="467475"/>
            <a:ext cx="3895727" cy="954600"/>
          </a:xfrm>
        </p:spPr>
        <p:txBody>
          <a:bodyPr>
            <a:normAutofit fontScale="90000"/>
          </a:bodyPr>
          <a:lstStyle/>
          <a:p>
            <a:r>
              <a:rPr lang="en-US"/>
              <a:t>Connective Tissue + Hypertrophy Phases</a:t>
            </a:r>
          </a:p>
        </p:txBody>
      </p:sp>
      <p:sp>
        <p:nvSpPr>
          <p:cNvPr id="3" name="Text Placeholder 2">
            <a:extLst>
              <a:ext uri="{FF2B5EF4-FFF2-40B4-BE49-F238E27FC236}">
                <a16:creationId xmlns:a16="http://schemas.microsoft.com/office/drawing/2014/main" id="{14451114-87A6-7A0E-1E43-05DE612E8CA1}"/>
              </a:ext>
            </a:extLst>
          </p:cNvPr>
          <p:cNvSpPr>
            <a:spLocks noGrp="1"/>
          </p:cNvSpPr>
          <p:nvPr>
            <p:ph type="body" idx="1"/>
          </p:nvPr>
        </p:nvSpPr>
        <p:spPr>
          <a:xfrm>
            <a:off x="4714877" y="1750725"/>
            <a:ext cx="3895727" cy="2448000"/>
          </a:xfrm>
        </p:spPr>
        <p:txBody>
          <a:bodyPr/>
          <a:lstStyle/>
          <a:p>
            <a:endParaRPr lang="en-US"/>
          </a:p>
        </p:txBody>
      </p:sp>
      <p:pic>
        <p:nvPicPr>
          <p:cNvPr id="5" name="Picture 4">
            <a:extLst>
              <a:ext uri="{FF2B5EF4-FFF2-40B4-BE49-F238E27FC236}">
                <a16:creationId xmlns:a16="http://schemas.microsoft.com/office/drawing/2014/main" id="{383EA91A-0B73-2AB9-B50E-884E9E433BEF}"/>
              </a:ext>
            </a:extLst>
          </p:cNvPr>
          <p:cNvPicPr>
            <a:picLocks noChangeAspect="1"/>
          </p:cNvPicPr>
          <p:nvPr/>
        </p:nvPicPr>
        <p:blipFill>
          <a:blip r:embed="rId2"/>
          <a:stretch>
            <a:fillRect/>
          </a:stretch>
        </p:blipFill>
        <p:spPr>
          <a:xfrm>
            <a:off x="123739" y="91847"/>
            <a:ext cx="4305386" cy="5051653"/>
          </a:xfrm>
          <a:prstGeom prst="rect">
            <a:avLst/>
          </a:prstGeom>
        </p:spPr>
      </p:pic>
    </p:spTree>
    <p:extLst>
      <p:ext uri="{BB962C8B-B14F-4D97-AF65-F5344CB8AC3E}">
        <p14:creationId xmlns:p14="http://schemas.microsoft.com/office/powerpoint/2010/main" val="1842638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a:spLocks noGrp="1"/>
          </p:cNvSpPr>
          <p:nvPr>
            <p:ph type="body" idx="1"/>
          </p:nvPr>
        </p:nvSpPr>
        <p:spPr>
          <a:xfrm>
            <a:off x="3045600" y="1943225"/>
            <a:ext cx="3052800" cy="1776000"/>
          </a:xfrm>
          <a:prstGeom prst="rect">
            <a:avLst/>
          </a:prstGeom>
        </p:spPr>
        <p:txBody>
          <a:bodyPr spcFirstLastPara="1" wrap="square" lIns="91425" tIns="91425" rIns="91425" bIns="91425" anchor="t" anchorCtr="0">
            <a:normAutofit/>
          </a:bodyPr>
          <a:lstStyle/>
          <a:p>
            <a:pPr marL="457200" lvl="0" indent="-419100" algn="l" rtl="0">
              <a:lnSpc>
                <a:spcPct val="100000"/>
              </a:lnSpc>
              <a:spcBef>
                <a:spcPts val="0"/>
              </a:spcBef>
              <a:spcAft>
                <a:spcPts val="0"/>
              </a:spcAft>
              <a:buSzPts val="3000"/>
              <a:buFont typeface="Proxima Nova Semibold"/>
              <a:buAutoNum type="arabicPeriod"/>
            </a:pPr>
            <a:r>
              <a:rPr lang="en" sz="3000" i="1">
                <a:latin typeface="Proxima Nova Semibold"/>
                <a:ea typeface="Proxima Nova Semibold"/>
                <a:cs typeface="Proxima Nova Semibold"/>
                <a:sym typeface="Proxima Nova Semibold"/>
              </a:rPr>
              <a:t>Specificity </a:t>
            </a:r>
            <a:endParaRPr sz="3000">
              <a:latin typeface="Proxima Nova Semibold"/>
              <a:ea typeface="Proxima Nova Semibold"/>
              <a:cs typeface="Proxima Nova Semibold"/>
              <a:sym typeface="Proxima Nova Semibold"/>
            </a:endParaRPr>
          </a:p>
          <a:p>
            <a:pPr marL="457200" lvl="0" indent="-419100" algn="l" rtl="0">
              <a:lnSpc>
                <a:spcPct val="100000"/>
              </a:lnSpc>
              <a:spcBef>
                <a:spcPts val="0"/>
              </a:spcBef>
              <a:spcAft>
                <a:spcPts val="0"/>
              </a:spcAft>
              <a:buSzPts val="3000"/>
              <a:buFont typeface="Proxima Nova Semibold"/>
              <a:buAutoNum type="arabicPeriod"/>
            </a:pPr>
            <a:r>
              <a:rPr lang="en" sz="3000" i="1">
                <a:latin typeface="Proxima Nova Semibold"/>
                <a:ea typeface="Proxima Nova Semibold"/>
                <a:cs typeface="Proxima Nova Semibold"/>
                <a:sym typeface="Proxima Nova Semibold"/>
              </a:rPr>
              <a:t>Overload</a:t>
            </a:r>
            <a:endParaRPr sz="3000">
              <a:latin typeface="Proxima Nova Semibold"/>
              <a:ea typeface="Proxima Nova Semibold"/>
              <a:cs typeface="Proxima Nova Semibold"/>
              <a:sym typeface="Proxima Nova Semibold"/>
            </a:endParaRPr>
          </a:p>
          <a:p>
            <a:pPr marL="457200" lvl="0" indent="-419100" algn="l" rtl="0">
              <a:lnSpc>
                <a:spcPct val="100000"/>
              </a:lnSpc>
              <a:spcBef>
                <a:spcPts val="0"/>
              </a:spcBef>
              <a:spcAft>
                <a:spcPts val="0"/>
              </a:spcAft>
              <a:buSzPts val="3000"/>
              <a:buFont typeface="Proxima Nova Semibold"/>
              <a:buAutoNum type="arabicPeriod"/>
            </a:pPr>
            <a:r>
              <a:rPr lang="en" sz="3000" i="1">
                <a:latin typeface="Proxima Nova Semibold"/>
                <a:ea typeface="Proxima Nova Semibold"/>
                <a:cs typeface="Proxima Nova Semibold"/>
                <a:sym typeface="Proxima Nova Semibold"/>
              </a:rPr>
              <a:t>Progression</a:t>
            </a:r>
            <a:endParaRPr sz="3000">
              <a:latin typeface="Proxima Nova Semibold"/>
              <a:ea typeface="Proxima Nova Semibold"/>
              <a:cs typeface="Proxima Nova Semibold"/>
              <a:sym typeface="Proxima Nova Semibold"/>
            </a:endParaRPr>
          </a:p>
        </p:txBody>
      </p:sp>
      <p:sp>
        <p:nvSpPr>
          <p:cNvPr id="147" name="Google Shape;147;p16"/>
          <p:cNvSpPr txBox="1">
            <a:spLocks noGrp="1"/>
          </p:cNvSpPr>
          <p:nvPr>
            <p:ph type="title"/>
          </p:nvPr>
        </p:nvSpPr>
        <p:spPr>
          <a:xfrm>
            <a:off x="2042400" y="936725"/>
            <a:ext cx="5059200" cy="751800"/>
          </a:xfrm>
          <a:prstGeom prst="rect">
            <a:avLst/>
          </a:prstGeom>
          <a:solidFill>
            <a:srgbClr val="EFEFEF"/>
          </a:solidFill>
          <a:ln w="28575" cap="flat" cmpd="sng">
            <a:solidFill>
              <a:srgbClr val="073763"/>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359">
                <a:solidFill>
                  <a:srgbClr val="00B050"/>
                </a:solidFill>
              </a:rPr>
              <a:t>Exercise Principles</a:t>
            </a:r>
            <a:endParaRPr sz="3359">
              <a:solidFill>
                <a:srgbClr val="00B05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B69DB-B414-654E-BB41-2910C3D87F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31F611-A032-3B8E-1493-A9FC75283A8B}"/>
              </a:ext>
            </a:extLst>
          </p:cNvPr>
          <p:cNvSpPr>
            <a:spLocks noGrp="1"/>
          </p:cNvSpPr>
          <p:nvPr>
            <p:ph type="title"/>
          </p:nvPr>
        </p:nvSpPr>
        <p:spPr>
          <a:xfrm>
            <a:off x="220889" y="286500"/>
            <a:ext cx="7105653" cy="954600"/>
          </a:xfrm>
        </p:spPr>
        <p:txBody>
          <a:bodyPr>
            <a:normAutofit/>
          </a:bodyPr>
          <a:lstStyle/>
          <a:p>
            <a:r>
              <a:rPr lang="en-US"/>
              <a:t>High Volume Overspeed Phase</a:t>
            </a:r>
          </a:p>
        </p:txBody>
      </p:sp>
      <p:pic>
        <p:nvPicPr>
          <p:cNvPr id="4" name="Picture 3">
            <a:extLst>
              <a:ext uri="{FF2B5EF4-FFF2-40B4-BE49-F238E27FC236}">
                <a16:creationId xmlns:a16="http://schemas.microsoft.com/office/drawing/2014/main" id="{0591FAA3-5E74-6715-1BCE-3DAB78C83087}"/>
              </a:ext>
            </a:extLst>
          </p:cNvPr>
          <p:cNvPicPr>
            <a:picLocks noChangeAspect="1"/>
          </p:cNvPicPr>
          <p:nvPr/>
        </p:nvPicPr>
        <p:blipFill>
          <a:blip r:embed="rId2"/>
          <a:stretch>
            <a:fillRect/>
          </a:stretch>
        </p:blipFill>
        <p:spPr>
          <a:xfrm>
            <a:off x="186575" y="964251"/>
            <a:ext cx="5855905" cy="4020948"/>
          </a:xfrm>
          <a:prstGeom prst="rect">
            <a:avLst/>
          </a:prstGeom>
        </p:spPr>
      </p:pic>
      <p:sp>
        <p:nvSpPr>
          <p:cNvPr id="6" name="Title 1">
            <a:extLst>
              <a:ext uri="{FF2B5EF4-FFF2-40B4-BE49-F238E27FC236}">
                <a16:creationId xmlns:a16="http://schemas.microsoft.com/office/drawing/2014/main" id="{BCDF30B0-135A-E8FA-7773-90661BFEBF0F}"/>
              </a:ext>
            </a:extLst>
          </p:cNvPr>
          <p:cNvSpPr txBox="1">
            <a:spLocks/>
          </p:cNvSpPr>
          <p:nvPr/>
        </p:nvSpPr>
        <p:spPr>
          <a:xfrm>
            <a:off x="6288073" y="1095456"/>
            <a:ext cx="2309827" cy="1057194"/>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3400"/>
              <a:buFont typeface="Proxima Nova Semibold"/>
              <a:buNone/>
              <a:defRPr sz="3400" b="0" i="0" u="none" strike="noStrike" cap="none">
                <a:solidFill>
                  <a:srgbClr val="434343"/>
                </a:solidFill>
                <a:latin typeface="Proxima Nova Semibold"/>
                <a:ea typeface="Proxima Nova Semibold"/>
                <a:cs typeface="Proxima Nova Semibold"/>
                <a:sym typeface="Proxima Nova Semibold"/>
              </a:defRPr>
            </a:lvl1pPr>
            <a:lvl2pPr marR="0" lvl="1"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9pPr>
          </a:lstStyle>
          <a:p>
            <a:pPr marL="285750" indent="-285750">
              <a:buFont typeface="Arial" panose="020B0604020202020204" pitchFamily="34" charset="0"/>
              <a:buChar char="•"/>
            </a:pPr>
            <a:r>
              <a:rPr lang="en-US" sz="1800"/>
              <a:t>Start at your true 20 RM and offload from there</a:t>
            </a:r>
          </a:p>
        </p:txBody>
      </p:sp>
    </p:spTree>
    <p:extLst>
      <p:ext uri="{BB962C8B-B14F-4D97-AF65-F5344CB8AC3E}">
        <p14:creationId xmlns:p14="http://schemas.microsoft.com/office/powerpoint/2010/main" val="28034969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33C16-1FCB-EF4C-5A28-D1BD61C82D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6BA228-44D7-25EB-5C30-809FD1CFCDB5}"/>
              </a:ext>
            </a:extLst>
          </p:cNvPr>
          <p:cNvSpPr>
            <a:spLocks noGrp="1"/>
          </p:cNvSpPr>
          <p:nvPr>
            <p:ph type="title"/>
          </p:nvPr>
        </p:nvSpPr>
        <p:spPr>
          <a:xfrm>
            <a:off x="819125" y="265330"/>
            <a:ext cx="7505700" cy="954600"/>
          </a:xfrm>
        </p:spPr>
        <p:txBody>
          <a:bodyPr>
            <a:normAutofit fontScale="90000"/>
          </a:bodyPr>
          <a:lstStyle/>
          <a:p>
            <a:pPr algn="ctr"/>
            <a:r>
              <a:rPr lang="en-US"/>
              <a:t>High Volume Overspeed Phase Cont.</a:t>
            </a:r>
            <a:br>
              <a:rPr lang="en-US"/>
            </a:br>
            <a:r>
              <a:rPr lang="en-US"/>
              <a:t>20 RM &amp; Max Baseline Movement Speed</a:t>
            </a:r>
          </a:p>
        </p:txBody>
      </p:sp>
      <p:sp>
        <p:nvSpPr>
          <p:cNvPr id="3" name="Text Placeholder 2">
            <a:extLst>
              <a:ext uri="{FF2B5EF4-FFF2-40B4-BE49-F238E27FC236}">
                <a16:creationId xmlns:a16="http://schemas.microsoft.com/office/drawing/2014/main" id="{653B4F36-537C-C463-EBB8-B7000540470A}"/>
              </a:ext>
            </a:extLst>
          </p:cNvPr>
          <p:cNvSpPr>
            <a:spLocks noGrp="1"/>
          </p:cNvSpPr>
          <p:nvPr>
            <p:ph type="body" idx="1"/>
          </p:nvPr>
        </p:nvSpPr>
        <p:spPr>
          <a:xfrm>
            <a:off x="819125" y="1219930"/>
            <a:ext cx="7505700" cy="3519219"/>
          </a:xfrm>
        </p:spPr>
        <p:txBody>
          <a:bodyPr>
            <a:normAutofit/>
          </a:bodyPr>
          <a:lstStyle/>
          <a:p>
            <a:pPr marL="101600" indent="0">
              <a:buNone/>
            </a:pPr>
            <a:r>
              <a:rPr lang="en-US" b="1"/>
              <a:t>Example </a:t>
            </a:r>
          </a:p>
          <a:p>
            <a:endParaRPr lang="en-US"/>
          </a:p>
          <a:p>
            <a:endParaRPr lang="en-US"/>
          </a:p>
        </p:txBody>
      </p:sp>
      <p:pic>
        <p:nvPicPr>
          <p:cNvPr id="5" name="Picture 4">
            <a:extLst>
              <a:ext uri="{FF2B5EF4-FFF2-40B4-BE49-F238E27FC236}">
                <a16:creationId xmlns:a16="http://schemas.microsoft.com/office/drawing/2014/main" id="{ECDC39CF-5067-093F-C57B-4A3C5E380228}"/>
              </a:ext>
            </a:extLst>
          </p:cNvPr>
          <p:cNvPicPr>
            <a:picLocks noChangeAspect="1"/>
          </p:cNvPicPr>
          <p:nvPr/>
        </p:nvPicPr>
        <p:blipFill>
          <a:blip r:embed="rId2"/>
          <a:stretch>
            <a:fillRect/>
          </a:stretch>
        </p:blipFill>
        <p:spPr>
          <a:xfrm>
            <a:off x="1150955" y="1859898"/>
            <a:ext cx="7078063" cy="1971950"/>
          </a:xfrm>
          <a:prstGeom prst="rect">
            <a:avLst/>
          </a:prstGeom>
        </p:spPr>
      </p:pic>
    </p:spTree>
    <p:extLst>
      <p:ext uri="{BB962C8B-B14F-4D97-AF65-F5344CB8AC3E}">
        <p14:creationId xmlns:p14="http://schemas.microsoft.com/office/powerpoint/2010/main" val="32455296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0C30A-C408-9284-E3A9-ED5335E3A0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75646A-2167-5F68-E2AF-D7D54611F652}"/>
              </a:ext>
            </a:extLst>
          </p:cNvPr>
          <p:cNvSpPr>
            <a:spLocks noGrp="1"/>
          </p:cNvSpPr>
          <p:nvPr>
            <p:ph type="title"/>
          </p:nvPr>
        </p:nvSpPr>
        <p:spPr>
          <a:xfrm>
            <a:off x="4714876" y="467475"/>
            <a:ext cx="3895727" cy="954600"/>
          </a:xfrm>
        </p:spPr>
        <p:txBody>
          <a:bodyPr>
            <a:normAutofit/>
          </a:bodyPr>
          <a:lstStyle/>
          <a:p>
            <a:r>
              <a:rPr lang="en-US"/>
              <a:t>Standard Examples</a:t>
            </a:r>
          </a:p>
        </p:txBody>
      </p:sp>
      <p:sp>
        <p:nvSpPr>
          <p:cNvPr id="3" name="Text Placeholder 2">
            <a:extLst>
              <a:ext uri="{FF2B5EF4-FFF2-40B4-BE49-F238E27FC236}">
                <a16:creationId xmlns:a16="http://schemas.microsoft.com/office/drawing/2014/main" id="{861E2604-7CE7-E726-2C63-9B82B6E8509E}"/>
              </a:ext>
            </a:extLst>
          </p:cNvPr>
          <p:cNvSpPr>
            <a:spLocks noGrp="1"/>
          </p:cNvSpPr>
          <p:nvPr>
            <p:ph type="body" idx="1"/>
          </p:nvPr>
        </p:nvSpPr>
        <p:spPr>
          <a:xfrm>
            <a:off x="4714877" y="1750725"/>
            <a:ext cx="3895727" cy="2448000"/>
          </a:xfrm>
        </p:spPr>
        <p:txBody>
          <a:bodyPr/>
          <a:lstStyle/>
          <a:p>
            <a:endParaRPr lang="en-US"/>
          </a:p>
        </p:txBody>
      </p:sp>
      <p:pic>
        <p:nvPicPr>
          <p:cNvPr id="6" name="Picture 5">
            <a:extLst>
              <a:ext uri="{FF2B5EF4-FFF2-40B4-BE49-F238E27FC236}">
                <a16:creationId xmlns:a16="http://schemas.microsoft.com/office/drawing/2014/main" id="{DD25832E-BC20-1C04-BA8A-A61746DC2CDD}"/>
              </a:ext>
            </a:extLst>
          </p:cNvPr>
          <p:cNvPicPr>
            <a:picLocks noChangeAspect="1"/>
          </p:cNvPicPr>
          <p:nvPr/>
        </p:nvPicPr>
        <p:blipFill>
          <a:blip r:embed="rId2"/>
          <a:stretch>
            <a:fillRect/>
          </a:stretch>
        </p:blipFill>
        <p:spPr>
          <a:xfrm>
            <a:off x="101514" y="142776"/>
            <a:ext cx="4327610" cy="4936437"/>
          </a:xfrm>
          <a:prstGeom prst="rect">
            <a:avLst/>
          </a:prstGeom>
        </p:spPr>
      </p:pic>
    </p:spTree>
    <p:extLst>
      <p:ext uri="{BB962C8B-B14F-4D97-AF65-F5344CB8AC3E}">
        <p14:creationId xmlns:p14="http://schemas.microsoft.com/office/powerpoint/2010/main" val="42614122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6B2E0-C3A3-C926-8615-45BC7D13DD2A}"/>
              </a:ext>
            </a:extLst>
          </p:cNvPr>
          <p:cNvSpPr>
            <a:spLocks noGrp="1"/>
          </p:cNvSpPr>
          <p:nvPr>
            <p:ph type="ctrTitle"/>
          </p:nvPr>
        </p:nvSpPr>
        <p:spPr/>
        <p:txBody>
          <a:bodyPr/>
          <a:lstStyle/>
          <a:p>
            <a:r>
              <a:rPr lang="en-US"/>
              <a:t>Evaluation Templates</a:t>
            </a:r>
          </a:p>
        </p:txBody>
      </p:sp>
      <p:sp>
        <p:nvSpPr>
          <p:cNvPr id="3" name="Subtitle 2">
            <a:extLst>
              <a:ext uri="{FF2B5EF4-FFF2-40B4-BE49-F238E27FC236}">
                <a16:creationId xmlns:a16="http://schemas.microsoft.com/office/drawing/2014/main" id="{7F5C6FEC-86F1-9CBA-1ACD-B4CA5F71C97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715824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93D4B-F60A-C7E7-A73B-67802AF3E6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95B3ED-A7A3-2E84-7A28-80CBEE73F82E}"/>
              </a:ext>
            </a:extLst>
          </p:cNvPr>
          <p:cNvSpPr>
            <a:spLocks noGrp="1"/>
          </p:cNvSpPr>
          <p:nvPr>
            <p:ph type="title"/>
          </p:nvPr>
        </p:nvSpPr>
        <p:spPr>
          <a:xfrm>
            <a:off x="4714876" y="467475"/>
            <a:ext cx="3895727" cy="954600"/>
          </a:xfrm>
        </p:spPr>
        <p:txBody>
          <a:bodyPr>
            <a:normAutofit/>
          </a:bodyPr>
          <a:lstStyle/>
          <a:p>
            <a:r>
              <a:rPr lang="en-US" dirty="0"/>
              <a:t>Standard Examples</a:t>
            </a:r>
          </a:p>
        </p:txBody>
      </p:sp>
      <p:sp>
        <p:nvSpPr>
          <p:cNvPr id="3" name="Text Placeholder 2">
            <a:extLst>
              <a:ext uri="{FF2B5EF4-FFF2-40B4-BE49-F238E27FC236}">
                <a16:creationId xmlns:a16="http://schemas.microsoft.com/office/drawing/2014/main" id="{272941CF-A9AD-1953-41F2-8D58A322E191}"/>
              </a:ext>
            </a:extLst>
          </p:cNvPr>
          <p:cNvSpPr>
            <a:spLocks noGrp="1"/>
          </p:cNvSpPr>
          <p:nvPr>
            <p:ph type="body" idx="1"/>
          </p:nvPr>
        </p:nvSpPr>
        <p:spPr>
          <a:xfrm>
            <a:off x="4714877" y="1750725"/>
            <a:ext cx="3895727" cy="2448000"/>
          </a:xfrm>
        </p:spPr>
        <p:txBody>
          <a:bodyPr/>
          <a:lstStyle/>
          <a:p>
            <a:r>
              <a:rPr lang="en-US" dirty="0"/>
              <a:t>Abbreviated exam form</a:t>
            </a:r>
          </a:p>
        </p:txBody>
      </p:sp>
      <p:pic>
        <p:nvPicPr>
          <p:cNvPr id="5" name="Picture 4">
            <a:extLst>
              <a:ext uri="{FF2B5EF4-FFF2-40B4-BE49-F238E27FC236}">
                <a16:creationId xmlns:a16="http://schemas.microsoft.com/office/drawing/2014/main" id="{E23ABA43-69A0-0192-AA1F-DE57860FB244}"/>
              </a:ext>
            </a:extLst>
          </p:cNvPr>
          <p:cNvPicPr>
            <a:picLocks noChangeAspect="1"/>
          </p:cNvPicPr>
          <p:nvPr/>
        </p:nvPicPr>
        <p:blipFill>
          <a:blip r:embed="rId2"/>
          <a:stretch>
            <a:fillRect/>
          </a:stretch>
        </p:blipFill>
        <p:spPr>
          <a:xfrm>
            <a:off x="180906" y="0"/>
            <a:ext cx="4391094" cy="5143500"/>
          </a:xfrm>
          <a:prstGeom prst="rect">
            <a:avLst/>
          </a:prstGeom>
        </p:spPr>
      </p:pic>
    </p:spTree>
    <p:extLst>
      <p:ext uri="{BB962C8B-B14F-4D97-AF65-F5344CB8AC3E}">
        <p14:creationId xmlns:p14="http://schemas.microsoft.com/office/powerpoint/2010/main" val="30628794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9C078-6198-319D-1D31-A8AC78F79830}"/>
            </a:ext>
          </a:extLst>
        </p:cNvPr>
        <p:cNvGrpSpPr/>
        <p:nvPr/>
      </p:nvGrpSpPr>
      <p:grpSpPr>
        <a:xfrm>
          <a:off x="0" y="0"/>
          <a:ext cx="0" cy="0"/>
          <a:chOff x="0" y="0"/>
          <a:chExt cx="0" cy="0"/>
        </a:xfrm>
      </p:grpSpPr>
      <p:sp>
        <p:nvSpPr>
          <p:cNvPr id="7" name="Text Placeholder 2">
            <a:extLst>
              <a:ext uri="{FF2B5EF4-FFF2-40B4-BE49-F238E27FC236}">
                <a16:creationId xmlns:a16="http://schemas.microsoft.com/office/drawing/2014/main" id="{92683411-8179-0F7F-7F32-2E90C8896DFC}"/>
              </a:ext>
            </a:extLst>
          </p:cNvPr>
          <p:cNvSpPr txBox="1">
            <a:spLocks/>
          </p:cNvSpPr>
          <p:nvPr/>
        </p:nvSpPr>
        <p:spPr>
          <a:xfrm>
            <a:off x="758825" y="1335087"/>
            <a:ext cx="7626350" cy="2473325"/>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pPr marL="0" indent="0">
              <a:lnSpc>
                <a:spcPct val="100000"/>
              </a:lnSpc>
              <a:buFont typeface="Calibri"/>
              <a:buNone/>
            </a:pPr>
            <a:r>
              <a:rPr lang="en-US" b="1">
                <a:solidFill>
                  <a:schemeClr val="tx2">
                    <a:lumMod val="10000"/>
                  </a:schemeClr>
                </a:solidFill>
              </a:rPr>
              <a:t>Confidential and Proprietary Information</a:t>
            </a:r>
            <a:endParaRPr lang="en-US">
              <a:solidFill>
                <a:schemeClr val="tx2">
                  <a:lumMod val="10000"/>
                </a:schemeClr>
              </a:solidFill>
            </a:endParaRPr>
          </a:p>
          <a:p>
            <a:pPr marL="0" indent="0">
              <a:lnSpc>
                <a:spcPct val="100000"/>
              </a:lnSpc>
              <a:buFont typeface="Calibri"/>
              <a:buNone/>
            </a:pPr>
            <a:endParaRPr lang="en-US" b="1">
              <a:solidFill>
                <a:schemeClr val="tx2">
                  <a:lumMod val="10000"/>
                </a:schemeClr>
              </a:solidFill>
            </a:endParaRPr>
          </a:p>
          <a:p>
            <a:pPr marL="0" indent="0">
              <a:lnSpc>
                <a:spcPct val="100000"/>
              </a:lnSpc>
              <a:buFont typeface="Calibri"/>
              <a:buNone/>
            </a:pPr>
            <a:r>
              <a:rPr lang="en-US">
                <a:solidFill>
                  <a:schemeClr val="tx2">
                    <a:lumMod val="10000"/>
                  </a:schemeClr>
                </a:solidFill>
              </a:rPr>
              <a:t>The concepts presented in this presentation are the proprietary intellectual property of CKC Systems LLC. These materials are intended solely for informational purposes and may not be reproduced, distributed, or disclosed without the express written consent of CKC Systems LLC.</a:t>
            </a:r>
          </a:p>
          <a:p>
            <a:pPr marL="0" indent="0">
              <a:lnSpc>
                <a:spcPct val="100000"/>
              </a:lnSpc>
              <a:buFont typeface="Calibri"/>
              <a:buNone/>
            </a:pPr>
            <a:endParaRPr lang="en-US">
              <a:solidFill>
                <a:schemeClr val="tx2">
                  <a:lumMod val="10000"/>
                </a:schemeClr>
              </a:solidFill>
            </a:endParaRPr>
          </a:p>
          <a:p>
            <a:pPr marL="0" indent="0">
              <a:lnSpc>
                <a:spcPct val="100000"/>
              </a:lnSpc>
              <a:buFont typeface="Calibri"/>
              <a:buNone/>
            </a:pPr>
            <a:r>
              <a:rPr lang="en-US">
                <a:solidFill>
                  <a:schemeClr val="tx2">
                    <a:lumMod val="10000"/>
                  </a:schemeClr>
                </a:solidFill>
              </a:rPr>
              <a:t>For more information, visit </a:t>
            </a:r>
            <a:r>
              <a:rPr lang="en-US" b="1">
                <a:solidFill>
                  <a:schemeClr val="tx2">
                    <a:lumMod val="10000"/>
                  </a:schemeClr>
                </a:solidFill>
                <a:hlinkClick r:id="rId2">
                  <a:extLst>
                    <a:ext uri="{A12FA001-AC4F-418D-AE19-62706E023703}">
                      <ahyp:hlinkClr xmlns:ahyp="http://schemas.microsoft.com/office/drawing/2018/hyperlinkcolor" val="tx"/>
                    </a:ext>
                  </a:extLst>
                </a:hlinkClick>
              </a:rPr>
              <a:t>www.ckcfitness.com</a:t>
            </a:r>
            <a:endParaRPr lang="en-US">
              <a:solidFill>
                <a:schemeClr val="tx2">
                  <a:lumMod val="10000"/>
                </a:schemeClr>
              </a:solidFill>
              <a:hlinkClick r:id="rId2">
                <a:extLst>
                  <a:ext uri="{A12FA001-AC4F-418D-AE19-62706E023703}">
                    <ahyp:hlinkClr xmlns:ahyp="http://schemas.microsoft.com/office/drawing/2018/hyperlinkcolor" val="tx"/>
                  </a:ext>
                </a:extLst>
              </a:hlinkClick>
            </a:endParaRPr>
          </a:p>
          <a:p>
            <a:pPr marL="0" indent="0">
              <a:lnSpc>
                <a:spcPct val="100000"/>
              </a:lnSpc>
              <a:buFont typeface="Calibri"/>
              <a:buNone/>
            </a:pPr>
            <a:endParaRPr lang="en-US" b="1">
              <a:solidFill>
                <a:schemeClr val="tx2">
                  <a:lumMod val="10000"/>
                </a:schemeClr>
              </a:solidFill>
            </a:endParaRPr>
          </a:p>
          <a:p>
            <a:pPr marL="0" indent="0">
              <a:lnSpc>
                <a:spcPct val="100000"/>
              </a:lnSpc>
              <a:buFont typeface="Calibri"/>
              <a:buNone/>
            </a:pPr>
            <a:r>
              <a:rPr lang="en-US" b="1">
                <a:solidFill>
                  <a:schemeClr val="tx2">
                    <a:lumMod val="10000"/>
                  </a:schemeClr>
                </a:solidFill>
              </a:rPr>
              <a:t>© 2025 CKC Systems LLC. All rights reserved</a:t>
            </a:r>
            <a:endParaRPr lang="en-US">
              <a:solidFill>
                <a:schemeClr val="tx2">
                  <a:lumMod val="10000"/>
                </a:schemeClr>
              </a:solidFill>
            </a:endParaRPr>
          </a:p>
        </p:txBody>
      </p:sp>
    </p:spTree>
    <p:extLst>
      <p:ext uri="{BB962C8B-B14F-4D97-AF65-F5344CB8AC3E}">
        <p14:creationId xmlns:p14="http://schemas.microsoft.com/office/powerpoint/2010/main" val="3895374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7"/>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Specificity Principle </a:t>
            </a:r>
            <a:endParaRPr/>
          </a:p>
        </p:txBody>
      </p:sp>
      <p:sp>
        <p:nvSpPr>
          <p:cNvPr id="153" name="Google Shape;153;p17"/>
          <p:cNvSpPr txBox="1">
            <a:spLocks noGrp="1"/>
          </p:cNvSpPr>
          <p:nvPr>
            <p:ph type="body" idx="1"/>
          </p:nvPr>
        </p:nvSpPr>
        <p:spPr>
          <a:xfrm>
            <a:off x="819150" y="1550700"/>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b="1" i="1"/>
              <a:t>States that exercises performed in a training routine should closely mimic the movements associated with the activity/sport you wish to improve</a:t>
            </a:r>
            <a:endParaRPr sz="1800" b="1" i="1"/>
          </a:p>
          <a:p>
            <a:pPr marL="457200" lvl="0" indent="-342900" algn="l" rtl="0">
              <a:spcBef>
                <a:spcPts val="1200"/>
              </a:spcBef>
              <a:spcAft>
                <a:spcPts val="0"/>
              </a:spcAft>
              <a:buSzPts val="1800"/>
              <a:buChar char="●"/>
            </a:pPr>
            <a:r>
              <a:rPr lang="en" sz="1800"/>
              <a:t>When designing exercise programs, the type, sequence, velocity of muscle contraction, etc. should be similar to performance goals  </a:t>
            </a:r>
            <a:endParaRPr sz="1800"/>
          </a:p>
          <a:p>
            <a:pPr marL="457200" lvl="0" indent="-342900" algn="l" rtl="0">
              <a:spcBef>
                <a:spcPts val="0"/>
              </a:spcBef>
              <a:spcAft>
                <a:spcPts val="0"/>
              </a:spcAft>
              <a:buSzPts val="1800"/>
              <a:buChar char="●"/>
            </a:pPr>
            <a:r>
              <a:rPr lang="en" sz="1800"/>
              <a:t>This is why functional training is relevant in modern program design </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8"/>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Overload Principle</a:t>
            </a:r>
            <a:endParaRPr/>
          </a:p>
        </p:txBody>
      </p:sp>
      <p:sp>
        <p:nvSpPr>
          <p:cNvPr id="159" name="Google Shape;159;p18"/>
          <p:cNvSpPr txBox="1">
            <a:spLocks noGrp="1"/>
          </p:cNvSpPr>
          <p:nvPr>
            <p:ph type="body" idx="1"/>
          </p:nvPr>
        </p:nvSpPr>
        <p:spPr>
          <a:xfrm>
            <a:off x="819150" y="1550700"/>
            <a:ext cx="7505700" cy="2735700"/>
          </a:xfrm>
          <a:prstGeom prst="rect">
            <a:avLst/>
          </a:prstGeom>
        </p:spPr>
        <p:txBody>
          <a:bodyPr spcFirstLastPara="1" wrap="square" lIns="91425" tIns="91425" rIns="91425" bIns="91425" anchor="t" anchorCtr="0">
            <a:normAutofit fontScale="92500" lnSpcReduction="20000"/>
          </a:bodyPr>
          <a:lstStyle/>
          <a:p>
            <a:pPr marL="0" lvl="1" indent="0" algn="l" rtl="0">
              <a:lnSpc>
                <a:spcPct val="115000"/>
              </a:lnSpc>
              <a:spcBef>
                <a:spcPts val="0"/>
              </a:spcBef>
              <a:spcAft>
                <a:spcPts val="0"/>
              </a:spcAft>
              <a:buNone/>
            </a:pPr>
            <a:r>
              <a:rPr lang="en" sz="1800" b="1" i="1"/>
              <a:t>States that in order to have a positive effect on the system you are training, a stimulus needs to be applied that is greater than what those systems are currently accustomed to tolerate. </a:t>
            </a:r>
            <a:endParaRPr sz="1800" b="1" i="1"/>
          </a:p>
          <a:p>
            <a:pPr marL="0" lvl="1" indent="0" algn="l" rtl="0">
              <a:lnSpc>
                <a:spcPct val="115000"/>
              </a:lnSpc>
              <a:spcBef>
                <a:spcPts val="0"/>
              </a:spcBef>
              <a:spcAft>
                <a:spcPts val="0"/>
              </a:spcAft>
              <a:buNone/>
            </a:pPr>
            <a:endParaRPr sz="1800"/>
          </a:p>
          <a:p>
            <a:pPr marL="457200" lvl="0" indent="-334327" algn="l" rtl="0">
              <a:lnSpc>
                <a:spcPct val="115000"/>
              </a:lnSpc>
              <a:spcBef>
                <a:spcPts val="0"/>
              </a:spcBef>
              <a:spcAft>
                <a:spcPts val="0"/>
              </a:spcAft>
              <a:buSzPct val="100000"/>
              <a:buChar char="●"/>
            </a:pPr>
            <a:r>
              <a:rPr lang="en" sz="1800"/>
              <a:t>Without the stimulus overload, greatly limits an athlete’s ability to make improvements </a:t>
            </a:r>
            <a:endParaRPr sz="1800"/>
          </a:p>
          <a:p>
            <a:pPr marL="457200" lvl="0" indent="-334327" algn="l" rtl="0">
              <a:lnSpc>
                <a:spcPct val="115000"/>
              </a:lnSpc>
              <a:spcBef>
                <a:spcPts val="0"/>
              </a:spcBef>
              <a:spcAft>
                <a:spcPts val="0"/>
              </a:spcAft>
              <a:buSzPct val="100000"/>
              <a:buChar char="●"/>
            </a:pPr>
            <a:r>
              <a:rPr lang="en" sz="1800"/>
              <a:t>Accomplished by manipulating </a:t>
            </a:r>
            <a:endParaRPr sz="1800"/>
          </a:p>
          <a:p>
            <a:pPr marL="914400" lvl="1" indent="-334327" algn="l" rtl="0">
              <a:lnSpc>
                <a:spcPct val="115000"/>
              </a:lnSpc>
              <a:spcBef>
                <a:spcPts val="0"/>
              </a:spcBef>
              <a:spcAft>
                <a:spcPts val="0"/>
              </a:spcAft>
              <a:buSzPct val="100000"/>
              <a:buChar char="○"/>
            </a:pPr>
            <a:r>
              <a:rPr lang="en" sz="1800"/>
              <a:t>Load, frequency, intensity, rest, or volume of exercise within the program design</a:t>
            </a:r>
            <a:endParaRPr sz="1800"/>
          </a:p>
          <a:p>
            <a:pPr marL="457200" lvl="0" indent="-334327" algn="l" rtl="0">
              <a:lnSpc>
                <a:spcPct val="115000"/>
              </a:lnSpc>
              <a:spcBef>
                <a:spcPts val="0"/>
              </a:spcBef>
              <a:spcAft>
                <a:spcPts val="0"/>
              </a:spcAft>
              <a:buSzPct val="100000"/>
              <a:buChar char="●"/>
            </a:pPr>
            <a:r>
              <a:rPr lang="en" sz="1800"/>
              <a:t>Stress the body at a higher level than it is used to</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9"/>
          <p:cNvSpPr txBox="1">
            <a:spLocks noGrp="1"/>
          </p:cNvSpPr>
          <p:nvPr>
            <p:ph type="title"/>
          </p:nvPr>
        </p:nvSpPr>
        <p:spPr>
          <a:xfrm>
            <a:off x="819125" y="5961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Progression Principle </a:t>
            </a:r>
            <a:endParaRPr/>
          </a:p>
        </p:txBody>
      </p:sp>
      <p:sp>
        <p:nvSpPr>
          <p:cNvPr id="165" name="Google Shape;165;p19"/>
          <p:cNvSpPr txBox="1">
            <a:spLocks noGrp="1"/>
          </p:cNvSpPr>
          <p:nvPr>
            <p:ph type="body" idx="1"/>
          </p:nvPr>
        </p:nvSpPr>
        <p:spPr>
          <a:xfrm>
            <a:off x="819150" y="1444475"/>
            <a:ext cx="7613400" cy="2840100"/>
          </a:xfrm>
          <a:prstGeom prst="rect">
            <a:avLst/>
          </a:prstGeom>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0"/>
              </a:spcAft>
              <a:buNone/>
            </a:pPr>
            <a:r>
              <a:rPr lang="en" b="1" i="1"/>
              <a:t>States that in order to continue to produce higher levels of performance, the intensity of the training must become progressively greater. </a:t>
            </a:r>
            <a:r>
              <a:rPr lang="en" sz="2000" b="1" i="1"/>
              <a:t> </a:t>
            </a:r>
            <a:endParaRPr sz="2000" b="1" i="1"/>
          </a:p>
          <a:p>
            <a:pPr marL="0" lvl="0" indent="0" algn="l" rtl="0">
              <a:lnSpc>
                <a:spcPct val="115000"/>
              </a:lnSpc>
              <a:spcBef>
                <a:spcPts val="0"/>
              </a:spcBef>
              <a:spcAft>
                <a:spcPts val="0"/>
              </a:spcAft>
              <a:buNone/>
            </a:pPr>
            <a:endParaRPr sz="2000" b="1" i="1"/>
          </a:p>
          <a:p>
            <a:pPr marL="457200" lvl="0" indent="-342900" algn="l" rtl="0">
              <a:lnSpc>
                <a:spcPct val="115000"/>
              </a:lnSpc>
              <a:spcBef>
                <a:spcPts val="0"/>
              </a:spcBef>
              <a:spcAft>
                <a:spcPts val="0"/>
              </a:spcAft>
              <a:buSzPts val="1800"/>
              <a:buChar char="●"/>
            </a:pPr>
            <a:r>
              <a:rPr lang="en" sz="1800"/>
              <a:t>Continued improvement is the goal of all exercise programs.</a:t>
            </a:r>
            <a:endParaRPr sz="1800"/>
          </a:p>
          <a:p>
            <a:pPr marL="457200" lvl="0" indent="-342900" algn="l" rtl="0">
              <a:lnSpc>
                <a:spcPct val="115000"/>
              </a:lnSpc>
              <a:spcBef>
                <a:spcPts val="0"/>
              </a:spcBef>
              <a:spcAft>
                <a:spcPts val="0"/>
              </a:spcAft>
              <a:buSzPts val="1800"/>
              <a:buChar char="●"/>
            </a:pPr>
            <a:r>
              <a:rPr lang="en" sz="1800"/>
              <a:t>The ultimate goal is to reach one’s maximal physical potential. </a:t>
            </a:r>
            <a:endParaRPr sz="1800"/>
          </a:p>
          <a:p>
            <a:pPr marL="457200" lvl="0" indent="-342900" algn="l" rtl="0">
              <a:lnSpc>
                <a:spcPct val="115000"/>
              </a:lnSpc>
              <a:spcBef>
                <a:spcPts val="0"/>
              </a:spcBef>
              <a:spcAft>
                <a:spcPts val="0"/>
              </a:spcAft>
              <a:buSzPts val="1800"/>
              <a:buChar char="●"/>
            </a:pPr>
            <a:r>
              <a:rPr lang="en" sz="1800"/>
              <a:t>Progression promotes long term training benefits </a:t>
            </a:r>
            <a:endParaRPr sz="1800"/>
          </a:p>
          <a:p>
            <a:pPr marL="457200" lvl="0" indent="-342900" algn="l" rtl="0">
              <a:lnSpc>
                <a:spcPct val="115000"/>
              </a:lnSpc>
              <a:spcBef>
                <a:spcPts val="0"/>
              </a:spcBef>
              <a:spcAft>
                <a:spcPts val="0"/>
              </a:spcAft>
              <a:buSzPts val="1800"/>
              <a:buChar char="●"/>
            </a:pPr>
            <a:r>
              <a:rPr lang="en" sz="1800"/>
              <a:t>Increase intensity by raising number of weekly sessions, increasing load, changing type of exercise, etc. </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Program Design Variables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1"/>
          <p:cNvSpPr txBox="1"/>
          <p:nvPr/>
        </p:nvSpPr>
        <p:spPr>
          <a:xfrm>
            <a:off x="750875" y="1376650"/>
            <a:ext cx="1640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76" name="Google Shape;176;p21"/>
          <p:cNvSpPr txBox="1">
            <a:spLocks noGrp="1"/>
          </p:cNvSpPr>
          <p:nvPr>
            <p:ph type="body" idx="1"/>
          </p:nvPr>
        </p:nvSpPr>
        <p:spPr>
          <a:xfrm>
            <a:off x="1357500" y="1908675"/>
            <a:ext cx="3366900" cy="24480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AutoNum type="arabicPeriod"/>
            </a:pPr>
            <a:r>
              <a:rPr lang="en" sz="2200" b="1" i="1"/>
              <a:t>Needs Analysis </a:t>
            </a:r>
            <a:endParaRPr sz="2200" b="1" i="1"/>
          </a:p>
          <a:p>
            <a:pPr marL="457200" lvl="0" indent="-368300" algn="l" rtl="0">
              <a:spcBef>
                <a:spcPts val="0"/>
              </a:spcBef>
              <a:spcAft>
                <a:spcPts val="0"/>
              </a:spcAft>
              <a:buSzPts val="2200"/>
              <a:buAutoNum type="arabicPeriod"/>
            </a:pPr>
            <a:r>
              <a:rPr lang="en" sz="2200" b="1" i="1"/>
              <a:t>Exercise Selection </a:t>
            </a:r>
            <a:endParaRPr sz="2200" b="1" i="1"/>
          </a:p>
          <a:p>
            <a:pPr marL="457200" lvl="0" indent="-368300" algn="l" rtl="0">
              <a:spcBef>
                <a:spcPts val="0"/>
              </a:spcBef>
              <a:spcAft>
                <a:spcPts val="0"/>
              </a:spcAft>
              <a:buSzPts val="2200"/>
              <a:buAutoNum type="arabicPeriod"/>
            </a:pPr>
            <a:r>
              <a:rPr lang="en" sz="2200" b="1" i="1"/>
              <a:t>Training Frequency</a:t>
            </a:r>
            <a:endParaRPr sz="2200" b="1" i="1"/>
          </a:p>
          <a:p>
            <a:pPr marL="457200" lvl="0" indent="-368300" algn="l" rtl="0">
              <a:spcBef>
                <a:spcPts val="0"/>
              </a:spcBef>
              <a:spcAft>
                <a:spcPts val="0"/>
              </a:spcAft>
              <a:buSzPts val="2200"/>
              <a:buAutoNum type="arabicPeriod"/>
            </a:pPr>
            <a:r>
              <a:rPr lang="en" sz="2200" b="1" i="1"/>
              <a:t>Exercise Order</a:t>
            </a:r>
            <a:endParaRPr sz="2200" b="1" i="1"/>
          </a:p>
          <a:p>
            <a:pPr marL="0" lvl="0" indent="0" algn="l" rtl="0">
              <a:spcBef>
                <a:spcPts val="0"/>
              </a:spcBef>
              <a:spcAft>
                <a:spcPts val="0"/>
              </a:spcAft>
              <a:buNone/>
            </a:pPr>
            <a:endParaRPr sz="2200" b="1" i="1"/>
          </a:p>
        </p:txBody>
      </p:sp>
      <p:sp>
        <p:nvSpPr>
          <p:cNvPr id="177" name="Google Shape;177;p21"/>
          <p:cNvSpPr txBox="1">
            <a:spLocks noGrp="1"/>
          </p:cNvSpPr>
          <p:nvPr>
            <p:ph type="body" idx="1"/>
          </p:nvPr>
        </p:nvSpPr>
        <p:spPr>
          <a:xfrm>
            <a:off x="4800600" y="1908675"/>
            <a:ext cx="3366900" cy="158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i="1"/>
              <a:t>5. Resistance/Load</a:t>
            </a:r>
            <a:endParaRPr sz="2200" b="1" i="1"/>
          </a:p>
          <a:p>
            <a:pPr marL="0" lvl="0" indent="0" algn="l" rtl="0">
              <a:spcBef>
                <a:spcPts val="0"/>
              </a:spcBef>
              <a:spcAft>
                <a:spcPts val="0"/>
              </a:spcAft>
              <a:buNone/>
            </a:pPr>
            <a:r>
              <a:rPr lang="en" sz="2200" b="1" i="1"/>
              <a:t>6. Volume</a:t>
            </a:r>
            <a:endParaRPr sz="2200" b="1" i="1"/>
          </a:p>
          <a:p>
            <a:pPr marL="0" lvl="0" indent="0" algn="l" rtl="0">
              <a:spcBef>
                <a:spcPts val="0"/>
              </a:spcBef>
              <a:spcAft>
                <a:spcPts val="0"/>
              </a:spcAft>
              <a:buNone/>
            </a:pPr>
            <a:r>
              <a:rPr lang="en" sz="2200" b="1" i="1"/>
              <a:t>7. Rest </a:t>
            </a:r>
            <a:endParaRPr sz="2200" b="1" i="1"/>
          </a:p>
        </p:txBody>
      </p:sp>
      <p:sp>
        <p:nvSpPr>
          <p:cNvPr id="178" name="Google Shape;178;p21"/>
          <p:cNvSpPr txBox="1">
            <a:spLocks noGrp="1"/>
          </p:cNvSpPr>
          <p:nvPr>
            <p:ph type="title"/>
          </p:nvPr>
        </p:nvSpPr>
        <p:spPr>
          <a:xfrm>
            <a:off x="1415200" y="692725"/>
            <a:ext cx="6461100" cy="751800"/>
          </a:xfrm>
          <a:prstGeom prst="rect">
            <a:avLst/>
          </a:prstGeom>
          <a:solidFill>
            <a:srgbClr val="EFEFEF"/>
          </a:solidFill>
          <a:ln w="28575" cap="flat" cmpd="sng">
            <a:solidFill>
              <a:srgbClr val="073763"/>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359">
                <a:solidFill>
                  <a:srgbClr val="00B050"/>
                </a:solidFill>
              </a:rPr>
              <a:t>Program Design Variables</a:t>
            </a:r>
            <a:endParaRPr sz="3359">
              <a:solidFill>
                <a:srgbClr val="00B050"/>
              </a:solidFill>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2148</Words>
  <Application>Microsoft Office PowerPoint</Application>
  <PresentationFormat>On-screen Show (16:9)</PresentationFormat>
  <Paragraphs>229</Paragraphs>
  <Slides>45</Slides>
  <Notes>35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Shift</vt:lpstr>
      <vt:lpstr>Introduction to Medical Fitness Exercise Considerations</vt:lpstr>
      <vt:lpstr>Overview  </vt:lpstr>
      <vt:lpstr>Exercise Principles</vt:lpstr>
      <vt:lpstr>Exercise Principles</vt:lpstr>
      <vt:lpstr>Specificity Principle </vt:lpstr>
      <vt:lpstr>Overload Principle</vt:lpstr>
      <vt:lpstr>Progression Principle </vt:lpstr>
      <vt:lpstr>Program Design Variables</vt:lpstr>
      <vt:lpstr>Program Design Variables</vt:lpstr>
      <vt:lpstr>Needs Analysis</vt:lpstr>
      <vt:lpstr>Exercise Selection</vt:lpstr>
      <vt:lpstr>Frequency </vt:lpstr>
      <vt:lpstr>Exercise Order</vt:lpstr>
      <vt:lpstr>Volume-Load </vt:lpstr>
      <vt:lpstr>Load- Determined as a % of 1RM</vt:lpstr>
      <vt:lpstr>Volume </vt:lpstr>
      <vt:lpstr>Volume and Load Based on Training Goal</vt:lpstr>
      <vt:lpstr>PowerPoint Presentation</vt:lpstr>
      <vt:lpstr>Rest</vt:lpstr>
      <vt:lpstr>Rest</vt:lpstr>
      <vt:lpstr>Rest to Prevent Overtraining  </vt:lpstr>
      <vt:lpstr>Overtraining Syndrome</vt:lpstr>
      <vt:lpstr>Too much rest is not good…</vt:lpstr>
      <vt:lpstr>Exercise Program Considerations </vt:lpstr>
      <vt:lpstr>Cardiorespiratory </vt:lpstr>
      <vt:lpstr>Circuit Training </vt:lpstr>
      <vt:lpstr>Targeted Training </vt:lpstr>
      <vt:lpstr>Functional Exercise</vt:lpstr>
      <vt:lpstr>External forces acting on our bodies </vt:lpstr>
      <vt:lpstr>Muscle Function Against Gravity</vt:lpstr>
      <vt:lpstr>Importance of  Functional Exercise </vt:lpstr>
      <vt:lpstr>Function Exercise Follows the Specificity Principle</vt:lpstr>
      <vt:lpstr>Functional Exercise and the Shoulder </vt:lpstr>
      <vt:lpstr>Why is non functional exercise superior to functional exercise for the upper extremity?</vt:lpstr>
      <vt:lpstr>Why is open chain functional exercise for the upper extremity not advised?</vt:lpstr>
      <vt:lpstr>Train functionally to...</vt:lpstr>
      <vt:lpstr>Clinic Examples</vt:lpstr>
      <vt:lpstr>Exercise Programming Templates</vt:lpstr>
      <vt:lpstr>Connective Tissue + Hypertrophy Phases</vt:lpstr>
      <vt:lpstr>High Volume Overspeed Phase</vt:lpstr>
      <vt:lpstr>High Volume Overspeed Phase Cont. 20 RM &amp; Max Baseline Movement Speed</vt:lpstr>
      <vt:lpstr>Standard Examples</vt:lpstr>
      <vt:lpstr>Evaluation Templates</vt:lpstr>
      <vt:lpstr>Standard Examples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Exercise Program Design</dc:title>
  <cp:lastModifiedBy>Nickolas Roche</cp:lastModifiedBy>
  <cp:revision>2</cp:revision>
  <dcterms:modified xsi:type="dcterms:W3CDTF">2026-01-21T18:14:38Z</dcterms:modified>
</cp:coreProperties>
</file>