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7"/>
  </p:notesMasterIdLst>
  <p:sldIdLst>
    <p:sldId id="256" r:id="rId2"/>
    <p:sldId id="257" r:id="rId3"/>
    <p:sldId id="258" r:id="rId4"/>
    <p:sldId id="260" r:id="rId5"/>
    <p:sldId id="262" r:id="rId6"/>
    <p:sldId id="263" r:id="rId7"/>
    <p:sldId id="264" r:id="rId8"/>
    <p:sldId id="265" r:id="rId9"/>
    <p:sldId id="266" r:id="rId10"/>
    <p:sldId id="267" r:id="rId11"/>
    <p:sldId id="302" r:id="rId12"/>
    <p:sldId id="301" r:id="rId13"/>
    <p:sldId id="284" r:id="rId14"/>
    <p:sldId id="268" r:id="rId15"/>
    <p:sldId id="270" r:id="rId16"/>
    <p:sldId id="274" r:id="rId17"/>
    <p:sldId id="276" r:id="rId18"/>
    <p:sldId id="277" r:id="rId19"/>
    <p:sldId id="299" r:id="rId20"/>
    <p:sldId id="269" r:id="rId21"/>
    <p:sldId id="300" r:id="rId22"/>
    <p:sldId id="271" r:id="rId23"/>
    <p:sldId id="275" r:id="rId24"/>
    <p:sldId id="282" r:id="rId25"/>
    <p:sldId id="278" r:id="rId26"/>
    <p:sldId id="286" r:id="rId27"/>
    <p:sldId id="288" r:id="rId28"/>
    <p:sldId id="290" r:id="rId29"/>
    <p:sldId id="303" r:id="rId30"/>
    <p:sldId id="287" r:id="rId31"/>
    <p:sldId id="298" r:id="rId32"/>
    <p:sldId id="292" r:id="rId33"/>
    <p:sldId id="293" r:id="rId34"/>
    <p:sldId id="294" r:id="rId35"/>
    <p:sldId id="297" r:id="rId36"/>
  </p:sldIdLst>
  <p:sldSz cx="9144000" cy="5143500" type="screen16x9"/>
  <p:notesSz cx="6858000" cy="9144000"/>
  <p:embeddedFontLst>
    <p:embeddedFont>
      <p:font typeface="Nunito" pitchFamily="2" charset="0"/>
      <p:regular r:id="rId38"/>
      <p:bold r:id="rId39"/>
      <p:italic r:id="rId40"/>
      <p:boldItalic r:id="rId41"/>
    </p:embeddedFont>
    <p:embeddedFont>
      <p:font typeface="Proxima Nova" panose="020B0604020202020204" charset="0"/>
      <p:regular r:id="rId42"/>
      <p:bold r:id="rId43"/>
      <p:italic r:id="rId44"/>
      <p:boldItalic r:id="rId45"/>
    </p:embeddedFont>
    <p:embeddedFont>
      <p:font typeface="Proxima Nova Semibold" panose="020B0604020202020204" charset="0"/>
      <p:regular r:id="rId46"/>
      <p:bold r:id="rId47"/>
      <p:boldItalic r:id="rId48"/>
    </p:embeddedFont>
    <p:embeddedFont>
      <p:font typeface="Roboto" panose="02000000000000000000" pitchFamily="2"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2" roundtripDataSignature="AMtx7mjiycW4c6XIl7O5ioyGE4EV/dQXy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B0B532-1843-A301-3DD0-31CAA7C8D0D3}" v="2" dt="2026-06-19T17:48:29.2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66"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67"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font" Target="fonts/font4.fntdata"/><Relationship Id="rId62"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font" Target="fonts/font15.fntdata"/><Relationship Id="rId6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Hirn" userId="S::jhirn@fcapotential.org::1d4aa10d-678f-4b57-a67e-cb6ff4823722" providerId="AD" clId="Web-{62B0B532-1843-A301-3DD0-31CAA7C8D0D3}"/>
    <pc:docChg chg="addSld delSld">
      <pc:chgData name="Julie  Hirn" userId="S::jhirn@fcapotential.org::1d4aa10d-678f-4b57-a67e-cb6ff4823722" providerId="AD" clId="Web-{62B0B532-1843-A301-3DD0-31CAA7C8D0D3}" dt="2026-06-19T17:48:29.230" v="1"/>
      <pc:docMkLst>
        <pc:docMk/>
      </pc:docMkLst>
      <pc:sldChg chg="new del">
        <pc:chgData name="Julie  Hirn" userId="S::jhirn@fcapotential.org::1d4aa10d-678f-4b57-a67e-cb6ff4823722" providerId="AD" clId="Web-{62B0B532-1843-A301-3DD0-31CAA7C8D0D3}" dt="2026-06-19T17:48:29.230" v="1"/>
        <pc:sldMkLst>
          <pc:docMk/>
          <pc:sldMk cId="2973833689" sldId="30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unbreakablestrengthco.com/2019/03/20/what-the-fk-is-a-moment-arm-and-what-does-it-have-to-do-with-my-trainin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f498b5a41e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g2f498b5a41e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a:extLst>
            <a:ext uri="{FF2B5EF4-FFF2-40B4-BE49-F238E27FC236}">
              <a16:creationId xmlns:a16="http://schemas.microsoft.com/office/drawing/2014/main" id="{F3E53310-F804-1F9F-1BBE-95A23B2238EB}"/>
            </a:ext>
          </a:extLst>
        </p:cNvPr>
        <p:cNvGrpSpPr/>
        <p:nvPr/>
      </p:nvGrpSpPr>
      <p:grpSpPr>
        <a:xfrm>
          <a:off x="0" y="0"/>
          <a:ext cx="0" cy="0"/>
          <a:chOff x="0" y="0"/>
          <a:chExt cx="0" cy="0"/>
        </a:xfrm>
      </p:grpSpPr>
      <p:sp>
        <p:nvSpPr>
          <p:cNvPr id="276" name="Google Shape;276;g2fba0f3009b_0_2:notes">
            <a:extLst>
              <a:ext uri="{FF2B5EF4-FFF2-40B4-BE49-F238E27FC236}">
                <a16:creationId xmlns:a16="http://schemas.microsoft.com/office/drawing/2014/main" id="{C1FAAB17-C1F0-8AF5-9CF7-B90C030C4ECA}"/>
              </a:ext>
            </a:extLst>
          </p:cNvPr>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7" name="Google Shape;277;g2fba0f3009b_0_2:notes">
            <a:extLst>
              <a:ext uri="{FF2B5EF4-FFF2-40B4-BE49-F238E27FC236}">
                <a16:creationId xmlns:a16="http://schemas.microsoft.com/office/drawing/2014/main" id="{6F981E0A-CE91-C239-423F-8B58633C6E6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56023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a:extLst>
            <a:ext uri="{FF2B5EF4-FFF2-40B4-BE49-F238E27FC236}">
              <a16:creationId xmlns:a16="http://schemas.microsoft.com/office/drawing/2014/main" id="{73CDB285-8D49-8BCE-5BA9-48F9DF696961}"/>
            </a:ext>
          </a:extLst>
        </p:cNvPr>
        <p:cNvGrpSpPr/>
        <p:nvPr/>
      </p:nvGrpSpPr>
      <p:grpSpPr>
        <a:xfrm>
          <a:off x="0" y="0"/>
          <a:ext cx="0" cy="0"/>
          <a:chOff x="0" y="0"/>
          <a:chExt cx="0" cy="0"/>
        </a:xfrm>
      </p:grpSpPr>
      <p:sp>
        <p:nvSpPr>
          <p:cNvPr id="287" name="Google Shape;287;g2fba0f3009b_0_6:notes">
            <a:extLst>
              <a:ext uri="{FF2B5EF4-FFF2-40B4-BE49-F238E27FC236}">
                <a16:creationId xmlns:a16="http://schemas.microsoft.com/office/drawing/2014/main" id="{14B42442-0C58-4E27-980B-8AECE1E99C95}"/>
              </a:ext>
            </a:extLst>
          </p:cNvPr>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8" name="Google Shape;288;g2fba0f3009b_0_6:notes">
            <a:extLst>
              <a:ext uri="{FF2B5EF4-FFF2-40B4-BE49-F238E27FC236}">
                <a16:creationId xmlns:a16="http://schemas.microsoft.com/office/drawing/2014/main" id="{2CDBEB4E-FC75-C392-4F83-3F6410CCA3F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800">
                <a:solidFill>
                  <a:srgbClr val="434343"/>
                </a:solidFill>
                <a:latin typeface="Proxima Nova"/>
                <a:ea typeface="Proxima Nova"/>
                <a:cs typeface="Proxima Nova"/>
                <a:sym typeface="Proxima Nova"/>
              </a:rPr>
              <a:t>Focusing on the motion of the moment arms ( Bones) is the definition of a segment based approach and is key to understanding functional motion especially in the LE. Joints are the connection of segments (Bones), and oftentimes segments at a joint are not doing the same thing. The complexity of a segmental approach to musculoskeletal function lies in the fact that the proximal segment of a joint may be doing one thing and the distal segment another. It is not as simple as saying that the hamstrings are a hip joint extensor. How do they extend the hip if there main attachments are to the lower leg bones?</a:t>
            </a:r>
            <a:endParaRPr sz="1800">
              <a:solidFill>
                <a:srgbClr val="434343"/>
              </a:solidFill>
              <a:latin typeface="Proxima Nova"/>
              <a:ea typeface="Proxima Nova"/>
              <a:cs typeface="Proxima Nova"/>
              <a:sym typeface="Proxima Nova"/>
            </a:endParaRPr>
          </a:p>
          <a:p>
            <a:pPr marL="0" lvl="0" indent="0" algn="l" rtl="0">
              <a:lnSpc>
                <a:spcPct val="115000"/>
              </a:lnSpc>
              <a:spcBef>
                <a:spcPts val="1200"/>
              </a:spcBef>
              <a:spcAft>
                <a:spcPts val="1200"/>
              </a:spcAft>
              <a:buClr>
                <a:schemeClr val="dk1"/>
              </a:buClr>
              <a:buSzPts val="1100"/>
              <a:buFont typeface="Arial"/>
              <a:buNone/>
            </a:pPr>
            <a:r>
              <a:rPr lang="en" sz="1800">
                <a:solidFill>
                  <a:srgbClr val="434343"/>
                </a:solidFill>
                <a:latin typeface="Proxima Nova"/>
                <a:ea typeface="Proxima Nova"/>
                <a:cs typeface="Proxima Nova"/>
                <a:sym typeface="Proxima Nova"/>
              </a:rPr>
              <a:t>First introduced in the literature in 1993. </a:t>
            </a:r>
            <a:r>
              <a:rPr lang="en" sz="1200">
                <a:solidFill>
                  <a:srgbClr val="212121"/>
                </a:solidFill>
                <a:latin typeface="Roboto"/>
                <a:ea typeface="Roboto"/>
                <a:cs typeface="Roboto"/>
                <a:sym typeface="Roboto"/>
              </a:rPr>
              <a:t>What Is a Joint Torque for Joints Spanned by Multiarticular Muscles?. </a:t>
            </a:r>
            <a:r>
              <a:rPr lang="en" sz="1200" i="1">
                <a:solidFill>
                  <a:srgbClr val="212121"/>
                </a:solidFill>
                <a:latin typeface="Roboto"/>
                <a:ea typeface="Roboto"/>
                <a:cs typeface="Roboto"/>
                <a:sym typeface="Roboto"/>
              </a:rPr>
              <a:t>J Appl Biomech</a:t>
            </a:r>
            <a:r>
              <a:rPr lang="en" sz="1200">
                <a:solidFill>
                  <a:srgbClr val="212121"/>
                </a:solidFill>
                <a:latin typeface="Roboto"/>
                <a:ea typeface="Roboto"/>
                <a:cs typeface="Roboto"/>
                <a:sym typeface="Roboto"/>
              </a:rPr>
              <a:t>. 1993;9(4):333-336. doi:10.1123/jab.9.4.333</a:t>
            </a:r>
            <a:endParaRPr sz="1800">
              <a:solidFill>
                <a:srgbClr val="434343"/>
              </a:solidFill>
              <a:latin typeface="Proxima Nova"/>
              <a:ea typeface="Proxima Nova"/>
              <a:cs typeface="Proxima Nova"/>
              <a:sym typeface="Proxima Nova"/>
            </a:endParaRPr>
          </a:p>
        </p:txBody>
      </p:sp>
    </p:spTree>
    <p:extLst>
      <p:ext uri="{BB962C8B-B14F-4D97-AF65-F5344CB8AC3E}">
        <p14:creationId xmlns:p14="http://schemas.microsoft.com/office/powerpoint/2010/main" val="3156361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fba0f3009b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Google Shape;310;g2fba0f3009b_0_1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500">
                <a:solidFill>
                  <a:schemeClr val="dk1"/>
                </a:solidFill>
              </a:rPr>
              <a:t>In this graphic, we can see that the torque applied to the pelvis by the contraction of the proximal hamstrings pulling on the ischial tuberosity, creates a counterclockwise rotation and through joint contact forces, a clockwise rotation at the proximal femur.  </a:t>
            </a:r>
            <a:endParaRPr sz="15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5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500">
                <a:solidFill>
                  <a:schemeClr val="dk1"/>
                </a:solidFill>
              </a:rPr>
              <a:t>In this example, the gastroc is also contracting and causes a clockwise rotation at the foot segment, and through joint reaction forces, the distal tibia rotates counterclockwise. </a:t>
            </a:r>
            <a:endParaRPr>
              <a:solidFill>
                <a:srgbClr val="FF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Google Shape;197;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f5d7de01de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g2f5d7de01de_2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lnSpc>
                <a:spcPct val="115000"/>
              </a:lnSpc>
              <a:spcAft>
                <a:spcPts val="120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500">
                <a:solidFill>
                  <a:schemeClr val="dk1"/>
                </a:solidFill>
              </a:rPr>
              <a:t>Lever: requires moment arm and axis of rotation </a:t>
            </a:r>
            <a:endParaRPr sz="1500">
              <a:solidFill>
                <a:schemeClr val="dk1"/>
              </a:solidFill>
            </a:endParaRPr>
          </a:p>
          <a:p>
            <a:pPr marL="0" lvl="0" indent="0" algn="l" rtl="0">
              <a:lnSpc>
                <a:spcPct val="100000"/>
              </a:lnSpc>
              <a:spcBef>
                <a:spcPts val="0"/>
              </a:spcBef>
              <a:spcAft>
                <a:spcPts val="0"/>
              </a:spcAft>
              <a:buSzPts val="1100"/>
              <a:buNone/>
            </a:pPr>
            <a:r>
              <a:rPr lang="en" sz="1500">
                <a:solidFill>
                  <a:schemeClr val="dk1"/>
                </a:solidFill>
              </a:rPr>
              <a:t>Addition of force at lever arm around axis of rotation is called torque. </a:t>
            </a:r>
            <a:endParaRPr sz="1500">
              <a:solidFill>
                <a:schemeClr val="dk1"/>
              </a:solidFill>
            </a:endParaRPr>
          </a:p>
          <a:p>
            <a:pPr marL="0" indent="0">
              <a:buNone/>
            </a:pPr>
            <a:endParaRPr lang="en" sz="1500">
              <a:solidFill>
                <a:schemeClr val="dk1"/>
              </a:solidFill>
            </a:endParaRPr>
          </a:p>
          <a:p>
            <a:pPr marL="0" lvl="0" indent="0" algn="l" rtl="0">
              <a:lnSpc>
                <a:spcPct val="100000"/>
              </a:lnSpc>
              <a:spcBef>
                <a:spcPts val="0"/>
              </a:spcBef>
              <a:spcAft>
                <a:spcPts val="0"/>
              </a:spcAft>
              <a:buSzPts val="1100"/>
              <a:buNone/>
            </a:pPr>
            <a:r>
              <a:rPr lang="en" sz="1500">
                <a:solidFill>
                  <a:schemeClr val="dk1"/>
                </a:solidFill>
              </a:rPr>
              <a:t>Torque is measured by the movement around an AOR  when a force is applied to a moment arm. Therefore, in order to produce torque, there must be 3 components: AOR, force, and moment arm. Depending on where each component is relative to one another, defines which type of lever system. </a:t>
            </a:r>
            <a:endParaRPr sz="1500">
              <a:solidFill>
                <a:schemeClr val="dk1"/>
              </a:solidFill>
            </a:endParaRPr>
          </a:p>
          <a:p>
            <a:pPr marL="0" lvl="0" indent="0" algn="l" rtl="0">
              <a:lnSpc>
                <a:spcPct val="100000"/>
              </a:lnSpc>
              <a:spcBef>
                <a:spcPts val="0"/>
              </a:spcBef>
              <a:spcAft>
                <a:spcPts val="0"/>
              </a:spcAft>
              <a:buSzPts val="1100"/>
              <a:buNone/>
            </a:pPr>
            <a:endParaRPr sz="1500">
              <a:solidFill>
                <a:schemeClr val="dk1"/>
              </a:solidFill>
            </a:endParaRPr>
          </a:p>
          <a:p>
            <a:pPr marL="0" indent="0">
              <a:buNone/>
            </a:pPr>
            <a:r>
              <a:rPr lang="en" sz="1500"/>
              <a:t>In the human body, most of our muscle lever systems are at a mechanical disadvantage. This is due to the effort (internal) moment arm being shorter than the resistance (external) moment arm. This defines a third class lever. With a few exceptions, the majority of segment rotation in the body happens via third class leverage. </a:t>
            </a:r>
            <a:endParaRPr sz="1500"/>
          </a:p>
          <a:p>
            <a:pPr marL="0" lvl="0" indent="0" algn="l">
              <a:lnSpc>
                <a:spcPct val="100000"/>
              </a:lnSpc>
              <a:spcBef>
                <a:spcPts val="0"/>
              </a:spcBef>
              <a:spcAft>
                <a:spcPts val="0"/>
              </a:spcAft>
              <a:buNone/>
            </a:pPr>
            <a:endParaRPr lang="en-US"/>
          </a:p>
          <a:p>
            <a:pPr marL="0" indent="0">
              <a:buNone/>
            </a:pPr>
            <a:r>
              <a:rPr lang="en"/>
              <a:t>The different types of lever systems are demonstrated in the illustrations above. Second class and first lever – only one of each in the body (and only when stabilizing forces are applied). </a:t>
            </a:r>
            <a:endParaRPr lang="en-US"/>
          </a:p>
          <a:p>
            <a:pPr marL="0" indent="0">
              <a:buNone/>
            </a:pPr>
            <a:endParaRPr lang="en-US"/>
          </a:p>
          <a:p>
            <a:pPr marL="0" indent="0">
              <a:buNone/>
            </a:pPr>
            <a:endParaRPr lang="en" sz="1500"/>
          </a:p>
          <a:p>
            <a:pPr marL="0" lvl="0" indent="0" algn="l" rtl="0">
              <a:lnSpc>
                <a:spcPct val="100000"/>
              </a:lnSpc>
              <a:spcBef>
                <a:spcPts val="0"/>
              </a:spcBef>
              <a:spcAft>
                <a:spcPts val="0"/>
              </a:spcAft>
              <a:buSzPts val="1100"/>
              <a:buNone/>
            </a:pPr>
            <a:endParaRPr sz="1500"/>
          </a:p>
          <a:p>
            <a:pPr marL="0" lvl="0" indent="0" algn="l" rtl="0">
              <a:lnSpc>
                <a:spcPct val="100000"/>
              </a:lnSpc>
              <a:spcBef>
                <a:spcPts val="0"/>
              </a:spcBef>
              <a:spcAft>
                <a:spcPts val="0"/>
              </a:spcAft>
              <a:buSzPts val="1100"/>
              <a:buNone/>
            </a:pPr>
            <a:endParaRPr sz="1500"/>
          </a:p>
          <a:p>
            <a:pPr marL="0" lvl="0" indent="0" algn="l" rtl="0">
              <a:lnSpc>
                <a:spcPct val="100000"/>
              </a:lnSpc>
              <a:spcBef>
                <a:spcPts val="0"/>
              </a:spcBef>
              <a:spcAft>
                <a:spcPts val="0"/>
              </a:spcAft>
              <a:buSzPts val="1100"/>
              <a:buNone/>
            </a:pPr>
            <a:endParaRPr sz="1500"/>
          </a:p>
          <a:p>
            <a:pPr marL="0" indent="0">
              <a:buNone/>
            </a:pPr>
            <a:endParaRPr lang="en-US" sz="15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500"/>
              <a:t>In this example, we can more easily move the heavy boulder by increasing the length of the moment arm in which the force to move the boulder is applied. The first picture, very hard to move the boulder. </a:t>
            </a:r>
            <a:r>
              <a:rPr lang="en" sz="1500">
                <a:solidFill>
                  <a:schemeClr val="dk1"/>
                </a:solidFill>
              </a:rPr>
              <a:t>Assuming all else is equal t</a:t>
            </a:r>
            <a:r>
              <a:rPr lang="en" sz="1500"/>
              <a:t>he longer the moment arm, the great the torque production. As we are evaluating segmental motion, longer moment arms will have a greater impact on movement about the joint. </a:t>
            </a:r>
            <a:endParaRPr sz="15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4" name="Google Shape;264;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500">
                <a:solidFill>
                  <a:schemeClr val="dk1"/>
                </a:solidFill>
              </a:rPr>
              <a:t>Our entire body is comprised of similar mechanisms. Our bones are the levers. The muscle attachment to the bone creates the internal force. The joints are the pivot points or the axis of rotation (AOR). The perpendicular distance from the AOR to the line of force created by muscular contraction is the internal moment arm (IMA). The distance from the external load to the axis of rotation is the external or load moment arm (EMA). </a:t>
            </a:r>
            <a:endParaRPr sz="15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5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500">
                <a:solidFill>
                  <a:schemeClr val="dk1"/>
                </a:solidFill>
              </a:rPr>
              <a:t>Increasing the external moment arm (EMA) length requires an exponential increase in muscle force production to maintain equilibrium as the IMA is relatively unchanged. </a:t>
            </a:r>
            <a:endParaRPr sz="15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5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500">
                <a:solidFill>
                  <a:schemeClr val="dk1"/>
                </a:solidFill>
              </a:rPr>
              <a:t>Let’s use the upper extremity as an example. What is harder? Holding a weight close to your body, or further away from your body? It is hard to support the load when it is further from your body because the external moment arm is elongated and therefore, the internal muscle effort to support the weight must increase as the internal moment arm is relatively constant in an isometric contraction. </a:t>
            </a:r>
            <a:endParaRPr sz="15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5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500">
                <a:solidFill>
                  <a:schemeClr val="dk1"/>
                </a:solidFill>
              </a:rPr>
              <a:t>While you cannot manipulate internal moment arms in the same way you can manipulate external moment arms, they are not constant. As seen in the slide, the internal moment arm of the tibialis anterior decrease as the muscular attachment point gets closer to the axis of rotation. </a:t>
            </a:r>
            <a:endParaRPr sz="15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5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500">
                <a:solidFill>
                  <a:schemeClr val="dk1"/>
                </a:solidFill>
              </a:rPr>
              <a:t>Image source: </a:t>
            </a:r>
            <a:r>
              <a:rPr lang="en" sz="1500" u="sng">
                <a:solidFill>
                  <a:schemeClr val="hlink"/>
                </a:solidFill>
                <a:hlinkClick r:id="rId3"/>
              </a:rPr>
              <a:t>https://unbreakablestrengthco.com/2019/03/20/what-the-fk-is-a-moment-arm-and-what-does-it-have-to-do-with-my-training/</a:t>
            </a:r>
            <a:r>
              <a:rPr lang="en" sz="1500">
                <a:solidFill>
                  <a:schemeClr val="dk1"/>
                </a:solidFill>
              </a:rPr>
              <a:t> </a:t>
            </a:r>
            <a:endParaRPr sz="15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500">
              <a:solidFill>
                <a:schemeClr val="dk1"/>
              </a:solidFill>
            </a:endParaRPr>
          </a:p>
          <a:p>
            <a:pPr marL="0" lvl="0" indent="0" algn="l" rtl="0">
              <a:lnSpc>
                <a:spcPct val="100000"/>
              </a:lnSpc>
              <a:spcBef>
                <a:spcPts val="0"/>
              </a:spcBef>
              <a:spcAft>
                <a:spcPts val="0"/>
              </a:spcAft>
              <a:buSzPts val="1100"/>
              <a:buNone/>
            </a:pPr>
            <a:endParaRPr sz="15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a:extLst>
            <a:ext uri="{FF2B5EF4-FFF2-40B4-BE49-F238E27FC236}">
              <a16:creationId xmlns:a16="http://schemas.microsoft.com/office/drawing/2014/main" id="{E7231B6A-868A-1383-EAD7-A6067F63C641}"/>
            </a:ext>
          </a:extLst>
        </p:cNvPr>
        <p:cNvGrpSpPr/>
        <p:nvPr/>
      </p:nvGrpSpPr>
      <p:grpSpPr>
        <a:xfrm>
          <a:off x="0" y="0"/>
          <a:ext cx="0" cy="0"/>
          <a:chOff x="0" y="0"/>
          <a:chExt cx="0" cy="0"/>
        </a:xfrm>
      </p:grpSpPr>
      <p:sp>
        <p:nvSpPr>
          <p:cNvPr id="196" name="Google Shape;196;p24:notes">
            <a:extLst>
              <a:ext uri="{FF2B5EF4-FFF2-40B4-BE49-F238E27FC236}">
                <a16:creationId xmlns:a16="http://schemas.microsoft.com/office/drawing/2014/main" id="{72A1A6AE-C4E4-7274-A263-227753465007}"/>
              </a:ext>
            </a:extLst>
          </p:cNvPr>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Google Shape;197;p24:notes">
            <a:extLst>
              <a:ext uri="{FF2B5EF4-FFF2-40B4-BE49-F238E27FC236}">
                <a16:creationId xmlns:a16="http://schemas.microsoft.com/office/drawing/2014/main" id="{0F282A0D-B35F-EF76-71A8-74BD7485B28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50919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f498b5a41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g2f498b5a41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f5d7de01de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2f5d7de01de_1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500">
                <a:solidFill>
                  <a:schemeClr val="dk1"/>
                </a:solidFill>
              </a:rPr>
              <a:t>a simple approach to muscle function. The classic joint based approach</a:t>
            </a:r>
            <a:endParaRPr sz="15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500">
                <a:solidFill>
                  <a:schemeClr val="dk1"/>
                </a:solidFill>
              </a:rPr>
              <a:t>How we are classically taught MSK anatomy </a:t>
            </a:r>
            <a:endParaRPr sz="15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500">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a:extLst>
            <a:ext uri="{FF2B5EF4-FFF2-40B4-BE49-F238E27FC236}">
              <a16:creationId xmlns:a16="http://schemas.microsoft.com/office/drawing/2014/main" id="{FFAB06E5-7EC0-F737-FF9B-CB68A3E63DD7}"/>
            </a:ext>
          </a:extLst>
        </p:cNvPr>
        <p:cNvGrpSpPr/>
        <p:nvPr/>
      </p:nvGrpSpPr>
      <p:grpSpPr>
        <a:xfrm>
          <a:off x="0" y="0"/>
          <a:ext cx="0" cy="0"/>
          <a:chOff x="0" y="0"/>
          <a:chExt cx="0" cy="0"/>
        </a:xfrm>
      </p:grpSpPr>
      <p:sp>
        <p:nvSpPr>
          <p:cNvPr id="209" name="Google Shape;209;g2f5d7de01de_2_0:notes">
            <a:extLst>
              <a:ext uri="{FF2B5EF4-FFF2-40B4-BE49-F238E27FC236}">
                <a16:creationId xmlns:a16="http://schemas.microsoft.com/office/drawing/2014/main" id="{EFB46D2F-D97C-5689-EF0C-0B252F3A287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g2f5d7de01de_2_0:notes">
            <a:extLst>
              <a:ext uri="{FF2B5EF4-FFF2-40B4-BE49-F238E27FC236}">
                <a16:creationId xmlns:a16="http://schemas.microsoft.com/office/drawing/2014/main" id="{73FC9DD5-400D-554D-1A33-57B54930F49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lnSpc>
                <a:spcPct val="115000"/>
              </a:lnSpc>
              <a:spcAft>
                <a:spcPts val="1200"/>
              </a:spcAft>
              <a:buNone/>
            </a:pPr>
            <a:endParaRPr/>
          </a:p>
        </p:txBody>
      </p:sp>
    </p:spTree>
    <p:extLst>
      <p:ext uri="{BB962C8B-B14F-4D97-AF65-F5344CB8AC3E}">
        <p14:creationId xmlns:p14="http://schemas.microsoft.com/office/powerpoint/2010/main" val="10595849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500"/>
              <a:t>It is important to know the types of joints in the body because they dictate the direction of motion of the segment.</a:t>
            </a:r>
          </a:p>
          <a:p>
            <a:pPr marL="0" indent="0">
              <a:buNone/>
            </a:pPr>
            <a:endParaRPr lang="en" sz="1500"/>
          </a:p>
          <a:p>
            <a:pPr marL="0" indent="0">
              <a:buNone/>
            </a:pPr>
            <a:r>
              <a:rPr lang="en-US"/>
              <a:t>Force (mass x acceleration – typically gravity)</a:t>
            </a:r>
            <a:endParaRPr lang="en"/>
          </a:p>
          <a:p>
            <a:pPr marL="0" indent="0">
              <a:buNone/>
            </a:pPr>
            <a:endParaRPr lang="en" sz="15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c726e5f3dd3f48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gc726e5f3dd3f483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r>
              <a:rPr lang="en-US"/>
              <a:t>To progress or regress exercise we can manipulate external MA and/or external force; minimal change in internal MA (perpendicular distance from line of pull of muscle to joint axis)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2f5d7de01de_2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6" name="Google Shape;296;g2f5d7de01de_2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800">
                <a:solidFill>
                  <a:srgbClr val="434343"/>
                </a:solidFill>
                <a:latin typeface="Proxima Nova"/>
                <a:ea typeface="Proxima Nova"/>
                <a:cs typeface="Proxima Nova"/>
                <a:sym typeface="Proxima Nova"/>
              </a:rPr>
              <a:t>Forces applied to moment arms in the body can be internal (effort MA) or external (resistance MA)</a:t>
            </a:r>
            <a:endParaRPr sz="1800">
              <a:solidFill>
                <a:srgbClr val="434343"/>
              </a:solidFill>
              <a:latin typeface="Proxima Nova"/>
              <a:ea typeface="Proxima Nova"/>
              <a:cs typeface="Proxima Nova"/>
              <a:sym typeface="Proxima Nova"/>
            </a:endParaRPr>
          </a:p>
          <a:p>
            <a:pPr marL="914400" lvl="1" indent="-342900" algn="l" rtl="0">
              <a:lnSpc>
                <a:spcPct val="115000"/>
              </a:lnSpc>
              <a:spcBef>
                <a:spcPts val="1200"/>
              </a:spcBef>
              <a:spcAft>
                <a:spcPts val="0"/>
              </a:spcAft>
              <a:buClr>
                <a:srgbClr val="434343"/>
              </a:buClr>
              <a:buSzPts val="1800"/>
              <a:buFont typeface="Proxima Nova"/>
              <a:buChar char="○"/>
            </a:pPr>
            <a:r>
              <a:rPr lang="en" sz="1800">
                <a:solidFill>
                  <a:srgbClr val="434343"/>
                </a:solidFill>
                <a:latin typeface="Proxima Nova"/>
                <a:ea typeface="Proxima Nova"/>
                <a:cs typeface="Proxima Nova"/>
                <a:sym typeface="Proxima Nova"/>
              </a:rPr>
              <a:t>External forces - bodyweight / or added load, gravity and ground reaction are examples of external forces.</a:t>
            </a:r>
            <a:endParaRPr sz="1800">
              <a:solidFill>
                <a:srgbClr val="434343"/>
              </a:solidFill>
              <a:latin typeface="Proxima Nova"/>
              <a:ea typeface="Proxima Nova"/>
              <a:cs typeface="Proxima Nova"/>
              <a:sym typeface="Proxima Nova"/>
            </a:endParaRPr>
          </a:p>
          <a:p>
            <a:pPr marL="914400" lvl="1" indent="-342900" algn="l" rtl="0">
              <a:lnSpc>
                <a:spcPct val="115000"/>
              </a:lnSpc>
              <a:spcBef>
                <a:spcPts val="0"/>
              </a:spcBef>
              <a:spcAft>
                <a:spcPts val="0"/>
              </a:spcAft>
              <a:buClr>
                <a:srgbClr val="434343"/>
              </a:buClr>
              <a:buSzPts val="1800"/>
              <a:buFont typeface="Proxima Nova"/>
              <a:buChar char="○"/>
            </a:pPr>
            <a:r>
              <a:rPr lang="en" sz="1800">
                <a:solidFill>
                  <a:srgbClr val="434343"/>
                </a:solidFill>
                <a:latin typeface="Proxima Nova"/>
                <a:ea typeface="Proxima Nova"/>
                <a:cs typeface="Proxima Nova"/>
                <a:sym typeface="Proxima Nova"/>
              </a:rPr>
              <a:t>Internal forces - muscles (active), ligaments/fascia (passive), and joint reaction forces are examples of internal forces.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fba0f3009b_1_5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2fba0f3009b_1_5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Disadvantageous - all for the most part because 3rd class levers. But clinically, more concerned with the lack of internal leverage compared to external in SL stance – </a:t>
            </a:r>
          </a:p>
          <a:p>
            <a:pPr marL="0" indent="0">
              <a:buNone/>
            </a:pPr>
            <a:endParaRPr lang="en-US"/>
          </a:p>
          <a:p>
            <a:pPr marL="0" lvl="0" indent="0" algn="l">
              <a:spcBef>
                <a:spcPts val="0"/>
              </a:spcBef>
              <a:spcAft>
                <a:spcPts val="0"/>
              </a:spcAft>
              <a:buNone/>
            </a:pPr>
            <a:r>
              <a:rPr lang="en-US"/>
              <a:t>*glute med as an example </a:t>
            </a:r>
          </a:p>
          <a:p>
            <a:pPr marL="0" lvl="0" indent="0" algn="l" rtl="0">
              <a:spcBef>
                <a:spcPts val="0"/>
              </a:spcBef>
              <a:spcAft>
                <a:spcPts val="0"/>
              </a:spcAft>
              <a:buNone/>
            </a:pPr>
            <a:endParaRPr lang="en-US"/>
          </a:p>
          <a:p>
            <a:pPr marL="0" lvl="0" indent="0" algn="l" rtl="0">
              <a:spcBef>
                <a:spcPts val="0"/>
              </a:spcBef>
              <a:spcAft>
                <a:spcPts val="0"/>
              </a:spcAft>
              <a:buNone/>
            </a:pPr>
            <a:r>
              <a:rPr lang="en-US"/>
              <a:t>*what is at more of disadvantage – shorter or longer limb? Why?</a:t>
            </a:r>
          </a:p>
          <a:p>
            <a:pPr marL="0" lvl="0" indent="0" algn="l" rtl="0">
              <a:spcBef>
                <a:spcPts val="0"/>
              </a:spcBef>
              <a:spcAft>
                <a:spcPts val="0"/>
              </a:spcAft>
              <a:buNone/>
            </a:pPr>
            <a:endParaRPr lang="en-US"/>
          </a:p>
          <a:p>
            <a:pPr marL="0" lvl="0" indent="0" algn="l" rtl="0">
              <a:spcBef>
                <a:spcPts val="0"/>
              </a:spcBef>
              <a:spcAft>
                <a:spcPts val="0"/>
              </a:spcAft>
              <a:buNone/>
            </a:pPr>
            <a:r>
              <a:rPr lang="en-US"/>
              <a:t>*Second class lever – calf</a:t>
            </a:r>
          </a:p>
          <a:p>
            <a:pPr marL="0" indent="0">
              <a:buNone/>
            </a:pPr>
            <a:r>
              <a:rPr lang="en-US"/>
              <a:t>*Patella elongates the IMA of the quads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2fba0f3009b_0_1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4" name="Google Shape;334;g2fba0f3009b_0_1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2fba0f3009b_1_2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5" name="Google Shape;345;g2fba0f3009b_1_2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500">
                <a:solidFill>
                  <a:schemeClr val="dk1"/>
                </a:solidFill>
              </a:rPr>
              <a:t>Multiarticular muscles are exactly what they sound like – muscles that span more than one joint. When describing the function of these muscles, it can get fairly complicated. The alteration of muscle length-tension relationship and internal moment arms depending on body position, varying joint angles, and co-contraction of other muscles in functional movement, makes it very difficult to simplify the functional role of any given muscle. </a:t>
            </a:r>
            <a:endParaRPr lang="en-US" sz="1500">
              <a:solidFill>
                <a:schemeClr val="dk1"/>
              </a:solidFill>
            </a:endParaRPr>
          </a:p>
          <a:p>
            <a:pPr marL="0" lvl="0" indent="0" algn="l" rtl="0">
              <a:lnSpc>
                <a:spcPct val="115000"/>
              </a:lnSpc>
              <a:spcBef>
                <a:spcPts val="1200"/>
              </a:spcBef>
              <a:spcAft>
                <a:spcPts val="0"/>
              </a:spcAft>
              <a:buSzPts val="1100"/>
              <a:buNone/>
            </a:pPr>
            <a:r>
              <a:rPr lang="en" sz="1500">
                <a:solidFill>
                  <a:schemeClr val="dk1"/>
                </a:solidFill>
              </a:rPr>
              <a:t>Since multiarticular muscles cross multiple joints and impart the same force at each joint it crosses when activated, its greatest impact will occur at the joint in which its internal moment arm is the greatest.</a:t>
            </a:r>
            <a:endParaRPr sz="1500">
              <a:solidFill>
                <a:schemeClr val="dk1"/>
              </a:solidFill>
            </a:endParaRPr>
          </a:p>
          <a:p>
            <a:pPr marL="0" lvl="0" indent="0" algn="l" rtl="0">
              <a:lnSpc>
                <a:spcPct val="115000"/>
              </a:lnSpc>
              <a:spcBef>
                <a:spcPts val="1200"/>
              </a:spcBef>
              <a:spcAft>
                <a:spcPts val="0"/>
              </a:spcAft>
              <a:buSzPts val="1100"/>
              <a:buNone/>
            </a:pPr>
            <a:r>
              <a:rPr lang="en" sz="1500">
                <a:solidFill>
                  <a:schemeClr val="dk1"/>
                </a:solidFill>
              </a:rPr>
              <a:t>For this example, evaluate the internal moment arm at each joint the hamstring muscle crosses: the knee and the hip. </a:t>
            </a:r>
            <a:endParaRPr sz="1500">
              <a:solidFill>
                <a:schemeClr val="dk1"/>
              </a:solidFill>
            </a:endParaRPr>
          </a:p>
          <a:p>
            <a:pPr marL="0" lvl="0" indent="0" algn="l" rtl="0">
              <a:lnSpc>
                <a:spcPct val="115000"/>
              </a:lnSpc>
              <a:spcBef>
                <a:spcPts val="1200"/>
              </a:spcBef>
              <a:spcAft>
                <a:spcPts val="0"/>
              </a:spcAft>
              <a:buSzPts val="1100"/>
              <a:buNone/>
            </a:pPr>
            <a:r>
              <a:rPr lang="en" sz="1500">
                <a:solidFill>
                  <a:schemeClr val="dk1"/>
                </a:solidFill>
              </a:rPr>
              <a:t>The joint with the larger internal moment arm will dictate the motion of the segment. (The muscle contraction will have the greatest impact on joint reaction forces). Therefore, we can conclude that in this position, the hamstring will have a more powerful influence at the hip joint compared to the knee joint. And the hamstrings would therefore have more of a stabilizing effect at about the knee joint.</a:t>
            </a:r>
            <a:endParaRPr sz="1500">
              <a:solidFill>
                <a:schemeClr val="dk1"/>
              </a:solidFill>
            </a:endParaRPr>
          </a:p>
          <a:p>
            <a:pPr marL="0" lvl="0" indent="0" algn="l" rtl="0">
              <a:lnSpc>
                <a:spcPct val="115000"/>
              </a:lnSpc>
              <a:spcBef>
                <a:spcPts val="1200"/>
              </a:spcBef>
              <a:spcAft>
                <a:spcPts val="1200"/>
              </a:spcAft>
              <a:buSzPts val="1100"/>
              <a:buNone/>
            </a:pPr>
            <a:endParaRPr sz="1500">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2fba0f3009b_1_5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2fba0f3009b_1_5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a:extLst>
            <a:ext uri="{FF2B5EF4-FFF2-40B4-BE49-F238E27FC236}">
              <a16:creationId xmlns:a16="http://schemas.microsoft.com/office/drawing/2014/main" id="{E0BB72B4-A88F-B3D8-4ECA-140912334CC7}"/>
            </a:ext>
          </a:extLst>
        </p:cNvPr>
        <p:cNvGrpSpPr/>
        <p:nvPr/>
      </p:nvGrpSpPr>
      <p:grpSpPr>
        <a:xfrm>
          <a:off x="0" y="0"/>
          <a:ext cx="0" cy="0"/>
          <a:chOff x="0" y="0"/>
          <a:chExt cx="0" cy="0"/>
        </a:xfrm>
      </p:grpSpPr>
      <p:sp>
        <p:nvSpPr>
          <p:cNvPr id="276" name="Google Shape;276;g2fba0f3009b_0_2:notes">
            <a:extLst>
              <a:ext uri="{FF2B5EF4-FFF2-40B4-BE49-F238E27FC236}">
                <a16:creationId xmlns:a16="http://schemas.microsoft.com/office/drawing/2014/main" id="{B61FBB66-6AC3-C697-374A-9A7F900DE019}"/>
              </a:ext>
            </a:extLst>
          </p:cNvPr>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7" name="Google Shape;277;g2fba0f3009b_0_2:notes">
            <a:extLst>
              <a:ext uri="{FF2B5EF4-FFF2-40B4-BE49-F238E27FC236}">
                <a16:creationId xmlns:a16="http://schemas.microsoft.com/office/drawing/2014/main" id="{F52C48F8-DC95-D27E-EAE6-EA1A4A9ECD3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92558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f498b5a41e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g2f498b5a41e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Raise your hand if you can tell me the action of the hamstring! Student participation here</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fba0f3009b_1_3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0" name="Google Shape;340;g2fba0f3009b_1_3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a:extLst>
            <a:ext uri="{FF2B5EF4-FFF2-40B4-BE49-F238E27FC236}">
              <a16:creationId xmlns:a16="http://schemas.microsoft.com/office/drawing/2014/main" id="{6019D7EC-1036-342A-28AF-B988A936A82A}"/>
            </a:ext>
          </a:extLst>
        </p:cNvPr>
        <p:cNvGrpSpPr/>
        <p:nvPr/>
      </p:nvGrpSpPr>
      <p:grpSpPr>
        <a:xfrm>
          <a:off x="0" y="0"/>
          <a:ext cx="0" cy="0"/>
          <a:chOff x="0" y="0"/>
          <a:chExt cx="0" cy="0"/>
        </a:xfrm>
      </p:grpSpPr>
      <p:sp>
        <p:nvSpPr>
          <p:cNvPr id="399" name="Google Shape;399;g2fba0f3009b_1_403:notes">
            <a:extLst>
              <a:ext uri="{FF2B5EF4-FFF2-40B4-BE49-F238E27FC236}">
                <a16:creationId xmlns:a16="http://schemas.microsoft.com/office/drawing/2014/main" id="{25A3C107-11ED-5DD6-3EBB-69807B8104E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0" name="Google Shape;400;g2fba0f3009b_1_403:notes">
            <a:extLst>
              <a:ext uri="{FF2B5EF4-FFF2-40B4-BE49-F238E27FC236}">
                <a16:creationId xmlns:a16="http://schemas.microsoft.com/office/drawing/2014/main" id="{BC75C375-1131-49A2-9C49-BABFE826F70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500">
                <a:solidFill>
                  <a:schemeClr val="dk1"/>
                </a:solidFill>
              </a:rPr>
              <a:t>We are not saying the joint based approach is inaccurate–it does adequately describe isolated muscle action in an open chain. This approach, however, fails to consider how humans actually function in everyday life. Functional movement is not comprised of single joint, isolated muscle actions – it is compound, multisegmental, and complex movement patterns. </a:t>
            </a:r>
            <a:endParaRPr sz="15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5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500">
                <a:solidFill>
                  <a:schemeClr val="dk1"/>
                </a:solidFill>
              </a:rPr>
              <a:t>The hip joint is comprised of the pelvis and the femur, but the bulk of the hamstrings do not attach directly onto the femur. How then, does it cause femoral motion in the direction of hip extension? The segmental based approach helps to explain this phenomenon. As the hamstring shortens, proximally it pulls the pelvis into counterclockwise rotation. Through joint reaction forces, the proximal femur which articulates directly onto the pelvis, rotates clockwise. </a:t>
            </a:r>
            <a:endParaRPr sz="15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5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500">
                <a:solidFill>
                  <a:schemeClr val="dk1"/>
                </a:solidFill>
              </a:rPr>
              <a:t>The knee joint is comprised of the femur and tibia, but again, the hamstrings do not have a strong direct attachment at the femur. As the distal hamstring contracts, the proximal tibia is pulled clockwise, and through joint reaction forces, the distal femur rotates counterclockwise.  </a:t>
            </a:r>
            <a:endParaRPr sz="15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5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500">
              <a:solidFill>
                <a:schemeClr val="dk1"/>
              </a:solidFill>
            </a:endParaRPr>
          </a:p>
        </p:txBody>
      </p:sp>
    </p:spTree>
    <p:extLst>
      <p:ext uri="{BB962C8B-B14F-4D97-AF65-F5344CB8AC3E}">
        <p14:creationId xmlns:p14="http://schemas.microsoft.com/office/powerpoint/2010/main" val="13010848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2fba0f3009b_1_4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5" name="Google Shape;375;g2fba0f3009b_1_4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500">
                <a:solidFill>
                  <a:schemeClr val="dk1"/>
                </a:solidFill>
              </a:rPr>
              <a:t>We need the stabilizing force? Think about a door. </a:t>
            </a:r>
            <a:r>
              <a:rPr lang="en" sz="1500"/>
              <a:t>Without the brackets stabilizing the door to the hinge, when force was applied to the door, the entire door would be displaced. </a:t>
            </a:r>
            <a:endParaRPr sz="1500"/>
          </a:p>
          <a:p>
            <a:pPr marL="0" lvl="0" indent="0" algn="l" rtl="0">
              <a:lnSpc>
                <a:spcPct val="100000"/>
              </a:lnSpc>
              <a:spcBef>
                <a:spcPts val="0"/>
              </a:spcBef>
              <a:spcAft>
                <a:spcPts val="0"/>
              </a:spcAft>
              <a:buSzPts val="1100"/>
              <a:buNone/>
            </a:pPr>
            <a:endParaRPr sz="1500"/>
          </a:p>
          <a:p>
            <a:pPr marL="0" lvl="0" indent="0" algn="l" rtl="0">
              <a:lnSpc>
                <a:spcPct val="100000"/>
              </a:lnSpc>
              <a:spcBef>
                <a:spcPts val="0"/>
              </a:spcBef>
              <a:spcAft>
                <a:spcPts val="0"/>
              </a:spcAft>
              <a:buSzPts val="1100"/>
              <a:buNone/>
            </a:pPr>
            <a:endParaRPr sz="1500"/>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fba0f3009b_1_5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4" name="Google Shape;384;g2fba0f3009b_1_5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r>
              <a:rPr lang="en-US"/>
              <a:t>Assess IMA – which muscle group has mechanical advantage? Hamstrings create the stability/compression (the hinge) to allow quads to create rotational force at the knee joint! </a:t>
            </a:r>
          </a:p>
          <a:p>
            <a:pPr marL="0" indent="0">
              <a:buNone/>
            </a:pPr>
            <a:endParaRPr lang="en-US"/>
          </a:p>
          <a:p>
            <a:pPr marL="0" indent="0">
              <a:buNone/>
            </a:pPr>
            <a:r>
              <a:rPr lang="en-US"/>
              <a:t>This works sit&lt;&gt;stand because the patella will always allow quads a mechanical advantage at the knee by increasing IMA</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2fba0f3009b_1_5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2" name="Google Shape;392;g2fba0f3009b_1_5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r>
              <a:rPr lang="en-US"/>
              <a:t>Conversely, look at the IMA of the hamstrings versus the rectus femoris at the pelvis. Which muscle group has the mechanical advantage? The shorter IMA of the quads creates the role of stability at the </a:t>
            </a:r>
            <a:r>
              <a:rPr lang="en-US" err="1"/>
              <a:t>femoroacetabular</a:t>
            </a:r>
            <a:r>
              <a:rPr lang="en-US"/>
              <a:t> (hip) joint, approximating joint surfaces. The longer IMA of the hamstrings allows hip extension action, even though there is not a direct connection to the proximal femur</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2fba0f3009b_1_5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3" name="Google Shape;413;g2fba0f3009b_1_5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f498b5a41e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2f498b5a41e_0_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chemeClr val="dk1"/>
                </a:solidFill>
              </a:rPr>
              <a:t>Raise your hand if you can tell me the action of the quadriceps! Student participation here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f498b5a41e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g2f498b5a41e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Clr>
                <a:schemeClr val="dk1"/>
              </a:buClr>
              <a:buNone/>
            </a:pPr>
            <a:r>
              <a:rPr lang="en-US" sz="1500">
                <a:solidFill>
                  <a:schemeClr val="dk1"/>
                </a:solidFill>
              </a:rPr>
              <a:t>We don’t walk around doing hamstring curls all day – what is the true function of the hamstring?</a:t>
            </a:r>
            <a:endParaRPr sz="150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f5d7de01de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g2f5d7de01de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f498b5a41e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g2f498b5a41e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500">
                <a:solidFill>
                  <a:schemeClr val="dk1"/>
                </a:solidFill>
              </a:rPr>
              <a:t>Let’s review a simple approach to muscle function. The classic joint based approach</a:t>
            </a:r>
            <a:endParaRPr sz="150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f498b5a41e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g2f498b5a41e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Clr>
                <a:schemeClr val="dk1"/>
              </a:buClr>
              <a:buNone/>
            </a:pPr>
            <a:r>
              <a:rPr lang="en" sz="1500">
                <a:solidFill>
                  <a:schemeClr val="dk1"/>
                </a:solidFill>
              </a:rPr>
              <a:t>The most common way musculoskeletal anatomy is taught to is from a joint perspective. </a:t>
            </a:r>
            <a:endParaRPr lang="en-US" sz="1500">
              <a:solidFill>
                <a:schemeClr val="dk1"/>
              </a:solidFill>
            </a:endParaRPr>
          </a:p>
          <a:p>
            <a:pPr marL="0" indent="0">
              <a:buNone/>
            </a:pPr>
            <a:endParaRPr lang="en" sz="1500">
              <a:solidFill>
                <a:schemeClr val="dk1"/>
              </a:solidFill>
            </a:endParaRPr>
          </a:p>
          <a:p>
            <a:pPr marL="0" indent="0">
              <a:buNone/>
            </a:pPr>
            <a:r>
              <a:rPr lang="en" sz="1500">
                <a:solidFill>
                  <a:schemeClr val="dk1"/>
                </a:solidFill>
              </a:rPr>
              <a:t>How we are traditionally taught muscle actions: A certain muscle (the agonist) generates force on a bone which in turn creates motion at a joint. The antagonist muscle on the other side of the bone is inhibited to allow this motion to occur. This perspective is joint focused and explains how muscles generally create motion in an open kinetic chain environment. This simplistic view does not explain what is happening in the lower extremities when it functions against closed kinetic chain forces or when muscles impact motion on bones they do not have direct attachment on.</a:t>
            </a:r>
            <a:endParaRPr lang="en-US" sz="15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5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500">
                <a:solidFill>
                  <a:schemeClr val="dk1"/>
                </a:solidFill>
              </a:rPr>
              <a:t>Synergist - wrist extensors are a synergist to the finger flexors - synergists can potentiate the effect of the prime movers - often use as a fixating or stabilizing force for the prime mover to work more effectively </a:t>
            </a:r>
            <a:endParaRPr sz="15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5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500">
                <a:solidFill>
                  <a:schemeClr val="dk1"/>
                </a:solidFill>
              </a:rPr>
              <a:t>Antagonist - further definition - antagonist either relaxes or cooperates with agonist - preventing unwanted effect and actually acting as a synergist </a:t>
            </a:r>
            <a:endParaRPr sz="150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f498b5a41e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2f498b5a41e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lt1"/>
              </a:buClr>
              <a:buSzPts val="1100"/>
              <a:buFont typeface="Arial"/>
              <a:buNone/>
            </a:pPr>
            <a:r>
              <a:rPr lang="en" sz="1500">
                <a:solidFill>
                  <a:schemeClr val="dk1"/>
                </a:solidFill>
              </a:rPr>
              <a:t>In 1907 Lombard and abbott first published a paper that described the co contraction of the Quadriceps and hamstrings when rising from a squat position. This paradox went against the agonist/antagonist relationship of simply taught open chain isolated muscle action. So, for over 100 years we have realized that understanding functional lower extremity anatomy is not easy and even today is equivocal with regards to certain motions. In this class we will focus on  functional musculoskeletal anatomy especially of the lower extremity. Understanding functional motion of the lower extremities requires an understanding of a segmental motion.  </a:t>
            </a:r>
            <a:endParaRPr sz="1500">
              <a:solidFill>
                <a:schemeClr val="dk1"/>
              </a:solidFill>
            </a:endParaRPr>
          </a:p>
          <a:p>
            <a:pPr marL="0" lvl="0" indent="0" algn="l" rtl="0">
              <a:lnSpc>
                <a:spcPct val="100000"/>
              </a:lnSpc>
              <a:spcBef>
                <a:spcPts val="1200"/>
              </a:spcBef>
              <a:spcAft>
                <a:spcPts val="0"/>
              </a:spcAft>
              <a:buSzPts val="1100"/>
              <a:buNone/>
            </a:pPr>
            <a:endParaRPr sz="150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666666"/>
        </a:solidFill>
        <a:effectLst/>
      </p:bgPr>
    </p:bg>
    <p:spTree>
      <p:nvGrpSpPr>
        <p:cNvPr id="1" name="Shape 9"/>
        <p:cNvGrpSpPr/>
        <p:nvPr/>
      </p:nvGrpSpPr>
      <p:grpSpPr>
        <a:xfrm>
          <a:off x="0" y="0"/>
          <a:ext cx="0" cy="0"/>
          <a:chOff x="0" y="0"/>
          <a:chExt cx="0" cy="0"/>
        </a:xfrm>
      </p:grpSpPr>
      <p:sp>
        <p:nvSpPr>
          <p:cNvPr id="10" name="Google Shape;10;p112"/>
          <p:cNvSpPr/>
          <p:nvPr/>
        </p:nvSpPr>
        <p:spPr>
          <a:xfrm>
            <a:off x="31" y="2824500"/>
            <a:ext cx="7370400" cy="2319000"/>
          </a:xfrm>
          <a:prstGeom prst="rtTriangle">
            <a:avLst/>
          </a:prstGeom>
          <a:solidFill>
            <a:srgbClr val="9999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112"/>
          <p:cNvSpPr/>
          <p:nvPr/>
        </p:nvSpPr>
        <p:spPr>
          <a:xfrm flipH="1">
            <a:off x="3582600" y="1550700"/>
            <a:ext cx="5561400" cy="3592800"/>
          </a:xfrm>
          <a:prstGeom prst="rtTriangle">
            <a:avLst/>
          </a:prstGeom>
          <a:solidFill>
            <a:srgbClr val="004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12"/>
          <p:cNvSpPr/>
          <p:nvPr/>
        </p:nvSpPr>
        <p:spPr>
          <a:xfrm rot="10800000">
            <a:off x="5058905" y="0"/>
            <a:ext cx="4085100" cy="2052600"/>
          </a:xfrm>
          <a:prstGeom prst="rtTriangle">
            <a:avLst/>
          </a:prstGeom>
          <a:solidFill>
            <a:srgbClr val="00A5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11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 name="Google Shape;14;p112"/>
          <p:cNvGrpSpPr/>
          <p:nvPr/>
        </p:nvGrpSpPr>
        <p:grpSpPr>
          <a:xfrm>
            <a:off x="255200" y="592"/>
            <a:ext cx="2250363" cy="1044300"/>
            <a:chOff x="255200" y="592"/>
            <a:chExt cx="2250363" cy="1044300"/>
          </a:xfrm>
        </p:grpSpPr>
        <p:sp>
          <p:nvSpPr>
            <p:cNvPr id="15" name="Google Shape;15;p11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1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1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 name="Google Shape;18;p112"/>
          <p:cNvGrpSpPr/>
          <p:nvPr/>
        </p:nvGrpSpPr>
        <p:grpSpPr>
          <a:xfrm>
            <a:off x="905395" y="592"/>
            <a:ext cx="2250363" cy="1044300"/>
            <a:chOff x="905395" y="592"/>
            <a:chExt cx="2250363" cy="1044300"/>
          </a:xfrm>
        </p:grpSpPr>
        <p:sp>
          <p:nvSpPr>
            <p:cNvPr id="19" name="Google Shape;19;p112"/>
            <p:cNvSpPr/>
            <p:nvPr/>
          </p:nvSpPr>
          <p:spPr>
            <a:xfrm>
              <a:off x="1414258" y="592"/>
              <a:ext cx="1741500" cy="1044300"/>
            </a:xfrm>
            <a:prstGeom prst="parallelogram">
              <a:avLst>
                <a:gd name="adj" fmla="val 153193"/>
              </a:avLst>
            </a:prstGeom>
            <a:solidFill>
              <a:srgbClr val="00A5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112"/>
            <p:cNvSpPr/>
            <p:nvPr/>
          </p:nvSpPr>
          <p:spPr>
            <a:xfrm>
              <a:off x="1159826" y="592"/>
              <a:ext cx="1741500" cy="1044300"/>
            </a:xfrm>
            <a:prstGeom prst="parallelogram">
              <a:avLst>
                <a:gd name="adj" fmla="val 153193"/>
              </a:avLst>
            </a:prstGeom>
            <a:solidFill>
              <a:srgbClr val="00A5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112"/>
            <p:cNvSpPr/>
            <p:nvPr/>
          </p:nvSpPr>
          <p:spPr>
            <a:xfrm>
              <a:off x="905395" y="592"/>
              <a:ext cx="1741500" cy="1044300"/>
            </a:xfrm>
            <a:prstGeom prst="parallelogram">
              <a:avLst>
                <a:gd name="adj" fmla="val 153193"/>
              </a:avLst>
            </a:prstGeom>
            <a:solidFill>
              <a:srgbClr val="00A5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 name="Google Shape;22;p112"/>
          <p:cNvGrpSpPr/>
          <p:nvPr/>
        </p:nvGrpSpPr>
        <p:grpSpPr>
          <a:xfrm>
            <a:off x="7057468" y="5088"/>
            <a:ext cx="1851281" cy="752108"/>
            <a:chOff x="6917201" y="0"/>
            <a:chExt cx="2227776" cy="863400"/>
          </a:xfrm>
        </p:grpSpPr>
        <p:sp>
          <p:nvSpPr>
            <p:cNvPr id="23" name="Google Shape;23;p112"/>
            <p:cNvSpPr/>
            <p:nvPr/>
          </p:nvSpPr>
          <p:spPr>
            <a:xfrm>
              <a:off x="7641677" y="0"/>
              <a:ext cx="1503300" cy="863400"/>
            </a:xfrm>
            <a:prstGeom prst="parallelogram">
              <a:avLst>
                <a:gd name="adj" fmla="val 158024"/>
              </a:avLst>
            </a:prstGeom>
            <a:solidFill>
              <a:srgbClr val="004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112"/>
            <p:cNvSpPr/>
            <p:nvPr/>
          </p:nvSpPr>
          <p:spPr>
            <a:xfrm>
              <a:off x="7279439" y="0"/>
              <a:ext cx="1503300" cy="863400"/>
            </a:xfrm>
            <a:prstGeom prst="parallelogram">
              <a:avLst>
                <a:gd name="adj" fmla="val 158024"/>
              </a:avLst>
            </a:prstGeom>
            <a:solidFill>
              <a:srgbClr val="004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112"/>
            <p:cNvSpPr/>
            <p:nvPr/>
          </p:nvSpPr>
          <p:spPr>
            <a:xfrm>
              <a:off x="6917201" y="0"/>
              <a:ext cx="1503300" cy="863400"/>
            </a:xfrm>
            <a:prstGeom prst="parallelogram">
              <a:avLst>
                <a:gd name="adj" fmla="val 158024"/>
              </a:avLst>
            </a:prstGeom>
            <a:solidFill>
              <a:srgbClr val="004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 name="Google Shape;26;p112"/>
          <p:cNvGrpSpPr/>
          <p:nvPr/>
        </p:nvGrpSpPr>
        <p:grpSpPr>
          <a:xfrm>
            <a:off x="6553032" y="4217852"/>
            <a:ext cx="2389067" cy="925737"/>
            <a:chOff x="6917201" y="0"/>
            <a:chExt cx="2227776" cy="863400"/>
          </a:xfrm>
        </p:grpSpPr>
        <p:sp>
          <p:nvSpPr>
            <p:cNvPr id="27" name="Google Shape;27;p11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11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1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0" name="Google Shape;30;p112"/>
          <p:cNvGrpSpPr/>
          <p:nvPr/>
        </p:nvGrpSpPr>
        <p:grpSpPr>
          <a:xfrm>
            <a:off x="199149" y="4055652"/>
            <a:ext cx="2795413" cy="1083308"/>
            <a:chOff x="6917201" y="0"/>
            <a:chExt cx="2227776" cy="863400"/>
          </a:xfrm>
        </p:grpSpPr>
        <p:sp>
          <p:nvSpPr>
            <p:cNvPr id="31" name="Google Shape;31;p112"/>
            <p:cNvSpPr/>
            <p:nvPr/>
          </p:nvSpPr>
          <p:spPr>
            <a:xfrm>
              <a:off x="7641677" y="0"/>
              <a:ext cx="1503300" cy="863400"/>
            </a:xfrm>
            <a:prstGeom prst="parallelogram">
              <a:avLst>
                <a:gd name="adj" fmla="val 158024"/>
              </a:avLst>
            </a:prstGeom>
            <a:solidFill>
              <a:srgbClr val="00A5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112"/>
            <p:cNvSpPr/>
            <p:nvPr/>
          </p:nvSpPr>
          <p:spPr>
            <a:xfrm>
              <a:off x="7279439" y="0"/>
              <a:ext cx="1503300" cy="863400"/>
            </a:xfrm>
            <a:prstGeom prst="parallelogram">
              <a:avLst>
                <a:gd name="adj" fmla="val 158024"/>
              </a:avLst>
            </a:prstGeom>
            <a:solidFill>
              <a:srgbClr val="00A5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112"/>
            <p:cNvSpPr/>
            <p:nvPr/>
          </p:nvSpPr>
          <p:spPr>
            <a:xfrm>
              <a:off x="6917201" y="0"/>
              <a:ext cx="1503300" cy="863400"/>
            </a:xfrm>
            <a:prstGeom prst="parallelogram">
              <a:avLst>
                <a:gd name="adj" fmla="val 158024"/>
              </a:avLst>
            </a:prstGeom>
            <a:solidFill>
              <a:srgbClr val="00A5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4" name="Google Shape;34;p112"/>
          <p:cNvSpPr txBox="1">
            <a:spLocks noGrp="1"/>
          </p:cNvSpPr>
          <p:nvPr>
            <p:ph type="ctrTitle"/>
          </p:nvPr>
        </p:nvSpPr>
        <p:spPr>
          <a:xfrm>
            <a:off x="1858703" y="1822833"/>
            <a:ext cx="5361300" cy="14481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rgbClr val="434343"/>
              </a:buClr>
              <a:buSzPts val="3800"/>
              <a:buFont typeface="Proxima Nova Semibold"/>
              <a:buNone/>
              <a:defRPr sz="3800">
                <a:solidFill>
                  <a:srgbClr val="434343"/>
                </a:solidFill>
                <a:latin typeface="Proxima Nova Semibold"/>
                <a:ea typeface="Proxima Nova Semibold"/>
                <a:cs typeface="Proxima Nova Semibold"/>
                <a:sym typeface="Proxima Nova Semibold"/>
              </a:defRPr>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a:endParaRPr/>
          </a:p>
        </p:txBody>
      </p:sp>
      <p:sp>
        <p:nvSpPr>
          <p:cNvPr id="35" name="Google Shape;35;p112"/>
          <p:cNvSpPr txBox="1">
            <a:spLocks noGrp="1"/>
          </p:cNvSpPr>
          <p:nvPr>
            <p:ph type="subTitle" idx="1"/>
          </p:nvPr>
        </p:nvSpPr>
        <p:spPr>
          <a:xfrm>
            <a:off x="1858700" y="3413158"/>
            <a:ext cx="5361300" cy="52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rgbClr val="434343"/>
              </a:buClr>
              <a:buSzPts val="1600"/>
              <a:buFont typeface="Proxima Nova"/>
              <a:buNone/>
              <a:defRPr sz="1600">
                <a:solidFill>
                  <a:srgbClr val="434343"/>
                </a:solidFill>
                <a:latin typeface="Proxima Nova"/>
                <a:ea typeface="Proxima Nova"/>
                <a:cs typeface="Proxima Nova"/>
                <a:sym typeface="Proxima Nova"/>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pic>
        <p:nvPicPr>
          <p:cNvPr id="36" name="Google Shape;36;p112"/>
          <p:cNvPicPr preferRelativeResize="0"/>
          <p:nvPr/>
        </p:nvPicPr>
        <p:blipFill rotWithShape="1">
          <a:blip r:embed="rId2">
            <a:alphaModFix/>
          </a:blip>
          <a:srcRect/>
          <a:stretch/>
        </p:blipFill>
        <p:spPr>
          <a:xfrm>
            <a:off x="7357761" y="4217851"/>
            <a:ext cx="1550993" cy="6407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rgbClr val="004963"/>
        </a:solidFill>
        <a:effectLst/>
      </p:bgPr>
    </p:bg>
    <p:spTree>
      <p:nvGrpSpPr>
        <p:cNvPr id="1" name="Shape 110"/>
        <p:cNvGrpSpPr/>
        <p:nvPr/>
      </p:nvGrpSpPr>
      <p:grpSpPr>
        <a:xfrm>
          <a:off x="0" y="0"/>
          <a:ext cx="0" cy="0"/>
          <a:chOff x="0" y="0"/>
          <a:chExt cx="0" cy="0"/>
        </a:xfrm>
      </p:grpSpPr>
      <p:sp>
        <p:nvSpPr>
          <p:cNvPr id="111" name="Google Shape;111;p12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2" name="Google Shape;112;p121"/>
          <p:cNvGrpSpPr/>
          <p:nvPr/>
        </p:nvGrpSpPr>
        <p:grpSpPr>
          <a:xfrm>
            <a:off x="5959222" y="4119576"/>
            <a:ext cx="2520951" cy="1024165"/>
            <a:chOff x="6917201" y="0"/>
            <a:chExt cx="2227776" cy="863400"/>
          </a:xfrm>
        </p:grpSpPr>
        <p:sp>
          <p:nvSpPr>
            <p:cNvPr id="113" name="Google Shape;113;p121"/>
            <p:cNvSpPr/>
            <p:nvPr/>
          </p:nvSpPr>
          <p:spPr>
            <a:xfrm>
              <a:off x="7641677" y="0"/>
              <a:ext cx="1503300" cy="863400"/>
            </a:xfrm>
            <a:prstGeom prst="parallelogram">
              <a:avLst>
                <a:gd name="adj" fmla="val 158024"/>
              </a:avLst>
            </a:prstGeom>
            <a:solidFill>
              <a:srgbClr val="00A5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121"/>
            <p:cNvSpPr/>
            <p:nvPr/>
          </p:nvSpPr>
          <p:spPr>
            <a:xfrm>
              <a:off x="7279439" y="0"/>
              <a:ext cx="1503300" cy="863400"/>
            </a:xfrm>
            <a:prstGeom prst="parallelogram">
              <a:avLst>
                <a:gd name="adj" fmla="val 158024"/>
              </a:avLst>
            </a:prstGeom>
            <a:solidFill>
              <a:srgbClr val="00A5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121"/>
            <p:cNvSpPr/>
            <p:nvPr/>
          </p:nvSpPr>
          <p:spPr>
            <a:xfrm>
              <a:off x="6917201" y="0"/>
              <a:ext cx="1503300" cy="863400"/>
            </a:xfrm>
            <a:prstGeom prst="parallelogram">
              <a:avLst>
                <a:gd name="adj" fmla="val 158024"/>
              </a:avLst>
            </a:prstGeom>
            <a:solidFill>
              <a:srgbClr val="00A5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6" name="Google Shape;116;p121"/>
          <p:cNvGrpSpPr/>
          <p:nvPr/>
        </p:nvGrpSpPr>
        <p:grpSpPr>
          <a:xfrm>
            <a:off x="199149" y="2"/>
            <a:ext cx="2795413" cy="1083308"/>
            <a:chOff x="6917201" y="0"/>
            <a:chExt cx="2227776" cy="863400"/>
          </a:xfrm>
        </p:grpSpPr>
        <p:sp>
          <p:nvSpPr>
            <p:cNvPr id="117" name="Google Shape;117;p121"/>
            <p:cNvSpPr/>
            <p:nvPr/>
          </p:nvSpPr>
          <p:spPr>
            <a:xfrm>
              <a:off x="7641677" y="0"/>
              <a:ext cx="1503300" cy="863400"/>
            </a:xfrm>
            <a:prstGeom prst="parallelogram">
              <a:avLst>
                <a:gd name="adj" fmla="val 158024"/>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121"/>
            <p:cNvSpPr/>
            <p:nvPr/>
          </p:nvSpPr>
          <p:spPr>
            <a:xfrm>
              <a:off x="7279439" y="0"/>
              <a:ext cx="1503300" cy="863400"/>
            </a:xfrm>
            <a:prstGeom prst="parallelogram">
              <a:avLst>
                <a:gd name="adj" fmla="val 158024"/>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121"/>
            <p:cNvSpPr/>
            <p:nvPr/>
          </p:nvSpPr>
          <p:spPr>
            <a:xfrm>
              <a:off x="6917201" y="0"/>
              <a:ext cx="1503300" cy="863400"/>
            </a:xfrm>
            <a:prstGeom prst="parallelogram">
              <a:avLst>
                <a:gd name="adj" fmla="val 158024"/>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0" name="Google Shape;120;p121"/>
          <p:cNvSpPr txBox="1">
            <a:spLocks noGrp="1"/>
          </p:cNvSpPr>
          <p:nvPr>
            <p:ph type="title" hasCustomPrompt="1"/>
          </p:nvPr>
        </p:nvSpPr>
        <p:spPr>
          <a:xfrm>
            <a:off x="1385850" y="1383850"/>
            <a:ext cx="6372300" cy="13797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rgbClr val="D9D9D9"/>
              </a:buClr>
              <a:buSzPts val="8600"/>
              <a:buFont typeface="Proxima Nova"/>
              <a:buNone/>
              <a:defRPr sz="8600" b="1">
                <a:solidFill>
                  <a:srgbClr val="D9D9D9"/>
                </a:solidFill>
                <a:latin typeface="Proxima Nova"/>
                <a:ea typeface="Proxima Nova"/>
                <a:cs typeface="Proxima Nova"/>
                <a:sym typeface="Proxima Nova"/>
              </a:defRPr>
            </a:lvl1pPr>
            <a:lvl2pPr lvl="1" algn="ctr">
              <a:lnSpc>
                <a:spcPct val="100000"/>
              </a:lnSpc>
              <a:spcBef>
                <a:spcPts val="0"/>
              </a:spcBef>
              <a:spcAft>
                <a:spcPts val="0"/>
              </a:spcAft>
              <a:buClr>
                <a:schemeClr val="dk2"/>
              </a:buClr>
              <a:buSzPts val="8600"/>
              <a:buNone/>
              <a:defRPr sz="8600">
                <a:solidFill>
                  <a:schemeClr val="dk2"/>
                </a:solidFill>
              </a:defRPr>
            </a:lvl2pPr>
            <a:lvl3pPr lvl="2" algn="ctr">
              <a:lnSpc>
                <a:spcPct val="100000"/>
              </a:lnSpc>
              <a:spcBef>
                <a:spcPts val="0"/>
              </a:spcBef>
              <a:spcAft>
                <a:spcPts val="0"/>
              </a:spcAft>
              <a:buClr>
                <a:schemeClr val="dk2"/>
              </a:buClr>
              <a:buSzPts val="8600"/>
              <a:buNone/>
              <a:defRPr sz="8600">
                <a:solidFill>
                  <a:schemeClr val="dk2"/>
                </a:solidFill>
              </a:defRPr>
            </a:lvl3pPr>
            <a:lvl4pPr lvl="3" algn="ctr">
              <a:lnSpc>
                <a:spcPct val="100000"/>
              </a:lnSpc>
              <a:spcBef>
                <a:spcPts val="0"/>
              </a:spcBef>
              <a:spcAft>
                <a:spcPts val="0"/>
              </a:spcAft>
              <a:buClr>
                <a:schemeClr val="dk2"/>
              </a:buClr>
              <a:buSzPts val="8600"/>
              <a:buNone/>
              <a:defRPr sz="8600">
                <a:solidFill>
                  <a:schemeClr val="dk2"/>
                </a:solidFill>
              </a:defRPr>
            </a:lvl4pPr>
            <a:lvl5pPr lvl="4" algn="ctr">
              <a:lnSpc>
                <a:spcPct val="100000"/>
              </a:lnSpc>
              <a:spcBef>
                <a:spcPts val="0"/>
              </a:spcBef>
              <a:spcAft>
                <a:spcPts val="0"/>
              </a:spcAft>
              <a:buClr>
                <a:schemeClr val="dk2"/>
              </a:buClr>
              <a:buSzPts val="8600"/>
              <a:buNone/>
              <a:defRPr sz="8600">
                <a:solidFill>
                  <a:schemeClr val="dk2"/>
                </a:solidFill>
              </a:defRPr>
            </a:lvl5pPr>
            <a:lvl6pPr lvl="5" algn="ctr">
              <a:lnSpc>
                <a:spcPct val="100000"/>
              </a:lnSpc>
              <a:spcBef>
                <a:spcPts val="0"/>
              </a:spcBef>
              <a:spcAft>
                <a:spcPts val="0"/>
              </a:spcAft>
              <a:buClr>
                <a:schemeClr val="dk2"/>
              </a:buClr>
              <a:buSzPts val="8600"/>
              <a:buNone/>
              <a:defRPr sz="8600">
                <a:solidFill>
                  <a:schemeClr val="dk2"/>
                </a:solidFill>
              </a:defRPr>
            </a:lvl6pPr>
            <a:lvl7pPr lvl="6" algn="ctr">
              <a:lnSpc>
                <a:spcPct val="100000"/>
              </a:lnSpc>
              <a:spcBef>
                <a:spcPts val="0"/>
              </a:spcBef>
              <a:spcAft>
                <a:spcPts val="0"/>
              </a:spcAft>
              <a:buClr>
                <a:schemeClr val="dk2"/>
              </a:buClr>
              <a:buSzPts val="8600"/>
              <a:buNone/>
              <a:defRPr sz="8600">
                <a:solidFill>
                  <a:schemeClr val="dk2"/>
                </a:solidFill>
              </a:defRPr>
            </a:lvl7pPr>
            <a:lvl8pPr lvl="7" algn="ctr">
              <a:lnSpc>
                <a:spcPct val="100000"/>
              </a:lnSpc>
              <a:spcBef>
                <a:spcPts val="0"/>
              </a:spcBef>
              <a:spcAft>
                <a:spcPts val="0"/>
              </a:spcAft>
              <a:buClr>
                <a:schemeClr val="dk2"/>
              </a:buClr>
              <a:buSzPts val="8600"/>
              <a:buNone/>
              <a:defRPr sz="8600">
                <a:solidFill>
                  <a:schemeClr val="dk2"/>
                </a:solidFill>
              </a:defRPr>
            </a:lvl8pPr>
            <a:lvl9pPr lvl="8" algn="ctr">
              <a:lnSpc>
                <a:spcPct val="100000"/>
              </a:lnSpc>
              <a:spcBef>
                <a:spcPts val="0"/>
              </a:spcBef>
              <a:spcAft>
                <a:spcPts val="0"/>
              </a:spcAft>
              <a:buClr>
                <a:schemeClr val="dk2"/>
              </a:buClr>
              <a:buSzPts val="8600"/>
              <a:buNone/>
              <a:defRPr sz="8600">
                <a:solidFill>
                  <a:schemeClr val="dk2"/>
                </a:solidFill>
              </a:defRPr>
            </a:lvl9pPr>
          </a:lstStyle>
          <a:p>
            <a:r>
              <a:t>xx%</a:t>
            </a:r>
          </a:p>
        </p:txBody>
      </p:sp>
      <p:sp>
        <p:nvSpPr>
          <p:cNvPr id="121" name="Google Shape;121;p12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2"/>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004963"/>
        </a:solidFill>
        <a:effectLst/>
      </p:bgPr>
    </p:bg>
    <p:spTree>
      <p:nvGrpSpPr>
        <p:cNvPr id="1" name="Shape 37"/>
        <p:cNvGrpSpPr/>
        <p:nvPr/>
      </p:nvGrpSpPr>
      <p:grpSpPr>
        <a:xfrm>
          <a:off x="0" y="0"/>
          <a:ext cx="0" cy="0"/>
          <a:chOff x="0" y="0"/>
          <a:chExt cx="0" cy="0"/>
        </a:xfrm>
      </p:grpSpPr>
      <p:sp>
        <p:nvSpPr>
          <p:cNvPr id="38" name="Google Shape;38;p11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9" name="Google Shape;39;p113"/>
          <p:cNvGrpSpPr/>
          <p:nvPr/>
        </p:nvGrpSpPr>
        <p:grpSpPr>
          <a:xfrm>
            <a:off x="5594191" y="3961115"/>
            <a:ext cx="2910144" cy="1182340"/>
            <a:chOff x="6917201" y="0"/>
            <a:chExt cx="2227776" cy="863400"/>
          </a:xfrm>
        </p:grpSpPr>
        <p:sp>
          <p:nvSpPr>
            <p:cNvPr id="40" name="Google Shape;40;p113"/>
            <p:cNvSpPr/>
            <p:nvPr/>
          </p:nvSpPr>
          <p:spPr>
            <a:xfrm>
              <a:off x="7641677" y="0"/>
              <a:ext cx="1503300" cy="863400"/>
            </a:xfrm>
            <a:prstGeom prst="parallelogram">
              <a:avLst>
                <a:gd name="adj" fmla="val 158024"/>
              </a:avLst>
            </a:prstGeom>
            <a:solidFill>
              <a:srgbClr val="00A5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113"/>
            <p:cNvSpPr/>
            <p:nvPr/>
          </p:nvSpPr>
          <p:spPr>
            <a:xfrm>
              <a:off x="7279439" y="0"/>
              <a:ext cx="1503300" cy="863400"/>
            </a:xfrm>
            <a:prstGeom prst="parallelogram">
              <a:avLst>
                <a:gd name="adj" fmla="val 158024"/>
              </a:avLst>
            </a:prstGeom>
            <a:solidFill>
              <a:srgbClr val="00A5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113"/>
            <p:cNvSpPr/>
            <p:nvPr/>
          </p:nvSpPr>
          <p:spPr>
            <a:xfrm>
              <a:off x="6917201" y="0"/>
              <a:ext cx="1503300" cy="863400"/>
            </a:xfrm>
            <a:prstGeom prst="parallelogram">
              <a:avLst>
                <a:gd name="adj" fmla="val 158024"/>
              </a:avLst>
            </a:prstGeom>
            <a:solidFill>
              <a:srgbClr val="00A5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3" name="Google Shape;43;p113"/>
          <p:cNvGrpSpPr/>
          <p:nvPr/>
        </p:nvGrpSpPr>
        <p:grpSpPr>
          <a:xfrm>
            <a:off x="199149" y="2"/>
            <a:ext cx="2795413" cy="1083308"/>
            <a:chOff x="6917201" y="0"/>
            <a:chExt cx="2227776" cy="863400"/>
          </a:xfrm>
        </p:grpSpPr>
        <p:sp>
          <p:nvSpPr>
            <p:cNvPr id="44" name="Google Shape;44;p113"/>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113"/>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113"/>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7" name="Google Shape;47;p113"/>
          <p:cNvSpPr txBox="1">
            <a:spLocks noGrp="1"/>
          </p:cNvSpPr>
          <p:nvPr>
            <p:ph type="title"/>
          </p:nvPr>
        </p:nvSpPr>
        <p:spPr>
          <a:xfrm>
            <a:off x="1888684" y="1746100"/>
            <a:ext cx="5377500" cy="1646100"/>
          </a:xfrm>
          <a:prstGeom prst="rect">
            <a:avLst/>
          </a:prstGeom>
          <a:solidFill>
            <a:srgbClr val="D9D9D9"/>
          </a:solid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dk2"/>
              </a:buClr>
              <a:buSzPts val="3400"/>
              <a:buFont typeface="Proxima Nova Semibold"/>
              <a:buNone/>
              <a:defRPr sz="3400">
                <a:solidFill>
                  <a:schemeClr val="dk2"/>
                </a:solidFill>
                <a:latin typeface="Proxima Nova Semibold"/>
                <a:ea typeface="Proxima Nova Semibold"/>
                <a:cs typeface="Proxima Nova Semibold"/>
                <a:sym typeface="Proxima Nova Semibold"/>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a:endParaRPr/>
          </a:p>
        </p:txBody>
      </p:sp>
      <p:sp>
        <p:nvSpPr>
          <p:cNvPr id="48" name="Google Shape;48;p113"/>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endParaRPr/>
          </a:p>
        </p:txBody>
      </p:sp>
      <p:pic>
        <p:nvPicPr>
          <p:cNvPr id="49" name="Google Shape;49;p113"/>
          <p:cNvPicPr preferRelativeResize="0"/>
          <p:nvPr/>
        </p:nvPicPr>
        <p:blipFill rotWithShape="1">
          <a:blip r:embed="rId2">
            <a:alphaModFix/>
          </a:blip>
          <a:srcRect/>
          <a:stretch/>
        </p:blipFill>
        <p:spPr>
          <a:xfrm>
            <a:off x="7823385" y="4543675"/>
            <a:ext cx="1251864" cy="51717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rgbClr val="004963"/>
        </a:solidFill>
        <a:effectLst/>
      </p:bgPr>
    </p:bg>
    <p:spTree>
      <p:nvGrpSpPr>
        <p:cNvPr id="1" name="Shape 50"/>
        <p:cNvGrpSpPr/>
        <p:nvPr/>
      </p:nvGrpSpPr>
      <p:grpSpPr>
        <a:xfrm>
          <a:off x="0" y="0"/>
          <a:ext cx="0" cy="0"/>
          <a:chOff x="0" y="0"/>
          <a:chExt cx="0" cy="0"/>
        </a:xfrm>
      </p:grpSpPr>
      <p:sp>
        <p:nvSpPr>
          <p:cNvPr id="51" name="Google Shape;51;p11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114"/>
          <p:cNvSpPr/>
          <p:nvPr/>
        </p:nvSpPr>
        <p:spPr>
          <a:xfrm>
            <a:off x="31" y="2824500"/>
            <a:ext cx="7370400" cy="2319000"/>
          </a:xfrm>
          <a:prstGeom prst="rtTriangle">
            <a:avLst/>
          </a:prstGeom>
          <a:solidFill>
            <a:srgbClr val="00A5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1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114"/>
          <p:cNvSpPr txBox="1">
            <a:spLocks noGrp="1"/>
          </p:cNvSpPr>
          <p:nvPr>
            <p:ph type="title"/>
          </p:nvPr>
        </p:nvSpPr>
        <p:spPr>
          <a:xfrm>
            <a:off x="819125" y="596100"/>
            <a:ext cx="7505700" cy="954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434343"/>
              </a:buClr>
              <a:buSzPts val="3400"/>
              <a:buFont typeface="Proxima Nova Semibold"/>
              <a:buNone/>
              <a:defRPr sz="3400">
                <a:solidFill>
                  <a:srgbClr val="434343"/>
                </a:solidFill>
                <a:latin typeface="Proxima Nova Semibold"/>
                <a:ea typeface="Proxima Nova Semibold"/>
                <a:cs typeface="Proxima Nova Semibold"/>
                <a:sym typeface="Proxima Nova Semibold"/>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55" name="Google Shape;55;p114"/>
          <p:cNvSpPr txBox="1">
            <a:spLocks noGrp="1"/>
          </p:cNvSpPr>
          <p:nvPr>
            <p:ph type="body" idx="1"/>
          </p:nvPr>
        </p:nvSpPr>
        <p:spPr>
          <a:xfrm>
            <a:off x="646675" y="1550700"/>
            <a:ext cx="7505700" cy="2448000"/>
          </a:xfrm>
          <a:prstGeom prst="rect">
            <a:avLst/>
          </a:prstGeom>
          <a:noFill/>
          <a:ln>
            <a:noFill/>
          </a:ln>
        </p:spPr>
        <p:txBody>
          <a:bodyPr spcFirstLastPara="1" wrap="square" lIns="91425" tIns="91425" rIns="91425" bIns="91425" anchor="t" anchorCtr="0">
            <a:normAutofit/>
          </a:bodyPr>
          <a:lstStyle>
            <a:lvl1pPr marL="457200" lvl="0" indent="-361950" algn="l">
              <a:lnSpc>
                <a:spcPct val="115000"/>
              </a:lnSpc>
              <a:spcBef>
                <a:spcPts val="0"/>
              </a:spcBef>
              <a:spcAft>
                <a:spcPts val="0"/>
              </a:spcAft>
              <a:buClr>
                <a:srgbClr val="434343"/>
              </a:buClr>
              <a:buSzPts val="2100"/>
              <a:buFont typeface="Proxima Nova"/>
              <a:buChar char="●"/>
              <a:defRPr sz="2100">
                <a:solidFill>
                  <a:srgbClr val="434343"/>
                </a:solidFill>
                <a:latin typeface="Proxima Nova"/>
                <a:ea typeface="Proxima Nova"/>
                <a:cs typeface="Proxima Nova"/>
                <a:sym typeface="Proxima Nova"/>
              </a:defRPr>
            </a:lvl1pPr>
            <a:lvl2pPr marL="914400" lvl="1" indent="-361950" algn="l">
              <a:lnSpc>
                <a:spcPct val="115000"/>
              </a:lnSpc>
              <a:spcBef>
                <a:spcPts val="0"/>
              </a:spcBef>
              <a:spcAft>
                <a:spcPts val="0"/>
              </a:spcAft>
              <a:buClr>
                <a:srgbClr val="434343"/>
              </a:buClr>
              <a:buSzPts val="2100"/>
              <a:buFont typeface="Proxima Nova"/>
              <a:buChar char="○"/>
              <a:defRPr sz="2100">
                <a:solidFill>
                  <a:srgbClr val="434343"/>
                </a:solidFill>
                <a:latin typeface="Proxima Nova"/>
                <a:ea typeface="Proxima Nova"/>
                <a:cs typeface="Proxima Nova"/>
                <a:sym typeface="Proxima Nova"/>
              </a:defRPr>
            </a:lvl2pPr>
            <a:lvl3pPr marL="1371600" lvl="2" indent="-361950" algn="l">
              <a:lnSpc>
                <a:spcPct val="115000"/>
              </a:lnSpc>
              <a:spcBef>
                <a:spcPts val="0"/>
              </a:spcBef>
              <a:spcAft>
                <a:spcPts val="0"/>
              </a:spcAft>
              <a:buClr>
                <a:srgbClr val="434343"/>
              </a:buClr>
              <a:buSzPts val="2100"/>
              <a:buFont typeface="Proxima Nova"/>
              <a:buChar char="■"/>
              <a:defRPr sz="2100">
                <a:solidFill>
                  <a:srgbClr val="434343"/>
                </a:solidFill>
                <a:latin typeface="Proxima Nova"/>
                <a:ea typeface="Proxima Nova"/>
                <a:cs typeface="Proxima Nova"/>
                <a:sym typeface="Proxima Nova"/>
              </a:defRPr>
            </a:lvl3pPr>
            <a:lvl4pPr marL="1828800" lvl="3" indent="-361950" algn="l">
              <a:lnSpc>
                <a:spcPct val="115000"/>
              </a:lnSpc>
              <a:spcBef>
                <a:spcPts val="0"/>
              </a:spcBef>
              <a:spcAft>
                <a:spcPts val="0"/>
              </a:spcAft>
              <a:buClr>
                <a:srgbClr val="434343"/>
              </a:buClr>
              <a:buSzPts val="2100"/>
              <a:buFont typeface="Proxima Nova"/>
              <a:buChar char="●"/>
              <a:defRPr sz="2100">
                <a:solidFill>
                  <a:srgbClr val="434343"/>
                </a:solidFill>
                <a:latin typeface="Proxima Nova"/>
                <a:ea typeface="Proxima Nova"/>
                <a:cs typeface="Proxima Nova"/>
                <a:sym typeface="Proxima Nova"/>
              </a:defRPr>
            </a:lvl4pPr>
            <a:lvl5pPr marL="2286000" lvl="4" indent="-361950" algn="l">
              <a:lnSpc>
                <a:spcPct val="115000"/>
              </a:lnSpc>
              <a:spcBef>
                <a:spcPts val="0"/>
              </a:spcBef>
              <a:spcAft>
                <a:spcPts val="0"/>
              </a:spcAft>
              <a:buClr>
                <a:srgbClr val="434343"/>
              </a:buClr>
              <a:buSzPts val="2100"/>
              <a:buFont typeface="Proxima Nova"/>
              <a:buChar char="○"/>
              <a:defRPr sz="2100">
                <a:solidFill>
                  <a:srgbClr val="434343"/>
                </a:solidFill>
                <a:latin typeface="Proxima Nova"/>
                <a:ea typeface="Proxima Nova"/>
                <a:cs typeface="Proxima Nova"/>
                <a:sym typeface="Proxima Nova"/>
              </a:defRPr>
            </a:lvl5pPr>
            <a:lvl6pPr marL="2743200" lvl="5" indent="-361950" algn="l">
              <a:lnSpc>
                <a:spcPct val="115000"/>
              </a:lnSpc>
              <a:spcBef>
                <a:spcPts val="0"/>
              </a:spcBef>
              <a:spcAft>
                <a:spcPts val="0"/>
              </a:spcAft>
              <a:buClr>
                <a:srgbClr val="434343"/>
              </a:buClr>
              <a:buSzPts val="2100"/>
              <a:buFont typeface="Proxima Nova"/>
              <a:buChar char="■"/>
              <a:defRPr sz="2100">
                <a:solidFill>
                  <a:srgbClr val="434343"/>
                </a:solidFill>
                <a:latin typeface="Proxima Nova"/>
                <a:ea typeface="Proxima Nova"/>
                <a:cs typeface="Proxima Nova"/>
                <a:sym typeface="Proxima Nova"/>
              </a:defRPr>
            </a:lvl6pPr>
            <a:lvl7pPr marL="3200400" lvl="6" indent="-361950" algn="l">
              <a:lnSpc>
                <a:spcPct val="115000"/>
              </a:lnSpc>
              <a:spcBef>
                <a:spcPts val="0"/>
              </a:spcBef>
              <a:spcAft>
                <a:spcPts val="0"/>
              </a:spcAft>
              <a:buClr>
                <a:srgbClr val="434343"/>
              </a:buClr>
              <a:buSzPts val="2100"/>
              <a:buFont typeface="Proxima Nova"/>
              <a:buChar char="●"/>
              <a:defRPr sz="2100">
                <a:solidFill>
                  <a:srgbClr val="434343"/>
                </a:solidFill>
                <a:latin typeface="Proxima Nova"/>
                <a:ea typeface="Proxima Nova"/>
                <a:cs typeface="Proxima Nova"/>
                <a:sym typeface="Proxima Nova"/>
              </a:defRPr>
            </a:lvl7pPr>
            <a:lvl8pPr marL="3657600" lvl="7" indent="-361950" algn="l">
              <a:lnSpc>
                <a:spcPct val="115000"/>
              </a:lnSpc>
              <a:spcBef>
                <a:spcPts val="0"/>
              </a:spcBef>
              <a:spcAft>
                <a:spcPts val="0"/>
              </a:spcAft>
              <a:buClr>
                <a:srgbClr val="434343"/>
              </a:buClr>
              <a:buSzPts val="2100"/>
              <a:buFont typeface="Proxima Nova"/>
              <a:buChar char="○"/>
              <a:defRPr sz="2100">
                <a:solidFill>
                  <a:srgbClr val="434343"/>
                </a:solidFill>
                <a:latin typeface="Proxima Nova"/>
                <a:ea typeface="Proxima Nova"/>
                <a:cs typeface="Proxima Nova"/>
                <a:sym typeface="Proxima Nova"/>
              </a:defRPr>
            </a:lvl8pPr>
            <a:lvl9pPr marL="4114800" lvl="8" indent="-361950" algn="l">
              <a:lnSpc>
                <a:spcPct val="115000"/>
              </a:lnSpc>
              <a:spcBef>
                <a:spcPts val="0"/>
              </a:spcBef>
              <a:spcAft>
                <a:spcPts val="0"/>
              </a:spcAft>
              <a:buClr>
                <a:srgbClr val="434343"/>
              </a:buClr>
              <a:buSzPts val="2100"/>
              <a:buFont typeface="Proxima Nova"/>
              <a:buChar char="■"/>
              <a:defRPr sz="2100">
                <a:solidFill>
                  <a:srgbClr val="434343"/>
                </a:solidFill>
                <a:latin typeface="Proxima Nova"/>
                <a:ea typeface="Proxima Nova"/>
                <a:cs typeface="Proxima Nova"/>
                <a:sym typeface="Proxima Nova"/>
              </a:defRPr>
            </a:lvl9pPr>
          </a:lstStyle>
          <a:p>
            <a:endParaRPr/>
          </a:p>
        </p:txBody>
      </p:sp>
      <p:pic>
        <p:nvPicPr>
          <p:cNvPr id="56" name="Google Shape;56;p114"/>
          <p:cNvPicPr preferRelativeResize="0"/>
          <p:nvPr/>
        </p:nvPicPr>
        <p:blipFill rotWithShape="1">
          <a:blip r:embed="rId2">
            <a:alphaModFix/>
          </a:blip>
          <a:srcRect/>
          <a:stretch/>
        </p:blipFill>
        <p:spPr>
          <a:xfrm>
            <a:off x="7370436" y="4217851"/>
            <a:ext cx="1550993" cy="6407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rgbClr val="004963"/>
        </a:solidFill>
        <a:effectLst/>
      </p:bgPr>
    </p:bg>
    <p:spTree>
      <p:nvGrpSpPr>
        <p:cNvPr id="1" name="Shape 57"/>
        <p:cNvGrpSpPr/>
        <p:nvPr/>
      </p:nvGrpSpPr>
      <p:grpSpPr>
        <a:xfrm>
          <a:off x="0" y="0"/>
          <a:ext cx="0" cy="0"/>
          <a:chOff x="0" y="0"/>
          <a:chExt cx="0" cy="0"/>
        </a:xfrm>
      </p:grpSpPr>
      <p:sp>
        <p:nvSpPr>
          <p:cNvPr id="58" name="Google Shape;58;p11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115"/>
          <p:cNvSpPr/>
          <p:nvPr/>
        </p:nvSpPr>
        <p:spPr>
          <a:xfrm>
            <a:off x="31" y="2824500"/>
            <a:ext cx="7370400" cy="2319000"/>
          </a:xfrm>
          <a:prstGeom prst="rtTriangle">
            <a:avLst/>
          </a:prstGeom>
          <a:solidFill>
            <a:srgbClr val="00A5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11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115"/>
          <p:cNvSpPr txBox="1">
            <a:spLocks noGrp="1"/>
          </p:cNvSpPr>
          <p:nvPr>
            <p:ph type="title"/>
          </p:nvPr>
        </p:nvSpPr>
        <p:spPr>
          <a:xfrm>
            <a:off x="819150" y="598100"/>
            <a:ext cx="5904900" cy="1383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434343"/>
              </a:buClr>
              <a:buSzPts val="3300"/>
              <a:buFont typeface="Proxima Nova Semibold"/>
              <a:buNone/>
              <a:defRPr sz="3300">
                <a:solidFill>
                  <a:srgbClr val="434343"/>
                </a:solidFill>
                <a:latin typeface="Proxima Nova Semibold"/>
                <a:ea typeface="Proxima Nova Semibold"/>
                <a:cs typeface="Proxima Nova Semibold"/>
                <a:sym typeface="Proxima Nova Semibold"/>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62" name="Google Shape;62;p115"/>
          <p:cNvSpPr txBox="1">
            <a:spLocks noGrp="1"/>
          </p:cNvSpPr>
          <p:nvPr>
            <p:ph type="body" idx="1"/>
          </p:nvPr>
        </p:nvSpPr>
        <p:spPr>
          <a:xfrm>
            <a:off x="819150" y="2090250"/>
            <a:ext cx="7625700" cy="2513700"/>
          </a:xfrm>
          <a:prstGeom prst="rect">
            <a:avLst/>
          </a:prstGeom>
          <a:noFill/>
          <a:ln>
            <a:noFill/>
          </a:ln>
        </p:spPr>
        <p:txBody>
          <a:bodyPr spcFirstLastPara="1" wrap="square" lIns="91425" tIns="91425" rIns="91425" bIns="91425" anchor="t" anchorCtr="0">
            <a:normAutofit/>
          </a:bodyPr>
          <a:lstStyle>
            <a:lvl1pPr marL="457200" lvl="0" indent="-323850" algn="l">
              <a:lnSpc>
                <a:spcPct val="115000"/>
              </a:lnSpc>
              <a:spcBef>
                <a:spcPts val="0"/>
              </a:spcBef>
              <a:spcAft>
                <a:spcPts val="0"/>
              </a:spcAft>
              <a:buSzPts val="1500"/>
              <a:buFont typeface="Proxima Nova"/>
              <a:buChar char="●"/>
              <a:defRPr sz="1500">
                <a:latin typeface="Proxima Nova"/>
                <a:ea typeface="Proxima Nova"/>
                <a:cs typeface="Proxima Nova"/>
                <a:sym typeface="Proxima Nova"/>
              </a:defRPr>
            </a:lvl1pPr>
            <a:lvl2pPr marL="914400" lvl="1" indent="-323850" algn="l">
              <a:lnSpc>
                <a:spcPct val="115000"/>
              </a:lnSpc>
              <a:spcBef>
                <a:spcPts val="0"/>
              </a:spcBef>
              <a:spcAft>
                <a:spcPts val="0"/>
              </a:spcAft>
              <a:buSzPts val="1500"/>
              <a:buFont typeface="Proxima Nova"/>
              <a:buChar char="○"/>
              <a:defRPr sz="1500">
                <a:latin typeface="Proxima Nova"/>
                <a:ea typeface="Proxima Nova"/>
                <a:cs typeface="Proxima Nova"/>
                <a:sym typeface="Proxima Nova"/>
              </a:defRPr>
            </a:lvl2pPr>
            <a:lvl3pPr marL="1371600" lvl="2" indent="-323850" algn="l">
              <a:lnSpc>
                <a:spcPct val="115000"/>
              </a:lnSpc>
              <a:spcBef>
                <a:spcPts val="0"/>
              </a:spcBef>
              <a:spcAft>
                <a:spcPts val="0"/>
              </a:spcAft>
              <a:buSzPts val="1500"/>
              <a:buFont typeface="Proxima Nova"/>
              <a:buChar char="■"/>
              <a:defRPr sz="1500">
                <a:latin typeface="Proxima Nova"/>
                <a:ea typeface="Proxima Nova"/>
                <a:cs typeface="Proxima Nova"/>
                <a:sym typeface="Proxima Nova"/>
              </a:defRPr>
            </a:lvl3pPr>
            <a:lvl4pPr marL="1828800" lvl="3" indent="-323850" algn="l">
              <a:lnSpc>
                <a:spcPct val="115000"/>
              </a:lnSpc>
              <a:spcBef>
                <a:spcPts val="0"/>
              </a:spcBef>
              <a:spcAft>
                <a:spcPts val="0"/>
              </a:spcAft>
              <a:buSzPts val="1500"/>
              <a:buFont typeface="Proxima Nova"/>
              <a:buChar char="●"/>
              <a:defRPr sz="1500">
                <a:latin typeface="Proxima Nova"/>
                <a:ea typeface="Proxima Nova"/>
                <a:cs typeface="Proxima Nova"/>
                <a:sym typeface="Proxima Nova"/>
              </a:defRPr>
            </a:lvl4pPr>
            <a:lvl5pPr marL="2286000" lvl="4" indent="-323850" algn="l">
              <a:lnSpc>
                <a:spcPct val="115000"/>
              </a:lnSpc>
              <a:spcBef>
                <a:spcPts val="0"/>
              </a:spcBef>
              <a:spcAft>
                <a:spcPts val="0"/>
              </a:spcAft>
              <a:buSzPts val="1500"/>
              <a:buFont typeface="Proxima Nova"/>
              <a:buChar char="○"/>
              <a:defRPr sz="1500">
                <a:latin typeface="Proxima Nova"/>
                <a:ea typeface="Proxima Nova"/>
                <a:cs typeface="Proxima Nova"/>
                <a:sym typeface="Proxima Nova"/>
              </a:defRPr>
            </a:lvl5pPr>
            <a:lvl6pPr marL="2743200" lvl="5" indent="-323850" algn="l">
              <a:lnSpc>
                <a:spcPct val="115000"/>
              </a:lnSpc>
              <a:spcBef>
                <a:spcPts val="0"/>
              </a:spcBef>
              <a:spcAft>
                <a:spcPts val="0"/>
              </a:spcAft>
              <a:buSzPts val="1500"/>
              <a:buFont typeface="Proxima Nova"/>
              <a:buChar char="■"/>
              <a:defRPr sz="1500">
                <a:latin typeface="Proxima Nova"/>
                <a:ea typeface="Proxima Nova"/>
                <a:cs typeface="Proxima Nova"/>
                <a:sym typeface="Proxima Nova"/>
              </a:defRPr>
            </a:lvl6pPr>
            <a:lvl7pPr marL="3200400" lvl="6" indent="-323850" algn="l">
              <a:lnSpc>
                <a:spcPct val="115000"/>
              </a:lnSpc>
              <a:spcBef>
                <a:spcPts val="0"/>
              </a:spcBef>
              <a:spcAft>
                <a:spcPts val="0"/>
              </a:spcAft>
              <a:buSzPts val="1500"/>
              <a:buFont typeface="Proxima Nova"/>
              <a:buChar char="●"/>
              <a:defRPr sz="1500">
                <a:latin typeface="Proxima Nova"/>
                <a:ea typeface="Proxima Nova"/>
                <a:cs typeface="Proxima Nova"/>
                <a:sym typeface="Proxima Nova"/>
              </a:defRPr>
            </a:lvl7pPr>
            <a:lvl8pPr marL="3657600" lvl="7" indent="-323850" algn="l">
              <a:lnSpc>
                <a:spcPct val="115000"/>
              </a:lnSpc>
              <a:spcBef>
                <a:spcPts val="0"/>
              </a:spcBef>
              <a:spcAft>
                <a:spcPts val="0"/>
              </a:spcAft>
              <a:buSzPts val="1500"/>
              <a:buFont typeface="Proxima Nova"/>
              <a:buChar char="○"/>
              <a:defRPr sz="1500">
                <a:latin typeface="Proxima Nova"/>
                <a:ea typeface="Proxima Nova"/>
                <a:cs typeface="Proxima Nova"/>
                <a:sym typeface="Proxima Nova"/>
              </a:defRPr>
            </a:lvl8pPr>
            <a:lvl9pPr marL="4114800" lvl="8" indent="-323850" algn="l">
              <a:lnSpc>
                <a:spcPct val="115000"/>
              </a:lnSpc>
              <a:spcBef>
                <a:spcPts val="0"/>
              </a:spcBef>
              <a:spcAft>
                <a:spcPts val="0"/>
              </a:spcAft>
              <a:buSzPts val="1500"/>
              <a:buFont typeface="Proxima Nova"/>
              <a:buChar char="■"/>
              <a:defRPr sz="1500">
                <a:latin typeface="Proxima Nova"/>
                <a:ea typeface="Proxima Nova"/>
                <a:cs typeface="Proxima Nova"/>
                <a:sym typeface="Proxima Nova"/>
              </a:defRPr>
            </a:lvl9pPr>
          </a:lstStyle>
          <a:p>
            <a:endParaRPr/>
          </a:p>
        </p:txBody>
      </p:sp>
      <p:sp>
        <p:nvSpPr>
          <p:cNvPr id="63" name="Google Shape;63;p115"/>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rgbClr val="004963"/>
        </a:solidFill>
        <a:effectLst/>
      </p:bgPr>
    </p:bg>
    <p:spTree>
      <p:nvGrpSpPr>
        <p:cNvPr id="1" name="Shape 64"/>
        <p:cNvGrpSpPr/>
        <p:nvPr/>
      </p:nvGrpSpPr>
      <p:grpSpPr>
        <a:xfrm>
          <a:off x="0" y="0"/>
          <a:ext cx="0" cy="0"/>
          <a:chOff x="0" y="0"/>
          <a:chExt cx="0" cy="0"/>
        </a:xfrm>
      </p:grpSpPr>
      <p:sp>
        <p:nvSpPr>
          <p:cNvPr id="65" name="Google Shape;65;p11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116"/>
          <p:cNvSpPr/>
          <p:nvPr/>
        </p:nvSpPr>
        <p:spPr>
          <a:xfrm>
            <a:off x="31" y="2824500"/>
            <a:ext cx="7370400" cy="2319000"/>
          </a:xfrm>
          <a:prstGeom prst="rtTriangle">
            <a:avLst/>
          </a:prstGeom>
          <a:solidFill>
            <a:srgbClr val="00A5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11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116"/>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434343"/>
              </a:buClr>
              <a:buSzPts val="3600"/>
              <a:buFont typeface="Proxima Nova Semibold"/>
              <a:buNone/>
              <a:defRPr sz="3600">
                <a:solidFill>
                  <a:srgbClr val="434343"/>
                </a:solidFill>
                <a:latin typeface="Proxima Nova Semibold"/>
                <a:ea typeface="Proxima Nova Semibold"/>
                <a:cs typeface="Proxima Nova Semibold"/>
                <a:sym typeface="Proxima Nova Semibold"/>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pic>
        <p:nvPicPr>
          <p:cNvPr id="69" name="Google Shape;69;p116"/>
          <p:cNvPicPr preferRelativeResize="0"/>
          <p:nvPr/>
        </p:nvPicPr>
        <p:blipFill rotWithShape="1">
          <a:blip r:embed="rId2">
            <a:alphaModFix/>
          </a:blip>
          <a:srcRect/>
          <a:stretch/>
        </p:blipFill>
        <p:spPr>
          <a:xfrm>
            <a:off x="7370436" y="4296501"/>
            <a:ext cx="1550993" cy="6407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70"/>
        <p:cNvGrpSpPr/>
        <p:nvPr/>
      </p:nvGrpSpPr>
      <p:grpSpPr>
        <a:xfrm>
          <a:off x="0" y="0"/>
          <a:ext cx="0" cy="0"/>
          <a:chOff x="0" y="0"/>
          <a:chExt cx="0" cy="0"/>
        </a:xfrm>
      </p:grpSpPr>
      <p:sp>
        <p:nvSpPr>
          <p:cNvPr id="71" name="Google Shape;71;p11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117"/>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11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117"/>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75" name="Google Shape;75;p117"/>
          <p:cNvSpPr txBox="1">
            <a:spLocks noGrp="1"/>
          </p:cNvSpPr>
          <p:nvPr>
            <p:ph type="body" idx="1"/>
          </p:nvPr>
        </p:nvSpPr>
        <p:spPr>
          <a:xfrm>
            <a:off x="819150" y="1990725"/>
            <a:ext cx="3686100" cy="24480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76" name="Google Shape;76;p117"/>
          <p:cNvSpPr txBox="1">
            <a:spLocks noGrp="1"/>
          </p:cNvSpPr>
          <p:nvPr>
            <p:ph type="body" idx="2"/>
          </p:nvPr>
        </p:nvSpPr>
        <p:spPr>
          <a:xfrm>
            <a:off x="4638675" y="1990725"/>
            <a:ext cx="3686100" cy="24480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77" name="Google Shape;77;p117"/>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004963"/>
        </a:solidFill>
        <a:effectLst/>
      </p:bgPr>
    </p:bg>
    <p:spTree>
      <p:nvGrpSpPr>
        <p:cNvPr id="1" name="Shape 78"/>
        <p:cNvGrpSpPr/>
        <p:nvPr/>
      </p:nvGrpSpPr>
      <p:grpSpPr>
        <a:xfrm>
          <a:off x="0" y="0"/>
          <a:ext cx="0" cy="0"/>
          <a:chOff x="0" y="0"/>
          <a:chExt cx="0" cy="0"/>
        </a:xfrm>
      </p:grpSpPr>
      <p:sp>
        <p:nvSpPr>
          <p:cNvPr id="79" name="Google Shape;79;p118"/>
          <p:cNvSpPr/>
          <p:nvPr/>
        </p:nvSpPr>
        <p:spPr>
          <a:xfrm>
            <a:off x="0" y="2823144"/>
            <a:ext cx="7369200" cy="2316900"/>
          </a:xfrm>
          <a:prstGeom prst="rtTriangle">
            <a:avLst/>
          </a:prstGeom>
          <a:solidFill>
            <a:srgbClr val="00A5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11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1" name="Google Shape;81;p118"/>
          <p:cNvGrpSpPr/>
          <p:nvPr/>
        </p:nvGrpSpPr>
        <p:grpSpPr>
          <a:xfrm>
            <a:off x="255991" y="-118"/>
            <a:ext cx="2251347" cy="1043408"/>
            <a:chOff x="3961956" y="4383950"/>
            <a:chExt cx="1160548" cy="548700"/>
          </a:xfrm>
        </p:grpSpPr>
        <p:sp>
          <p:nvSpPr>
            <p:cNvPr id="82" name="Google Shape;82;p11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11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11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5" name="Google Shape;85;p11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6" name="Google Shape;86;p118"/>
          <p:cNvGrpSpPr/>
          <p:nvPr/>
        </p:nvGrpSpPr>
        <p:grpSpPr>
          <a:xfrm>
            <a:off x="34934" y="4522125"/>
            <a:ext cx="1593305" cy="617072"/>
            <a:chOff x="6917201" y="0"/>
            <a:chExt cx="2227776" cy="863400"/>
          </a:xfrm>
        </p:grpSpPr>
        <p:sp>
          <p:nvSpPr>
            <p:cNvPr id="87" name="Google Shape;87;p118"/>
            <p:cNvSpPr/>
            <p:nvPr/>
          </p:nvSpPr>
          <p:spPr>
            <a:xfrm>
              <a:off x="7641677" y="0"/>
              <a:ext cx="1503300" cy="863400"/>
            </a:xfrm>
            <a:prstGeom prst="parallelogram">
              <a:avLst>
                <a:gd name="adj" fmla="val 158024"/>
              </a:avLst>
            </a:prstGeom>
            <a:solidFill>
              <a:srgbClr val="004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118"/>
            <p:cNvSpPr/>
            <p:nvPr/>
          </p:nvSpPr>
          <p:spPr>
            <a:xfrm>
              <a:off x="7279439" y="0"/>
              <a:ext cx="1503300" cy="863400"/>
            </a:xfrm>
            <a:prstGeom prst="parallelogram">
              <a:avLst>
                <a:gd name="adj" fmla="val 158024"/>
              </a:avLst>
            </a:prstGeom>
            <a:solidFill>
              <a:srgbClr val="004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118"/>
            <p:cNvSpPr/>
            <p:nvPr/>
          </p:nvSpPr>
          <p:spPr>
            <a:xfrm>
              <a:off x="6917201" y="0"/>
              <a:ext cx="1503300" cy="863400"/>
            </a:xfrm>
            <a:prstGeom prst="parallelogram">
              <a:avLst>
                <a:gd name="adj" fmla="val 158024"/>
              </a:avLst>
            </a:prstGeom>
            <a:solidFill>
              <a:srgbClr val="004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0" name="Google Shape;90;p118"/>
          <p:cNvGrpSpPr/>
          <p:nvPr/>
        </p:nvGrpSpPr>
        <p:grpSpPr>
          <a:xfrm>
            <a:off x="5886353" y="1243"/>
            <a:ext cx="3257454" cy="1261514"/>
            <a:chOff x="6917201" y="0"/>
            <a:chExt cx="2227776" cy="863400"/>
          </a:xfrm>
        </p:grpSpPr>
        <p:sp>
          <p:nvSpPr>
            <p:cNvPr id="91" name="Google Shape;91;p118"/>
            <p:cNvSpPr/>
            <p:nvPr/>
          </p:nvSpPr>
          <p:spPr>
            <a:xfrm>
              <a:off x="7641677" y="0"/>
              <a:ext cx="1503300" cy="863400"/>
            </a:xfrm>
            <a:prstGeom prst="parallelogram">
              <a:avLst>
                <a:gd name="adj" fmla="val 158024"/>
              </a:avLst>
            </a:prstGeom>
            <a:solidFill>
              <a:srgbClr val="00A5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118"/>
            <p:cNvSpPr/>
            <p:nvPr/>
          </p:nvSpPr>
          <p:spPr>
            <a:xfrm>
              <a:off x="7279439" y="0"/>
              <a:ext cx="1503300" cy="863400"/>
            </a:xfrm>
            <a:prstGeom prst="parallelogram">
              <a:avLst>
                <a:gd name="adj" fmla="val 158024"/>
              </a:avLst>
            </a:prstGeom>
            <a:solidFill>
              <a:srgbClr val="00A5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118"/>
            <p:cNvSpPr/>
            <p:nvPr/>
          </p:nvSpPr>
          <p:spPr>
            <a:xfrm>
              <a:off x="6917201" y="0"/>
              <a:ext cx="1503300" cy="863400"/>
            </a:xfrm>
            <a:prstGeom prst="parallelogram">
              <a:avLst>
                <a:gd name="adj" fmla="val 158024"/>
              </a:avLst>
            </a:prstGeom>
            <a:solidFill>
              <a:srgbClr val="00A5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4" name="Google Shape;94;p118"/>
          <p:cNvSpPr txBox="1">
            <a:spLocks noGrp="1"/>
          </p:cNvSpPr>
          <p:nvPr>
            <p:ph type="title"/>
          </p:nvPr>
        </p:nvSpPr>
        <p:spPr>
          <a:xfrm>
            <a:off x="1393929" y="1301146"/>
            <a:ext cx="6366900" cy="25392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rgbClr val="434343"/>
              </a:buClr>
              <a:buSzPts val="3200"/>
              <a:buFont typeface="Proxima Nova Semibold"/>
              <a:buNone/>
              <a:defRPr sz="3200">
                <a:solidFill>
                  <a:srgbClr val="434343"/>
                </a:solidFill>
                <a:latin typeface="Proxima Nova Semibold"/>
                <a:ea typeface="Proxima Nova Semibold"/>
                <a:cs typeface="Proxima Nova Semibold"/>
                <a:sym typeface="Proxima Nova Semibold"/>
              </a:defRPr>
            </a:lvl1pPr>
            <a:lvl2pPr lvl="1" algn="ctr">
              <a:lnSpc>
                <a:spcPct val="100000"/>
              </a:lnSpc>
              <a:spcBef>
                <a:spcPts val="0"/>
              </a:spcBef>
              <a:spcAft>
                <a:spcPts val="0"/>
              </a:spcAft>
              <a:buSzPts val="3200"/>
              <a:buNone/>
              <a:defRPr sz="3200"/>
            </a:lvl2pPr>
            <a:lvl3pPr lvl="2" algn="ctr">
              <a:lnSpc>
                <a:spcPct val="100000"/>
              </a:lnSpc>
              <a:spcBef>
                <a:spcPts val="0"/>
              </a:spcBef>
              <a:spcAft>
                <a:spcPts val="0"/>
              </a:spcAft>
              <a:buSzPts val="3200"/>
              <a:buNone/>
              <a:defRPr sz="3200"/>
            </a:lvl3pPr>
            <a:lvl4pPr lvl="3" algn="ctr">
              <a:lnSpc>
                <a:spcPct val="100000"/>
              </a:lnSpc>
              <a:spcBef>
                <a:spcPts val="0"/>
              </a:spcBef>
              <a:spcAft>
                <a:spcPts val="0"/>
              </a:spcAft>
              <a:buSzPts val="3200"/>
              <a:buNone/>
              <a:defRPr sz="3200"/>
            </a:lvl4pPr>
            <a:lvl5pPr lvl="4" algn="ctr">
              <a:lnSpc>
                <a:spcPct val="100000"/>
              </a:lnSpc>
              <a:spcBef>
                <a:spcPts val="0"/>
              </a:spcBef>
              <a:spcAft>
                <a:spcPts val="0"/>
              </a:spcAft>
              <a:buSzPts val="3200"/>
              <a:buNone/>
              <a:defRPr sz="3200"/>
            </a:lvl5pPr>
            <a:lvl6pPr lvl="5" algn="ctr">
              <a:lnSpc>
                <a:spcPct val="100000"/>
              </a:lnSpc>
              <a:spcBef>
                <a:spcPts val="0"/>
              </a:spcBef>
              <a:spcAft>
                <a:spcPts val="0"/>
              </a:spcAft>
              <a:buSzPts val="3200"/>
              <a:buNone/>
              <a:defRPr sz="3200"/>
            </a:lvl6pPr>
            <a:lvl7pPr lvl="6" algn="ctr">
              <a:lnSpc>
                <a:spcPct val="100000"/>
              </a:lnSpc>
              <a:spcBef>
                <a:spcPts val="0"/>
              </a:spcBef>
              <a:spcAft>
                <a:spcPts val="0"/>
              </a:spcAft>
              <a:buSzPts val="3200"/>
              <a:buNone/>
              <a:defRPr sz="3200"/>
            </a:lvl7pPr>
            <a:lvl8pPr lvl="7" algn="ctr">
              <a:lnSpc>
                <a:spcPct val="100000"/>
              </a:lnSpc>
              <a:spcBef>
                <a:spcPts val="0"/>
              </a:spcBef>
              <a:spcAft>
                <a:spcPts val="0"/>
              </a:spcAft>
              <a:buSzPts val="3200"/>
              <a:buNone/>
              <a:defRPr sz="3200"/>
            </a:lvl8pPr>
            <a:lvl9pPr lvl="8" algn="ctr">
              <a:lnSpc>
                <a:spcPct val="100000"/>
              </a:lnSpc>
              <a:spcBef>
                <a:spcPts val="0"/>
              </a:spcBef>
              <a:spcAft>
                <a:spcPts val="0"/>
              </a:spcAft>
              <a:buSzPts val="3200"/>
              <a:buNone/>
              <a:defRPr sz="3200"/>
            </a:lvl9pPr>
          </a:lstStyle>
          <a:p>
            <a:endParaRPr/>
          </a:p>
        </p:txBody>
      </p:sp>
      <p:pic>
        <p:nvPicPr>
          <p:cNvPr id="95" name="Google Shape;95;p118"/>
          <p:cNvPicPr preferRelativeResize="0"/>
          <p:nvPr/>
        </p:nvPicPr>
        <p:blipFill rotWithShape="1">
          <a:blip r:embed="rId2">
            <a:alphaModFix/>
          </a:blip>
          <a:srcRect/>
          <a:stretch/>
        </p:blipFill>
        <p:spPr>
          <a:xfrm>
            <a:off x="7357761" y="4217851"/>
            <a:ext cx="1550993" cy="6407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6"/>
        <p:cNvGrpSpPr/>
        <p:nvPr/>
      </p:nvGrpSpPr>
      <p:grpSpPr>
        <a:xfrm>
          <a:off x="0" y="0"/>
          <a:ext cx="0" cy="0"/>
          <a:chOff x="0" y="0"/>
          <a:chExt cx="0" cy="0"/>
        </a:xfrm>
      </p:grpSpPr>
      <p:sp>
        <p:nvSpPr>
          <p:cNvPr id="97" name="Google Shape;97;p11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11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11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119"/>
          <p:cNvSpPr txBox="1">
            <a:spLocks noGrp="1"/>
          </p:cNvSpPr>
          <p:nvPr>
            <p:ph type="title"/>
          </p:nvPr>
        </p:nvSpPr>
        <p:spPr>
          <a:xfrm>
            <a:off x="819150" y="845600"/>
            <a:ext cx="6424200" cy="705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101" name="Google Shape;101;p119"/>
          <p:cNvSpPr txBox="1">
            <a:spLocks noGrp="1"/>
          </p:cNvSpPr>
          <p:nvPr>
            <p:ph type="subTitle" idx="1"/>
          </p:nvPr>
        </p:nvSpPr>
        <p:spPr>
          <a:xfrm>
            <a:off x="819150" y="1550700"/>
            <a:ext cx="5859900" cy="39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2" name="Google Shape;102;p119"/>
          <p:cNvSpPr txBox="1">
            <a:spLocks noGrp="1"/>
          </p:cNvSpPr>
          <p:nvPr>
            <p:ph type="body" idx="2"/>
          </p:nvPr>
        </p:nvSpPr>
        <p:spPr>
          <a:xfrm>
            <a:off x="819150" y="2467050"/>
            <a:ext cx="5859900" cy="20955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103" name="Google Shape;103;p119"/>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rgbClr val="004963"/>
        </a:solidFill>
        <a:effectLst/>
      </p:bgPr>
    </p:bg>
    <p:spTree>
      <p:nvGrpSpPr>
        <p:cNvPr id="1" name="Shape 104"/>
        <p:cNvGrpSpPr/>
        <p:nvPr/>
      </p:nvGrpSpPr>
      <p:grpSpPr>
        <a:xfrm>
          <a:off x="0" y="0"/>
          <a:ext cx="0" cy="0"/>
          <a:chOff x="0" y="0"/>
          <a:chExt cx="0" cy="0"/>
        </a:xfrm>
      </p:grpSpPr>
      <p:sp>
        <p:nvSpPr>
          <p:cNvPr id="105" name="Google Shape;105;p12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120"/>
          <p:cNvSpPr/>
          <p:nvPr/>
        </p:nvSpPr>
        <p:spPr>
          <a:xfrm flipH="1">
            <a:off x="3582600" y="1550700"/>
            <a:ext cx="5561400" cy="3592800"/>
          </a:xfrm>
          <a:prstGeom prst="rtTriangle">
            <a:avLst/>
          </a:prstGeom>
          <a:solidFill>
            <a:srgbClr val="00A5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12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120"/>
          <p:cNvSpPr txBox="1">
            <a:spLocks noGrp="1"/>
          </p:cNvSpPr>
          <p:nvPr>
            <p:ph type="body" idx="1"/>
          </p:nvPr>
        </p:nvSpPr>
        <p:spPr>
          <a:xfrm>
            <a:off x="328025" y="4163500"/>
            <a:ext cx="7415100" cy="605100"/>
          </a:xfrm>
          <a:prstGeom prst="rect">
            <a:avLst/>
          </a:prstGeom>
          <a:noFill/>
          <a:ln>
            <a:noFill/>
          </a:ln>
        </p:spPr>
        <p:txBody>
          <a:bodyPr spcFirstLastPara="1" wrap="square" lIns="91425" tIns="91425" rIns="91425" bIns="91425" anchor="b" anchorCtr="0">
            <a:normAutofit/>
          </a:bodyPr>
          <a:lstStyle>
            <a:lvl1pPr marL="457200" lvl="0" indent="-228600" algn="l">
              <a:lnSpc>
                <a:spcPct val="100000"/>
              </a:lnSpc>
              <a:spcBef>
                <a:spcPts val="0"/>
              </a:spcBef>
              <a:spcAft>
                <a:spcPts val="0"/>
              </a:spcAft>
              <a:buSzPts val="1300"/>
              <a:buNone/>
              <a:defRPr/>
            </a:lvl1pPr>
          </a:lstStyle>
          <a:p>
            <a:endParaRPr/>
          </a:p>
        </p:txBody>
      </p:sp>
      <p:pic>
        <p:nvPicPr>
          <p:cNvPr id="109" name="Google Shape;109;p120"/>
          <p:cNvPicPr preferRelativeResize="0"/>
          <p:nvPr/>
        </p:nvPicPr>
        <p:blipFill rotWithShape="1">
          <a:blip r:embed="rId2">
            <a:alphaModFix/>
          </a:blip>
          <a:srcRect/>
          <a:stretch/>
        </p:blipFill>
        <p:spPr>
          <a:xfrm>
            <a:off x="7370436" y="4296501"/>
            <a:ext cx="1550993" cy="6407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1pPr>
            <a:lvl2pPr marR="0" lvl="1"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2pPr>
            <a:lvl3pPr marR="0" lvl="2"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3pPr>
            <a:lvl4pPr marR="0" lvl="3"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4pPr>
            <a:lvl5pPr marR="0" lvl="4"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5pPr>
            <a:lvl6pPr marR="0" lvl="5"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6pPr>
            <a:lvl7pPr marR="0" lvl="6"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7pPr>
            <a:lvl8pPr marR="0" lvl="7"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8pPr>
            <a:lvl9pPr marR="0" lvl="8"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9pPr>
          </a:lstStyle>
          <a:p>
            <a:endParaRPr/>
          </a:p>
        </p:txBody>
      </p:sp>
      <p:sp>
        <p:nvSpPr>
          <p:cNvPr id="7" name="Google Shape;7;p11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marR="0" lvl="0" indent="-311150" algn="l" rtl="0">
              <a:lnSpc>
                <a:spcPct val="115000"/>
              </a:lnSpc>
              <a:spcBef>
                <a:spcPts val="0"/>
              </a:spcBef>
              <a:spcAft>
                <a:spcPts val="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914400" marR="0" lvl="1"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1371600" marR="0" lvl="2"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1828800" marR="0" lvl="3"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2286000" marR="0" lvl="4"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2743200" marR="0" lvl="5"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3200400" marR="0" lvl="6"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3657600" marR="0" lvl="7"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4114800" marR="0" lvl="8"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endParaRPr/>
          </a:p>
        </p:txBody>
      </p:sp>
      <p:sp>
        <p:nvSpPr>
          <p:cNvPr id="8" name="Google Shape;8;p11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4963"/>
        </a:solidFill>
        <a:effectLst/>
      </p:bgPr>
    </p:bg>
    <p:spTree>
      <p:nvGrpSpPr>
        <p:cNvPr id="1" name="Shape 127"/>
        <p:cNvGrpSpPr/>
        <p:nvPr/>
      </p:nvGrpSpPr>
      <p:grpSpPr>
        <a:xfrm>
          <a:off x="0" y="0"/>
          <a:ext cx="0" cy="0"/>
          <a:chOff x="0" y="0"/>
          <a:chExt cx="0" cy="0"/>
        </a:xfrm>
      </p:grpSpPr>
      <p:sp>
        <p:nvSpPr>
          <p:cNvPr id="128" name="Google Shape;128;p1"/>
          <p:cNvSpPr txBox="1">
            <a:spLocks noGrp="1"/>
          </p:cNvSpPr>
          <p:nvPr>
            <p:ph type="ctrTitle"/>
          </p:nvPr>
        </p:nvSpPr>
        <p:spPr>
          <a:xfrm>
            <a:off x="1858703" y="1822833"/>
            <a:ext cx="5361300" cy="14481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3800"/>
              <a:buNone/>
            </a:pPr>
            <a:r>
              <a:rPr lang="en" sz="4000"/>
              <a:t>Muscle Function</a:t>
            </a:r>
            <a:endParaRPr sz="4000"/>
          </a:p>
          <a:p>
            <a:pPr marL="0" lvl="0" indent="0" algn="ctr" rtl="0">
              <a:lnSpc>
                <a:spcPct val="100000"/>
              </a:lnSpc>
              <a:spcBef>
                <a:spcPts val="0"/>
              </a:spcBef>
              <a:spcAft>
                <a:spcPts val="0"/>
              </a:spcAft>
              <a:buSzPts val="3800"/>
              <a:buNone/>
            </a:pPr>
            <a:r>
              <a:rPr lang="en" sz="2200"/>
              <a:t>A Segmental Approach</a:t>
            </a:r>
            <a:endParaRPr sz="2200"/>
          </a:p>
        </p:txBody>
      </p:sp>
      <p:sp>
        <p:nvSpPr>
          <p:cNvPr id="129" name="Google Shape;129;p1"/>
          <p:cNvSpPr txBox="1">
            <a:spLocks noGrp="1"/>
          </p:cNvSpPr>
          <p:nvPr>
            <p:ph type="subTitle" idx="1"/>
          </p:nvPr>
        </p:nvSpPr>
        <p:spPr>
          <a:xfrm>
            <a:off x="1858700" y="3193196"/>
            <a:ext cx="5361300" cy="799800"/>
          </a:xfrm>
          <a:prstGeom prst="rect">
            <a:avLst/>
          </a:prstGeom>
          <a:noFill/>
          <a:ln>
            <a:noFill/>
          </a:ln>
        </p:spPr>
        <p:txBody>
          <a:bodyPr spcFirstLastPara="1" wrap="square" lIns="91425" tIns="91425" rIns="91425" bIns="91425" anchor="t" anchorCtr="0">
            <a:normAutofit fontScale="77500" lnSpcReduction="20000"/>
          </a:bodyPr>
          <a:lstStyle/>
          <a:p>
            <a:pPr marL="0" lvl="0" indent="0" algn="ctr" rtl="0">
              <a:lnSpc>
                <a:spcPct val="100000"/>
              </a:lnSpc>
              <a:spcBef>
                <a:spcPts val="0"/>
              </a:spcBef>
              <a:spcAft>
                <a:spcPts val="0"/>
              </a:spcAft>
              <a:buSzPts val="1600"/>
              <a:buNone/>
            </a:pPr>
            <a:r>
              <a:rPr lang="en">
                <a:solidFill>
                  <a:srgbClr val="666666"/>
                </a:solidFill>
              </a:rPr>
              <a:t>David </a:t>
            </a:r>
            <a:r>
              <a:rPr lang="en" err="1">
                <a:solidFill>
                  <a:srgbClr val="666666"/>
                </a:solidFill>
              </a:rPr>
              <a:t>Luedeka</a:t>
            </a:r>
            <a:r>
              <a:rPr lang="en">
                <a:solidFill>
                  <a:srgbClr val="666666"/>
                </a:solidFill>
              </a:rPr>
              <a:t> PT, MS, DPT, CSCS</a:t>
            </a:r>
            <a:endParaRPr>
              <a:solidFill>
                <a:srgbClr val="666666"/>
              </a:solidFill>
            </a:endParaRPr>
          </a:p>
          <a:p>
            <a:pPr marL="0" lvl="0" indent="0" algn="ctr" rtl="0">
              <a:lnSpc>
                <a:spcPct val="100000"/>
              </a:lnSpc>
              <a:spcBef>
                <a:spcPts val="0"/>
              </a:spcBef>
              <a:spcAft>
                <a:spcPts val="0"/>
              </a:spcAft>
              <a:buSzPts val="1600"/>
              <a:buNone/>
            </a:pPr>
            <a:r>
              <a:rPr lang="en">
                <a:solidFill>
                  <a:srgbClr val="666666"/>
                </a:solidFill>
              </a:rPr>
              <a:t>Keila Strick PT, DPT, CSCS</a:t>
            </a:r>
          </a:p>
          <a:p>
            <a:pPr marL="0" indent="0"/>
            <a:r>
              <a:rPr lang="en">
                <a:solidFill>
                  <a:srgbClr val="666666"/>
                </a:solidFill>
              </a:rPr>
              <a:t>Caroline Williams PT, DPT, MS, GCS</a:t>
            </a:r>
          </a:p>
          <a:p>
            <a:pPr marL="0" indent="0"/>
            <a:r>
              <a:rPr lang="en">
                <a:solidFill>
                  <a:srgbClr val="666666"/>
                </a:solidFill>
              </a:rPr>
              <a:t>Nick Roche PT, DPT, CSCS</a:t>
            </a:r>
          </a:p>
          <a:p>
            <a:pPr marL="0" indent="0"/>
            <a:endParaRPr lang="en">
              <a:solidFill>
                <a:srgbClr val="666666"/>
              </a:solidFill>
            </a:endParaRPr>
          </a:p>
          <a:p>
            <a:pPr marL="0" indent="0"/>
            <a:endParaRPr lang="en">
              <a:solidFill>
                <a:srgbClr val="666666"/>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2f498b5a41e_0_28"/>
          <p:cNvSpPr txBox="1">
            <a:spLocks noGrp="1"/>
          </p:cNvSpPr>
          <p:nvPr>
            <p:ph type="title"/>
          </p:nvPr>
        </p:nvSpPr>
        <p:spPr>
          <a:xfrm>
            <a:off x="819125" y="596100"/>
            <a:ext cx="7505700" cy="954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2960"/>
              <a:t>What is the Joint Based Approach lacking? </a:t>
            </a:r>
            <a:endParaRPr sz="2960"/>
          </a:p>
        </p:txBody>
      </p:sp>
      <p:sp>
        <p:nvSpPr>
          <p:cNvPr id="194" name="Google Shape;194;g2f498b5a41e_0_28"/>
          <p:cNvSpPr txBox="1">
            <a:spLocks noGrp="1"/>
          </p:cNvSpPr>
          <p:nvPr>
            <p:ph type="body" idx="1"/>
          </p:nvPr>
        </p:nvSpPr>
        <p:spPr>
          <a:xfrm>
            <a:off x="501901" y="1318936"/>
            <a:ext cx="8140200" cy="2792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2100"/>
              <a:buNone/>
            </a:pPr>
            <a:r>
              <a:rPr lang="en"/>
              <a:t>Lombard's paradox shows that we did not understand or consider all forces acting on the LE when standing up </a:t>
            </a:r>
            <a:endParaRPr/>
          </a:p>
          <a:p>
            <a:pPr marL="0" lvl="0" indent="0" algn="l" rtl="0">
              <a:lnSpc>
                <a:spcPct val="115000"/>
              </a:lnSpc>
              <a:spcBef>
                <a:spcPts val="0"/>
              </a:spcBef>
              <a:spcAft>
                <a:spcPts val="0"/>
              </a:spcAft>
              <a:buSzPts val="2100"/>
              <a:buNone/>
            </a:pPr>
            <a:endParaRPr/>
          </a:p>
          <a:p>
            <a:pPr marL="457200" lvl="0" algn="l" rtl="0">
              <a:lnSpc>
                <a:spcPct val="115000"/>
              </a:lnSpc>
              <a:spcBef>
                <a:spcPts val="0"/>
              </a:spcBef>
              <a:spcAft>
                <a:spcPts val="0"/>
              </a:spcAft>
              <a:buSzPts val="2100"/>
              <a:buChar char="●"/>
            </a:pPr>
            <a:r>
              <a:rPr lang="en"/>
              <a:t>Fails to fully describe the complex function of multiarticular muscles (muscles spanning more than one joint)</a:t>
            </a:r>
            <a:endParaRPr/>
          </a:p>
          <a:p>
            <a:r>
              <a:rPr lang="en"/>
              <a:t>Does not fully explain the role of muscle action during functional movements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8">
          <a:extLst>
            <a:ext uri="{FF2B5EF4-FFF2-40B4-BE49-F238E27FC236}">
              <a16:creationId xmlns:a16="http://schemas.microsoft.com/office/drawing/2014/main" id="{E7B6026A-6E9B-0BBA-34BD-62E297951331}"/>
            </a:ext>
          </a:extLst>
        </p:cNvPr>
        <p:cNvGrpSpPr/>
        <p:nvPr/>
      </p:nvGrpSpPr>
      <p:grpSpPr>
        <a:xfrm>
          <a:off x="0" y="0"/>
          <a:ext cx="0" cy="0"/>
          <a:chOff x="0" y="0"/>
          <a:chExt cx="0" cy="0"/>
        </a:xfrm>
      </p:grpSpPr>
      <p:sp>
        <p:nvSpPr>
          <p:cNvPr id="279" name="Google Shape;279;g2fba0f3009b_0_2">
            <a:extLst>
              <a:ext uri="{FF2B5EF4-FFF2-40B4-BE49-F238E27FC236}">
                <a16:creationId xmlns:a16="http://schemas.microsoft.com/office/drawing/2014/main" id="{B85E0CB7-CC11-B2CD-359D-3155647698D1}"/>
              </a:ext>
            </a:extLst>
          </p:cNvPr>
          <p:cNvSpPr txBox="1">
            <a:spLocks noGrp="1"/>
          </p:cNvSpPr>
          <p:nvPr>
            <p:ph type="title"/>
          </p:nvPr>
        </p:nvSpPr>
        <p:spPr>
          <a:xfrm>
            <a:off x="1883259" y="1748700"/>
            <a:ext cx="5377500" cy="1646100"/>
          </a:xfrm>
          <a:prstGeom prst="rect">
            <a:avLst/>
          </a:prstGeom>
          <a:solidFill>
            <a:srgbClr val="D9D9D9"/>
          </a:solid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3778"/>
              <a:buNone/>
            </a:pPr>
            <a:r>
              <a:rPr lang="en"/>
              <a:t>Segmental Approach to MSK Anatomy</a:t>
            </a:r>
            <a:endParaRPr/>
          </a:p>
        </p:txBody>
      </p:sp>
    </p:spTree>
    <p:extLst>
      <p:ext uri="{BB962C8B-B14F-4D97-AF65-F5344CB8AC3E}">
        <p14:creationId xmlns:p14="http://schemas.microsoft.com/office/powerpoint/2010/main" val="1316385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9">
          <a:extLst>
            <a:ext uri="{FF2B5EF4-FFF2-40B4-BE49-F238E27FC236}">
              <a16:creationId xmlns:a16="http://schemas.microsoft.com/office/drawing/2014/main" id="{D8C01E08-63E6-5442-B35C-9A8CECD7F0C9}"/>
            </a:ext>
          </a:extLst>
        </p:cNvPr>
        <p:cNvGrpSpPr/>
        <p:nvPr/>
      </p:nvGrpSpPr>
      <p:grpSpPr>
        <a:xfrm>
          <a:off x="0" y="0"/>
          <a:ext cx="0" cy="0"/>
          <a:chOff x="0" y="0"/>
          <a:chExt cx="0" cy="0"/>
        </a:xfrm>
      </p:grpSpPr>
      <p:sp>
        <p:nvSpPr>
          <p:cNvPr id="290" name="Google Shape;290;g2fba0f3009b_0_6">
            <a:extLst>
              <a:ext uri="{FF2B5EF4-FFF2-40B4-BE49-F238E27FC236}">
                <a16:creationId xmlns:a16="http://schemas.microsoft.com/office/drawing/2014/main" id="{CE88D4F9-934E-CBF2-0CB8-ED696D99DA76}"/>
              </a:ext>
            </a:extLst>
          </p:cNvPr>
          <p:cNvSpPr txBox="1">
            <a:spLocks noGrp="1"/>
          </p:cNvSpPr>
          <p:nvPr>
            <p:ph type="title"/>
          </p:nvPr>
        </p:nvSpPr>
        <p:spPr>
          <a:xfrm>
            <a:off x="357075" y="332925"/>
            <a:ext cx="8274600" cy="7581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3400"/>
              <a:buNone/>
            </a:pPr>
            <a:r>
              <a:rPr lang="en" sz="3000"/>
              <a:t>A relatively new approach: Segment Based </a:t>
            </a:r>
            <a:endParaRPr sz="3000"/>
          </a:p>
        </p:txBody>
      </p:sp>
      <p:pic>
        <p:nvPicPr>
          <p:cNvPr id="291" name="Google Shape;291;g2fba0f3009b_0_6">
            <a:extLst>
              <a:ext uri="{FF2B5EF4-FFF2-40B4-BE49-F238E27FC236}">
                <a16:creationId xmlns:a16="http://schemas.microsoft.com/office/drawing/2014/main" id="{4C4AC9EA-8EC7-B17E-E225-422FE1AF7184}"/>
              </a:ext>
            </a:extLst>
          </p:cNvPr>
          <p:cNvPicPr preferRelativeResize="0"/>
          <p:nvPr/>
        </p:nvPicPr>
        <p:blipFill rotWithShape="1">
          <a:blip r:embed="rId3">
            <a:alphaModFix/>
          </a:blip>
          <a:srcRect/>
          <a:stretch/>
        </p:blipFill>
        <p:spPr>
          <a:xfrm>
            <a:off x="477584" y="1776389"/>
            <a:ext cx="1837951" cy="2890499"/>
          </a:xfrm>
          <a:prstGeom prst="rect">
            <a:avLst/>
          </a:prstGeom>
          <a:noFill/>
          <a:ln>
            <a:noFill/>
          </a:ln>
        </p:spPr>
      </p:pic>
      <p:sp>
        <p:nvSpPr>
          <p:cNvPr id="292" name="Google Shape;292;g2fba0f3009b_0_6">
            <a:extLst>
              <a:ext uri="{FF2B5EF4-FFF2-40B4-BE49-F238E27FC236}">
                <a16:creationId xmlns:a16="http://schemas.microsoft.com/office/drawing/2014/main" id="{6C2EBB9E-FCB2-AB34-5320-942D4DABBAB6}"/>
              </a:ext>
            </a:extLst>
          </p:cNvPr>
          <p:cNvSpPr txBox="1"/>
          <p:nvPr/>
        </p:nvSpPr>
        <p:spPr>
          <a:xfrm>
            <a:off x="2449000" y="1036700"/>
            <a:ext cx="5833500" cy="2709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 sz="2000" i="1">
                <a:latin typeface="Calibri"/>
                <a:ea typeface="Calibri"/>
                <a:cs typeface="Calibri"/>
                <a:sym typeface="Calibri"/>
              </a:rPr>
              <a:t>Terms are similar with addition of segmental rotation</a:t>
            </a:r>
            <a:endParaRPr sz="2000" b="0" i="1"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Calibri"/>
              <a:ea typeface="Calibri"/>
              <a:cs typeface="Calibri"/>
              <a:sym typeface="Calibri"/>
            </a:endParaRPr>
          </a:p>
          <a:p>
            <a:pPr marL="457200" marR="0" lvl="0" indent="-355600" algn="l" rtl="0">
              <a:lnSpc>
                <a:spcPct val="100000"/>
              </a:lnSpc>
              <a:spcBef>
                <a:spcPts val="0"/>
              </a:spcBef>
              <a:spcAft>
                <a:spcPts val="0"/>
              </a:spcAft>
              <a:buClr>
                <a:srgbClr val="000000"/>
              </a:buClr>
              <a:buSzPts val="2000"/>
              <a:buFont typeface="Calibri"/>
              <a:buChar char="●"/>
            </a:pPr>
            <a:r>
              <a:rPr lang="en" sz="2000" b="0" i="0" u="none" strike="noStrike" cap="none">
                <a:solidFill>
                  <a:srgbClr val="000000"/>
                </a:solidFill>
                <a:latin typeface="Calibri"/>
                <a:ea typeface="Calibri"/>
                <a:cs typeface="Calibri"/>
                <a:sym typeface="Calibri"/>
              </a:rPr>
              <a:t>Segment = Bones</a:t>
            </a:r>
            <a:endParaRPr sz="2000">
              <a:latin typeface="Calibri"/>
              <a:ea typeface="Calibri"/>
              <a:cs typeface="Calibri"/>
              <a:sym typeface="Calibri"/>
            </a:endParaRPr>
          </a:p>
          <a:p>
            <a:pPr marL="457200" marR="0" lvl="0" indent="-355600" algn="l" rtl="0">
              <a:lnSpc>
                <a:spcPct val="100000"/>
              </a:lnSpc>
              <a:spcBef>
                <a:spcPts val="0"/>
              </a:spcBef>
              <a:spcAft>
                <a:spcPts val="0"/>
              </a:spcAft>
              <a:buClr>
                <a:srgbClr val="000000"/>
              </a:buClr>
              <a:buSzPts val="2000"/>
              <a:buFont typeface="Calibri"/>
              <a:buChar char="●"/>
            </a:pPr>
            <a:r>
              <a:rPr lang="en" sz="2000" b="0" i="0" u="none" strike="noStrike" cap="none">
                <a:solidFill>
                  <a:srgbClr val="000000"/>
                </a:solidFill>
                <a:latin typeface="Calibri"/>
                <a:ea typeface="Calibri"/>
                <a:cs typeface="Calibri"/>
                <a:sym typeface="Calibri"/>
              </a:rPr>
              <a:t>Joint = Axis of Rotation</a:t>
            </a:r>
            <a:endParaRPr sz="2000">
              <a:latin typeface="Calibri"/>
              <a:ea typeface="Calibri"/>
              <a:cs typeface="Calibri"/>
              <a:sym typeface="Calibri"/>
            </a:endParaRPr>
          </a:p>
          <a:p>
            <a:pPr marL="457200" marR="0" lvl="0" indent="-355600" algn="l" rtl="0">
              <a:lnSpc>
                <a:spcPct val="100000"/>
              </a:lnSpc>
              <a:spcBef>
                <a:spcPts val="0"/>
              </a:spcBef>
              <a:spcAft>
                <a:spcPts val="0"/>
              </a:spcAft>
              <a:buClr>
                <a:srgbClr val="000000"/>
              </a:buClr>
              <a:buSzPts val="2000"/>
              <a:buFont typeface="Calibri"/>
              <a:buChar char="●"/>
            </a:pPr>
            <a:r>
              <a:rPr lang="en" sz="2000" b="0" i="0" u="none" strike="noStrike" cap="none">
                <a:solidFill>
                  <a:srgbClr val="000000"/>
                </a:solidFill>
                <a:latin typeface="Calibri"/>
                <a:ea typeface="Calibri"/>
                <a:cs typeface="Calibri"/>
                <a:sym typeface="Calibri"/>
              </a:rPr>
              <a:t>Muscle = Creates Force (Torque)</a:t>
            </a:r>
            <a:endParaRPr sz="2000">
              <a:latin typeface="Calibri"/>
              <a:ea typeface="Calibri"/>
              <a:cs typeface="Calibri"/>
              <a:sym typeface="Calibri"/>
            </a:endParaRPr>
          </a:p>
          <a:p>
            <a:pPr marL="457200" marR="0" lvl="0" indent="-355600" algn="l" rtl="0">
              <a:lnSpc>
                <a:spcPct val="100000"/>
              </a:lnSpc>
              <a:spcBef>
                <a:spcPts val="0"/>
              </a:spcBef>
              <a:spcAft>
                <a:spcPts val="0"/>
              </a:spcAft>
              <a:buClr>
                <a:srgbClr val="000000"/>
              </a:buClr>
              <a:buSzPts val="2000"/>
              <a:buFont typeface="Calibri"/>
              <a:buChar char="●"/>
            </a:pPr>
            <a:r>
              <a:rPr lang="en" sz="2000" b="0" i="0" u="none" strike="noStrike" cap="none">
                <a:solidFill>
                  <a:srgbClr val="000000"/>
                </a:solidFill>
                <a:latin typeface="Calibri"/>
                <a:ea typeface="Calibri"/>
                <a:cs typeface="Calibri"/>
                <a:sym typeface="Calibri"/>
              </a:rPr>
              <a:t>Internal Moment arm = </a:t>
            </a:r>
            <a:r>
              <a:rPr lang="en" sz="1500" b="0" i="0" u="none" strike="noStrike" cap="none">
                <a:solidFill>
                  <a:srgbClr val="000000"/>
                </a:solidFill>
                <a:latin typeface="Calibri"/>
                <a:ea typeface="Calibri"/>
                <a:cs typeface="Calibri"/>
                <a:sym typeface="Calibri"/>
              </a:rPr>
              <a:t>Muscle line of pull to the joint axis of rotation via a perpendicular line</a:t>
            </a:r>
            <a:endParaRPr sz="1500">
              <a:latin typeface="Calibri"/>
              <a:ea typeface="Calibri"/>
              <a:cs typeface="Calibri"/>
              <a:sym typeface="Calibri"/>
            </a:endParaRPr>
          </a:p>
          <a:p>
            <a:pPr marL="457200" marR="0" lvl="0" indent="-355600" algn="l" rtl="0">
              <a:lnSpc>
                <a:spcPct val="100000"/>
              </a:lnSpc>
              <a:spcBef>
                <a:spcPts val="0"/>
              </a:spcBef>
              <a:spcAft>
                <a:spcPts val="0"/>
              </a:spcAft>
              <a:buClr>
                <a:srgbClr val="000000"/>
              </a:buClr>
              <a:buSzPts val="2000"/>
              <a:buFont typeface="Calibri"/>
              <a:buChar char="●"/>
            </a:pPr>
            <a:r>
              <a:rPr lang="en" sz="2000" b="0" i="0" u="none" strike="noStrike" cap="none">
                <a:solidFill>
                  <a:srgbClr val="000000"/>
                </a:solidFill>
                <a:latin typeface="Calibri"/>
                <a:ea typeface="Calibri"/>
                <a:cs typeface="Calibri"/>
                <a:sym typeface="Calibri"/>
              </a:rPr>
              <a:t>Segment Rotation = </a:t>
            </a:r>
            <a:r>
              <a:rPr lang="en" sz="1500" b="0" i="0" u="none" strike="noStrike" cap="none">
                <a:solidFill>
                  <a:srgbClr val="000000"/>
                </a:solidFill>
                <a:latin typeface="Calibri"/>
                <a:ea typeface="Calibri"/>
                <a:cs typeface="Calibri"/>
                <a:sym typeface="Calibri"/>
              </a:rPr>
              <a:t>clockwise/anterior or counterclockwise/posterior </a:t>
            </a:r>
            <a:endParaRPr sz="1500" b="0" i="0" u="none" strike="noStrike" cap="none">
              <a:solidFill>
                <a:srgbClr val="000000"/>
              </a:solidFill>
              <a:latin typeface="Calibri"/>
              <a:ea typeface="Calibri"/>
              <a:cs typeface="Calibri"/>
              <a:sym typeface="Calibri"/>
            </a:endParaRPr>
          </a:p>
        </p:txBody>
      </p:sp>
      <p:sp>
        <p:nvSpPr>
          <p:cNvPr id="293" name="Google Shape;293;g2fba0f3009b_0_6">
            <a:extLst>
              <a:ext uri="{FF2B5EF4-FFF2-40B4-BE49-F238E27FC236}">
                <a16:creationId xmlns:a16="http://schemas.microsoft.com/office/drawing/2014/main" id="{359CCCB2-4E17-B36C-5002-77E75728DB72}"/>
              </a:ext>
            </a:extLst>
          </p:cNvPr>
          <p:cNvSpPr txBox="1"/>
          <p:nvPr/>
        </p:nvSpPr>
        <p:spPr>
          <a:xfrm>
            <a:off x="1985625" y="3756975"/>
            <a:ext cx="5369100" cy="954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500"/>
              <a:buFont typeface="Arial"/>
              <a:buNone/>
            </a:pPr>
            <a:r>
              <a:rPr lang="en" sz="2500" b="1" i="1" u="none" strike="noStrike" cap="none">
                <a:solidFill>
                  <a:srgbClr val="000000"/>
                </a:solidFill>
                <a:latin typeface="Calibri"/>
                <a:ea typeface="Calibri"/>
                <a:cs typeface="Calibri"/>
                <a:sym typeface="Calibri"/>
              </a:rPr>
              <a:t>Focus shifts to what the segment is doing at each joint</a:t>
            </a:r>
            <a:endParaRPr sz="2500" b="1" i="1"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842972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g2fba0f3009b_0_143"/>
          <p:cNvSpPr txBox="1">
            <a:spLocks noGrp="1"/>
          </p:cNvSpPr>
          <p:nvPr>
            <p:ph type="title"/>
          </p:nvPr>
        </p:nvSpPr>
        <p:spPr>
          <a:xfrm>
            <a:off x="706075" y="594550"/>
            <a:ext cx="7505700" cy="7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400"/>
              <a:buNone/>
            </a:pPr>
            <a:r>
              <a:rPr lang="en" sz="2660"/>
              <a:t>Segmental Motion Through Joint Contact Forces </a:t>
            </a:r>
            <a:endParaRPr sz="2660"/>
          </a:p>
        </p:txBody>
      </p:sp>
      <p:sp>
        <p:nvSpPr>
          <p:cNvPr id="313" name="Google Shape;313;g2fba0f3009b_0_143"/>
          <p:cNvSpPr txBox="1">
            <a:spLocks noGrp="1"/>
          </p:cNvSpPr>
          <p:nvPr>
            <p:ph type="body" idx="1"/>
          </p:nvPr>
        </p:nvSpPr>
        <p:spPr>
          <a:xfrm>
            <a:off x="561850" y="1551550"/>
            <a:ext cx="6301200" cy="27090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sz="1800"/>
              <a:t>Energy and force produced by a muscle is passed through the kinetic chain via joints</a:t>
            </a:r>
            <a:endParaRPr lang="en-US" sz="1800"/>
          </a:p>
          <a:p>
            <a:pPr indent="-342900">
              <a:lnSpc>
                <a:spcPct val="114999"/>
              </a:lnSpc>
              <a:buSzPts val="1800"/>
              <a:buFont typeface="Proxima Nova,Sans-Serif"/>
            </a:pPr>
            <a:r>
              <a:rPr lang="en" sz="1800"/>
              <a:t>Joint structure dictates the plane of motion </a:t>
            </a:r>
            <a:endParaRPr lang="en-US" sz="1800">
              <a:solidFill>
                <a:srgbClr val="FFFFFF"/>
              </a:solidFill>
            </a:endParaRPr>
          </a:p>
          <a:p>
            <a:pPr lvl="1">
              <a:buSzPts val="1800"/>
            </a:pPr>
            <a:r>
              <a:rPr lang="en" sz="1800"/>
              <a:t>E.g. in a ball and socket joint, if one segment rotates anteriorly, force is passed through the joint, and the connected segment rotates posteriorly </a:t>
            </a:r>
            <a:endParaRPr sz="1800"/>
          </a:p>
        </p:txBody>
      </p:sp>
      <p:pic>
        <p:nvPicPr>
          <p:cNvPr id="314" name="Google Shape;314;g2fba0f3009b_0_143"/>
          <p:cNvPicPr preferRelativeResize="0"/>
          <p:nvPr/>
        </p:nvPicPr>
        <p:blipFill rotWithShape="1">
          <a:blip r:embed="rId3">
            <a:alphaModFix/>
          </a:blip>
          <a:srcRect/>
          <a:stretch/>
        </p:blipFill>
        <p:spPr>
          <a:xfrm>
            <a:off x="6933850" y="1551550"/>
            <a:ext cx="1619250" cy="2228850"/>
          </a:xfrm>
          <a:prstGeom prst="rect">
            <a:avLst/>
          </a:prstGeom>
          <a:noFill/>
          <a:ln>
            <a:noFill/>
          </a:ln>
        </p:spPr>
      </p:pic>
      <p:sp>
        <p:nvSpPr>
          <p:cNvPr id="3" name="TextBox 2">
            <a:extLst>
              <a:ext uri="{FF2B5EF4-FFF2-40B4-BE49-F238E27FC236}">
                <a16:creationId xmlns:a16="http://schemas.microsoft.com/office/drawing/2014/main" id="{BB960D12-9FBC-F761-A54C-671FDDF5C82D}"/>
              </a:ext>
            </a:extLst>
          </p:cNvPr>
          <p:cNvSpPr txBox="1"/>
          <p:nvPr/>
        </p:nvSpPr>
        <p:spPr>
          <a:xfrm>
            <a:off x="6196410" y="3784344"/>
            <a:ext cx="2743200"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t>Daniel J. </a:t>
            </a:r>
            <a:r>
              <a:rPr lang="en-US" sz="800" err="1"/>
              <a:t>Cleather</a:t>
            </a:r>
            <a:r>
              <a:rPr lang="en-US" sz="800"/>
              <a:t>, Dominic F. L. Southgate, &amp; Anthony M. J. Bull.(2015). </a:t>
            </a:r>
            <a:r>
              <a:rPr lang="en-US" sz="800" i="1"/>
              <a:t>The role of the biarticular hamstrings and </a:t>
            </a:r>
            <a:r>
              <a:rPr lang="en-US" sz="800" i="1" err="1"/>
              <a:t>gastrocnemiusmuscles</a:t>
            </a:r>
            <a:r>
              <a:rPr lang="en-US" sz="800" i="1"/>
              <a:t> in closed chain lower limb extension</a:t>
            </a:r>
            <a:r>
              <a:rPr lang="en-US" sz="800"/>
              <a:t>. </a:t>
            </a:r>
            <a:r>
              <a:rPr lang="en-US" sz="800" i="1"/>
              <a:t>Journal of </a:t>
            </a:r>
            <a:r>
              <a:rPr lang="en-US" sz="800" i="1" err="1"/>
              <a:t>TheoreticalBiology</a:t>
            </a:r>
            <a:r>
              <a:rPr lang="en-US" sz="800"/>
              <a:t>, </a:t>
            </a:r>
            <a:r>
              <a:rPr lang="en-US" sz="800" i="1"/>
              <a:t>365</a:t>
            </a:r>
            <a:r>
              <a:rPr lang="en-US" sz="800"/>
              <a:t>, 217–225</a:t>
            </a:r>
          </a:p>
          <a:p>
            <a:pPr algn="l"/>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4"/>
          <p:cNvSpPr txBox="1">
            <a:spLocks noGrp="1"/>
          </p:cNvSpPr>
          <p:nvPr>
            <p:ph type="title"/>
          </p:nvPr>
        </p:nvSpPr>
        <p:spPr>
          <a:xfrm>
            <a:off x="1888684" y="1746100"/>
            <a:ext cx="5377500" cy="1646100"/>
          </a:xfrm>
          <a:prstGeom prst="rect">
            <a:avLst/>
          </a:prstGeom>
          <a:solidFill>
            <a:srgbClr val="D9D9D9"/>
          </a:solidFill>
          <a:ln>
            <a:noFill/>
          </a:ln>
        </p:spPr>
        <p:txBody>
          <a:bodyPr spcFirstLastPara="1" wrap="square" lIns="91425" tIns="91425" rIns="91425" bIns="91425" anchor="ctr" anchorCtr="0">
            <a:normAutofit/>
          </a:bodyPr>
          <a:lstStyle/>
          <a:p>
            <a:r>
              <a:rPr lang="en"/>
              <a:t>Torque and Lever Systems</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2f5d7de01de_2_0"/>
          <p:cNvSpPr txBox="1">
            <a:spLocks noGrp="1"/>
          </p:cNvSpPr>
          <p:nvPr>
            <p:ph type="title"/>
          </p:nvPr>
        </p:nvSpPr>
        <p:spPr>
          <a:xfrm>
            <a:off x="598650" y="614675"/>
            <a:ext cx="7946700" cy="7740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778"/>
              <a:buNone/>
            </a:pPr>
            <a:r>
              <a:rPr lang="en"/>
              <a:t>Torque</a:t>
            </a:r>
            <a:endParaRPr/>
          </a:p>
        </p:txBody>
      </p:sp>
      <p:sp>
        <p:nvSpPr>
          <p:cNvPr id="213" name="Google Shape;213;g2f5d7de01de_2_0"/>
          <p:cNvSpPr txBox="1">
            <a:spLocks noGrp="1"/>
          </p:cNvSpPr>
          <p:nvPr>
            <p:ph type="body" idx="1"/>
          </p:nvPr>
        </p:nvSpPr>
        <p:spPr>
          <a:xfrm>
            <a:off x="782200" y="1424025"/>
            <a:ext cx="7669800" cy="1502100"/>
          </a:xfrm>
          <a:prstGeom prst="rect">
            <a:avLst/>
          </a:prstGeom>
          <a:noFill/>
          <a:ln>
            <a:noFill/>
          </a:ln>
        </p:spPr>
        <p:txBody>
          <a:bodyPr spcFirstLastPara="1" wrap="square" lIns="91425" tIns="91425" rIns="91425" bIns="91425" anchor="t" anchorCtr="0">
            <a:normAutofit fontScale="85000"/>
          </a:bodyPr>
          <a:lstStyle/>
          <a:p>
            <a:pPr marL="457200" lvl="0" indent="-325755" algn="l" rtl="0">
              <a:spcBef>
                <a:spcPts val="0"/>
              </a:spcBef>
              <a:spcAft>
                <a:spcPts val="0"/>
              </a:spcAft>
              <a:buSzPct val="100000"/>
              <a:buChar char="●"/>
            </a:pPr>
            <a:r>
              <a:rPr lang="en" sz="1800"/>
              <a:t>The force applied to a moment arm which is attached to a fixed axis and thus causes rotation.</a:t>
            </a:r>
            <a:endParaRPr sz="1800"/>
          </a:p>
          <a:p>
            <a:pPr marL="457200" lvl="0" indent="-325755" algn="l" rtl="0">
              <a:lnSpc>
                <a:spcPct val="115000"/>
              </a:lnSpc>
              <a:spcBef>
                <a:spcPts val="0"/>
              </a:spcBef>
              <a:spcAft>
                <a:spcPts val="0"/>
              </a:spcAft>
              <a:buSzPct val="100000"/>
              <a:buChar char="●"/>
            </a:pPr>
            <a:r>
              <a:rPr lang="en" sz="1800"/>
              <a:t>Torque = Force (F) x Moment Arm (MA)</a:t>
            </a:r>
            <a:endParaRPr sz="1800"/>
          </a:p>
          <a:p>
            <a:pPr marL="914400" lvl="1" indent="-325755" algn="l" rtl="0">
              <a:lnSpc>
                <a:spcPct val="115000"/>
              </a:lnSpc>
              <a:spcBef>
                <a:spcPts val="0"/>
              </a:spcBef>
              <a:spcAft>
                <a:spcPts val="0"/>
              </a:spcAft>
              <a:buSzPct val="100000"/>
              <a:buChar char="○"/>
            </a:pPr>
            <a:r>
              <a:rPr lang="en" sz="1800"/>
              <a:t>Forces include: internal and external forces</a:t>
            </a:r>
            <a:endParaRPr sz="1800"/>
          </a:p>
          <a:p>
            <a:pPr marL="914400" lvl="1" indent="-325755" algn="l" rtl="0">
              <a:lnSpc>
                <a:spcPct val="115000"/>
              </a:lnSpc>
              <a:spcBef>
                <a:spcPts val="0"/>
              </a:spcBef>
              <a:spcAft>
                <a:spcPts val="0"/>
              </a:spcAft>
              <a:buSzPct val="100000"/>
              <a:buChar char="○"/>
            </a:pPr>
            <a:r>
              <a:rPr lang="en" sz="1800"/>
              <a:t>Moment arm: perpendicular distance from the force to the axis of rotation </a:t>
            </a:r>
            <a:endParaRPr sz="1800"/>
          </a:p>
        </p:txBody>
      </p:sp>
      <p:pic>
        <p:nvPicPr>
          <p:cNvPr id="214" name="Google Shape;214;g2f5d7de01de_2_0"/>
          <p:cNvPicPr preferRelativeResize="0"/>
          <p:nvPr/>
        </p:nvPicPr>
        <p:blipFill rotWithShape="1">
          <a:blip r:embed="rId3">
            <a:alphaModFix/>
          </a:blip>
          <a:srcRect t="15861" b="6691"/>
          <a:stretch/>
        </p:blipFill>
        <p:spPr>
          <a:xfrm>
            <a:off x="2585925" y="3039350"/>
            <a:ext cx="3283676" cy="1693225"/>
          </a:xfrm>
          <a:prstGeom prst="rect">
            <a:avLst/>
          </a:prstGeom>
          <a:noFill/>
          <a:ln>
            <a:noFill/>
          </a:ln>
        </p:spPr>
      </p:pic>
      <p:sp>
        <p:nvSpPr>
          <p:cNvPr id="2" name="TextBox 1">
            <a:extLst>
              <a:ext uri="{FF2B5EF4-FFF2-40B4-BE49-F238E27FC236}">
                <a16:creationId xmlns:a16="http://schemas.microsoft.com/office/drawing/2014/main" id="{A127AB99-54DF-D9DC-EF7A-0836EB452931}"/>
              </a:ext>
            </a:extLst>
          </p:cNvPr>
          <p:cNvSpPr txBox="1"/>
          <p:nvPr/>
        </p:nvSpPr>
        <p:spPr>
          <a:xfrm>
            <a:off x="1981310" y="4587445"/>
            <a:ext cx="5321753"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t>Electronic Fasteners, Inc. (n.d.). </a:t>
            </a:r>
            <a:r>
              <a:rPr lang="en-US" sz="1000" i="1"/>
              <a:t>Torquing loads on fasteners</a:t>
            </a:r>
            <a:endParaRPr lang="en-US" sz="1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9"/>
          <p:cNvSpPr txBox="1">
            <a:spLocks noGrp="1"/>
          </p:cNvSpPr>
          <p:nvPr>
            <p:ph type="title"/>
          </p:nvPr>
        </p:nvSpPr>
        <p:spPr>
          <a:xfrm>
            <a:off x="819150" y="483550"/>
            <a:ext cx="7505700" cy="954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400"/>
              <a:buNone/>
            </a:pPr>
            <a:r>
              <a:rPr lang="en" sz="3200"/>
              <a:t>Lever Systems in the Body</a:t>
            </a:r>
            <a:endParaRPr sz="3200">
              <a:latin typeface="Proxima Nova Semibold"/>
              <a:ea typeface="Proxima Nova Semibold"/>
              <a:cs typeface="Proxima Nova Semibold"/>
              <a:sym typeface="Proxima Nova Semibold"/>
            </a:endParaRPr>
          </a:p>
        </p:txBody>
      </p:sp>
      <p:sp>
        <p:nvSpPr>
          <p:cNvPr id="241" name="Google Shape;241;p29"/>
          <p:cNvSpPr txBox="1">
            <a:spLocks noGrp="1"/>
          </p:cNvSpPr>
          <p:nvPr>
            <p:ph type="body" idx="1"/>
          </p:nvPr>
        </p:nvSpPr>
        <p:spPr>
          <a:xfrm>
            <a:off x="643950" y="1107725"/>
            <a:ext cx="7856100" cy="861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SzPts val="2100"/>
              <a:buNone/>
            </a:pPr>
            <a:r>
              <a:rPr lang="en" sz="1500">
                <a:solidFill>
                  <a:srgbClr val="000000"/>
                </a:solidFill>
                <a:latin typeface="Proxima Nova"/>
                <a:ea typeface="Proxima Nova"/>
                <a:cs typeface="Proxima Nova"/>
                <a:sym typeface="Proxima Nova"/>
              </a:rPr>
              <a:t>Moment arm position to axis of rotation dictates type of leverage </a:t>
            </a:r>
            <a:r>
              <a:rPr lang="en" sz="1500">
                <a:solidFill>
                  <a:srgbClr val="000000"/>
                </a:solidFill>
              </a:rPr>
              <a:t>&amp;</a:t>
            </a:r>
            <a:r>
              <a:rPr lang="en" sz="1500">
                <a:solidFill>
                  <a:srgbClr val="000000"/>
                </a:solidFill>
                <a:latin typeface="Proxima Nova"/>
                <a:ea typeface="Proxima Nova"/>
                <a:cs typeface="Proxima Nova"/>
                <a:sym typeface="Proxima Nova"/>
              </a:rPr>
              <a:t> mechanical advantage </a:t>
            </a:r>
            <a:endParaRPr sz="1500">
              <a:latin typeface="Proxima Nova"/>
              <a:ea typeface="Proxima Nova"/>
              <a:cs typeface="Proxima Nova"/>
              <a:sym typeface="Proxima Nova"/>
            </a:endParaRPr>
          </a:p>
        </p:txBody>
      </p:sp>
      <p:pic>
        <p:nvPicPr>
          <p:cNvPr id="242" name="Google Shape;242;p29"/>
          <p:cNvPicPr preferRelativeResize="0"/>
          <p:nvPr/>
        </p:nvPicPr>
        <p:blipFill rotWithShape="1">
          <a:blip r:embed="rId3">
            <a:alphaModFix/>
          </a:blip>
          <a:srcRect t="12564" b="30367"/>
          <a:stretch/>
        </p:blipFill>
        <p:spPr>
          <a:xfrm>
            <a:off x="2129872" y="1438150"/>
            <a:ext cx="4773253" cy="1792539"/>
          </a:xfrm>
          <a:prstGeom prst="rect">
            <a:avLst/>
          </a:prstGeom>
          <a:noFill/>
          <a:ln>
            <a:noFill/>
          </a:ln>
        </p:spPr>
      </p:pic>
      <p:pic>
        <p:nvPicPr>
          <p:cNvPr id="243" name="Google Shape;243;p29"/>
          <p:cNvPicPr preferRelativeResize="0"/>
          <p:nvPr/>
        </p:nvPicPr>
        <p:blipFill rotWithShape="1">
          <a:blip r:embed="rId3">
            <a:alphaModFix/>
          </a:blip>
          <a:srcRect t="67483" r="2694" b="6439"/>
          <a:stretch/>
        </p:blipFill>
        <p:spPr>
          <a:xfrm>
            <a:off x="1724853" y="3628815"/>
            <a:ext cx="5579599" cy="859289"/>
          </a:xfrm>
          <a:prstGeom prst="rect">
            <a:avLst/>
          </a:prstGeom>
          <a:noFill/>
          <a:ln>
            <a:noFill/>
          </a:ln>
        </p:spPr>
      </p:pic>
      <p:sp>
        <p:nvSpPr>
          <p:cNvPr id="244" name="Google Shape;244;p29"/>
          <p:cNvSpPr txBox="1"/>
          <p:nvPr/>
        </p:nvSpPr>
        <p:spPr>
          <a:xfrm>
            <a:off x="2128658" y="3233585"/>
            <a:ext cx="1140900" cy="400200"/>
          </a:xfrm>
          <a:prstGeom prst="rect">
            <a:avLst/>
          </a:prstGeom>
          <a:solidFill>
            <a:srgbClr val="D9D9D9"/>
          </a:solidFill>
          <a:ln w="9525" cap="flat" cmpd="sng">
            <a:solidFill>
              <a:srgbClr val="00A550"/>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First Class</a:t>
            </a:r>
            <a:endParaRPr sz="1400" b="0" i="0" u="none" strike="noStrike" cap="none">
              <a:solidFill>
                <a:srgbClr val="000000"/>
              </a:solidFill>
              <a:latin typeface="Proxima Nova"/>
              <a:ea typeface="Proxima Nova"/>
              <a:cs typeface="Proxima Nova"/>
              <a:sym typeface="Proxima Nova"/>
            </a:endParaRPr>
          </a:p>
        </p:txBody>
      </p:sp>
      <p:sp>
        <p:nvSpPr>
          <p:cNvPr id="245" name="Google Shape;245;p29"/>
          <p:cNvSpPr txBox="1"/>
          <p:nvPr/>
        </p:nvSpPr>
        <p:spPr>
          <a:xfrm>
            <a:off x="3668986" y="3233585"/>
            <a:ext cx="1441200" cy="400200"/>
          </a:xfrm>
          <a:prstGeom prst="rect">
            <a:avLst/>
          </a:prstGeom>
          <a:solidFill>
            <a:srgbClr val="CCCCCC"/>
          </a:solidFill>
          <a:ln w="9525" cap="flat" cmpd="sng">
            <a:solidFill>
              <a:srgbClr val="00A550"/>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Second Class</a:t>
            </a:r>
            <a:endParaRPr sz="1400" b="0" i="0" u="none" strike="noStrike" cap="none">
              <a:solidFill>
                <a:srgbClr val="000000"/>
              </a:solidFill>
              <a:latin typeface="Proxima Nova"/>
              <a:ea typeface="Proxima Nova"/>
              <a:cs typeface="Proxima Nova"/>
              <a:sym typeface="Proxima Nova"/>
            </a:endParaRPr>
          </a:p>
        </p:txBody>
      </p:sp>
      <p:sp>
        <p:nvSpPr>
          <p:cNvPr id="246" name="Google Shape;246;p29"/>
          <p:cNvSpPr txBox="1"/>
          <p:nvPr/>
        </p:nvSpPr>
        <p:spPr>
          <a:xfrm>
            <a:off x="5469858" y="3233585"/>
            <a:ext cx="1140900" cy="400200"/>
          </a:xfrm>
          <a:prstGeom prst="rect">
            <a:avLst/>
          </a:prstGeom>
          <a:solidFill>
            <a:srgbClr val="CCCCCC"/>
          </a:solidFill>
          <a:ln w="9525" cap="flat" cmpd="sng">
            <a:solidFill>
              <a:srgbClr val="00A550"/>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Third Class</a:t>
            </a:r>
            <a:endParaRPr sz="1400" b="0" i="0" u="none" strike="noStrike" cap="none">
              <a:solidFill>
                <a:srgbClr val="000000"/>
              </a:solidFill>
              <a:latin typeface="Proxima Nova"/>
              <a:ea typeface="Proxima Nova"/>
              <a:cs typeface="Proxima Nova"/>
              <a:sym typeface="Proxima Nova"/>
            </a:endParaRPr>
          </a:p>
        </p:txBody>
      </p:sp>
      <p:sp>
        <p:nvSpPr>
          <p:cNvPr id="2" name="TextBox 1">
            <a:extLst>
              <a:ext uri="{FF2B5EF4-FFF2-40B4-BE49-F238E27FC236}">
                <a16:creationId xmlns:a16="http://schemas.microsoft.com/office/drawing/2014/main" id="{53452DEA-603B-C896-CF08-417E6E9B32E0}"/>
              </a:ext>
            </a:extLst>
          </p:cNvPr>
          <p:cNvSpPr txBox="1"/>
          <p:nvPr/>
        </p:nvSpPr>
        <p:spPr>
          <a:xfrm>
            <a:off x="2043341" y="4567582"/>
            <a:ext cx="5655365"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t>Lian Sing. (2022, March 2). </a:t>
            </a:r>
            <a:r>
              <a:rPr lang="en-US" sz="1000" i="1"/>
              <a:t>Simple Machines Olympics</a:t>
            </a:r>
            <a:r>
              <a:rPr lang="en-US" sz="1000"/>
              <a:t>. Science Mill.</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257"/>
        <p:cNvGrpSpPr/>
        <p:nvPr/>
      </p:nvGrpSpPr>
      <p:grpSpPr>
        <a:xfrm>
          <a:off x="0" y="0"/>
          <a:ext cx="0" cy="0"/>
          <a:chOff x="0" y="0"/>
          <a:chExt cx="0" cy="0"/>
        </a:xfrm>
      </p:grpSpPr>
      <p:sp>
        <p:nvSpPr>
          <p:cNvPr id="258" name="Google Shape;258;p28"/>
          <p:cNvSpPr txBox="1">
            <a:spLocks noGrp="1"/>
          </p:cNvSpPr>
          <p:nvPr>
            <p:ph type="title"/>
          </p:nvPr>
        </p:nvSpPr>
        <p:spPr>
          <a:xfrm>
            <a:off x="819125" y="596100"/>
            <a:ext cx="7505700" cy="954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2560"/>
              <a:t>Understanding Mechanical Advantage through changing the Moment Arm / Leverage</a:t>
            </a:r>
            <a:endParaRPr sz="2560"/>
          </a:p>
        </p:txBody>
      </p:sp>
      <p:pic>
        <p:nvPicPr>
          <p:cNvPr id="259" name="Google Shape;259;p28"/>
          <p:cNvPicPr preferRelativeResize="0"/>
          <p:nvPr/>
        </p:nvPicPr>
        <p:blipFill rotWithShape="1">
          <a:blip r:embed="rId3">
            <a:alphaModFix/>
          </a:blip>
          <a:srcRect/>
          <a:stretch/>
        </p:blipFill>
        <p:spPr>
          <a:xfrm>
            <a:off x="605900" y="1838300"/>
            <a:ext cx="3426194" cy="2279975"/>
          </a:xfrm>
          <a:prstGeom prst="rect">
            <a:avLst/>
          </a:prstGeom>
          <a:noFill/>
          <a:ln>
            <a:noFill/>
          </a:ln>
        </p:spPr>
      </p:pic>
      <p:pic>
        <p:nvPicPr>
          <p:cNvPr id="260" name="Google Shape;260;p28"/>
          <p:cNvPicPr preferRelativeResize="0"/>
          <p:nvPr/>
        </p:nvPicPr>
        <p:blipFill rotWithShape="1">
          <a:blip r:embed="rId4">
            <a:alphaModFix/>
          </a:blip>
          <a:srcRect/>
          <a:stretch/>
        </p:blipFill>
        <p:spPr>
          <a:xfrm>
            <a:off x="4342200" y="1838300"/>
            <a:ext cx="4354050" cy="2279975"/>
          </a:xfrm>
          <a:prstGeom prst="rect">
            <a:avLst/>
          </a:prstGeom>
          <a:noFill/>
          <a:ln w="9525" cap="flat" cmpd="sng">
            <a:solidFill>
              <a:srgbClr val="000000"/>
            </a:solidFill>
            <a:prstDash val="solid"/>
            <a:round/>
            <a:headEnd type="none" w="sm" len="sm"/>
            <a:tailEnd type="none" w="sm" len="sm"/>
          </a:ln>
        </p:spPr>
      </p:pic>
      <p:sp>
        <p:nvSpPr>
          <p:cNvPr id="261" name="Google Shape;261;p28"/>
          <p:cNvSpPr txBox="1"/>
          <p:nvPr/>
        </p:nvSpPr>
        <p:spPr>
          <a:xfrm>
            <a:off x="5709675" y="1611875"/>
            <a:ext cx="1619100" cy="369300"/>
          </a:xfrm>
          <a:prstGeom prst="rect">
            <a:avLst/>
          </a:prstGeom>
          <a:solidFill>
            <a:srgbClr val="D9D9D9"/>
          </a:solidFill>
          <a:ln w="9525" cap="flat" cmpd="sng">
            <a:solidFill>
              <a:srgbClr val="00A550"/>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Proxima Nova"/>
                <a:ea typeface="Proxima Nova"/>
                <a:cs typeface="Proxima Nova"/>
                <a:sym typeface="Proxima Nova"/>
              </a:rPr>
              <a:t>First class lever</a:t>
            </a:r>
            <a:endParaRPr sz="1200" b="0" i="0" u="none" strike="noStrike" cap="none">
              <a:solidFill>
                <a:srgbClr val="000000"/>
              </a:solidFill>
              <a:latin typeface="Proxima Nova"/>
              <a:ea typeface="Proxima Nova"/>
              <a:cs typeface="Proxima Nova"/>
              <a:sym typeface="Proxima Nova"/>
            </a:endParaRPr>
          </a:p>
        </p:txBody>
      </p:sp>
      <p:sp>
        <p:nvSpPr>
          <p:cNvPr id="3" name="TextBox 2">
            <a:extLst>
              <a:ext uri="{FF2B5EF4-FFF2-40B4-BE49-F238E27FC236}">
                <a16:creationId xmlns:a16="http://schemas.microsoft.com/office/drawing/2014/main" id="{D1B44C87-538B-53EA-41AE-75CCE5382685}"/>
              </a:ext>
            </a:extLst>
          </p:cNvPr>
          <p:cNvSpPr txBox="1"/>
          <p:nvPr/>
        </p:nvSpPr>
        <p:spPr>
          <a:xfrm>
            <a:off x="4570004" y="4120449"/>
            <a:ext cx="421419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err="1"/>
              <a:t>TeachEngineering</a:t>
            </a:r>
            <a:r>
              <a:rPr lang="en-US" sz="1000"/>
              <a:t>. (2021, January 12). </a:t>
            </a:r>
            <a:r>
              <a:rPr lang="en-US" sz="1000" i="1"/>
              <a:t>Levers That Lift</a:t>
            </a:r>
            <a:r>
              <a:rPr lang="en-US" sz="1000"/>
              <a:t> [Lesson]</a:t>
            </a:r>
          </a:p>
        </p:txBody>
      </p:sp>
      <p:sp>
        <p:nvSpPr>
          <p:cNvPr id="4" name="TextBox 3">
            <a:extLst>
              <a:ext uri="{FF2B5EF4-FFF2-40B4-BE49-F238E27FC236}">
                <a16:creationId xmlns:a16="http://schemas.microsoft.com/office/drawing/2014/main" id="{AEFCBBAA-627B-C8B1-83BB-6A8FFC614B3A}"/>
              </a:ext>
            </a:extLst>
          </p:cNvPr>
          <p:cNvSpPr txBox="1"/>
          <p:nvPr/>
        </p:nvSpPr>
        <p:spPr>
          <a:xfrm>
            <a:off x="298980" y="4119259"/>
            <a:ext cx="350851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t>Adrian </a:t>
            </a:r>
            <a:r>
              <a:rPr lang="en-US" sz="1000" err="1"/>
              <a:t>Faccioni</a:t>
            </a:r>
            <a:r>
              <a:rPr lang="en-US" sz="1000"/>
              <a:t>. (2020, May 5). </a:t>
            </a:r>
            <a:r>
              <a:rPr lang="en-US" sz="1000" i="1"/>
              <a:t>Eastern European Training Methodologies – How to develop powerful athletes</a:t>
            </a:r>
            <a:endParaRPr lang="en-US" sz="1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4963"/>
        </a:solidFill>
        <a:effectLst/>
      </p:bgPr>
    </p:bg>
    <p:spTree>
      <p:nvGrpSpPr>
        <p:cNvPr id="1" name="Shape 265"/>
        <p:cNvGrpSpPr/>
        <p:nvPr/>
      </p:nvGrpSpPr>
      <p:grpSpPr>
        <a:xfrm>
          <a:off x="0" y="0"/>
          <a:ext cx="0" cy="0"/>
          <a:chOff x="0" y="0"/>
          <a:chExt cx="0" cy="0"/>
        </a:xfrm>
      </p:grpSpPr>
      <p:sp>
        <p:nvSpPr>
          <p:cNvPr id="266" name="Google Shape;266;p30"/>
          <p:cNvSpPr txBox="1">
            <a:spLocks noGrp="1"/>
          </p:cNvSpPr>
          <p:nvPr>
            <p:ph type="body" idx="1"/>
          </p:nvPr>
        </p:nvSpPr>
        <p:spPr>
          <a:xfrm>
            <a:off x="583225" y="1097150"/>
            <a:ext cx="7396200" cy="1190700"/>
          </a:xfrm>
          <a:prstGeom prst="rect">
            <a:avLst/>
          </a:prstGeom>
          <a:noFill/>
          <a:ln>
            <a:noFill/>
          </a:ln>
        </p:spPr>
        <p:txBody>
          <a:bodyPr spcFirstLastPara="1" wrap="square" lIns="91425" tIns="91425" rIns="91425" bIns="91425" anchor="t" anchorCtr="0">
            <a:normAutofit/>
          </a:bodyPr>
          <a:lstStyle/>
          <a:p>
            <a:pPr marL="457200" lvl="0" indent="-361981" algn="l" rtl="0">
              <a:lnSpc>
                <a:spcPct val="115000"/>
              </a:lnSpc>
              <a:spcBef>
                <a:spcPts val="0"/>
              </a:spcBef>
              <a:spcAft>
                <a:spcPts val="0"/>
              </a:spcAft>
              <a:buSzPts val="2100"/>
              <a:buChar char="●"/>
            </a:pPr>
            <a:r>
              <a:rPr lang="en"/>
              <a:t>The force related to</a:t>
            </a:r>
            <a:r>
              <a:rPr lang="en" b="1"/>
              <a:t> external moment </a:t>
            </a:r>
            <a:r>
              <a:rPr lang="en"/>
              <a:t>arms exist outside the human body and are therefore, </a:t>
            </a:r>
            <a:r>
              <a:rPr lang="en" b="1"/>
              <a:t>easy to manipulate</a:t>
            </a:r>
            <a:endParaRPr>
              <a:latin typeface="Proxima Nova"/>
              <a:ea typeface="Proxima Nova"/>
              <a:cs typeface="Proxima Nova"/>
              <a:sym typeface="Proxima Nova"/>
            </a:endParaRPr>
          </a:p>
        </p:txBody>
      </p:sp>
      <p:sp>
        <p:nvSpPr>
          <p:cNvPr id="267" name="Google Shape;267;p30"/>
          <p:cNvSpPr txBox="1">
            <a:spLocks noGrp="1"/>
          </p:cNvSpPr>
          <p:nvPr>
            <p:ph type="title"/>
          </p:nvPr>
        </p:nvSpPr>
        <p:spPr>
          <a:xfrm>
            <a:off x="446125" y="444350"/>
            <a:ext cx="8301600" cy="652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SzPts val="3400"/>
              <a:buNone/>
            </a:pPr>
            <a:r>
              <a:rPr lang="en" sz="2600"/>
              <a:t>Changing moment arms alters mechanical leverage</a:t>
            </a:r>
            <a:endParaRPr sz="2600"/>
          </a:p>
        </p:txBody>
      </p:sp>
      <p:pic>
        <p:nvPicPr>
          <p:cNvPr id="268" name="Google Shape;268;p30"/>
          <p:cNvPicPr preferRelativeResize="0"/>
          <p:nvPr/>
        </p:nvPicPr>
        <p:blipFill rotWithShape="1">
          <a:blip r:embed="rId3">
            <a:alphaModFix/>
          </a:blip>
          <a:srcRect/>
          <a:stretch/>
        </p:blipFill>
        <p:spPr>
          <a:xfrm>
            <a:off x="1871179" y="2173046"/>
            <a:ext cx="5078150" cy="2139250"/>
          </a:xfrm>
          <a:prstGeom prst="rect">
            <a:avLst/>
          </a:prstGeom>
          <a:noFill/>
          <a:ln>
            <a:noFill/>
          </a:ln>
        </p:spPr>
      </p:pic>
      <p:sp>
        <p:nvSpPr>
          <p:cNvPr id="2" name="TextBox 1">
            <a:extLst>
              <a:ext uri="{FF2B5EF4-FFF2-40B4-BE49-F238E27FC236}">
                <a16:creationId xmlns:a16="http://schemas.microsoft.com/office/drawing/2014/main" id="{F6BFB8E5-2591-FCD8-EF92-E3AA80ABA642}"/>
              </a:ext>
            </a:extLst>
          </p:cNvPr>
          <p:cNvSpPr txBox="1"/>
          <p:nvPr/>
        </p:nvSpPr>
        <p:spPr>
          <a:xfrm>
            <a:off x="1664974" y="4386045"/>
            <a:ext cx="523792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err="1"/>
              <a:t>PowerliftingToWin</a:t>
            </a:r>
            <a:r>
              <a:rPr lang="en-US" sz="1000"/>
              <a:t>. (2014, February 7). </a:t>
            </a:r>
            <a:r>
              <a:rPr lang="en-US" sz="1000" i="1"/>
              <a:t>Powerlifting technique and leverages</a:t>
            </a:r>
            <a:endParaRPr lang="en-US" sz="1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8">
          <a:extLst>
            <a:ext uri="{FF2B5EF4-FFF2-40B4-BE49-F238E27FC236}">
              <a16:creationId xmlns:a16="http://schemas.microsoft.com/office/drawing/2014/main" id="{3B329506-360F-F12F-7ECA-25E6A91EEB48}"/>
            </a:ext>
          </a:extLst>
        </p:cNvPr>
        <p:cNvGrpSpPr/>
        <p:nvPr/>
      </p:nvGrpSpPr>
      <p:grpSpPr>
        <a:xfrm>
          <a:off x="0" y="0"/>
          <a:ext cx="0" cy="0"/>
          <a:chOff x="0" y="0"/>
          <a:chExt cx="0" cy="0"/>
        </a:xfrm>
      </p:grpSpPr>
      <p:sp>
        <p:nvSpPr>
          <p:cNvPr id="199" name="Google Shape;199;p24">
            <a:extLst>
              <a:ext uri="{FF2B5EF4-FFF2-40B4-BE49-F238E27FC236}">
                <a16:creationId xmlns:a16="http://schemas.microsoft.com/office/drawing/2014/main" id="{329E2147-360F-198F-E387-3BC529EAB4AE}"/>
              </a:ext>
            </a:extLst>
          </p:cNvPr>
          <p:cNvSpPr txBox="1">
            <a:spLocks noGrp="1"/>
          </p:cNvSpPr>
          <p:nvPr>
            <p:ph type="title"/>
          </p:nvPr>
        </p:nvSpPr>
        <p:spPr>
          <a:xfrm>
            <a:off x="1888684" y="1746100"/>
            <a:ext cx="5377500" cy="1646100"/>
          </a:xfrm>
          <a:prstGeom prst="rect">
            <a:avLst/>
          </a:prstGeom>
          <a:solidFill>
            <a:srgbClr val="D9D9D9"/>
          </a:solidFill>
          <a:ln>
            <a:noFill/>
          </a:ln>
        </p:spPr>
        <p:txBody>
          <a:bodyPr spcFirstLastPara="1" wrap="square" lIns="91425" tIns="91425" rIns="91425" bIns="91425" anchor="ctr" anchorCtr="0">
            <a:normAutofit fontScale="90000"/>
          </a:bodyPr>
          <a:lstStyle/>
          <a:p>
            <a:r>
              <a:rPr lang="en"/>
              <a:t>Intro to Torque and Biomechanics of Human Function</a:t>
            </a:r>
          </a:p>
        </p:txBody>
      </p:sp>
    </p:spTree>
    <p:extLst>
      <p:ext uri="{BB962C8B-B14F-4D97-AF65-F5344CB8AC3E}">
        <p14:creationId xmlns:p14="http://schemas.microsoft.com/office/powerpoint/2010/main" val="298675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2f498b5a41e_0_0"/>
          <p:cNvSpPr txBox="1">
            <a:spLocks noGrp="1"/>
          </p:cNvSpPr>
          <p:nvPr>
            <p:ph type="title"/>
          </p:nvPr>
        </p:nvSpPr>
        <p:spPr>
          <a:xfrm>
            <a:off x="1883259" y="1748700"/>
            <a:ext cx="5377500" cy="1646100"/>
          </a:xfrm>
          <a:prstGeom prst="rect">
            <a:avLst/>
          </a:prstGeom>
          <a:solidFill>
            <a:srgbClr val="D9D9D9"/>
          </a:solid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3778"/>
              <a:buNone/>
            </a:pPr>
            <a:r>
              <a:rPr lang="en"/>
              <a:t>Introduction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2f5d7de01de_1_4"/>
          <p:cNvSpPr txBox="1">
            <a:spLocks noGrp="1"/>
          </p:cNvSpPr>
          <p:nvPr>
            <p:ph type="title"/>
          </p:nvPr>
        </p:nvSpPr>
        <p:spPr>
          <a:xfrm>
            <a:off x="341700" y="475400"/>
            <a:ext cx="8460600" cy="8274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990"/>
              <a:buNone/>
            </a:pPr>
            <a:r>
              <a:rPr lang="en" sz="3060"/>
              <a:t>Recall Classic Joint Based Approach</a:t>
            </a:r>
            <a:endParaRPr sz="3060"/>
          </a:p>
        </p:txBody>
      </p:sp>
      <p:sp>
        <p:nvSpPr>
          <p:cNvPr id="205" name="Google Shape;205;g2f5d7de01de_1_4"/>
          <p:cNvSpPr txBox="1">
            <a:spLocks noGrp="1"/>
          </p:cNvSpPr>
          <p:nvPr>
            <p:ph type="body" idx="1"/>
          </p:nvPr>
        </p:nvSpPr>
        <p:spPr>
          <a:xfrm>
            <a:off x="1166275" y="1422768"/>
            <a:ext cx="5741700" cy="1366200"/>
          </a:xfrm>
          <a:prstGeom prst="rect">
            <a:avLst/>
          </a:prstGeom>
          <a:noFill/>
          <a:ln>
            <a:noFill/>
          </a:ln>
        </p:spPr>
        <p:txBody>
          <a:bodyPr spcFirstLastPara="1" wrap="square" lIns="91425" tIns="91425" rIns="91425" bIns="91425" anchor="t" anchorCtr="0">
            <a:noAutofit/>
          </a:bodyPr>
          <a:lstStyle/>
          <a:p>
            <a:pPr marL="457200" lvl="0" indent="-338391" algn="l" rtl="0">
              <a:lnSpc>
                <a:spcPct val="115000"/>
              </a:lnSpc>
              <a:spcBef>
                <a:spcPts val="0"/>
              </a:spcBef>
              <a:spcAft>
                <a:spcPts val="0"/>
              </a:spcAft>
              <a:buClr>
                <a:srgbClr val="444444"/>
              </a:buClr>
              <a:buSzPts val="1729"/>
              <a:buChar char="●"/>
            </a:pPr>
            <a:r>
              <a:rPr lang="en" sz="1729">
                <a:solidFill>
                  <a:srgbClr val="444444"/>
                </a:solidFill>
              </a:rPr>
              <a:t>Bones = Segments</a:t>
            </a:r>
            <a:endParaRPr sz="1729">
              <a:solidFill>
                <a:srgbClr val="444444"/>
              </a:solidFill>
            </a:endParaRPr>
          </a:p>
          <a:p>
            <a:pPr marL="457200" lvl="0" indent="-338391" algn="l" rtl="0">
              <a:lnSpc>
                <a:spcPct val="115000"/>
              </a:lnSpc>
              <a:spcBef>
                <a:spcPts val="0"/>
              </a:spcBef>
              <a:spcAft>
                <a:spcPts val="0"/>
              </a:spcAft>
              <a:buClr>
                <a:srgbClr val="444444"/>
              </a:buClr>
              <a:buSzPts val="1729"/>
              <a:buChar char="●"/>
            </a:pPr>
            <a:r>
              <a:rPr lang="en" sz="1729">
                <a:solidFill>
                  <a:srgbClr val="444444"/>
                </a:solidFill>
              </a:rPr>
              <a:t>Joints = Axis of Rotation and connect segments</a:t>
            </a:r>
            <a:endParaRPr sz="1729">
              <a:solidFill>
                <a:srgbClr val="444444"/>
              </a:solidFill>
            </a:endParaRPr>
          </a:p>
          <a:p>
            <a:pPr marL="457200" lvl="0" indent="-338391" algn="l" rtl="0">
              <a:lnSpc>
                <a:spcPct val="115000"/>
              </a:lnSpc>
              <a:spcBef>
                <a:spcPts val="0"/>
              </a:spcBef>
              <a:spcAft>
                <a:spcPts val="0"/>
              </a:spcAft>
              <a:buClr>
                <a:srgbClr val="444444"/>
              </a:buClr>
              <a:buSzPts val="1729"/>
              <a:buChar char="●"/>
            </a:pPr>
            <a:r>
              <a:rPr lang="en" sz="1729">
                <a:solidFill>
                  <a:srgbClr val="444444"/>
                </a:solidFill>
              </a:rPr>
              <a:t>Muscles = Produce force and create torque</a:t>
            </a:r>
            <a:endParaRPr sz="1729">
              <a:solidFill>
                <a:srgbClr val="444444"/>
              </a:solidFill>
            </a:endParaRPr>
          </a:p>
        </p:txBody>
      </p:sp>
      <p:sp>
        <p:nvSpPr>
          <p:cNvPr id="206" name="Google Shape;206;g2f5d7de01de_1_4"/>
          <p:cNvSpPr txBox="1">
            <a:spLocks noGrp="1"/>
          </p:cNvSpPr>
          <p:nvPr>
            <p:ph type="body" idx="1"/>
          </p:nvPr>
        </p:nvSpPr>
        <p:spPr>
          <a:xfrm>
            <a:off x="4716075" y="2908950"/>
            <a:ext cx="1812300" cy="1366200"/>
          </a:xfrm>
          <a:prstGeom prst="rect">
            <a:avLst/>
          </a:prstGeom>
          <a:noFill/>
          <a:ln>
            <a:noFill/>
          </a:ln>
        </p:spPr>
        <p:txBody>
          <a:bodyPr spcFirstLastPara="1" wrap="square" lIns="91425" tIns="91425" rIns="91425" bIns="91425" anchor="t" anchorCtr="0">
            <a:noAutofit/>
          </a:bodyPr>
          <a:lstStyle/>
          <a:p>
            <a:pPr marL="0" lvl="0" indent="0" algn="ctr" rtl="0">
              <a:lnSpc>
                <a:spcPct val="105000"/>
              </a:lnSpc>
              <a:spcBef>
                <a:spcPts val="0"/>
              </a:spcBef>
              <a:spcAft>
                <a:spcPts val="0"/>
              </a:spcAft>
              <a:buSzPts val="605"/>
              <a:buNone/>
            </a:pPr>
            <a:r>
              <a:rPr lang="en" sz="1455" b="1">
                <a:solidFill>
                  <a:srgbClr val="000000"/>
                </a:solidFill>
                <a:highlight>
                  <a:srgbClr val="C9DAF8"/>
                </a:highlight>
              </a:rPr>
              <a:t>Bones = Segments </a:t>
            </a:r>
            <a:endParaRPr sz="1455" b="1">
              <a:solidFill>
                <a:srgbClr val="000000"/>
              </a:solidFill>
              <a:highlight>
                <a:srgbClr val="C9DAF8"/>
              </a:highlight>
            </a:endParaRPr>
          </a:p>
          <a:p>
            <a:pPr marL="0" lvl="0" indent="0" algn="ctr" rtl="0">
              <a:lnSpc>
                <a:spcPct val="105000"/>
              </a:lnSpc>
              <a:spcBef>
                <a:spcPts val="1200"/>
              </a:spcBef>
              <a:spcAft>
                <a:spcPts val="0"/>
              </a:spcAft>
              <a:buSzPts val="605"/>
              <a:buNone/>
            </a:pPr>
            <a:r>
              <a:rPr lang="en" sz="1455" b="1">
                <a:solidFill>
                  <a:srgbClr val="000000"/>
                </a:solidFill>
                <a:highlight>
                  <a:srgbClr val="D9EAD3"/>
                </a:highlight>
              </a:rPr>
              <a:t>Muscle = Force</a:t>
            </a:r>
            <a:endParaRPr sz="1455" b="1">
              <a:solidFill>
                <a:srgbClr val="000000"/>
              </a:solidFill>
              <a:highlight>
                <a:srgbClr val="D9EAD3"/>
              </a:highlight>
            </a:endParaRPr>
          </a:p>
          <a:p>
            <a:pPr marL="0" lvl="0" indent="0" algn="ctr" rtl="0">
              <a:lnSpc>
                <a:spcPct val="105000"/>
              </a:lnSpc>
              <a:spcBef>
                <a:spcPts val="1200"/>
              </a:spcBef>
              <a:spcAft>
                <a:spcPts val="1200"/>
              </a:spcAft>
              <a:buSzPts val="605"/>
              <a:buNone/>
            </a:pPr>
            <a:r>
              <a:rPr lang="en" sz="1455" b="1">
                <a:solidFill>
                  <a:srgbClr val="000000"/>
                </a:solidFill>
                <a:highlight>
                  <a:srgbClr val="EAD1DC"/>
                </a:highlight>
              </a:rPr>
              <a:t>Joint = Hinges</a:t>
            </a:r>
            <a:endParaRPr sz="1455" b="1">
              <a:solidFill>
                <a:srgbClr val="000000"/>
              </a:solidFill>
              <a:highlight>
                <a:srgbClr val="FFF2CC"/>
              </a:highlight>
            </a:endParaRPr>
          </a:p>
        </p:txBody>
      </p:sp>
      <p:pic>
        <p:nvPicPr>
          <p:cNvPr id="207" name="Google Shape;207;g2f5d7de01de_1_4"/>
          <p:cNvPicPr preferRelativeResize="0"/>
          <p:nvPr/>
        </p:nvPicPr>
        <p:blipFill rotWithShape="1">
          <a:blip r:embed="rId3">
            <a:alphaModFix/>
          </a:blip>
          <a:srcRect/>
          <a:stretch/>
        </p:blipFill>
        <p:spPr>
          <a:xfrm>
            <a:off x="2615200" y="2777679"/>
            <a:ext cx="1812300" cy="1628747"/>
          </a:xfrm>
          <a:prstGeom prst="rect">
            <a:avLst/>
          </a:prstGeom>
          <a:noFill/>
          <a:ln>
            <a:noFill/>
          </a:ln>
        </p:spPr>
      </p:pic>
      <p:sp>
        <p:nvSpPr>
          <p:cNvPr id="7" name="TextBox 6">
            <a:extLst>
              <a:ext uri="{FF2B5EF4-FFF2-40B4-BE49-F238E27FC236}">
                <a16:creationId xmlns:a16="http://schemas.microsoft.com/office/drawing/2014/main" id="{0F76E189-4B9B-6A81-2FDB-A92D146990AA}"/>
              </a:ext>
            </a:extLst>
          </p:cNvPr>
          <p:cNvSpPr txBox="1"/>
          <p:nvPr/>
        </p:nvSpPr>
        <p:spPr>
          <a:xfrm>
            <a:off x="1605504" y="4407600"/>
            <a:ext cx="7647288"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i="1"/>
              <a:t>Replica Human Complete Leg</a:t>
            </a:r>
            <a:r>
              <a:rPr lang="en-US" sz="1000"/>
              <a:t>. Skulls Unlimited International, Inc</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1">
          <a:extLst>
            <a:ext uri="{FF2B5EF4-FFF2-40B4-BE49-F238E27FC236}">
              <a16:creationId xmlns:a16="http://schemas.microsoft.com/office/drawing/2014/main" id="{CD5655A9-6231-A040-386B-BF3EFF07039B}"/>
            </a:ext>
          </a:extLst>
        </p:cNvPr>
        <p:cNvGrpSpPr/>
        <p:nvPr/>
      </p:nvGrpSpPr>
      <p:grpSpPr>
        <a:xfrm>
          <a:off x="0" y="0"/>
          <a:ext cx="0" cy="0"/>
          <a:chOff x="0" y="0"/>
          <a:chExt cx="0" cy="0"/>
        </a:xfrm>
      </p:grpSpPr>
      <p:sp>
        <p:nvSpPr>
          <p:cNvPr id="212" name="Google Shape;212;g2f5d7de01de_2_0">
            <a:extLst>
              <a:ext uri="{FF2B5EF4-FFF2-40B4-BE49-F238E27FC236}">
                <a16:creationId xmlns:a16="http://schemas.microsoft.com/office/drawing/2014/main" id="{5F3C2F81-4FA3-E4EE-BB13-989493FD516C}"/>
              </a:ext>
            </a:extLst>
          </p:cNvPr>
          <p:cNvSpPr txBox="1">
            <a:spLocks noGrp="1"/>
          </p:cNvSpPr>
          <p:nvPr>
            <p:ph type="title"/>
          </p:nvPr>
        </p:nvSpPr>
        <p:spPr>
          <a:xfrm>
            <a:off x="598650" y="614675"/>
            <a:ext cx="7946700" cy="7740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778"/>
              <a:buNone/>
            </a:pPr>
            <a:r>
              <a:rPr lang="en"/>
              <a:t>Torque</a:t>
            </a:r>
            <a:endParaRPr/>
          </a:p>
        </p:txBody>
      </p:sp>
      <p:sp>
        <p:nvSpPr>
          <p:cNvPr id="213" name="Google Shape;213;g2f5d7de01de_2_0">
            <a:extLst>
              <a:ext uri="{FF2B5EF4-FFF2-40B4-BE49-F238E27FC236}">
                <a16:creationId xmlns:a16="http://schemas.microsoft.com/office/drawing/2014/main" id="{F17D93D0-656C-359D-1D1A-CA4A3036EEE4}"/>
              </a:ext>
            </a:extLst>
          </p:cNvPr>
          <p:cNvSpPr txBox="1">
            <a:spLocks noGrp="1"/>
          </p:cNvSpPr>
          <p:nvPr>
            <p:ph type="body" idx="1"/>
          </p:nvPr>
        </p:nvSpPr>
        <p:spPr>
          <a:xfrm>
            <a:off x="782200" y="1424025"/>
            <a:ext cx="7669800" cy="1502100"/>
          </a:xfrm>
          <a:prstGeom prst="rect">
            <a:avLst/>
          </a:prstGeom>
          <a:noFill/>
          <a:ln>
            <a:noFill/>
          </a:ln>
        </p:spPr>
        <p:txBody>
          <a:bodyPr spcFirstLastPara="1" wrap="square" lIns="91425" tIns="91425" rIns="91425" bIns="91425" anchor="t" anchorCtr="0">
            <a:normAutofit fontScale="85000"/>
          </a:bodyPr>
          <a:lstStyle/>
          <a:p>
            <a:pPr marL="457200" lvl="0" indent="-325755" algn="l" rtl="0">
              <a:spcBef>
                <a:spcPts val="0"/>
              </a:spcBef>
              <a:spcAft>
                <a:spcPts val="0"/>
              </a:spcAft>
              <a:buSzPct val="100000"/>
              <a:buChar char="●"/>
            </a:pPr>
            <a:r>
              <a:rPr lang="en" sz="1800"/>
              <a:t>The force applied to a moment arm which is attached to a fixed axis and thus causes rotation.</a:t>
            </a:r>
            <a:endParaRPr sz="1800"/>
          </a:p>
          <a:p>
            <a:pPr marL="457200" lvl="0" indent="-325755" algn="l" rtl="0">
              <a:lnSpc>
                <a:spcPct val="115000"/>
              </a:lnSpc>
              <a:spcBef>
                <a:spcPts val="0"/>
              </a:spcBef>
              <a:spcAft>
                <a:spcPts val="0"/>
              </a:spcAft>
              <a:buSzPct val="100000"/>
              <a:buChar char="●"/>
            </a:pPr>
            <a:r>
              <a:rPr lang="en" sz="1800"/>
              <a:t>Torque = Force (F) x Moment Arm (MA)</a:t>
            </a:r>
            <a:endParaRPr sz="1800"/>
          </a:p>
          <a:p>
            <a:pPr marL="914400" lvl="1" indent="-325755" algn="l" rtl="0">
              <a:lnSpc>
                <a:spcPct val="115000"/>
              </a:lnSpc>
              <a:spcBef>
                <a:spcPts val="0"/>
              </a:spcBef>
              <a:spcAft>
                <a:spcPts val="0"/>
              </a:spcAft>
              <a:buSzPct val="100000"/>
              <a:buChar char="○"/>
            </a:pPr>
            <a:r>
              <a:rPr lang="en" sz="1800"/>
              <a:t>Forces include: internal and external forces</a:t>
            </a:r>
            <a:endParaRPr sz="1800"/>
          </a:p>
          <a:p>
            <a:pPr marL="914400" lvl="1" indent="-325755" algn="l" rtl="0">
              <a:lnSpc>
                <a:spcPct val="115000"/>
              </a:lnSpc>
              <a:spcBef>
                <a:spcPts val="0"/>
              </a:spcBef>
              <a:spcAft>
                <a:spcPts val="0"/>
              </a:spcAft>
              <a:buSzPct val="100000"/>
              <a:buChar char="○"/>
            </a:pPr>
            <a:r>
              <a:rPr lang="en" sz="1800"/>
              <a:t>Moment arm: perpendicular distance from the force to the axis of rotation </a:t>
            </a:r>
            <a:endParaRPr sz="1800"/>
          </a:p>
        </p:txBody>
      </p:sp>
      <p:pic>
        <p:nvPicPr>
          <p:cNvPr id="214" name="Google Shape;214;g2f5d7de01de_2_0">
            <a:extLst>
              <a:ext uri="{FF2B5EF4-FFF2-40B4-BE49-F238E27FC236}">
                <a16:creationId xmlns:a16="http://schemas.microsoft.com/office/drawing/2014/main" id="{BF7E8F2C-B745-8EC1-3783-F3CD509C4E32}"/>
              </a:ext>
            </a:extLst>
          </p:cNvPr>
          <p:cNvPicPr preferRelativeResize="0"/>
          <p:nvPr/>
        </p:nvPicPr>
        <p:blipFill rotWithShape="1">
          <a:blip r:embed="rId3">
            <a:alphaModFix/>
          </a:blip>
          <a:srcRect t="15861" b="6691"/>
          <a:stretch/>
        </p:blipFill>
        <p:spPr>
          <a:xfrm>
            <a:off x="2585925" y="3039350"/>
            <a:ext cx="3283676" cy="1693225"/>
          </a:xfrm>
          <a:prstGeom prst="rect">
            <a:avLst/>
          </a:prstGeom>
          <a:noFill/>
          <a:ln>
            <a:noFill/>
          </a:ln>
        </p:spPr>
      </p:pic>
      <p:sp>
        <p:nvSpPr>
          <p:cNvPr id="2" name="TextBox 1">
            <a:extLst>
              <a:ext uri="{FF2B5EF4-FFF2-40B4-BE49-F238E27FC236}">
                <a16:creationId xmlns:a16="http://schemas.microsoft.com/office/drawing/2014/main" id="{4F9A6F4D-996C-B7E6-E6A9-AF0D15311745}"/>
              </a:ext>
            </a:extLst>
          </p:cNvPr>
          <p:cNvSpPr txBox="1"/>
          <p:nvPr/>
        </p:nvSpPr>
        <p:spPr>
          <a:xfrm>
            <a:off x="1981310" y="4587445"/>
            <a:ext cx="5321753"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t>Electronic Fasteners, Inc. (n.d.). </a:t>
            </a:r>
            <a:r>
              <a:rPr lang="en-US" sz="1000" i="1"/>
              <a:t>Torquing loads on fasteners</a:t>
            </a:r>
            <a:endParaRPr lang="en-US" sz="1000"/>
          </a:p>
        </p:txBody>
      </p:sp>
    </p:spTree>
    <p:extLst>
      <p:ext uri="{BB962C8B-B14F-4D97-AF65-F5344CB8AC3E}">
        <p14:creationId xmlns:p14="http://schemas.microsoft.com/office/powerpoint/2010/main" val="2009617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2"/>
          <p:cNvSpPr txBox="1">
            <a:spLocks noGrp="1"/>
          </p:cNvSpPr>
          <p:nvPr>
            <p:ph type="title"/>
          </p:nvPr>
        </p:nvSpPr>
        <p:spPr>
          <a:xfrm>
            <a:off x="434623" y="448051"/>
            <a:ext cx="8075400" cy="859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300"/>
              <a:buNone/>
            </a:pPr>
            <a:r>
              <a:rPr lang="en" sz="2400"/>
              <a:t>Forces that act on our MSK System: Internal and External</a:t>
            </a:r>
            <a:endParaRPr sz="2400"/>
          </a:p>
          <a:p>
            <a:pPr marL="0" lvl="0" indent="0" algn="l" rtl="0">
              <a:lnSpc>
                <a:spcPct val="100000"/>
              </a:lnSpc>
              <a:spcBef>
                <a:spcPts val="0"/>
              </a:spcBef>
              <a:spcAft>
                <a:spcPts val="0"/>
              </a:spcAft>
              <a:buSzPts val="3300"/>
              <a:buNone/>
            </a:pPr>
            <a:endParaRPr sz="2400"/>
          </a:p>
        </p:txBody>
      </p:sp>
      <p:sp>
        <p:nvSpPr>
          <p:cNvPr id="220" name="Google Shape;220;p32"/>
          <p:cNvSpPr txBox="1">
            <a:spLocks noGrp="1"/>
          </p:cNvSpPr>
          <p:nvPr>
            <p:ph type="body" idx="1"/>
          </p:nvPr>
        </p:nvSpPr>
        <p:spPr>
          <a:xfrm>
            <a:off x="888400" y="1223625"/>
            <a:ext cx="4490100" cy="33591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15000"/>
              </a:lnSpc>
              <a:spcBef>
                <a:spcPts val="1200"/>
              </a:spcBef>
              <a:spcAft>
                <a:spcPts val="0"/>
              </a:spcAft>
              <a:buSzPts val="1500"/>
              <a:buNone/>
            </a:pPr>
            <a:r>
              <a:rPr lang="en" b="1">
                <a:solidFill>
                  <a:schemeClr val="accent1"/>
                </a:solidFill>
              </a:rPr>
              <a:t>External Forces</a:t>
            </a:r>
            <a:endParaRPr b="1">
              <a:solidFill>
                <a:schemeClr val="accent1"/>
              </a:solidFill>
            </a:endParaRPr>
          </a:p>
          <a:p>
            <a:pPr marL="457200" lvl="0" indent="-323850" algn="l" rtl="0">
              <a:lnSpc>
                <a:spcPct val="115000"/>
              </a:lnSpc>
              <a:spcBef>
                <a:spcPts val="1200"/>
              </a:spcBef>
              <a:spcAft>
                <a:spcPts val="0"/>
              </a:spcAft>
              <a:buSzPts val="1500"/>
              <a:buChar char="●"/>
            </a:pPr>
            <a:r>
              <a:rPr lang="en"/>
              <a:t>Gravity, body weight, external resistance, ground reaction force  </a:t>
            </a:r>
            <a:endParaRPr/>
          </a:p>
          <a:p>
            <a:pPr marL="0" lvl="0" indent="0" algn="l" rtl="0">
              <a:lnSpc>
                <a:spcPct val="115000"/>
              </a:lnSpc>
              <a:spcBef>
                <a:spcPts val="1200"/>
              </a:spcBef>
              <a:spcAft>
                <a:spcPts val="0"/>
              </a:spcAft>
              <a:buSzPts val="1500"/>
              <a:buNone/>
            </a:pPr>
            <a:r>
              <a:rPr lang="en" b="1">
                <a:solidFill>
                  <a:srgbClr val="CC0000"/>
                </a:solidFill>
              </a:rPr>
              <a:t>Internal Forces</a:t>
            </a:r>
            <a:endParaRPr b="1">
              <a:solidFill>
                <a:srgbClr val="CC0000"/>
              </a:solidFill>
            </a:endParaRPr>
          </a:p>
          <a:p>
            <a:pPr marL="457200" lvl="0" indent="-323850" algn="l" rtl="0">
              <a:lnSpc>
                <a:spcPct val="115000"/>
              </a:lnSpc>
              <a:spcBef>
                <a:spcPts val="1200"/>
              </a:spcBef>
              <a:spcAft>
                <a:spcPts val="0"/>
              </a:spcAft>
              <a:buSzPts val="1500"/>
              <a:buChar char="●"/>
            </a:pPr>
            <a:r>
              <a:rPr lang="en" i="1"/>
              <a:t>Active</a:t>
            </a:r>
            <a:r>
              <a:rPr lang="en"/>
              <a:t> </a:t>
            </a:r>
            <a:endParaRPr/>
          </a:p>
          <a:p>
            <a:pPr marL="914400" lvl="1" indent="-323850" algn="l" rtl="0">
              <a:lnSpc>
                <a:spcPct val="115000"/>
              </a:lnSpc>
              <a:spcBef>
                <a:spcPts val="0"/>
              </a:spcBef>
              <a:spcAft>
                <a:spcPts val="0"/>
              </a:spcAft>
              <a:buSzPts val="1500"/>
              <a:buChar char="○"/>
            </a:pPr>
            <a:r>
              <a:rPr lang="en"/>
              <a:t>Muscle/tendon</a:t>
            </a:r>
            <a:endParaRPr/>
          </a:p>
          <a:p>
            <a:pPr marL="457200" lvl="0" indent="-323850" algn="l" rtl="0">
              <a:lnSpc>
                <a:spcPct val="115000"/>
              </a:lnSpc>
              <a:spcBef>
                <a:spcPts val="0"/>
              </a:spcBef>
              <a:spcAft>
                <a:spcPts val="0"/>
              </a:spcAft>
              <a:buSzPts val="1500"/>
              <a:buChar char="●"/>
            </a:pPr>
            <a:r>
              <a:rPr lang="en" i="1"/>
              <a:t>Passive</a:t>
            </a:r>
            <a:endParaRPr i="1"/>
          </a:p>
          <a:p>
            <a:pPr marL="914400" lvl="1" indent="-323850" algn="l" rtl="0">
              <a:lnSpc>
                <a:spcPct val="115000"/>
              </a:lnSpc>
              <a:spcBef>
                <a:spcPts val="0"/>
              </a:spcBef>
              <a:spcAft>
                <a:spcPts val="0"/>
              </a:spcAft>
              <a:buSzPts val="1500"/>
              <a:buChar char="○"/>
            </a:pPr>
            <a:r>
              <a:rPr lang="en"/>
              <a:t>Ligaments and fascia</a:t>
            </a:r>
            <a:endParaRPr/>
          </a:p>
          <a:p>
            <a:pPr marL="457200" lvl="0" indent="-323850" algn="l" rtl="0">
              <a:lnSpc>
                <a:spcPct val="115000"/>
              </a:lnSpc>
              <a:spcBef>
                <a:spcPts val="0"/>
              </a:spcBef>
              <a:spcAft>
                <a:spcPts val="0"/>
              </a:spcAft>
              <a:buSzPts val="1500"/>
              <a:buChar char="●"/>
            </a:pPr>
            <a:r>
              <a:rPr lang="en" i="1"/>
              <a:t>Joint surface forces</a:t>
            </a:r>
            <a:endParaRPr i="1"/>
          </a:p>
          <a:p>
            <a:pPr marL="914400" lvl="1" indent="-323850" algn="l" rtl="0">
              <a:lnSpc>
                <a:spcPct val="115000"/>
              </a:lnSpc>
              <a:spcBef>
                <a:spcPts val="0"/>
              </a:spcBef>
              <a:spcAft>
                <a:spcPts val="0"/>
              </a:spcAft>
              <a:buSzPts val="1500"/>
              <a:buChar char="○"/>
            </a:pPr>
            <a:r>
              <a:rPr lang="en"/>
              <a:t>Tension</a:t>
            </a:r>
            <a:endParaRPr/>
          </a:p>
          <a:p>
            <a:pPr marL="914400" lvl="1" indent="-323850" algn="l" rtl="0">
              <a:lnSpc>
                <a:spcPct val="115000"/>
              </a:lnSpc>
              <a:spcBef>
                <a:spcPts val="0"/>
              </a:spcBef>
              <a:spcAft>
                <a:spcPts val="0"/>
              </a:spcAft>
              <a:buSzPts val="1500"/>
              <a:buChar char="○"/>
            </a:pPr>
            <a:r>
              <a:rPr lang="en"/>
              <a:t>Compression  </a:t>
            </a:r>
            <a:endParaRPr/>
          </a:p>
        </p:txBody>
      </p:sp>
      <p:pic>
        <p:nvPicPr>
          <p:cNvPr id="221" name="Google Shape;221;p32"/>
          <p:cNvPicPr preferRelativeResize="0"/>
          <p:nvPr/>
        </p:nvPicPr>
        <p:blipFill>
          <a:blip r:embed="rId3">
            <a:alphaModFix/>
          </a:blip>
          <a:stretch>
            <a:fillRect/>
          </a:stretch>
        </p:blipFill>
        <p:spPr>
          <a:xfrm>
            <a:off x="5246112" y="1051576"/>
            <a:ext cx="3100315" cy="353114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c726e5f3dd3f483_0"/>
          <p:cNvSpPr txBox="1">
            <a:spLocks noGrp="1"/>
          </p:cNvSpPr>
          <p:nvPr>
            <p:ph type="title"/>
          </p:nvPr>
        </p:nvSpPr>
        <p:spPr>
          <a:xfrm>
            <a:off x="517526" y="497987"/>
            <a:ext cx="7505700" cy="954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400"/>
              <a:buNone/>
            </a:pPr>
            <a:r>
              <a:rPr lang="en" sz="3000"/>
              <a:t>Torque &amp; Muscle Contractions </a:t>
            </a:r>
            <a:endParaRPr sz="3000"/>
          </a:p>
        </p:txBody>
      </p:sp>
      <p:sp>
        <p:nvSpPr>
          <p:cNvPr id="252" name="Google Shape;252;gc726e5f3dd3f483_0"/>
          <p:cNvSpPr txBox="1">
            <a:spLocks noGrp="1"/>
          </p:cNvSpPr>
          <p:nvPr>
            <p:ph type="body" idx="1"/>
          </p:nvPr>
        </p:nvSpPr>
        <p:spPr>
          <a:xfrm>
            <a:off x="517525" y="1233800"/>
            <a:ext cx="7679400" cy="2984400"/>
          </a:xfrm>
          <a:prstGeom prst="rect">
            <a:avLst/>
          </a:prstGeom>
          <a:noFill/>
          <a:ln>
            <a:noFill/>
          </a:ln>
        </p:spPr>
        <p:txBody>
          <a:bodyPr spcFirstLastPara="1" wrap="square" lIns="91425" tIns="91425" rIns="91425" bIns="91425" anchor="t" anchorCtr="0">
            <a:normAutofit/>
          </a:bodyPr>
          <a:lstStyle/>
          <a:p>
            <a:pPr marL="457200" lvl="0" indent="-336550" algn="l" rtl="0">
              <a:lnSpc>
                <a:spcPct val="115000"/>
              </a:lnSpc>
              <a:spcBef>
                <a:spcPts val="0"/>
              </a:spcBef>
              <a:spcAft>
                <a:spcPts val="0"/>
              </a:spcAft>
              <a:buSzPts val="1700"/>
              <a:buChar char="●"/>
            </a:pPr>
            <a:r>
              <a:rPr lang="en" sz="1700"/>
              <a:t>Isometric contraction </a:t>
            </a:r>
            <a:endParaRPr sz="1700"/>
          </a:p>
          <a:p>
            <a:pPr marL="914400" lvl="1" indent="-336550" algn="l" rtl="0">
              <a:lnSpc>
                <a:spcPct val="115000"/>
              </a:lnSpc>
              <a:spcBef>
                <a:spcPts val="0"/>
              </a:spcBef>
              <a:spcAft>
                <a:spcPts val="0"/>
              </a:spcAft>
              <a:buSzPts val="1700"/>
              <a:buChar char="○"/>
            </a:pPr>
            <a:r>
              <a:rPr lang="en" sz="1700" b="1"/>
              <a:t>External MA x external force = internal/effort MA x internal force</a:t>
            </a:r>
            <a:endParaRPr sz="1700" b="1"/>
          </a:p>
          <a:p>
            <a:pPr lvl="1" indent="-336550">
              <a:lnSpc>
                <a:spcPct val="114999"/>
              </a:lnSpc>
              <a:buSzPts val="1700"/>
            </a:pPr>
            <a:r>
              <a:rPr lang="en" sz="1700" b="1"/>
              <a:t>External torque = internal torque</a:t>
            </a:r>
          </a:p>
          <a:p>
            <a:pPr marL="457200" lvl="0" indent="-336550" algn="l" rtl="0">
              <a:lnSpc>
                <a:spcPct val="115000"/>
              </a:lnSpc>
              <a:spcBef>
                <a:spcPts val="0"/>
              </a:spcBef>
              <a:spcAft>
                <a:spcPts val="0"/>
              </a:spcAft>
              <a:buSzPts val="1700"/>
              <a:buChar char="●"/>
            </a:pPr>
            <a:r>
              <a:rPr lang="en" sz="1700"/>
              <a:t>Concentric contraction</a:t>
            </a:r>
            <a:endParaRPr sz="1700"/>
          </a:p>
          <a:p>
            <a:pPr marL="914400" lvl="1" indent="-336550" algn="l" rtl="0">
              <a:lnSpc>
                <a:spcPct val="115000"/>
              </a:lnSpc>
              <a:spcBef>
                <a:spcPts val="0"/>
              </a:spcBef>
              <a:spcAft>
                <a:spcPts val="0"/>
              </a:spcAft>
              <a:buSzPts val="1700"/>
              <a:buChar char="○"/>
            </a:pPr>
            <a:r>
              <a:rPr lang="en" sz="1700"/>
              <a:t>Internal torque &gt; external torque </a:t>
            </a:r>
            <a:endParaRPr sz="1700"/>
          </a:p>
          <a:p>
            <a:pPr marL="457200" lvl="0" indent="-336550" algn="l" rtl="0">
              <a:lnSpc>
                <a:spcPct val="115000"/>
              </a:lnSpc>
              <a:spcBef>
                <a:spcPts val="0"/>
              </a:spcBef>
              <a:spcAft>
                <a:spcPts val="0"/>
              </a:spcAft>
              <a:buSzPts val="1700"/>
              <a:buChar char="●"/>
            </a:pPr>
            <a:r>
              <a:rPr lang="en" sz="1700"/>
              <a:t>Eccentric contraction </a:t>
            </a:r>
            <a:endParaRPr sz="1700"/>
          </a:p>
          <a:p>
            <a:pPr marL="914400" lvl="1" indent="-336550" algn="l" rtl="0">
              <a:lnSpc>
                <a:spcPct val="115000"/>
              </a:lnSpc>
              <a:spcBef>
                <a:spcPts val="0"/>
              </a:spcBef>
              <a:spcAft>
                <a:spcPts val="0"/>
              </a:spcAft>
              <a:buSzPts val="1700"/>
              <a:buChar char="○"/>
            </a:pPr>
            <a:r>
              <a:rPr lang="en" sz="1700"/>
              <a:t>External torque &gt; internal torque </a:t>
            </a:r>
            <a:endParaRPr sz="1700"/>
          </a:p>
          <a:p>
            <a:pPr marL="914400" lvl="1" indent="-336550" algn="l" rtl="0">
              <a:lnSpc>
                <a:spcPct val="115000"/>
              </a:lnSpc>
              <a:spcBef>
                <a:spcPts val="0"/>
              </a:spcBef>
              <a:spcAft>
                <a:spcPts val="0"/>
              </a:spcAft>
              <a:buSzPts val="1700"/>
              <a:buChar char="○"/>
            </a:pPr>
            <a:r>
              <a:rPr lang="en" sz="1700"/>
              <a:t>Internal muscle effort is controlling this elongation phase </a:t>
            </a:r>
            <a:endParaRPr sz="2000"/>
          </a:p>
        </p:txBody>
      </p:sp>
      <p:pic>
        <p:nvPicPr>
          <p:cNvPr id="253" name="Google Shape;253;gc726e5f3dd3f483_0"/>
          <p:cNvPicPr preferRelativeResize="0"/>
          <p:nvPr/>
        </p:nvPicPr>
        <p:blipFill rotWithShape="1">
          <a:blip r:embed="rId3">
            <a:alphaModFix/>
          </a:blip>
          <a:srcRect l="52383" t="69280"/>
          <a:stretch/>
        </p:blipFill>
        <p:spPr>
          <a:xfrm>
            <a:off x="6387060" y="1945026"/>
            <a:ext cx="2285649" cy="125830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4963"/>
        </a:solidFill>
        <a:effectLst/>
      </p:bgPr>
    </p:bg>
    <p:spTree>
      <p:nvGrpSpPr>
        <p:cNvPr id="1" name="Shape 297"/>
        <p:cNvGrpSpPr/>
        <p:nvPr/>
      </p:nvGrpSpPr>
      <p:grpSpPr>
        <a:xfrm>
          <a:off x="0" y="0"/>
          <a:ext cx="0" cy="0"/>
          <a:chOff x="0" y="0"/>
          <a:chExt cx="0" cy="0"/>
        </a:xfrm>
      </p:grpSpPr>
      <p:sp>
        <p:nvSpPr>
          <p:cNvPr id="298" name="Google Shape;298;g2f5d7de01de_2_10"/>
          <p:cNvSpPr txBox="1">
            <a:spLocks noGrp="1"/>
          </p:cNvSpPr>
          <p:nvPr>
            <p:ph type="title"/>
          </p:nvPr>
        </p:nvSpPr>
        <p:spPr>
          <a:xfrm>
            <a:off x="819150" y="242500"/>
            <a:ext cx="7505700" cy="7941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3400"/>
              <a:buNone/>
            </a:pPr>
            <a:r>
              <a:rPr lang="en"/>
              <a:t>Torque (rotational force)</a:t>
            </a:r>
            <a:endParaRPr/>
          </a:p>
        </p:txBody>
      </p:sp>
      <p:sp>
        <p:nvSpPr>
          <p:cNvPr id="299" name="Google Shape;299;g2f5d7de01de_2_10"/>
          <p:cNvSpPr txBox="1"/>
          <p:nvPr/>
        </p:nvSpPr>
        <p:spPr>
          <a:xfrm>
            <a:off x="765150" y="1220800"/>
            <a:ext cx="4803300" cy="3455700"/>
          </a:xfrm>
          <a:prstGeom prst="rect">
            <a:avLst/>
          </a:prstGeom>
          <a:noFill/>
          <a:ln>
            <a:noFill/>
          </a:ln>
        </p:spPr>
        <p:txBody>
          <a:bodyPr spcFirstLastPara="1" wrap="square" lIns="91425" tIns="91425" rIns="91425" bIns="91425" anchor="t" anchorCtr="0">
            <a:spAutoFit/>
          </a:bodyPr>
          <a:lstStyle/>
          <a:p>
            <a:pPr marL="457200" marR="0" lvl="0" indent="-336550" algn="l" rtl="0">
              <a:lnSpc>
                <a:spcPct val="115000"/>
              </a:lnSpc>
              <a:spcBef>
                <a:spcPts val="0"/>
              </a:spcBef>
              <a:spcAft>
                <a:spcPts val="0"/>
              </a:spcAft>
              <a:buClr>
                <a:srgbClr val="434343"/>
              </a:buClr>
              <a:buSzPts val="1700"/>
              <a:buFont typeface="Proxima Nova"/>
              <a:buChar char="●"/>
            </a:pPr>
            <a:r>
              <a:rPr lang="en" sz="1700" b="0" i="0" u="none" strike="noStrike" cap="none">
                <a:solidFill>
                  <a:srgbClr val="434343"/>
                </a:solidFill>
                <a:latin typeface="Proxima Nova"/>
                <a:ea typeface="Proxima Nova"/>
                <a:cs typeface="Proxima Nova"/>
                <a:sym typeface="Proxima Nova"/>
              </a:rPr>
              <a:t>Forces applied to moment arms in the body can be internal (effort) or external (resistance)</a:t>
            </a:r>
            <a:endParaRPr sz="1700" b="0" i="0" u="none" strike="noStrike" cap="none">
              <a:solidFill>
                <a:srgbClr val="434343"/>
              </a:solidFill>
              <a:latin typeface="Proxima Nova"/>
              <a:ea typeface="Proxima Nova"/>
              <a:cs typeface="Proxima Nova"/>
              <a:sym typeface="Proxima Nova"/>
            </a:endParaRPr>
          </a:p>
          <a:p>
            <a:pPr marL="914400" marR="0" lvl="1" indent="-336550" algn="l" rtl="0">
              <a:lnSpc>
                <a:spcPct val="115000"/>
              </a:lnSpc>
              <a:spcBef>
                <a:spcPts val="0"/>
              </a:spcBef>
              <a:spcAft>
                <a:spcPts val="0"/>
              </a:spcAft>
              <a:buClr>
                <a:srgbClr val="434343"/>
              </a:buClr>
              <a:buSzPts val="1700"/>
              <a:buFont typeface="Proxima Nova"/>
              <a:buChar char="○"/>
            </a:pPr>
            <a:r>
              <a:rPr lang="en" sz="1700" b="0" i="0" u="none" strike="noStrike" cap="none">
                <a:solidFill>
                  <a:srgbClr val="434343"/>
                </a:solidFill>
                <a:latin typeface="Proxima Nova"/>
                <a:ea typeface="Proxima Nova"/>
                <a:cs typeface="Proxima Nova"/>
                <a:sym typeface="Proxima Nova"/>
              </a:rPr>
              <a:t>Examples of external forces</a:t>
            </a:r>
            <a:r>
              <a:rPr lang="en" sz="1700">
                <a:solidFill>
                  <a:srgbClr val="434343"/>
                </a:solidFill>
                <a:latin typeface="Proxima Nova"/>
                <a:ea typeface="Proxima Nova"/>
                <a:cs typeface="Proxima Nova"/>
                <a:sym typeface="Proxima Nova"/>
              </a:rPr>
              <a:t>: </a:t>
            </a:r>
            <a:r>
              <a:rPr lang="en" sz="1700" b="0" i="0" u="none" strike="noStrike" cap="none">
                <a:solidFill>
                  <a:srgbClr val="434343"/>
                </a:solidFill>
                <a:latin typeface="Proxima Nova"/>
                <a:ea typeface="Proxima Nova"/>
                <a:cs typeface="Proxima Nova"/>
                <a:sym typeface="Proxima Nova"/>
              </a:rPr>
              <a:t>bodyweight</a:t>
            </a:r>
            <a:r>
              <a:rPr lang="en" sz="1700">
                <a:solidFill>
                  <a:srgbClr val="434343"/>
                </a:solidFill>
                <a:latin typeface="Proxima Nova"/>
                <a:ea typeface="Proxima Nova"/>
                <a:cs typeface="Proxima Nova"/>
                <a:sym typeface="Proxima Nova"/>
              </a:rPr>
              <a:t>, </a:t>
            </a:r>
            <a:r>
              <a:rPr lang="en" sz="1700" b="0" i="0" u="none" strike="noStrike" cap="none">
                <a:solidFill>
                  <a:srgbClr val="434343"/>
                </a:solidFill>
                <a:latin typeface="Proxima Nova"/>
                <a:ea typeface="Proxima Nova"/>
                <a:cs typeface="Proxima Nova"/>
                <a:sym typeface="Proxima Nova"/>
              </a:rPr>
              <a:t>added load, gravity</a:t>
            </a:r>
            <a:r>
              <a:rPr lang="en" sz="1700">
                <a:solidFill>
                  <a:srgbClr val="434343"/>
                </a:solidFill>
                <a:latin typeface="Proxima Nova"/>
                <a:ea typeface="Proxima Nova"/>
                <a:cs typeface="Proxima Nova"/>
                <a:sym typeface="Proxima Nova"/>
              </a:rPr>
              <a:t>, GRF </a:t>
            </a:r>
            <a:endParaRPr sz="1700" b="0" i="0" u="none" strike="noStrike" cap="none">
              <a:solidFill>
                <a:srgbClr val="434343"/>
              </a:solidFill>
              <a:latin typeface="Proxima Nova"/>
              <a:ea typeface="Proxima Nova"/>
              <a:cs typeface="Proxima Nova"/>
              <a:sym typeface="Proxima Nova"/>
            </a:endParaRPr>
          </a:p>
          <a:p>
            <a:pPr marL="914400" marR="0" lvl="1" indent="-336550" algn="l" rtl="0">
              <a:lnSpc>
                <a:spcPct val="115000"/>
              </a:lnSpc>
              <a:spcBef>
                <a:spcPts val="0"/>
              </a:spcBef>
              <a:spcAft>
                <a:spcPts val="0"/>
              </a:spcAft>
              <a:buClr>
                <a:srgbClr val="434343"/>
              </a:buClr>
              <a:buSzPts val="1700"/>
              <a:buFont typeface="Proxima Nova"/>
              <a:buChar char="○"/>
            </a:pPr>
            <a:r>
              <a:rPr lang="en" sz="1700" b="0" i="0" u="none" strike="noStrike" cap="none">
                <a:solidFill>
                  <a:srgbClr val="434343"/>
                </a:solidFill>
                <a:latin typeface="Proxima Nova"/>
                <a:ea typeface="Proxima Nova"/>
                <a:cs typeface="Proxima Nova"/>
                <a:sym typeface="Proxima Nova"/>
              </a:rPr>
              <a:t>Examples of internal forces</a:t>
            </a:r>
            <a:r>
              <a:rPr lang="en" sz="1700">
                <a:solidFill>
                  <a:srgbClr val="434343"/>
                </a:solidFill>
                <a:latin typeface="Proxima Nova"/>
                <a:ea typeface="Proxima Nova"/>
                <a:cs typeface="Proxima Nova"/>
                <a:sym typeface="Proxima Nova"/>
              </a:rPr>
              <a:t>: </a:t>
            </a:r>
            <a:r>
              <a:rPr lang="en" sz="1700" b="0" i="0" u="none" strike="noStrike" cap="none">
                <a:solidFill>
                  <a:srgbClr val="434343"/>
                </a:solidFill>
                <a:latin typeface="Proxima Nova"/>
                <a:ea typeface="Proxima Nova"/>
                <a:cs typeface="Proxima Nova"/>
                <a:sym typeface="Proxima Nova"/>
              </a:rPr>
              <a:t>muscles (active), ligaments/fascia (passive), and </a:t>
            </a:r>
            <a:r>
              <a:rPr lang="en" sz="1700" b="1" i="0" u="none" strike="noStrike" cap="none">
                <a:solidFill>
                  <a:srgbClr val="434343"/>
                </a:solidFill>
                <a:latin typeface="Proxima Nova"/>
                <a:ea typeface="Proxima Nova"/>
                <a:cs typeface="Proxima Nova"/>
                <a:sym typeface="Proxima Nova"/>
              </a:rPr>
              <a:t>joint reaction forces</a:t>
            </a:r>
            <a:endParaRPr sz="1700" b="1" i="0" u="none" strike="noStrike" cap="none">
              <a:solidFill>
                <a:srgbClr val="434343"/>
              </a:solidFill>
              <a:latin typeface="Proxima Nova"/>
              <a:ea typeface="Proxima Nova"/>
              <a:cs typeface="Proxima Nova"/>
              <a:sym typeface="Proxima Nova"/>
            </a:endParaRPr>
          </a:p>
          <a:p>
            <a:pPr marL="457200" marR="0" lvl="0" indent="-336550" algn="l" rtl="0">
              <a:lnSpc>
                <a:spcPct val="115000"/>
              </a:lnSpc>
              <a:spcBef>
                <a:spcPts val="0"/>
              </a:spcBef>
              <a:spcAft>
                <a:spcPts val="0"/>
              </a:spcAft>
              <a:buClr>
                <a:srgbClr val="434343"/>
              </a:buClr>
              <a:buSzPts val="1700"/>
              <a:buFont typeface="Proxima Nova"/>
              <a:buChar char="●"/>
            </a:pPr>
            <a:r>
              <a:rPr lang="en" sz="1700" b="0" i="0" u="none" strike="noStrike" cap="none">
                <a:solidFill>
                  <a:srgbClr val="434343"/>
                </a:solidFill>
                <a:latin typeface="Proxima Nova"/>
                <a:ea typeface="Proxima Nova"/>
                <a:cs typeface="Proxima Nova"/>
                <a:sym typeface="Proxima Nova"/>
              </a:rPr>
              <a:t>Moment arms are defined by </a:t>
            </a:r>
            <a:r>
              <a:rPr lang="en" sz="1700">
                <a:solidFill>
                  <a:srgbClr val="434343"/>
                </a:solidFill>
                <a:latin typeface="Proxima Nova"/>
                <a:ea typeface="Proxima Nova"/>
                <a:cs typeface="Proxima Nova"/>
                <a:sym typeface="Proxima Nova"/>
              </a:rPr>
              <a:t>the forces’ (internal and external) perpendicular </a:t>
            </a:r>
            <a:r>
              <a:rPr lang="en" sz="1700" b="0" i="0" u="none" strike="noStrike" cap="none">
                <a:solidFill>
                  <a:srgbClr val="434343"/>
                </a:solidFill>
                <a:latin typeface="Proxima Nova"/>
                <a:ea typeface="Proxima Nova"/>
                <a:cs typeface="Proxima Nova"/>
                <a:sym typeface="Proxima Nova"/>
              </a:rPr>
              <a:t>distance to the joint axis</a:t>
            </a:r>
            <a:endParaRPr sz="1300" b="0" i="0" u="none" strike="noStrike" cap="none">
              <a:solidFill>
                <a:srgbClr val="434343"/>
              </a:solidFill>
              <a:latin typeface="Proxima Nova"/>
              <a:ea typeface="Proxima Nova"/>
              <a:cs typeface="Proxima Nova"/>
              <a:sym typeface="Proxima Nova"/>
            </a:endParaRPr>
          </a:p>
        </p:txBody>
      </p:sp>
      <p:pic>
        <p:nvPicPr>
          <p:cNvPr id="300" name="Google Shape;300;g2f5d7de01de_2_10"/>
          <p:cNvPicPr preferRelativeResize="0"/>
          <p:nvPr/>
        </p:nvPicPr>
        <p:blipFill rotWithShape="1">
          <a:blip r:embed="rId3">
            <a:alphaModFix/>
          </a:blip>
          <a:srcRect/>
          <a:stretch/>
        </p:blipFill>
        <p:spPr>
          <a:xfrm>
            <a:off x="5687375" y="1446425"/>
            <a:ext cx="3108555" cy="2331425"/>
          </a:xfrm>
          <a:prstGeom prst="rect">
            <a:avLst/>
          </a:prstGeom>
          <a:noFill/>
          <a:ln>
            <a:noFill/>
          </a:ln>
        </p:spPr>
      </p:pic>
      <p:sp>
        <p:nvSpPr>
          <p:cNvPr id="2" name="TextBox 1">
            <a:extLst>
              <a:ext uri="{FF2B5EF4-FFF2-40B4-BE49-F238E27FC236}">
                <a16:creationId xmlns:a16="http://schemas.microsoft.com/office/drawing/2014/main" id="{BC6C5831-80E2-B717-3EF2-E4703147439D}"/>
              </a:ext>
            </a:extLst>
          </p:cNvPr>
          <p:cNvSpPr txBox="1"/>
          <p:nvPr/>
        </p:nvSpPr>
        <p:spPr>
          <a:xfrm>
            <a:off x="5687305" y="3591764"/>
            <a:ext cx="330973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a:t>Desiree Parent. (2020, July 29). </a:t>
            </a:r>
            <a:r>
              <a:rPr lang="en-US" sz="900" i="1"/>
              <a:t>Biomechanics: Lever systems in the body</a:t>
            </a:r>
            <a:endParaRPr lang="en-US" sz="9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2fba0f3009b_1_587"/>
          <p:cNvSpPr txBox="1">
            <a:spLocks noGrp="1"/>
          </p:cNvSpPr>
          <p:nvPr>
            <p:ph type="title"/>
          </p:nvPr>
        </p:nvSpPr>
        <p:spPr>
          <a:xfrm>
            <a:off x="819125" y="596100"/>
            <a:ext cx="7505700" cy="9546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1200"/>
              </a:spcAft>
              <a:buNone/>
            </a:pPr>
            <a:r>
              <a:rPr lang="en" sz="2600"/>
              <a:t>Internal moment arms and mechanical leverage</a:t>
            </a:r>
            <a:endParaRPr/>
          </a:p>
        </p:txBody>
      </p:sp>
      <p:sp>
        <p:nvSpPr>
          <p:cNvPr id="274" name="Google Shape;274;g2fba0f3009b_1_587"/>
          <p:cNvSpPr txBox="1">
            <a:spLocks noGrp="1"/>
          </p:cNvSpPr>
          <p:nvPr>
            <p:ph type="body" idx="1"/>
          </p:nvPr>
        </p:nvSpPr>
        <p:spPr>
          <a:xfrm>
            <a:off x="819150" y="1327225"/>
            <a:ext cx="7505700" cy="1978200"/>
          </a:xfrm>
          <a:prstGeom prst="rect">
            <a:avLst/>
          </a:prstGeom>
        </p:spPr>
        <p:txBody>
          <a:bodyPr spcFirstLastPara="1" wrap="square" lIns="91425" tIns="91425" rIns="91425" bIns="91425" anchor="t" anchorCtr="0">
            <a:normAutofit fontScale="85000" lnSpcReduction="10000"/>
          </a:bodyPr>
          <a:lstStyle/>
          <a:p>
            <a:pPr indent="-331470">
              <a:buSzPct val="100000"/>
            </a:pPr>
            <a:r>
              <a:rPr lang="en" b="1"/>
              <a:t>Compared to external moment arms, internal moment </a:t>
            </a:r>
            <a:r>
              <a:rPr lang="en"/>
              <a:t>arms are </a:t>
            </a:r>
            <a:r>
              <a:rPr lang="en" b="1"/>
              <a:t>relatively fixed</a:t>
            </a:r>
            <a:r>
              <a:rPr lang="en"/>
              <a:t> and only change slightly based on joint position </a:t>
            </a:r>
            <a:endParaRPr lang="en-US"/>
          </a:p>
          <a:p>
            <a:pPr marL="914400" lvl="1" indent="-331470" algn="l" rtl="0">
              <a:spcBef>
                <a:spcPts val="0"/>
              </a:spcBef>
              <a:spcAft>
                <a:spcPts val="0"/>
              </a:spcAft>
              <a:buSzPct val="100000"/>
              <a:buChar char="○"/>
            </a:pPr>
            <a:r>
              <a:rPr lang="en"/>
              <a:t>examples of lever systems in the body that are mechanically disadvantageous?</a:t>
            </a:r>
            <a:endParaRPr/>
          </a:p>
          <a:p>
            <a:pPr marL="914400" lvl="1" indent="-331470" algn="l" rtl="0">
              <a:spcBef>
                <a:spcPts val="0"/>
              </a:spcBef>
              <a:spcAft>
                <a:spcPts val="0"/>
              </a:spcAft>
              <a:buSzPct val="100000"/>
              <a:buChar char="○"/>
            </a:pPr>
            <a:r>
              <a:rPr lang="en"/>
              <a:t>examples of lever systems in the body that are mechanically advantageous?</a:t>
            </a:r>
            <a:endParaRPr/>
          </a:p>
          <a:p>
            <a:pPr marL="0" lvl="0" indent="0" algn="l" rtl="0">
              <a:spcBef>
                <a:spcPts val="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g2fba0f3009b_0_132"/>
          <p:cNvSpPr txBox="1">
            <a:spLocks noGrp="1"/>
          </p:cNvSpPr>
          <p:nvPr>
            <p:ph type="title"/>
          </p:nvPr>
        </p:nvSpPr>
        <p:spPr>
          <a:xfrm>
            <a:off x="682572" y="502952"/>
            <a:ext cx="7505700" cy="8361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400"/>
              <a:buNone/>
            </a:pPr>
            <a:r>
              <a:rPr lang="en"/>
              <a:t>Segmental Based Approach</a:t>
            </a:r>
            <a:endParaRPr/>
          </a:p>
        </p:txBody>
      </p:sp>
      <p:sp>
        <p:nvSpPr>
          <p:cNvPr id="337" name="Google Shape;337;g2fba0f3009b_0_132"/>
          <p:cNvSpPr txBox="1">
            <a:spLocks noGrp="1"/>
          </p:cNvSpPr>
          <p:nvPr>
            <p:ph type="body" idx="1"/>
          </p:nvPr>
        </p:nvSpPr>
        <p:spPr>
          <a:xfrm>
            <a:off x="601900" y="1374425"/>
            <a:ext cx="7505700" cy="2976900"/>
          </a:xfrm>
          <a:prstGeom prst="rect">
            <a:avLst/>
          </a:prstGeom>
          <a:noFill/>
          <a:ln>
            <a:noFill/>
          </a:ln>
        </p:spPr>
        <p:txBody>
          <a:bodyPr spcFirstLastPara="1" wrap="square" lIns="91425" tIns="91425" rIns="91425" bIns="91425" anchor="t" anchorCtr="0">
            <a:normAutofit/>
          </a:bodyPr>
          <a:lstStyle/>
          <a:p>
            <a:pPr marL="457200" lvl="0" indent="-336570" algn="l" rtl="0">
              <a:lnSpc>
                <a:spcPct val="115000"/>
              </a:lnSpc>
              <a:spcBef>
                <a:spcPts val="0"/>
              </a:spcBef>
              <a:spcAft>
                <a:spcPts val="0"/>
              </a:spcAft>
              <a:buClr>
                <a:srgbClr val="444444"/>
              </a:buClr>
              <a:buSzPts val="1700"/>
              <a:buChar char="●"/>
            </a:pPr>
            <a:r>
              <a:rPr lang="en" sz="1700">
                <a:solidFill>
                  <a:srgbClr val="444444"/>
                </a:solidFill>
              </a:rPr>
              <a:t>The function of muscles that span multiple joints is more complex than classically taught </a:t>
            </a:r>
            <a:endParaRPr sz="1700">
              <a:solidFill>
                <a:srgbClr val="444444"/>
              </a:solidFill>
            </a:endParaRPr>
          </a:p>
          <a:p>
            <a:pPr marL="457200" lvl="0" indent="-336570" algn="l" rtl="0">
              <a:lnSpc>
                <a:spcPct val="115000"/>
              </a:lnSpc>
              <a:spcBef>
                <a:spcPts val="0"/>
              </a:spcBef>
              <a:spcAft>
                <a:spcPts val="0"/>
              </a:spcAft>
              <a:buClr>
                <a:srgbClr val="444444"/>
              </a:buClr>
              <a:buSzPts val="1700"/>
              <a:buChar char="●"/>
            </a:pPr>
            <a:r>
              <a:rPr lang="en" sz="1700"/>
              <a:t>With a biarticular/multiarticular muscle contraction, the magnitude of force created at each joint is the same. </a:t>
            </a:r>
            <a:endParaRPr sz="1700"/>
          </a:p>
          <a:p>
            <a:pPr marL="457200" lvl="0" indent="-336570" algn="l" rtl="0">
              <a:lnSpc>
                <a:spcPct val="115000"/>
              </a:lnSpc>
              <a:spcBef>
                <a:spcPts val="0"/>
              </a:spcBef>
              <a:spcAft>
                <a:spcPts val="0"/>
              </a:spcAft>
              <a:buSzPts val="1700"/>
              <a:buChar char="●"/>
            </a:pPr>
            <a:r>
              <a:rPr lang="en" sz="1700"/>
              <a:t>Recall → torque = force X moment arm</a:t>
            </a:r>
            <a:endParaRPr sz="1700"/>
          </a:p>
          <a:p>
            <a:pPr marL="914400" lvl="1" indent="-336550" algn="l" rtl="0">
              <a:lnSpc>
                <a:spcPct val="115000"/>
              </a:lnSpc>
              <a:spcBef>
                <a:spcPts val="0"/>
              </a:spcBef>
              <a:spcAft>
                <a:spcPts val="0"/>
              </a:spcAft>
              <a:buSzPts val="1700"/>
              <a:buChar char="○"/>
            </a:pPr>
            <a:r>
              <a:rPr lang="en" sz="1700"/>
              <a:t>If force is the same across multiple joints, at what joint will rotational motion occur?</a:t>
            </a:r>
            <a:endParaRPr sz="1700"/>
          </a:p>
          <a:p>
            <a:pPr marL="457200" lvl="0" indent="-336570" algn="l" rtl="0">
              <a:lnSpc>
                <a:spcPct val="115000"/>
              </a:lnSpc>
              <a:spcBef>
                <a:spcPts val="0"/>
              </a:spcBef>
              <a:spcAft>
                <a:spcPts val="0"/>
              </a:spcAft>
              <a:buClr>
                <a:srgbClr val="444444"/>
              </a:buClr>
              <a:buSzPts val="1700"/>
              <a:buChar char="●"/>
            </a:pPr>
            <a:r>
              <a:rPr lang="en" sz="1700" b="1" u="sng">
                <a:solidFill>
                  <a:srgbClr val="444444"/>
                </a:solidFill>
              </a:rPr>
              <a:t>Internal moment arm dictates motion! </a:t>
            </a:r>
            <a:endParaRPr sz="1700" b="1" u="sng">
              <a:solidFill>
                <a:srgbClr val="444444"/>
              </a:solidFill>
            </a:endParaRPr>
          </a:p>
          <a:p>
            <a:pPr marL="0" lvl="0" indent="0" algn="ctr" rtl="0">
              <a:lnSpc>
                <a:spcPct val="115000"/>
              </a:lnSpc>
              <a:spcBef>
                <a:spcPts val="0"/>
              </a:spcBef>
              <a:spcAft>
                <a:spcPts val="0"/>
              </a:spcAft>
              <a:buSzPts val="2270"/>
              <a:buNone/>
            </a:pPr>
            <a:endParaRPr sz="17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g2fba0f3009b_1_264"/>
          <p:cNvSpPr txBox="1">
            <a:spLocks noGrp="1"/>
          </p:cNvSpPr>
          <p:nvPr>
            <p:ph type="title"/>
          </p:nvPr>
        </p:nvSpPr>
        <p:spPr>
          <a:xfrm>
            <a:off x="646675" y="513825"/>
            <a:ext cx="8068800" cy="586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2560"/>
              <a:t>Moment arm dictates motion in multiarticular muscles!</a:t>
            </a:r>
            <a:endParaRPr sz="2560"/>
          </a:p>
        </p:txBody>
      </p:sp>
      <p:sp>
        <p:nvSpPr>
          <p:cNvPr id="348" name="Google Shape;348;g2fba0f3009b_1_264"/>
          <p:cNvSpPr txBox="1">
            <a:spLocks noGrp="1"/>
          </p:cNvSpPr>
          <p:nvPr>
            <p:ph type="body" idx="1"/>
          </p:nvPr>
        </p:nvSpPr>
        <p:spPr>
          <a:xfrm>
            <a:off x="530750" y="1246375"/>
            <a:ext cx="5954100" cy="3564900"/>
          </a:xfrm>
          <a:prstGeom prst="rect">
            <a:avLst/>
          </a:prstGeom>
          <a:noFill/>
          <a:ln>
            <a:noFill/>
          </a:ln>
        </p:spPr>
        <p:txBody>
          <a:bodyPr spcFirstLastPara="1" wrap="square" lIns="91425" tIns="91425" rIns="91425" bIns="91425" anchor="t" anchorCtr="0">
            <a:normAutofit/>
          </a:bodyPr>
          <a:lstStyle/>
          <a:p>
            <a:pPr marL="457200" lvl="0" indent="-361950" algn="l" rtl="0">
              <a:lnSpc>
                <a:spcPct val="115000"/>
              </a:lnSpc>
              <a:spcBef>
                <a:spcPts val="0"/>
              </a:spcBef>
              <a:spcAft>
                <a:spcPts val="0"/>
              </a:spcAft>
              <a:buClr>
                <a:srgbClr val="444444"/>
              </a:buClr>
              <a:buSzPts val="2100"/>
              <a:buChar char="●"/>
            </a:pPr>
            <a:r>
              <a:rPr lang="en" sz="1700"/>
              <a:t>The hamstrings span the hip joint and knee joint with primary attachments to the tibia and the pelvis (note: not the femur)</a:t>
            </a:r>
            <a:endParaRPr sz="1700"/>
          </a:p>
          <a:p>
            <a:pPr marL="457200" lvl="0" indent="-361950" algn="l" rtl="0">
              <a:lnSpc>
                <a:spcPct val="115000"/>
              </a:lnSpc>
              <a:spcBef>
                <a:spcPts val="0"/>
              </a:spcBef>
              <a:spcAft>
                <a:spcPts val="0"/>
              </a:spcAft>
              <a:buClr>
                <a:srgbClr val="444444"/>
              </a:buClr>
              <a:buSzPts val="2100"/>
              <a:buChar char="●"/>
            </a:pPr>
            <a:r>
              <a:rPr lang="en" sz="1700" i="1"/>
              <a:t>Does the hamstring have a greater internal moment arm at the hip or knee joint?</a:t>
            </a:r>
            <a:endParaRPr sz="1700" i="1"/>
          </a:p>
          <a:p>
            <a:pPr marL="457200" lvl="0" indent="-361950" algn="l" rtl="0">
              <a:lnSpc>
                <a:spcPct val="115000"/>
              </a:lnSpc>
              <a:spcBef>
                <a:spcPts val="0"/>
              </a:spcBef>
              <a:spcAft>
                <a:spcPts val="0"/>
              </a:spcAft>
              <a:buClr>
                <a:srgbClr val="444444"/>
              </a:buClr>
              <a:buSzPts val="2100"/>
              <a:buChar char="●"/>
            </a:pPr>
            <a:r>
              <a:rPr lang="en" sz="1700"/>
              <a:t>Consider: When contracted, the magnitude of force exerted by the hamstring is the same at both joints</a:t>
            </a:r>
            <a:endParaRPr sz="1700"/>
          </a:p>
          <a:p>
            <a:pPr marL="457200" lvl="0" indent="-361950" algn="l" rtl="0">
              <a:lnSpc>
                <a:spcPct val="115000"/>
              </a:lnSpc>
              <a:spcBef>
                <a:spcPts val="0"/>
              </a:spcBef>
              <a:spcAft>
                <a:spcPts val="0"/>
              </a:spcAft>
              <a:buClr>
                <a:srgbClr val="444444"/>
              </a:buClr>
              <a:buSzPts val="2100"/>
              <a:buChar char="●"/>
            </a:pPr>
            <a:r>
              <a:rPr lang="en" sz="1700" i="1"/>
              <a:t>Where is there stabilization occurring and where is there motion occurring?</a:t>
            </a:r>
            <a:endParaRPr sz="1700" i="1"/>
          </a:p>
        </p:txBody>
      </p:sp>
      <p:pic>
        <p:nvPicPr>
          <p:cNvPr id="349" name="Google Shape;349;g2fba0f3009b_1_264"/>
          <p:cNvPicPr preferRelativeResize="0"/>
          <p:nvPr/>
        </p:nvPicPr>
        <p:blipFill rotWithShape="1">
          <a:blip r:embed="rId3">
            <a:alphaModFix/>
          </a:blip>
          <a:srcRect/>
          <a:stretch/>
        </p:blipFill>
        <p:spPr>
          <a:xfrm>
            <a:off x="6484975" y="1170752"/>
            <a:ext cx="1839850" cy="3085250"/>
          </a:xfrm>
          <a:prstGeom prst="rect">
            <a:avLst/>
          </a:prstGeom>
          <a:noFill/>
          <a:ln>
            <a:noFill/>
          </a:ln>
        </p:spPr>
      </p:pic>
      <p:cxnSp>
        <p:nvCxnSpPr>
          <p:cNvPr id="350" name="Google Shape;350;g2fba0f3009b_1_264"/>
          <p:cNvCxnSpPr/>
          <p:nvPr/>
        </p:nvCxnSpPr>
        <p:spPr>
          <a:xfrm rot="10800000" flipH="1">
            <a:off x="7773700" y="2977825"/>
            <a:ext cx="126900" cy="39600"/>
          </a:xfrm>
          <a:prstGeom prst="straightConnector1">
            <a:avLst/>
          </a:prstGeom>
          <a:noFill/>
          <a:ln w="19050" cap="flat" cmpd="sng">
            <a:solidFill>
              <a:srgbClr val="9900FF"/>
            </a:solidFill>
            <a:prstDash val="solid"/>
            <a:round/>
            <a:headEnd type="none" w="sm" len="sm"/>
            <a:tailEnd type="none" w="sm" len="sm"/>
          </a:ln>
        </p:spPr>
      </p:cxnSp>
      <p:cxnSp>
        <p:nvCxnSpPr>
          <p:cNvPr id="351" name="Google Shape;351;g2fba0f3009b_1_264"/>
          <p:cNvCxnSpPr/>
          <p:nvPr/>
        </p:nvCxnSpPr>
        <p:spPr>
          <a:xfrm rot="10800000" flipH="1">
            <a:off x="7013875" y="1888075"/>
            <a:ext cx="191700" cy="106500"/>
          </a:xfrm>
          <a:prstGeom prst="straightConnector1">
            <a:avLst/>
          </a:prstGeom>
          <a:noFill/>
          <a:ln w="19050" cap="flat" cmpd="sng">
            <a:solidFill>
              <a:srgbClr val="9900FF"/>
            </a:solidFill>
            <a:prstDash val="solid"/>
            <a:round/>
            <a:headEnd type="none" w="sm" len="sm"/>
            <a:tailEnd type="none" w="sm" len="sm"/>
          </a:ln>
        </p:spPr>
      </p:cxnSp>
      <p:sp>
        <p:nvSpPr>
          <p:cNvPr id="352" name="Google Shape;352;g2fba0f3009b_1_264"/>
          <p:cNvSpPr txBox="1"/>
          <p:nvPr/>
        </p:nvSpPr>
        <p:spPr>
          <a:xfrm>
            <a:off x="7773700" y="1410100"/>
            <a:ext cx="789000" cy="369300"/>
          </a:xfrm>
          <a:prstGeom prst="rect">
            <a:avLst/>
          </a:prstGeom>
          <a:solidFill>
            <a:srgbClr val="EFEFEF"/>
          </a:solidFill>
          <a:ln w="9525" cap="flat" cmpd="sng">
            <a:solidFill>
              <a:srgbClr val="00A550"/>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Proxima Nova"/>
                <a:ea typeface="Proxima Nova"/>
                <a:cs typeface="Proxima Nova"/>
                <a:sym typeface="Proxima Nova"/>
              </a:rPr>
              <a:t>Hip IMA</a:t>
            </a:r>
            <a:endParaRPr sz="1200" b="0" i="0" u="none" strike="noStrike" cap="none">
              <a:solidFill>
                <a:srgbClr val="000000"/>
              </a:solidFill>
              <a:latin typeface="Proxima Nova"/>
              <a:ea typeface="Proxima Nova"/>
              <a:cs typeface="Proxima Nova"/>
              <a:sym typeface="Proxima Nova"/>
            </a:endParaRPr>
          </a:p>
        </p:txBody>
      </p:sp>
      <p:sp>
        <p:nvSpPr>
          <p:cNvPr id="353" name="Google Shape;353;g2fba0f3009b_1_264"/>
          <p:cNvSpPr txBox="1"/>
          <p:nvPr/>
        </p:nvSpPr>
        <p:spPr>
          <a:xfrm>
            <a:off x="7900600" y="3155200"/>
            <a:ext cx="924000" cy="369300"/>
          </a:xfrm>
          <a:prstGeom prst="rect">
            <a:avLst/>
          </a:prstGeom>
          <a:solidFill>
            <a:srgbClr val="EFEFEF"/>
          </a:solidFill>
          <a:ln w="9525" cap="flat" cmpd="sng">
            <a:solidFill>
              <a:srgbClr val="00A550"/>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Proxima Nova"/>
                <a:ea typeface="Proxima Nova"/>
                <a:cs typeface="Proxima Nova"/>
                <a:sym typeface="Proxima Nova"/>
              </a:rPr>
              <a:t>Knee IMA</a:t>
            </a:r>
            <a:endParaRPr sz="1200" b="0" i="0" u="none" strike="noStrike" cap="none">
              <a:solidFill>
                <a:srgbClr val="000000"/>
              </a:solidFill>
              <a:latin typeface="Proxima Nova"/>
              <a:ea typeface="Proxima Nova"/>
              <a:cs typeface="Proxima Nova"/>
              <a:sym typeface="Proxima Nov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g2fba0f3009b_1_547"/>
          <p:cNvSpPr txBox="1">
            <a:spLocks noGrp="1"/>
          </p:cNvSpPr>
          <p:nvPr>
            <p:ph type="title"/>
          </p:nvPr>
        </p:nvSpPr>
        <p:spPr>
          <a:xfrm>
            <a:off x="819125" y="5961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Functional Motion Characteristics</a:t>
            </a:r>
            <a:endParaRPr/>
          </a:p>
        </p:txBody>
      </p:sp>
      <p:sp>
        <p:nvSpPr>
          <p:cNvPr id="366" name="Google Shape;366;g2fba0f3009b_1_547"/>
          <p:cNvSpPr txBox="1">
            <a:spLocks noGrp="1"/>
          </p:cNvSpPr>
          <p:nvPr>
            <p:ph type="body" idx="1"/>
          </p:nvPr>
        </p:nvSpPr>
        <p:spPr>
          <a:xfrm>
            <a:off x="646675" y="1550700"/>
            <a:ext cx="7505700" cy="2448000"/>
          </a:xfrm>
          <a:prstGeom prst="rect">
            <a:avLst/>
          </a:prstGeom>
        </p:spPr>
        <p:txBody>
          <a:bodyPr spcFirstLastPara="1" wrap="square" lIns="91425" tIns="91425" rIns="91425" bIns="91425" anchor="t" anchorCtr="0">
            <a:normAutofit/>
          </a:bodyPr>
          <a:lstStyle/>
          <a:p>
            <a:pPr marL="457200" lvl="0" indent="-361950" algn="l" rtl="0">
              <a:spcBef>
                <a:spcPts val="0"/>
              </a:spcBef>
              <a:spcAft>
                <a:spcPts val="0"/>
              </a:spcAft>
              <a:buSzPts val="2100"/>
              <a:buChar char="●"/>
            </a:pPr>
            <a:r>
              <a:rPr lang="en" b="1"/>
              <a:t>Closed chain</a:t>
            </a:r>
            <a:r>
              <a:rPr lang="en"/>
              <a:t> motion.</a:t>
            </a:r>
            <a:endParaRPr/>
          </a:p>
          <a:p>
            <a:pPr marL="457200" lvl="0" indent="-361950" algn="l" rtl="0">
              <a:spcBef>
                <a:spcPts val="0"/>
              </a:spcBef>
              <a:spcAft>
                <a:spcPts val="0"/>
              </a:spcAft>
              <a:buSzPts val="2100"/>
              <a:buChar char="●"/>
            </a:pPr>
            <a:r>
              <a:rPr lang="en" b="1"/>
              <a:t>Co-contractions</a:t>
            </a:r>
            <a:r>
              <a:rPr lang="en"/>
              <a:t> and </a:t>
            </a:r>
            <a:r>
              <a:rPr lang="en" b="1"/>
              <a:t>synergistic</a:t>
            </a:r>
            <a:r>
              <a:rPr lang="en"/>
              <a:t> muscle activity (e.g. quads and hamstrings fire at once in sit-to-stand)</a:t>
            </a:r>
            <a:endParaRPr/>
          </a:p>
          <a:p>
            <a:pPr marL="457200" lvl="0" indent="-361950" algn="l" rtl="0">
              <a:spcBef>
                <a:spcPts val="0"/>
              </a:spcBef>
              <a:spcAft>
                <a:spcPts val="0"/>
              </a:spcAft>
              <a:buSzPts val="2100"/>
              <a:buChar char="●"/>
            </a:pPr>
            <a:r>
              <a:rPr lang="en"/>
              <a:t>Co-contractions offer a </a:t>
            </a:r>
            <a:r>
              <a:rPr lang="en" b="1"/>
              <a:t>stabilization force</a:t>
            </a:r>
            <a:r>
              <a:rPr lang="en"/>
              <a:t> and </a:t>
            </a:r>
            <a:r>
              <a:rPr lang="en" b="1"/>
              <a:t>movement force</a:t>
            </a:r>
            <a:endParaRPr b="1"/>
          </a:p>
          <a:p>
            <a:pPr marL="914400" lvl="1" indent="-361950" algn="l" rtl="0">
              <a:spcBef>
                <a:spcPts val="0"/>
              </a:spcBef>
              <a:spcAft>
                <a:spcPts val="0"/>
              </a:spcAft>
              <a:buSzPts val="2100"/>
              <a:buChar char="○"/>
            </a:pPr>
            <a:r>
              <a:rPr lang="en"/>
              <a:t>Again, dictated by internal moment arm!</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8">
          <a:extLst>
            <a:ext uri="{FF2B5EF4-FFF2-40B4-BE49-F238E27FC236}">
              <a16:creationId xmlns:a16="http://schemas.microsoft.com/office/drawing/2014/main" id="{42F44582-87B7-1AF5-D5B6-2A04FF953130}"/>
            </a:ext>
          </a:extLst>
        </p:cNvPr>
        <p:cNvGrpSpPr/>
        <p:nvPr/>
      </p:nvGrpSpPr>
      <p:grpSpPr>
        <a:xfrm>
          <a:off x="0" y="0"/>
          <a:ext cx="0" cy="0"/>
          <a:chOff x="0" y="0"/>
          <a:chExt cx="0" cy="0"/>
        </a:xfrm>
      </p:grpSpPr>
      <p:sp>
        <p:nvSpPr>
          <p:cNvPr id="279" name="Google Shape;279;g2fba0f3009b_0_2">
            <a:extLst>
              <a:ext uri="{FF2B5EF4-FFF2-40B4-BE49-F238E27FC236}">
                <a16:creationId xmlns:a16="http://schemas.microsoft.com/office/drawing/2014/main" id="{B6756364-23BC-A937-3257-0494BF518A03}"/>
              </a:ext>
            </a:extLst>
          </p:cNvPr>
          <p:cNvSpPr txBox="1">
            <a:spLocks noGrp="1"/>
          </p:cNvSpPr>
          <p:nvPr>
            <p:ph type="title"/>
          </p:nvPr>
        </p:nvSpPr>
        <p:spPr>
          <a:xfrm>
            <a:off x="1883259" y="1748700"/>
            <a:ext cx="5377500" cy="1646100"/>
          </a:xfrm>
          <a:prstGeom prst="rect">
            <a:avLst/>
          </a:prstGeom>
          <a:solidFill>
            <a:srgbClr val="D9D9D9"/>
          </a:solidFill>
          <a:ln>
            <a:noFill/>
          </a:ln>
        </p:spPr>
        <p:txBody>
          <a:bodyPr spcFirstLastPara="1" wrap="square" lIns="91425" tIns="91425" rIns="91425" bIns="91425" anchor="ctr" anchorCtr="0">
            <a:normAutofit/>
          </a:bodyPr>
          <a:lstStyle/>
          <a:p>
            <a:pPr>
              <a:buSzPts val="3778"/>
            </a:pPr>
            <a:r>
              <a:rPr lang="en"/>
              <a:t>Comparison of MSK Anatomy Approaches</a:t>
            </a:r>
            <a:endParaRPr/>
          </a:p>
        </p:txBody>
      </p:sp>
    </p:spTree>
    <p:extLst>
      <p:ext uri="{BB962C8B-B14F-4D97-AF65-F5344CB8AC3E}">
        <p14:creationId xmlns:p14="http://schemas.microsoft.com/office/powerpoint/2010/main" val="2325827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2f498b5a41e_0_37"/>
          <p:cNvSpPr txBox="1">
            <a:spLocks noGrp="1"/>
          </p:cNvSpPr>
          <p:nvPr>
            <p:ph type="title"/>
          </p:nvPr>
        </p:nvSpPr>
        <p:spPr>
          <a:xfrm>
            <a:off x="819150" y="2094450"/>
            <a:ext cx="7505700" cy="954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400"/>
              <a:buNone/>
            </a:pPr>
            <a:r>
              <a:rPr lang="en" i="1"/>
              <a:t>What is the action of the hamstring?	</a:t>
            </a:r>
            <a:endParaRPr i="1"/>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g2fba0f3009b_1_393"/>
          <p:cNvSpPr txBox="1">
            <a:spLocks noGrp="1"/>
          </p:cNvSpPr>
          <p:nvPr>
            <p:ph type="title"/>
          </p:nvPr>
        </p:nvSpPr>
        <p:spPr>
          <a:xfrm>
            <a:off x="819150" y="1559625"/>
            <a:ext cx="7505700" cy="9546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100000"/>
              <a:buNone/>
            </a:pPr>
            <a:r>
              <a:rPr lang="en" i="1"/>
              <a:t>So now, what is the action of the hamstring? How about the quad? </a:t>
            </a:r>
            <a:endParaRPr i="1"/>
          </a:p>
          <a:p>
            <a:pPr marL="0" lvl="0" indent="0" algn="ctr" rtl="0">
              <a:lnSpc>
                <a:spcPct val="100000"/>
              </a:lnSpc>
              <a:spcBef>
                <a:spcPts val="0"/>
              </a:spcBef>
              <a:spcAft>
                <a:spcPts val="0"/>
              </a:spcAft>
              <a:buSzPct val="100000"/>
              <a:buNone/>
            </a:pPr>
            <a:r>
              <a:rPr lang="en" i="1"/>
              <a:t>…</a:t>
            </a:r>
            <a:endParaRPr i="1"/>
          </a:p>
          <a:p>
            <a:pPr marL="0" lvl="0" indent="0" algn="ctr" rtl="0">
              <a:lnSpc>
                <a:spcPct val="100000"/>
              </a:lnSpc>
              <a:spcBef>
                <a:spcPts val="0"/>
              </a:spcBef>
              <a:spcAft>
                <a:spcPts val="0"/>
              </a:spcAft>
              <a:buSzPct val="100000"/>
              <a:buNone/>
            </a:pPr>
            <a:r>
              <a:rPr lang="en" i="1"/>
              <a:t>Let’s discuss!</a:t>
            </a:r>
            <a:endParaRPr i="1"/>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1">
          <a:extLst>
            <a:ext uri="{FF2B5EF4-FFF2-40B4-BE49-F238E27FC236}">
              <a16:creationId xmlns:a16="http://schemas.microsoft.com/office/drawing/2014/main" id="{D7DF724F-5FC1-81FA-A3F1-D0A087464110}"/>
            </a:ext>
          </a:extLst>
        </p:cNvPr>
        <p:cNvGrpSpPr/>
        <p:nvPr/>
      </p:nvGrpSpPr>
      <p:grpSpPr>
        <a:xfrm>
          <a:off x="0" y="0"/>
          <a:ext cx="0" cy="0"/>
          <a:chOff x="0" y="0"/>
          <a:chExt cx="0" cy="0"/>
        </a:xfrm>
      </p:grpSpPr>
      <p:sp>
        <p:nvSpPr>
          <p:cNvPr id="402" name="Google Shape;402;g2fba0f3009b_1_403">
            <a:extLst>
              <a:ext uri="{FF2B5EF4-FFF2-40B4-BE49-F238E27FC236}">
                <a16:creationId xmlns:a16="http://schemas.microsoft.com/office/drawing/2014/main" id="{F0B68946-CCCF-4BC1-F485-2241A13B2518}"/>
              </a:ext>
            </a:extLst>
          </p:cNvPr>
          <p:cNvSpPr txBox="1">
            <a:spLocks noGrp="1"/>
          </p:cNvSpPr>
          <p:nvPr>
            <p:ph type="title"/>
          </p:nvPr>
        </p:nvSpPr>
        <p:spPr>
          <a:xfrm>
            <a:off x="819125" y="596100"/>
            <a:ext cx="7505700" cy="696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990"/>
              <a:buFont typeface="Arial"/>
              <a:buNone/>
            </a:pPr>
            <a:r>
              <a:rPr lang="en" sz="2560"/>
              <a:t>Comparison: Joint Based vs Segmental Approach </a:t>
            </a:r>
            <a:endParaRPr sz="2560"/>
          </a:p>
        </p:txBody>
      </p:sp>
      <p:sp>
        <p:nvSpPr>
          <p:cNvPr id="403" name="Google Shape;403;g2fba0f3009b_1_403">
            <a:extLst>
              <a:ext uri="{FF2B5EF4-FFF2-40B4-BE49-F238E27FC236}">
                <a16:creationId xmlns:a16="http://schemas.microsoft.com/office/drawing/2014/main" id="{0265F3EF-DD85-CE11-49B1-3F56D2754240}"/>
              </a:ext>
            </a:extLst>
          </p:cNvPr>
          <p:cNvSpPr txBox="1">
            <a:spLocks noGrp="1"/>
          </p:cNvSpPr>
          <p:nvPr>
            <p:ph type="body" idx="1"/>
          </p:nvPr>
        </p:nvSpPr>
        <p:spPr>
          <a:xfrm>
            <a:off x="511692" y="1292100"/>
            <a:ext cx="6236483" cy="3848598"/>
          </a:xfrm>
          <a:prstGeom prst="rect">
            <a:avLst/>
          </a:prstGeom>
          <a:noFill/>
          <a:ln>
            <a:noFill/>
          </a:ln>
        </p:spPr>
        <p:txBody>
          <a:bodyPr spcFirstLastPara="1" wrap="square" lIns="91425" tIns="91425" rIns="91425" bIns="91425" anchor="t" anchorCtr="0">
            <a:normAutofit fontScale="77500" lnSpcReduction="20000"/>
          </a:bodyPr>
          <a:lstStyle/>
          <a:p>
            <a:pPr indent="-323850">
              <a:lnSpc>
                <a:spcPct val="135000"/>
              </a:lnSpc>
              <a:buSzPts val="1504"/>
            </a:pPr>
            <a:r>
              <a:rPr lang="en" sz="1500" b="1">
                <a:latin typeface="Roboto"/>
              </a:rPr>
              <a:t>Joint based approach - role of the hamstring?</a:t>
            </a:r>
            <a:endParaRPr lang="en-US" sz="1500" b="1">
              <a:latin typeface="Roboto"/>
            </a:endParaRPr>
          </a:p>
          <a:p>
            <a:pPr lvl="1">
              <a:lnSpc>
                <a:spcPct val="135000"/>
              </a:lnSpc>
              <a:buSzPts val="1504"/>
            </a:pPr>
            <a:r>
              <a:rPr lang="en" sz="1500">
                <a:latin typeface="Roboto"/>
              </a:rPr>
              <a:t>Action: Extends the hip joint &amp; Flexes the knee joint </a:t>
            </a:r>
            <a:endParaRPr sz="1500">
              <a:latin typeface="Roboto"/>
            </a:endParaRPr>
          </a:p>
          <a:p>
            <a:pPr lvl="1" indent="-323850">
              <a:lnSpc>
                <a:spcPct val="135000"/>
              </a:lnSpc>
              <a:buSzPts val="1504"/>
            </a:pPr>
            <a:r>
              <a:rPr lang="en" sz="1500">
                <a:latin typeface="Roboto"/>
              </a:rPr>
              <a:t>What is its function at the pelvis?</a:t>
            </a:r>
            <a:endParaRPr sz="1500">
              <a:latin typeface="Roboto"/>
            </a:endParaRPr>
          </a:p>
          <a:p>
            <a:pPr indent="-323850">
              <a:lnSpc>
                <a:spcPct val="135000"/>
              </a:lnSpc>
              <a:buSzPts val="1504"/>
            </a:pPr>
            <a:r>
              <a:rPr lang="en" sz="1500" b="1">
                <a:latin typeface="Roboto"/>
              </a:rPr>
              <a:t>Segment based approach - role of the hamstring?</a:t>
            </a:r>
          </a:p>
          <a:p>
            <a:pPr lvl="1">
              <a:lnSpc>
                <a:spcPct val="135000"/>
              </a:lnSpc>
              <a:buSzPts val="1504"/>
            </a:pPr>
            <a:r>
              <a:rPr lang="en" sz="1500">
                <a:latin typeface="Roboto"/>
              </a:rPr>
              <a:t>Overall - Hamstrings co-contract with the quads in closed chain functional movement</a:t>
            </a:r>
          </a:p>
          <a:p>
            <a:pPr lvl="1">
              <a:lnSpc>
                <a:spcPct val="135000"/>
              </a:lnSpc>
              <a:buSzPts val="1504"/>
            </a:pPr>
            <a:r>
              <a:rPr lang="en" sz="1500">
                <a:latin typeface="Roboto"/>
              </a:rPr>
              <a:t>Action: Proximal insertion – prime hip mover</a:t>
            </a:r>
          </a:p>
          <a:p>
            <a:pPr lvl="2">
              <a:lnSpc>
                <a:spcPct val="135000"/>
              </a:lnSpc>
              <a:buSzPts val="1504"/>
              <a:buFont typeface="Wingdings"/>
              <a:buChar char="§"/>
            </a:pPr>
            <a:r>
              <a:rPr lang="en" sz="1500">
                <a:latin typeface="Roboto"/>
              </a:rPr>
              <a:t>HS activation causes backwards rotation at the pelvis. Through joint contact forces, proximal femur rotates forward in the opposite direction (aka hip extension)</a:t>
            </a:r>
          </a:p>
          <a:p>
            <a:pPr lvl="2">
              <a:lnSpc>
                <a:spcPct val="135000"/>
              </a:lnSpc>
              <a:buSzPts val="1504"/>
              <a:buFont typeface="Wingdings"/>
              <a:buChar char="§"/>
            </a:pPr>
            <a:r>
              <a:rPr lang="en" sz="1500">
                <a:latin typeface="Roboto"/>
              </a:rPr>
              <a:t>At the hip joint, the hamstring has greater leverage than the quad and causes extension while the quad stabilizes the front of the joint. </a:t>
            </a:r>
          </a:p>
          <a:p>
            <a:pPr lvl="1" indent="-323850">
              <a:lnSpc>
                <a:spcPct val="135000"/>
              </a:lnSpc>
              <a:buSzPts val="1504"/>
            </a:pPr>
            <a:r>
              <a:rPr lang="en" sz="1500">
                <a:latin typeface="Roboto"/>
              </a:rPr>
              <a:t>Action: Distal attachment – stabilizes the knee</a:t>
            </a:r>
          </a:p>
          <a:p>
            <a:pPr lvl="2">
              <a:lnSpc>
                <a:spcPct val="135000"/>
              </a:lnSpc>
              <a:buSzPts val="1504"/>
            </a:pPr>
            <a:r>
              <a:rPr lang="en" sz="1500">
                <a:latin typeface="Roboto"/>
              </a:rPr>
              <a:t>At the knee joint, the quads have greater leverage than the HS and therefore, function to stabilize the posterior joint to stabilize the powerful counter force of the quad</a:t>
            </a:r>
            <a:endParaRPr sz="1500">
              <a:latin typeface="Roboto"/>
            </a:endParaRPr>
          </a:p>
        </p:txBody>
      </p:sp>
      <p:pic>
        <p:nvPicPr>
          <p:cNvPr id="404" name="Google Shape;404;g2fba0f3009b_1_403">
            <a:extLst>
              <a:ext uri="{FF2B5EF4-FFF2-40B4-BE49-F238E27FC236}">
                <a16:creationId xmlns:a16="http://schemas.microsoft.com/office/drawing/2014/main" id="{C1960865-BBB0-8D37-7D09-8EBDED0EF67A}"/>
              </a:ext>
            </a:extLst>
          </p:cNvPr>
          <p:cNvPicPr preferRelativeResize="0"/>
          <p:nvPr/>
        </p:nvPicPr>
        <p:blipFill rotWithShape="1">
          <a:blip r:embed="rId3">
            <a:alphaModFix/>
          </a:blip>
          <a:srcRect/>
          <a:stretch/>
        </p:blipFill>
        <p:spPr>
          <a:xfrm>
            <a:off x="6638625" y="1296725"/>
            <a:ext cx="2075626" cy="2545251"/>
          </a:xfrm>
          <a:prstGeom prst="rect">
            <a:avLst/>
          </a:prstGeom>
          <a:noFill/>
          <a:ln>
            <a:noFill/>
          </a:ln>
        </p:spPr>
      </p:pic>
      <p:sp>
        <p:nvSpPr>
          <p:cNvPr id="2" name="TextBox 1">
            <a:extLst>
              <a:ext uri="{FF2B5EF4-FFF2-40B4-BE49-F238E27FC236}">
                <a16:creationId xmlns:a16="http://schemas.microsoft.com/office/drawing/2014/main" id="{6901DF6C-716E-BF41-8918-DAB5F8490594}"/>
              </a:ext>
            </a:extLst>
          </p:cNvPr>
          <p:cNvSpPr txBox="1"/>
          <p:nvPr/>
        </p:nvSpPr>
        <p:spPr>
          <a:xfrm>
            <a:off x="6857999" y="3838575"/>
            <a:ext cx="2286000"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err="1"/>
              <a:t>YogaAnatomy</a:t>
            </a:r>
            <a:r>
              <a:rPr lang="en-US" sz="900"/>
              <a:t>. (2014, September 21). </a:t>
            </a:r>
            <a:r>
              <a:rPr lang="en-US" sz="900" i="1"/>
              <a:t>The hamstrings: Attachments &amp; actions</a:t>
            </a:r>
            <a:endParaRPr lang="en-US" sz="900"/>
          </a:p>
        </p:txBody>
      </p:sp>
    </p:spTree>
    <p:extLst>
      <p:ext uri="{BB962C8B-B14F-4D97-AF65-F5344CB8AC3E}">
        <p14:creationId xmlns:p14="http://schemas.microsoft.com/office/powerpoint/2010/main" val="42517842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4963"/>
        </a:solidFill>
        <a:effectLst/>
      </p:bgPr>
    </p:bg>
    <p:spTree>
      <p:nvGrpSpPr>
        <p:cNvPr id="1" name="Shape 376"/>
        <p:cNvGrpSpPr/>
        <p:nvPr/>
      </p:nvGrpSpPr>
      <p:grpSpPr>
        <a:xfrm>
          <a:off x="0" y="0"/>
          <a:ext cx="0" cy="0"/>
          <a:chOff x="0" y="0"/>
          <a:chExt cx="0" cy="0"/>
        </a:xfrm>
      </p:grpSpPr>
      <p:sp>
        <p:nvSpPr>
          <p:cNvPr id="377" name="Google Shape;377;g2fba0f3009b_1_414"/>
          <p:cNvSpPr txBox="1">
            <a:spLocks noGrp="1"/>
          </p:cNvSpPr>
          <p:nvPr>
            <p:ph type="title"/>
          </p:nvPr>
        </p:nvSpPr>
        <p:spPr>
          <a:xfrm>
            <a:off x="819150" y="598100"/>
            <a:ext cx="7444800" cy="13830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300"/>
              <a:buNone/>
            </a:pPr>
            <a:r>
              <a:rPr lang="en"/>
              <a:t>Stabilizing Force vs Counter Force </a:t>
            </a:r>
            <a:endParaRPr/>
          </a:p>
        </p:txBody>
      </p:sp>
      <p:pic>
        <p:nvPicPr>
          <p:cNvPr id="378" name="Google Shape;378;g2fba0f3009b_1_414"/>
          <p:cNvPicPr preferRelativeResize="0"/>
          <p:nvPr/>
        </p:nvPicPr>
        <p:blipFill rotWithShape="1">
          <a:blip r:embed="rId3">
            <a:alphaModFix/>
          </a:blip>
          <a:srcRect/>
          <a:stretch/>
        </p:blipFill>
        <p:spPr>
          <a:xfrm>
            <a:off x="3540950" y="1373925"/>
            <a:ext cx="2320725" cy="2584850"/>
          </a:xfrm>
          <a:prstGeom prst="rect">
            <a:avLst/>
          </a:prstGeom>
          <a:noFill/>
          <a:ln>
            <a:noFill/>
          </a:ln>
        </p:spPr>
      </p:pic>
      <p:sp>
        <p:nvSpPr>
          <p:cNvPr id="379" name="Google Shape;379;g2fba0f3009b_1_414"/>
          <p:cNvSpPr txBox="1">
            <a:spLocks noGrp="1"/>
          </p:cNvSpPr>
          <p:nvPr>
            <p:ph type="body" idx="1"/>
          </p:nvPr>
        </p:nvSpPr>
        <p:spPr>
          <a:xfrm>
            <a:off x="6315150" y="2313075"/>
            <a:ext cx="1948800" cy="750000"/>
          </a:xfrm>
          <a:prstGeom prst="rect">
            <a:avLst/>
          </a:prstGeom>
          <a:solidFill>
            <a:schemeClr val="lt2"/>
          </a:solidFill>
          <a:ln w="9525" cap="flat" cmpd="sng">
            <a:solidFill>
              <a:srgbClr val="00A550"/>
            </a:solidFill>
            <a:prstDash val="solid"/>
            <a:round/>
            <a:headEnd type="none" w="sm" len="sm"/>
            <a:tailEnd type="none" w="sm" len="sm"/>
          </a:ln>
        </p:spPr>
        <p:txBody>
          <a:bodyPr spcFirstLastPara="1" wrap="square" lIns="91425" tIns="91425" rIns="91425" bIns="91425" anchor="t" anchorCtr="0">
            <a:normAutofit/>
          </a:bodyPr>
          <a:lstStyle/>
          <a:p>
            <a:pPr marL="0" lvl="0" indent="0" algn="ctr" rtl="0">
              <a:lnSpc>
                <a:spcPct val="115000"/>
              </a:lnSpc>
              <a:spcBef>
                <a:spcPts val="0"/>
              </a:spcBef>
              <a:spcAft>
                <a:spcPts val="1200"/>
              </a:spcAft>
              <a:buSzPts val="1500"/>
              <a:buNone/>
            </a:pPr>
            <a:r>
              <a:rPr lang="en">
                <a:solidFill>
                  <a:srgbClr val="00A550"/>
                </a:solidFill>
              </a:rPr>
              <a:t>Door hinge = Stabilizing Force </a:t>
            </a:r>
            <a:endParaRPr>
              <a:solidFill>
                <a:srgbClr val="00A550"/>
              </a:solidFill>
            </a:endParaRPr>
          </a:p>
        </p:txBody>
      </p:sp>
      <p:sp>
        <p:nvSpPr>
          <p:cNvPr id="380" name="Google Shape;380;g2fba0f3009b_1_414"/>
          <p:cNvSpPr txBox="1">
            <a:spLocks noGrp="1"/>
          </p:cNvSpPr>
          <p:nvPr>
            <p:ph type="body" idx="1"/>
          </p:nvPr>
        </p:nvSpPr>
        <p:spPr>
          <a:xfrm>
            <a:off x="1138675" y="2313180"/>
            <a:ext cx="1948800" cy="750000"/>
          </a:xfrm>
          <a:prstGeom prst="rect">
            <a:avLst/>
          </a:prstGeom>
          <a:solidFill>
            <a:schemeClr val="lt2"/>
          </a:solidFill>
          <a:ln w="9525" cap="flat" cmpd="sng">
            <a:solidFill>
              <a:srgbClr val="00A55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1200"/>
              </a:spcAft>
              <a:buSzPts val="852"/>
              <a:buNone/>
            </a:pPr>
            <a:r>
              <a:rPr lang="en">
                <a:solidFill>
                  <a:srgbClr val="00A550"/>
                </a:solidFill>
              </a:rPr>
              <a:t>Person pushing door = Moving Force </a:t>
            </a:r>
            <a:endParaRPr>
              <a:solidFill>
                <a:srgbClr val="00A550"/>
              </a:solidFill>
            </a:endParaRPr>
          </a:p>
        </p:txBody>
      </p:sp>
      <p:sp>
        <p:nvSpPr>
          <p:cNvPr id="381" name="Google Shape;381;g2fba0f3009b_1_414"/>
          <p:cNvSpPr txBox="1">
            <a:spLocks noGrp="1"/>
          </p:cNvSpPr>
          <p:nvPr>
            <p:ph type="body" idx="1"/>
          </p:nvPr>
        </p:nvSpPr>
        <p:spPr>
          <a:xfrm>
            <a:off x="868026" y="3899575"/>
            <a:ext cx="7122000" cy="9708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a:t>In functional movement, both forces will occur simultaneously.</a:t>
            </a:r>
            <a:endParaRPr/>
          </a:p>
          <a:p>
            <a:pPr marL="457200" lvl="0" indent="-323850" algn="l" rtl="0">
              <a:lnSpc>
                <a:spcPct val="115000"/>
              </a:lnSpc>
              <a:spcBef>
                <a:spcPts val="0"/>
              </a:spcBef>
              <a:spcAft>
                <a:spcPts val="0"/>
              </a:spcAft>
              <a:buSzPts val="1500"/>
              <a:buChar char="●"/>
            </a:pPr>
            <a:r>
              <a:rPr lang="en"/>
              <a:t>The stabilizing muscles will have an internal moment arm that is less than the counter muscle group.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4963"/>
        </a:solidFill>
        <a:effectLst/>
      </p:bgPr>
    </p:bg>
    <p:spTree>
      <p:nvGrpSpPr>
        <p:cNvPr id="1" name="Shape 385"/>
        <p:cNvGrpSpPr/>
        <p:nvPr/>
      </p:nvGrpSpPr>
      <p:grpSpPr>
        <a:xfrm>
          <a:off x="0" y="0"/>
          <a:ext cx="0" cy="0"/>
          <a:chOff x="0" y="0"/>
          <a:chExt cx="0" cy="0"/>
        </a:xfrm>
      </p:grpSpPr>
      <p:sp>
        <p:nvSpPr>
          <p:cNvPr id="386" name="Google Shape;386;g2fba0f3009b_1_557"/>
          <p:cNvSpPr txBox="1">
            <a:spLocks noGrp="1"/>
          </p:cNvSpPr>
          <p:nvPr>
            <p:ph type="title"/>
          </p:nvPr>
        </p:nvSpPr>
        <p:spPr>
          <a:xfrm>
            <a:off x="819150" y="598100"/>
            <a:ext cx="7444800" cy="8358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300"/>
              <a:buNone/>
            </a:pPr>
            <a:r>
              <a:rPr lang="en"/>
              <a:t>At the knee during sit-to-stand…</a:t>
            </a:r>
            <a:endParaRPr/>
          </a:p>
        </p:txBody>
      </p:sp>
      <p:sp>
        <p:nvSpPr>
          <p:cNvPr id="387" name="Google Shape;387;g2fba0f3009b_1_557"/>
          <p:cNvSpPr txBox="1">
            <a:spLocks noGrp="1"/>
          </p:cNvSpPr>
          <p:nvPr>
            <p:ph type="body" idx="1"/>
          </p:nvPr>
        </p:nvSpPr>
        <p:spPr>
          <a:xfrm>
            <a:off x="6315150" y="2313075"/>
            <a:ext cx="1948800" cy="750000"/>
          </a:xfrm>
          <a:prstGeom prst="rect">
            <a:avLst/>
          </a:prstGeom>
          <a:solidFill>
            <a:schemeClr val="lt2"/>
          </a:solidFill>
          <a:ln w="9525" cap="flat" cmpd="sng">
            <a:solidFill>
              <a:srgbClr val="00A550"/>
            </a:solidFill>
            <a:prstDash val="solid"/>
            <a:round/>
            <a:headEnd type="none" w="sm" len="sm"/>
            <a:tailEnd type="none" w="sm" len="sm"/>
          </a:ln>
        </p:spPr>
        <p:txBody>
          <a:bodyPr spcFirstLastPara="1" wrap="square" lIns="91425" tIns="91425" rIns="91425" bIns="91425" anchor="t" anchorCtr="0">
            <a:normAutofit/>
          </a:bodyPr>
          <a:lstStyle/>
          <a:p>
            <a:pPr marL="0" lvl="0" indent="0" algn="ctr" rtl="0">
              <a:lnSpc>
                <a:spcPct val="115000"/>
              </a:lnSpc>
              <a:spcBef>
                <a:spcPts val="0"/>
              </a:spcBef>
              <a:spcAft>
                <a:spcPts val="1200"/>
              </a:spcAft>
              <a:buSzPts val="1500"/>
              <a:buNone/>
            </a:pPr>
            <a:r>
              <a:rPr lang="en" b="1">
                <a:solidFill>
                  <a:srgbClr val="0000FF"/>
                </a:solidFill>
              </a:rPr>
              <a:t>Hamstring  = Stabilizing Force </a:t>
            </a:r>
            <a:endParaRPr b="1">
              <a:solidFill>
                <a:srgbClr val="0000FF"/>
              </a:solidFill>
            </a:endParaRPr>
          </a:p>
        </p:txBody>
      </p:sp>
      <p:sp>
        <p:nvSpPr>
          <p:cNvPr id="388" name="Google Shape;388;g2fba0f3009b_1_557"/>
          <p:cNvSpPr txBox="1">
            <a:spLocks noGrp="1"/>
          </p:cNvSpPr>
          <p:nvPr>
            <p:ph type="body" idx="1"/>
          </p:nvPr>
        </p:nvSpPr>
        <p:spPr>
          <a:xfrm>
            <a:off x="1138675" y="2313180"/>
            <a:ext cx="1948800" cy="750000"/>
          </a:xfrm>
          <a:prstGeom prst="rect">
            <a:avLst/>
          </a:prstGeom>
          <a:solidFill>
            <a:schemeClr val="lt2"/>
          </a:solidFill>
          <a:ln w="9525" cap="flat" cmpd="sng">
            <a:solidFill>
              <a:srgbClr val="00A55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1200"/>
              </a:spcAft>
              <a:buSzPts val="852"/>
              <a:buNone/>
            </a:pPr>
            <a:r>
              <a:rPr lang="en" b="1">
                <a:solidFill>
                  <a:srgbClr val="00A550"/>
                </a:solidFill>
              </a:rPr>
              <a:t>Quad = Moving Force </a:t>
            </a:r>
            <a:endParaRPr b="1">
              <a:solidFill>
                <a:srgbClr val="00A550"/>
              </a:solidFill>
            </a:endParaRPr>
          </a:p>
        </p:txBody>
      </p:sp>
      <p:pic>
        <p:nvPicPr>
          <p:cNvPr id="389" name="Google Shape;389;g2fba0f3009b_1_557"/>
          <p:cNvPicPr preferRelativeResize="0"/>
          <p:nvPr/>
        </p:nvPicPr>
        <p:blipFill>
          <a:blip r:embed="rId3">
            <a:alphaModFix/>
          </a:blip>
          <a:stretch>
            <a:fillRect/>
          </a:stretch>
        </p:blipFill>
        <p:spPr>
          <a:xfrm>
            <a:off x="3449752" y="1385455"/>
            <a:ext cx="2613475" cy="27630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4963"/>
        </a:solidFill>
        <a:effectLst/>
      </p:bgPr>
    </p:bg>
    <p:spTree>
      <p:nvGrpSpPr>
        <p:cNvPr id="1" name="Shape 393"/>
        <p:cNvGrpSpPr/>
        <p:nvPr/>
      </p:nvGrpSpPr>
      <p:grpSpPr>
        <a:xfrm>
          <a:off x="0" y="0"/>
          <a:ext cx="0" cy="0"/>
          <a:chOff x="0" y="0"/>
          <a:chExt cx="0" cy="0"/>
        </a:xfrm>
      </p:grpSpPr>
      <p:sp>
        <p:nvSpPr>
          <p:cNvPr id="394" name="Google Shape;394;g2fba0f3009b_1_569"/>
          <p:cNvSpPr txBox="1">
            <a:spLocks noGrp="1"/>
          </p:cNvSpPr>
          <p:nvPr>
            <p:ph type="title"/>
          </p:nvPr>
        </p:nvSpPr>
        <p:spPr>
          <a:xfrm>
            <a:off x="819150" y="598100"/>
            <a:ext cx="7444800" cy="8358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300"/>
              <a:buNone/>
            </a:pPr>
            <a:r>
              <a:rPr lang="en"/>
              <a:t>At the hip during sit-to-stand…</a:t>
            </a:r>
            <a:endParaRPr/>
          </a:p>
        </p:txBody>
      </p:sp>
      <p:sp>
        <p:nvSpPr>
          <p:cNvPr id="395" name="Google Shape;395;g2fba0f3009b_1_569"/>
          <p:cNvSpPr txBox="1">
            <a:spLocks noGrp="1"/>
          </p:cNvSpPr>
          <p:nvPr>
            <p:ph type="body" idx="1"/>
          </p:nvPr>
        </p:nvSpPr>
        <p:spPr>
          <a:xfrm>
            <a:off x="6315150" y="2313075"/>
            <a:ext cx="1948800" cy="750000"/>
          </a:xfrm>
          <a:prstGeom prst="rect">
            <a:avLst/>
          </a:prstGeom>
          <a:solidFill>
            <a:schemeClr val="lt2"/>
          </a:solidFill>
          <a:ln w="9525" cap="flat" cmpd="sng">
            <a:solidFill>
              <a:srgbClr val="00A550"/>
            </a:solidFill>
            <a:prstDash val="solid"/>
            <a:round/>
            <a:headEnd type="none" w="sm" len="sm"/>
            <a:tailEnd type="none" w="sm" len="sm"/>
          </a:ln>
        </p:spPr>
        <p:txBody>
          <a:bodyPr spcFirstLastPara="1" wrap="square" lIns="91425" tIns="91425" rIns="91425" bIns="91425" anchor="t" anchorCtr="0">
            <a:normAutofit/>
          </a:bodyPr>
          <a:lstStyle/>
          <a:p>
            <a:pPr marL="0" lvl="0" indent="0" algn="ctr" rtl="0">
              <a:lnSpc>
                <a:spcPct val="115000"/>
              </a:lnSpc>
              <a:spcBef>
                <a:spcPts val="0"/>
              </a:spcBef>
              <a:spcAft>
                <a:spcPts val="1200"/>
              </a:spcAft>
              <a:buSzPts val="1500"/>
              <a:buNone/>
            </a:pPr>
            <a:r>
              <a:rPr lang="en" b="1">
                <a:solidFill>
                  <a:srgbClr val="00A550"/>
                </a:solidFill>
              </a:rPr>
              <a:t>Quad = Stabilizing Force </a:t>
            </a:r>
            <a:endParaRPr b="1">
              <a:solidFill>
                <a:srgbClr val="00A550"/>
              </a:solidFill>
            </a:endParaRPr>
          </a:p>
        </p:txBody>
      </p:sp>
      <p:sp>
        <p:nvSpPr>
          <p:cNvPr id="396" name="Google Shape;396;g2fba0f3009b_1_569"/>
          <p:cNvSpPr txBox="1">
            <a:spLocks noGrp="1"/>
          </p:cNvSpPr>
          <p:nvPr>
            <p:ph type="body" idx="1"/>
          </p:nvPr>
        </p:nvSpPr>
        <p:spPr>
          <a:xfrm>
            <a:off x="1138675" y="2313180"/>
            <a:ext cx="1948800" cy="750000"/>
          </a:xfrm>
          <a:prstGeom prst="rect">
            <a:avLst/>
          </a:prstGeom>
          <a:solidFill>
            <a:schemeClr val="lt2"/>
          </a:solidFill>
          <a:ln w="9525" cap="flat" cmpd="sng">
            <a:solidFill>
              <a:srgbClr val="00A55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1200"/>
              </a:spcAft>
              <a:buSzPts val="852"/>
              <a:buNone/>
            </a:pPr>
            <a:r>
              <a:rPr lang="en" b="1">
                <a:solidFill>
                  <a:srgbClr val="0000FF"/>
                </a:solidFill>
              </a:rPr>
              <a:t>Hamstring = Moving Force </a:t>
            </a:r>
            <a:endParaRPr b="1">
              <a:solidFill>
                <a:srgbClr val="0000FF"/>
              </a:solidFill>
            </a:endParaRPr>
          </a:p>
        </p:txBody>
      </p:sp>
      <p:pic>
        <p:nvPicPr>
          <p:cNvPr id="397" name="Google Shape;397;g2fba0f3009b_1_569"/>
          <p:cNvPicPr preferRelativeResize="0"/>
          <p:nvPr/>
        </p:nvPicPr>
        <p:blipFill>
          <a:blip r:embed="rId3">
            <a:alphaModFix/>
          </a:blip>
          <a:stretch>
            <a:fillRect/>
          </a:stretch>
        </p:blipFill>
        <p:spPr>
          <a:xfrm>
            <a:off x="3772209" y="1577876"/>
            <a:ext cx="1858200" cy="23318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g2fba0f3009b_1_582"/>
          <p:cNvSpPr txBox="1">
            <a:spLocks noGrp="1"/>
          </p:cNvSpPr>
          <p:nvPr>
            <p:ph type="title"/>
          </p:nvPr>
        </p:nvSpPr>
        <p:spPr>
          <a:xfrm>
            <a:off x="806725" y="355575"/>
            <a:ext cx="7505700" cy="7812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3400"/>
              <a:buNone/>
            </a:pPr>
            <a:r>
              <a:rPr lang="en" i="1"/>
              <a:t>Why do we care?</a:t>
            </a:r>
            <a:endParaRPr i="1"/>
          </a:p>
        </p:txBody>
      </p:sp>
      <p:sp>
        <p:nvSpPr>
          <p:cNvPr id="416" name="Google Shape;416;g2fba0f3009b_1_582"/>
          <p:cNvSpPr txBox="1">
            <a:spLocks noGrp="1"/>
          </p:cNvSpPr>
          <p:nvPr>
            <p:ph type="body" idx="1"/>
          </p:nvPr>
        </p:nvSpPr>
        <p:spPr>
          <a:xfrm>
            <a:off x="646675" y="1136775"/>
            <a:ext cx="7825800" cy="3209100"/>
          </a:xfrm>
          <a:prstGeom prst="rect">
            <a:avLst/>
          </a:prstGeom>
          <a:noFill/>
          <a:ln>
            <a:noFill/>
          </a:ln>
        </p:spPr>
        <p:txBody>
          <a:bodyPr spcFirstLastPara="1" wrap="square" lIns="91425" tIns="91425" rIns="91425" bIns="91425" anchor="t" anchorCtr="0">
            <a:noAutofit/>
          </a:bodyPr>
          <a:lstStyle/>
          <a:p>
            <a:pPr marL="457200" lvl="0" indent="-348297" algn="l" rtl="0">
              <a:lnSpc>
                <a:spcPct val="115000"/>
              </a:lnSpc>
              <a:spcBef>
                <a:spcPts val="0"/>
              </a:spcBef>
              <a:spcAft>
                <a:spcPts val="0"/>
              </a:spcAft>
              <a:buSzPts val="1885"/>
              <a:buChar char="●"/>
            </a:pPr>
            <a:r>
              <a:rPr lang="en" sz="1885"/>
              <a:t>Understanding the</a:t>
            </a:r>
            <a:r>
              <a:rPr lang="en" sz="1885" b="1"/>
              <a:t> complex function</a:t>
            </a:r>
            <a:r>
              <a:rPr lang="en" sz="1885"/>
              <a:t> of muscles during human motion provides avenues of optimal care</a:t>
            </a:r>
            <a:endParaRPr sz="1885"/>
          </a:p>
          <a:p>
            <a:pPr marL="914400" lvl="1" indent="-348297" algn="l" rtl="0">
              <a:lnSpc>
                <a:spcPct val="115000"/>
              </a:lnSpc>
              <a:spcBef>
                <a:spcPts val="0"/>
              </a:spcBef>
              <a:spcAft>
                <a:spcPts val="0"/>
              </a:spcAft>
              <a:buSzPts val="1885"/>
              <a:buChar char="○"/>
            </a:pPr>
            <a:r>
              <a:rPr lang="en" sz="1885"/>
              <a:t>Specificity</a:t>
            </a:r>
            <a:endParaRPr sz="1885"/>
          </a:p>
          <a:p>
            <a:pPr marL="914400" lvl="1" indent="-348297" algn="l" rtl="0">
              <a:lnSpc>
                <a:spcPct val="115000"/>
              </a:lnSpc>
              <a:spcBef>
                <a:spcPts val="0"/>
              </a:spcBef>
              <a:spcAft>
                <a:spcPts val="0"/>
              </a:spcAft>
              <a:buSzPts val="1885"/>
              <a:buChar char="○"/>
            </a:pPr>
            <a:r>
              <a:rPr lang="en" sz="1885"/>
              <a:t>Minimize injury during exercise</a:t>
            </a:r>
            <a:endParaRPr sz="1885"/>
          </a:p>
          <a:p>
            <a:pPr marL="914400" lvl="1" indent="-348297" algn="l" rtl="0">
              <a:lnSpc>
                <a:spcPct val="115000"/>
              </a:lnSpc>
              <a:spcBef>
                <a:spcPts val="0"/>
              </a:spcBef>
              <a:spcAft>
                <a:spcPts val="0"/>
              </a:spcAft>
              <a:buSzPts val="1885"/>
              <a:buChar char="○"/>
            </a:pPr>
            <a:r>
              <a:rPr lang="en" sz="1885"/>
              <a:t>Exercise selection for pre/rehab</a:t>
            </a:r>
            <a:endParaRPr sz="1885"/>
          </a:p>
          <a:p>
            <a:pPr marL="914400" lvl="1" indent="-348297" algn="l" rtl="0">
              <a:lnSpc>
                <a:spcPct val="115000"/>
              </a:lnSpc>
              <a:spcBef>
                <a:spcPts val="0"/>
              </a:spcBef>
              <a:spcAft>
                <a:spcPts val="0"/>
              </a:spcAft>
              <a:buSzPts val="1885"/>
              <a:buChar char="○"/>
            </a:pPr>
            <a:r>
              <a:rPr lang="en" sz="1885"/>
              <a:t>Evenly distributed joint loading</a:t>
            </a:r>
            <a:endParaRPr sz="1885"/>
          </a:p>
          <a:p>
            <a:pPr marL="914400" lvl="1" indent="-348297" algn="l" rtl="0">
              <a:lnSpc>
                <a:spcPct val="115000"/>
              </a:lnSpc>
              <a:spcBef>
                <a:spcPts val="0"/>
              </a:spcBef>
              <a:spcAft>
                <a:spcPts val="0"/>
              </a:spcAft>
              <a:buSzPts val="1885"/>
              <a:buChar char="○"/>
            </a:pPr>
            <a:r>
              <a:rPr lang="en" sz="1885"/>
              <a:t>Optimal length-tension muscle relationship</a:t>
            </a:r>
            <a:endParaRPr sz="1885"/>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2f498b5a41e_0_42"/>
          <p:cNvSpPr txBox="1">
            <a:spLocks noGrp="1"/>
          </p:cNvSpPr>
          <p:nvPr>
            <p:ph type="title"/>
          </p:nvPr>
        </p:nvSpPr>
        <p:spPr>
          <a:xfrm>
            <a:off x="819150" y="2094450"/>
            <a:ext cx="7505700" cy="9546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3400"/>
              <a:buNone/>
            </a:pPr>
            <a:r>
              <a:rPr lang="en" i="1"/>
              <a:t>What is the action of the quad?</a:t>
            </a:r>
            <a:endParaRPr i="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2f498b5a41e_0_4"/>
          <p:cNvSpPr txBox="1">
            <a:spLocks noGrp="1"/>
          </p:cNvSpPr>
          <p:nvPr>
            <p:ph type="title"/>
          </p:nvPr>
        </p:nvSpPr>
        <p:spPr>
          <a:xfrm>
            <a:off x="1750394" y="541380"/>
            <a:ext cx="5360100" cy="8274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990"/>
              <a:buNone/>
            </a:pPr>
            <a:r>
              <a:rPr lang="en" sz="3500"/>
              <a:t>Introduction</a:t>
            </a:r>
            <a:r>
              <a:rPr lang="en" sz="3060"/>
              <a:t> </a:t>
            </a:r>
            <a:endParaRPr sz="3060"/>
          </a:p>
        </p:txBody>
      </p:sp>
      <p:sp>
        <p:nvSpPr>
          <p:cNvPr id="161" name="Google Shape;161;g2f498b5a41e_0_4"/>
          <p:cNvSpPr txBox="1">
            <a:spLocks noGrp="1"/>
          </p:cNvSpPr>
          <p:nvPr>
            <p:ph type="body" idx="1"/>
          </p:nvPr>
        </p:nvSpPr>
        <p:spPr>
          <a:xfrm>
            <a:off x="700812" y="1474081"/>
            <a:ext cx="7742400" cy="25356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SzPts val="2100"/>
              <a:buNone/>
            </a:pPr>
            <a:r>
              <a:rPr lang="en" sz="2329" b="1" i="1">
                <a:solidFill>
                  <a:srgbClr val="444444"/>
                </a:solidFill>
              </a:rPr>
              <a:t>Functional LE MSK motion is much more complex than the traditional joint based approach is able to explain</a:t>
            </a:r>
            <a:endParaRPr sz="2329" b="1" i="1">
              <a:solidFill>
                <a:srgbClr val="444444"/>
              </a:solidFill>
            </a:endParaRPr>
          </a:p>
          <a:p>
            <a:pPr marL="0" lvl="0" indent="0" algn="ctr" rtl="0">
              <a:lnSpc>
                <a:spcPct val="115000"/>
              </a:lnSpc>
              <a:spcBef>
                <a:spcPts val="0"/>
              </a:spcBef>
              <a:spcAft>
                <a:spcPts val="0"/>
              </a:spcAft>
              <a:buSzPts val="2100"/>
              <a:buNone/>
            </a:pPr>
            <a:endParaRPr sz="1729" b="1">
              <a:solidFill>
                <a:srgbClr val="444444"/>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2f5d7de01de_1_0"/>
          <p:cNvSpPr txBox="1">
            <a:spLocks noGrp="1"/>
          </p:cNvSpPr>
          <p:nvPr>
            <p:ph type="title"/>
          </p:nvPr>
        </p:nvSpPr>
        <p:spPr>
          <a:xfrm>
            <a:off x="1883259" y="1748700"/>
            <a:ext cx="5377500" cy="1646100"/>
          </a:xfrm>
          <a:prstGeom prst="rect">
            <a:avLst/>
          </a:prstGeom>
          <a:solidFill>
            <a:srgbClr val="D9D9D9"/>
          </a:solid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3778"/>
              <a:buNone/>
            </a:pPr>
            <a:r>
              <a:rPr lang="en"/>
              <a:t>Classic Approach to MSK Anatomy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2f498b5a41e_0_9"/>
          <p:cNvSpPr txBox="1">
            <a:spLocks noGrp="1"/>
          </p:cNvSpPr>
          <p:nvPr>
            <p:ph type="title"/>
          </p:nvPr>
        </p:nvSpPr>
        <p:spPr>
          <a:xfrm>
            <a:off x="341700" y="475400"/>
            <a:ext cx="8460600" cy="8274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990"/>
              <a:buNone/>
            </a:pPr>
            <a:r>
              <a:rPr lang="en" sz="3060"/>
              <a:t>The Joint Based Approach</a:t>
            </a:r>
            <a:endParaRPr sz="3060"/>
          </a:p>
        </p:txBody>
      </p:sp>
      <p:sp>
        <p:nvSpPr>
          <p:cNvPr id="172" name="Google Shape;172;g2f498b5a41e_0_9"/>
          <p:cNvSpPr txBox="1">
            <a:spLocks noGrp="1"/>
          </p:cNvSpPr>
          <p:nvPr>
            <p:ph type="body" idx="1"/>
          </p:nvPr>
        </p:nvSpPr>
        <p:spPr>
          <a:xfrm>
            <a:off x="555167" y="1357134"/>
            <a:ext cx="5741700" cy="3141000"/>
          </a:xfrm>
          <a:prstGeom prst="rect">
            <a:avLst/>
          </a:prstGeom>
          <a:noFill/>
          <a:ln>
            <a:noFill/>
          </a:ln>
        </p:spPr>
        <p:txBody>
          <a:bodyPr spcFirstLastPara="1" wrap="square" lIns="91425" tIns="91425" rIns="91425" bIns="91425" anchor="t" anchorCtr="0">
            <a:noAutofit/>
          </a:bodyPr>
          <a:lstStyle/>
          <a:p>
            <a:pPr marL="457200" lvl="0" indent="-338455" algn="l" rtl="0">
              <a:lnSpc>
                <a:spcPct val="115000"/>
              </a:lnSpc>
              <a:spcBef>
                <a:spcPts val="0"/>
              </a:spcBef>
              <a:spcAft>
                <a:spcPts val="0"/>
              </a:spcAft>
              <a:buClr>
                <a:srgbClr val="444444"/>
              </a:buClr>
              <a:buSzPts val="1730"/>
              <a:buChar char="●"/>
            </a:pPr>
            <a:r>
              <a:rPr lang="en" sz="1729">
                <a:solidFill>
                  <a:srgbClr val="444444"/>
                </a:solidFill>
              </a:rPr>
              <a:t>Musculoskeletal anatomy commonly taught in a joint based approach. </a:t>
            </a:r>
            <a:r>
              <a:rPr lang="en" sz="1729" b="1" i="1">
                <a:solidFill>
                  <a:srgbClr val="444444"/>
                </a:solidFill>
              </a:rPr>
              <a:t>A few key terms</a:t>
            </a:r>
            <a:endParaRPr sz="1729" b="1" i="1">
              <a:solidFill>
                <a:srgbClr val="444444"/>
              </a:solidFill>
            </a:endParaRPr>
          </a:p>
          <a:p>
            <a:pPr marL="914400" lvl="1" indent="-338391" algn="l" rtl="0">
              <a:lnSpc>
                <a:spcPct val="115000"/>
              </a:lnSpc>
              <a:spcBef>
                <a:spcPts val="0"/>
              </a:spcBef>
              <a:spcAft>
                <a:spcPts val="0"/>
              </a:spcAft>
              <a:buClr>
                <a:srgbClr val="444444"/>
              </a:buClr>
              <a:buSzPts val="1729"/>
              <a:buChar char="○"/>
            </a:pPr>
            <a:r>
              <a:rPr lang="en" sz="1729">
                <a:solidFill>
                  <a:srgbClr val="444444"/>
                </a:solidFill>
              </a:rPr>
              <a:t>Bones = Segments</a:t>
            </a:r>
            <a:endParaRPr sz="1729">
              <a:solidFill>
                <a:srgbClr val="444444"/>
              </a:solidFill>
            </a:endParaRPr>
          </a:p>
          <a:p>
            <a:pPr marL="914400" lvl="1" indent="-338391" algn="l" rtl="0">
              <a:lnSpc>
                <a:spcPct val="115000"/>
              </a:lnSpc>
              <a:spcBef>
                <a:spcPts val="0"/>
              </a:spcBef>
              <a:spcAft>
                <a:spcPts val="0"/>
              </a:spcAft>
              <a:buClr>
                <a:srgbClr val="444444"/>
              </a:buClr>
              <a:buSzPts val="1729"/>
              <a:buChar char="○"/>
            </a:pPr>
            <a:r>
              <a:rPr lang="en" sz="1729">
                <a:solidFill>
                  <a:srgbClr val="444444"/>
                </a:solidFill>
              </a:rPr>
              <a:t>Joints = Axis of Rotation and connect segments</a:t>
            </a:r>
            <a:endParaRPr sz="1729">
              <a:solidFill>
                <a:srgbClr val="444444"/>
              </a:solidFill>
            </a:endParaRPr>
          </a:p>
          <a:p>
            <a:pPr marL="914400" lvl="1" indent="-338391" algn="l" rtl="0">
              <a:lnSpc>
                <a:spcPct val="115000"/>
              </a:lnSpc>
              <a:spcBef>
                <a:spcPts val="0"/>
              </a:spcBef>
              <a:spcAft>
                <a:spcPts val="0"/>
              </a:spcAft>
              <a:buClr>
                <a:srgbClr val="444444"/>
              </a:buClr>
              <a:buSzPts val="1729"/>
              <a:buChar char="○"/>
            </a:pPr>
            <a:r>
              <a:rPr lang="en" sz="1729">
                <a:solidFill>
                  <a:srgbClr val="444444"/>
                </a:solidFill>
              </a:rPr>
              <a:t>Muscles = Produce force and create torque</a:t>
            </a:r>
            <a:endParaRPr sz="1729">
              <a:solidFill>
                <a:srgbClr val="444444"/>
              </a:solidFill>
            </a:endParaRPr>
          </a:p>
          <a:p>
            <a:pPr marL="457200" lvl="0" indent="-338455" algn="l" rtl="0">
              <a:lnSpc>
                <a:spcPct val="115000"/>
              </a:lnSpc>
              <a:spcBef>
                <a:spcPts val="0"/>
              </a:spcBef>
              <a:spcAft>
                <a:spcPts val="0"/>
              </a:spcAft>
              <a:buClr>
                <a:srgbClr val="444444"/>
              </a:buClr>
              <a:buSzPts val="1730"/>
              <a:buChar char="●"/>
            </a:pPr>
            <a:r>
              <a:rPr lang="en" sz="1729">
                <a:solidFill>
                  <a:srgbClr val="444444"/>
                </a:solidFill>
              </a:rPr>
              <a:t>Function of a muscle is described in terms of the joint motion that occurs when a muscle contracts in isolation</a:t>
            </a:r>
            <a:endParaRPr sz="1729">
              <a:solidFill>
                <a:srgbClr val="444444"/>
              </a:solidFill>
            </a:endParaRPr>
          </a:p>
          <a:p>
            <a:pPr marL="914400" lvl="1" indent="-338455" algn="l" rtl="0">
              <a:lnSpc>
                <a:spcPct val="115000"/>
              </a:lnSpc>
              <a:spcBef>
                <a:spcPts val="0"/>
              </a:spcBef>
              <a:spcAft>
                <a:spcPts val="0"/>
              </a:spcAft>
              <a:buClr>
                <a:srgbClr val="444444"/>
              </a:buClr>
              <a:buSzPts val="1730"/>
              <a:buChar char="○"/>
            </a:pPr>
            <a:r>
              <a:rPr lang="en" sz="1729">
                <a:solidFill>
                  <a:srgbClr val="444444"/>
                </a:solidFill>
              </a:rPr>
              <a:t>E.g. the </a:t>
            </a:r>
            <a:r>
              <a:rPr lang="en" sz="1729" i="1">
                <a:solidFill>
                  <a:srgbClr val="444444"/>
                </a:solidFill>
              </a:rPr>
              <a:t>quadriceps extend the knee joint </a:t>
            </a:r>
            <a:r>
              <a:rPr lang="en" sz="1729">
                <a:solidFill>
                  <a:srgbClr val="444444"/>
                </a:solidFill>
              </a:rPr>
              <a:t> </a:t>
            </a:r>
            <a:endParaRPr sz="1729">
              <a:solidFill>
                <a:srgbClr val="444444"/>
              </a:solidFill>
            </a:endParaRPr>
          </a:p>
        </p:txBody>
      </p:sp>
      <p:sp>
        <p:nvSpPr>
          <p:cNvPr id="173" name="Google Shape;173;g2f498b5a41e_0_9"/>
          <p:cNvSpPr txBox="1">
            <a:spLocks noGrp="1"/>
          </p:cNvSpPr>
          <p:nvPr>
            <p:ph type="body" idx="1"/>
          </p:nvPr>
        </p:nvSpPr>
        <p:spPr>
          <a:xfrm>
            <a:off x="6413600" y="2809075"/>
            <a:ext cx="1812300" cy="1366200"/>
          </a:xfrm>
          <a:prstGeom prst="rect">
            <a:avLst/>
          </a:prstGeom>
          <a:noFill/>
          <a:ln>
            <a:noFill/>
          </a:ln>
        </p:spPr>
        <p:txBody>
          <a:bodyPr spcFirstLastPara="1" wrap="square" lIns="91425" tIns="91425" rIns="91425" bIns="91425" anchor="t" anchorCtr="0">
            <a:noAutofit/>
          </a:bodyPr>
          <a:lstStyle/>
          <a:p>
            <a:pPr marL="0" lvl="0" indent="0" algn="ctr" rtl="0">
              <a:lnSpc>
                <a:spcPct val="105000"/>
              </a:lnSpc>
              <a:spcBef>
                <a:spcPts val="0"/>
              </a:spcBef>
              <a:spcAft>
                <a:spcPts val="0"/>
              </a:spcAft>
              <a:buSzPts val="605"/>
              <a:buNone/>
            </a:pPr>
            <a:r>
              <a:rPr lang="en" sz="1455" b="1">
                <a:solidFill>
                  <a:srgbClr val="000000"/>
                </a:solidFill>
                <a:highlight>
                  <a:srgbClr val="C9DAF8"/>
                </a:highlight>
              </a:rPr>
              <a:t>Bones = Segments </a:t>
            </a:r>
            <a:endParaRPr sz="1455" b="1">
              <a:solidFill>
                <a:srgbClr val="000000"/>
              </a:solidFill>
              <a:highlight>
                <a:srgbClr val="C9DAF8"/>
              </a:highlight>
            </a:endParaRPr>
          </a:p>
          <a:p>
            <a:pPr marL="0" lvl="0" indent="0" algn="ctr" rtl="0">
              <a:lnSpc>
                <a:spcPct val="105000"/>
              </a:lnSpc>
              <a:spcBef>
                <a:spcPts val="1200"/>
              </a:spcBef>
              <a:spcAft>
                <a:spcPts val="0"/>
              </a:spcAft>
              <a:buSzPts val="605"/>
              <a:buNone/>
            </a:pPr>
            <a:r>
              <a:rPr lang="en" sz="1455" b="1">
                <a:solidFill>
                  <a:srgbClr val="000000"/>
                </a:solidFill>
                <a:highlight>
                  <a:srgbClr val="D9EAD3"/>
                </a:highlight>
              </a:rPr>
              <a:t>Muscle = Force</a:t>
            </a:r>
            <a:endParaRPr sz="1455" b="1">
              <a:solidFill>
                <a:srgbClr val="000000"/>
              </a:solidFill>
              <a:highlight>
                <a:srgbClr val="D9EAD3"/>
              </a:highlight>
            </a:endParaRPr>
          </a:p>
          <a:p>
            <a:pPr marL="0" lvl="0" indent="0" algn="ctr" rtl="0">
              <a:lnSpc>
                <a:spcPct val="105000"/>
              </a:lnSpc>
              <a:spcBef>
                <a:spcPts val="1200"/>
              </a:spcBef>
              <a:spcAft>
                <a:spcPts val="1200"/>
              </a:spcAft>
              <a:buSzPts val="605"/>
              <a:buNone/>
            </a:pPr>
            <a:r>
              <a:rPr lang="en" sz="1455" b="1">
                <a:solidFill>
                  <a:srgbClr val="000000"/>
                </a:solidFill>
                <a:highlight>
                  <a:srgbClr val="EAD1DC"/>
                </a:highlight>
              </a:rPr>
              <a:t>Joint = Hinges</a:t>
            </a:r>
            <a:endParaRPr sz="1455" b="1">
              <a:solidFill>
                <a:srgbClr val="000000"/>
              </a:solidFill>
              <a:highlight>
                <a:srgbClr val="FFF2CC"/>
              </a:highlight>
            </a:endParaRPr>
          </a:p>
        </p:txBody>
      </p:sp>
      <p:pic>
        <p:nvPicPr>
          <p:cNvPr id="174" name="Google Shape;174;g2f498b5a41e_0_9"/>
          <p:cNvPicPr preferRelativeResize="0"/>
          <p:nvPr/>
        </p:nvPicPr>
        <p:blipFill rotWithShape="1">
          <a:blip r:embed="rId3">
            <a:alphaModFix/>
          </a:blip>
          <a:srcRect/>
          <a:stretch/>
        </p:blipFill>
        <p:spPr>
          <a:xfrm>
            <a:off x="6413600" y="1180329"/>
            <a:ext cx="1812300" cy="1628747"/>
          </a:xfrm>
          <a:prstGeom prst="rect">
            <a:avLst/>
          </a:prstGeom>
          <a:noFill/>
          <a:ln>
            <a:noFill/>
          </a:ln>
        </p:spPr>
      </p:pic>
      <p:sp>
        <p:nvSpPr>
          <p:cNvPr id="3" name="TextBox 2">
            <a:extLst>
              <a:ext uri="{FF2B5EF4-FFF2-40B4-BE49-F238E27FC236}">
                <a16:creationId xmlns:a16="http://schemas.microsoft.com/office/drawing/2014/main" id="{F5EB1391-DF09-DF5B-EB3D-564F7073C137}"/>
              </a:ext>
            </a:extLst>
          </p:cNvPr>
          <p:cNvSpPr txBox="1"/>
          <p:nvPr/>
        </p:nvSpPr>
        <p:spPr>
          <a:xfrm>
            <a:off x="556055" y="4494770"/>
            <a:ext cx="655834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t>Replica Human Complete Leg</a:t>
            </a:r>
            <a:r>
              <a:rPr lang="en-US"/>
              <a:t> [Product page]. Skulls Unlimited International, Inc.</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2f498b5a41e_0_16"/>
          <p:cNvSpPr txBox="1">
            <a:spLocks noGrp="1"/>
          </p:cNvSpPr>
          <p:nvPr>
            <p:ph type="body" idx="1"/>
          </p:nvPr>
        </p:nvSpPr>
        <p:spPr>
          <a:xfrm>
            <a:off x="344295" y="1128578"/>
            <a:ext cx="4487680" cy="3011933"/>
          </a:xfrm>
          <a:prstGeom prst="rect">
            <a:avLst/>
          </a:prstGeom>
          <a:noFill/>
          <a:ln>
            <a:noFill/>
          </a:ln>
        </p:spPr>
        <p:txBody>
          <a:bodyPr spcFirstLastPara="1" wrap="square" lIns="91425" tIns="91425" rIns="91425" bIns="91425" anchor="t" anchorCtr="0">
            <a:noAutofit/>
          </a:bodyPr>
          <a:lstStyle/>
          <a:p>
            <a:pPr marL="457200" lvl="0" indent="-344805" algn="l" rtl="0">
              <a:lnSpc>
                <a:spcPct val="115000"/>
              </a:lnSpc>
              <a:spcBef>
                <a:spcPts val="0"/>
              </a:spcBef>
              <a:spcAft>
                <a:spcPts val="0"/>
              </a:spcAft>
              <a:buClr>
                <a:srgbClr val="444444"/>
              </a:buClr>
              <a:buSzPts val="1830"/>
              <a:buChar char="●"/>
            </a:pPr>
            <a:r>
              <a:rPr lang="en" sz="1800">
                <a:solidFill>
                  <a:srgbClr val="444444"/>
                </a:solidFill>
              </a:rPr>
              <a:t>Commonly describes muscles function as it relates to movement at one joint </a:t>
            </a:r>
            <a:endParaRPr sz="1800">
              <a:solidFill>
                <a:srgbClr val="444444"/>
              </a:solidFill>
            </a:endParaRPr>
          </a:p>
          <a:p>
            <a:pPr marL="457200" lvl="0" indent="-344805" algn="l" rtl="0">
              <a:lnSpc>
                <a:spcPct val="115000"/>
              </a:lnSpc>
              <a:spcBef>
                <a:spcPts val="0"/>
              </a:spcBef>
              <a:spcAft>
                <a:spcPts val="0"/>
              </a:spcAft>
              <a:buClr>
                <a:srgbClr val="444444"/>
              </a:buClr>
              <a:buSzPts val="1830"/>
              <a:buChar char="●"/>
            </a:pPr>
            <a:r>
              <a:rPr lang="en" sz="1800">
                <a:solidFill>
                  <a:srgbClr val="444444"/>
                </a:solidFill>
              </a:rPr>
              <a:t>Categorizes muscles as agonist, synergists, and/or antagonist</a:t>
            </a:r>
            <a:endParaRPr sz="1800">
              <a:solidFill>
                <a:srgbClr val="444444"/>
              </a:solidFill>
            </a:endParaRPr>
          </a:p>
          <a:p>
            <a:pPr marL="457200" lvl="0" indent="-344805" algn="l" rtl="0">
              <a:lnSpc>
                <a:spcPct val="115000"/>
              </a:lnSpc>
              <a:spcBef>
                <a:spcPts val="0"/>
              </a:spcBef>
              <a:spcAft>
                <a:spcPts val="0"/>
              </a:spcAft>
              <a:buClr>
                <a:srgbClr val="444444"/>
              </a:buClr>
              <a:buSzPts val="1830"/>
              <a:buChar char="●"/>
            </a:pPr>
            <a:r>
              <a:rPr lang="en" sz="1800">
                <a:solidFill>
                  <a:srgbClr val="444444"/>
                </a:solidFill>
              </a:rPr>
              <a:t>Emphasizes open chain, isolated muscle action </a:t>
            </a:r>
            <a:endParaRPr sz="1800">
              <a:solidFill>
                <a:srgbClr val="444444"/>
              </a:solidFill>
            </a:endParaRPr>
          </a:p>
          <a:p>
            <a:pPr indent="-344805">
              <a:buClr>
                <a:srgbClr val="444444"/>
              </a:buClr>
              <a:buSzPts val="1830"/>
            </a:pPr>
            <a:r>
              <a:rPr lang="en" sz="1800">
                <a:solidFill>
                  <a:srgbClr val="444444"/>
                </a:solidFill>
              </a:rPr>
              <a:t>Does discuss synergistic muscle actions and co-contraction, but not in depth</a:t>
            </a:r>
          </a:p>
          <a:p>
            <a:pPr marL="112395" indent="0">
              <a:lnSpc>
                <a:spcPct val="114999"/>
              </a:lnSpc>
              <a:buSzPts val="1830"/>
              <a:buNone/>
            </a:pPr>
            <a:endParaRPr lang="en"/>
          </a:p>
          <a:p>
            <a:pPr marL="112395" indent="0">
              <a:lnSpc>
                <a:spcPct val="114999"/>
              </a:lnSpc>
              <a:buClr>
                <a:srgbClr val="444444"/>
              </a:buClr>
              <a:buSzPts val="1830"/>
              <a:buNone/>
            </a:pPr>
            <a:endParaRPr lang="en" sz="1800">
              <a:solidFill>
                <a:srgbClr val="444444"/>
              </a:solidFill>
            </a:endParaRPr>
          </a:p>
        </p:txBody>
      </p:sp>
      <p:pic>
        <p:nvPicPr>
          <p:cNvPr id="180" name="Google Shape;180;g2f498b5a41e_0_16"/>
          <p:cNvPicPr preferRelativeResize="0"/>
          <p:nvPr/>
        </p:nvPicPr>
        <p:blipFill rotWithShape="1">
          <a:blip r:embed="rId3">
            <a:alphaModFix/>
          </a:blip>
          <a:srcRect/>
          <a:stretch/>
        </p:blipFill>
        <p:spPr>
          <a:xfrm>
            <a:off x="5012575" y="1773150"/>
            <a:ext cx="3891450" cy="2028425"/>
          </a:xfrm>
          <a:prstGeom prst="rect">
            <a:avLst/>
          </a:prstGeom>
          <a:noFill/>
          <a:ln>
            <a:noFill/>
          </a:ln>
        </p:spPr>
      </p:pic>
      <p:sp>
        <p:nvSpPr>
          <p:cNvPr id="181" name="Google Shape;181;g2f498b5a41e_0_16"/>
          <p:cNvSpPr txBox="1">
            <a:spLocks noGrp="1"/>
          </p:cNvSpPr>
          <p:nvPr>
            <p:ph type="title"/>
          </p:nvPr>
        </p:nvSpPr>
        <p:spPr>
          <a:xfrm>
            <a:off x="341700" y="394200"/>
            <a:ext cx="8460600" cy="8274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990"/>
              <a:buNone/>
            </a:pPr>
            <a:r>
              <a:rPr lang="en" sz="3060"/>
              <a:t>The Joint Based Approach</a:t>
            </a:r>
            <a:endParaRPr sz="3060"/>
          </a:p>
        </p:txBody>
      </p:sp>
      <p:sp>
        <p:nvSpPr>
          <p:cNvPr id="3" name="TextBox 2">
            <a:extLst>
              <a:ext uri="{FF2B5EF4-FFF2-40B4-BE49-F238E27FC236}">
                <a16:creationId xmlns:a16="http://schemas.microsoft.com/office/drawing/2014/main" id="{6101C39C-8AD8-7002-FAB8-0112B37FCB0F}"/>
              </a:ext>
            </a:extLst>
          </p:cNvPr>
          <p:cNvSpPr txBox="1"/>
          <p:nvPr/>
        </p:nvSpPr>
        <p:spPr>
          <a:xfrm>
            <a:off x="4572000" y="3846040"/>
            <a:ext cx="4457699"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 sz="1100">
                <a:latin typeface="Calibri"/>
              </a:rPr>
              <a:t>Personal Injury Doctor Group. (2017, August 9). </a:t>
            </a:r>
            <a:r>
              <a:rPr lang="en" sz="1100" i="1">
                <a:latin typeface="Calibri"/>
              </a:rPr>
              <a:t>Hamstring function &amp; mechanism of injury | Sports Specialist</a:t>
            </a:r>
            <a:r>
              <a:rPr lang="en" sz="1100">
                <a:latin typeface="Calibri"/>
              </a:rPr>
              <a:t>.</a:t>
            </a:r>
            <a:endParaRPr lang="en-US" sz="1100">
              <a:latin typeface="Calibri"/>
            </a:endParaRPr>
          </a:p>
          <a:p>
            <a:pPr algn="l"/>
            <a:endParaRPr lang="en-US" sz="1100">
              <a:latin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2f498b5a41e_0_22"/>
          <p:cNvSpPr txBox="1">
            <a:spLocks noGrp="1"/>
          </p:cNvSpPr>
          <p:nvPr>
            <p:ph type="title"/>
          </p:nvPr>
        </p:nvSpPr>
        <p:spPr>
          <a:xfrm>
            <a:off x="588600" y="429325"/>
            <a:ext cx="7966800" cy="683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0"/>
              <a:buNone/>
            </a:pPr>
            <a:r>
              <a:rPr lang="en"/>
              <a:t>Lombard's Paradox: Complexity of LE Motion</a:t>
            </a:r>
            <a:endParaRPr/>
          </a:p>
        </p:txBody>
      </p:sp>
      <p:sp>
        <p:nvSpPr>
          <p:cNvPr id="187" name="Google Shape;187;g2f498b5a41e_0_22"/>
          <p:cNvSpPr txBox="1">
            <a:spLocks noGrp="1"/>
          </p:cNvSpPr>
          <p:nvPr>
            <p:ph type="body" idx="1"/>
          </p:nvPr>
        </p:nvSpPr>
        <p:spPr>
          <a:xfrm>
            <a:off x="3210650" y="1330375"/>
            <a:ext cx="5411400" cy="3078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100"/>
              <a:buNone/>
            </a:pPr>
            <a:r>
              <a:rPr lang="en" sz="1900">
                <a:solidFill>
                  <a:srgbClr val="444444"/>
                </a:solidFill>
              </a:rPr>
              <a:t>1907 Lombard and Abbott described the co-contraction of the quadriceps and hamstrings when rising from a squat position</a:t>
            </a:r>
            <a:endParaRPr sz="1900">
              <a:solidFill>
                <a:srgbClr val="444444"/>
              </a:solidFill>
            </a:endParaRPr>
          </a:p>
          <a:p>
            <a:pPr marL="457200" lvl="0" indent="-349250" algn="l" rtl="0">
              <a:lnSpc>
                <a:spcPct val="115000"/>
              </a:lnSpc>
              <a:spcBef>
                <a:spcPts val="1200"/>
              </a:spcBef>
              <a:spcAft>
                <a:spcPts val="0"/>
              </a:spcAft>
              <a:buClr>
                <a:srgbClr val="444444"/>
              </a:buClr>
              <a:buSzPts val="1900"/>
              <a:buChar char="●"/>
            </a:pPr>
            <a:r>
              <a:rPr lang="en" sz="1900">
                <a:solidFill>
                  <a:srgbClr val="444444"/>
                </a:solidFill>
              </a:rPr>
              <a:t>Hamstrings, quadriceps, and glutes all contribute to this motion </a:t>
            </a:r>
            <a:endParaRPr sz="1900">
              <a:solidFill>
                <a:srgbClr val="444444"/>
              </a:solidFill>
            </a:endParaRPr>
          </a:p>
          <a:p>
            <a:pPr marL="457200" lvl="0" indent="-349250" algn="l" rtl="0">
              <a:lnSpc>
                <a:spcPct val="115000"/>
              </a:lnSpc>
              <a:spcBef>
                <a:spcPts val="0"/>
              </a:spcBef>
              <a:spcAft>
                <a:spcPts val="0"/>
              </a:spcAft>
              <a:buClr>
                <a:srgbClr val="444444"/>
              </a:buClr>
              <a:buSzPts val="1900"/>
              <a:buChar char="●"/>
            </a:pPr>
            <a:r>
              <a:rPr lang="en" sz="1900">
                <a:solidFill>
                  <a:srgbClr val="444444"/>
                </a:solidFill>
              </a:rPr>
              <a:t>The muscles have contradicting actions, so how are we achieving this motion? </a:t>
            </a:r>
            <a:endParaRPr sz="1900">
              <a:solidFill>
                <a:srgbClr val="444444"/>
              </a:solidFill>
            </a:endParaRPr>
          </a:p>
          <a:p>
            <a:pPr marL="457200" lvl="0" indent="-349250" algn="l" rtl="0">
              <a:lnSpc>
                <a:spcPct val="115000"/>
              </a:lnSpc>
              <a:spcBef>
                <a:spcPts val="0"/>
              </a:spcBef>
              <a:spcAft>
                <a:spcPts val="0"/>
              </a:spcAft>
              <a:buClr>
                <a:srgbClr val="444444"/>
              </a:buClr>
              <a:buSzPts val="1900"/>
              <a:buChar char="●"/>
            </a:pPr>
            <a:r>
              <a:rPr lang="en" sz="1900">
                <a:solidFill>
                  <a:srgbClr val="444444"/>
                </a:solidFill>
              </a:rPr>
              <a:t>What is the true role of the muscles involved?</a:t>
            </a:r>
            <a:endParaRPr sz="1900">
              <a:solidFill>
                <a:srgbClr val="444444"/>
              </a:solidFill>
            </a:endParaRPr>
          </a:p>
        </p:txBody>
      </p:sp>
      <p:pic>
        <p:nvPicPr>
          <p:cNvPr id="188" name="Google Shape;188;g2f498b5a41e_0_22"/>
          <p:cNvPicPr preferRelativeResize="0"/>
          <p:nvPr/>
        </p:nvPicPr>
        <p:blipFill rotWithShape="1">
          <a:blip r:embed="rId3">
            <a:alphaModFix/>
          </a:blip>
          <a:srcRect/>
          <a:stretch/>
        </p:blipFill>
        <p:spPr>
          <a:xfrm>
            <a:off x="844750" y="1330375"/>
            <a:ext cx="2365904" cy="3288000"/>
          </a:xfrm>
          <a:prstGeom prst="rect">
            <a:avLst/>
          </a:prstGeom>
          <a:noFill/>
          <a:ln>
            <a:noFill/>
          </a:ln>
        </p:spPr>
      </p:pic>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35</Slides>
  <Notes>35</Notes>
  <HiddenSlides>0</HiddenSlide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Shift</vt:lpstr>
      <vt:lpstr>Muscle Function A Segmental Approach</vt:lpstr>
      <vt:lpstr>Introduction</vt:lpstr>
      <vt:lpstr>What is the action of the hamstring? </vt:lpstr>
      <vt:lpstr>What is the action of the quad?</vt:lpstr>
      <vt:lpstr>Introduction </vt:lpstr>
      <vt:lpstr>Classic Approach to MSK Anatomy</vt:lpstr>
      <vt:lpstr>The Joint Based Approach</vt:lpstr>
      <vt:lpstr>The Joint Based Approach</vt:lpstr>
      <vt:lpstr>Lombard's Paradox: Complexity of LE Motion</vt:lpstr>
      <vt:lpstr>What is the Joint Based Approach lacking? </vt:lpstr>
      <vt:lpstr>Segmental Approach to MSK Anatomy</vt:lpstr>
      <vt:lpstr>A relatively new approach: Segment Based </vt:lpstr>
      <vt:lpstr>Segmental Motion Through Joint Contact Forces </vt:lpstr>
      <vt:lpstr>Torque and Lever Systems</vt:lpstr>
      <vt:lpstr>Torque</vt:lpstr>
      <vt:lpstr>Lever Systems in the Body</vt:lpstr>
      <vt:lpstr>Understanding Mechanical Advantage through changing the Moment Arm / Leverage</vt:lpstr>
      <vt:lpstr>Changing moment arms alters mechanical leverage</vt:lpstr>
      <vt:lpstr>Intro to Torque and Biomechanics of Human Function</vt:lpstr>
      <vt:lpstr>Recall Classic Joint Based Approach</vt:lpstr>
      <vt:lpstr>Torque</vt:lpstr>
      <vt:lpstr>Forces that act on our MSK System: Internal and External </vt:lpstr>
      <vt:lpstr>Torque &amp; Muscle Contractions </vt:lpstr>
      <vt:lpstr>Torque (rotational force)</vt:lpstr>
      <vt:lpstr>Internal moment arms and mechanical leverage</vt:lpstr>
      <vt:lpstr>Segmental Based Approach</vt:lpstr>
      <vt:lpstr>Moment arm dictates motion in multiarticular muscles!</vt:lpstr>
      <vt:lpstr>Functional Motion Characteristics</vt:lpstr>
      <vt:lpstr>Comparison of MSK Anatomy Approaches</vt:lpstr>
      <vt:lpstr>So now, what is the action of the hamstring? How about the quad?  … Let’s discuss!</vt:lpstr>
      <vt:lpstr>Comparison: Joint Based vs Segmental Approach </vt:lpstr>
      <vt:lpstr>Stabilizing Force vs Counter Force </vt:lpstr>
      <vt:lpstr>At the knee during sit-to-stand…</vt:lpstr>
      <vt:lpstr>At the hip during sit-to-stand…</vt:lpstr>
      <vt:lpstr>Why do we care?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Muscle Function A Segmental Approach</dc:title>
  <cp:revision>3</cp:revision>
  <dcterms:modified xsi:type="dcterms:W3CDTF">2026-06-19T17:48:31Z</dcterms:modified>
</cp:coreProperties>
</file>