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Nunito" pitchFamily="2" charset="0"/>
      <p:regular r:id="rId45"/>
      <p:bold r:id="rId46"/>
      <p:italic r:id="rId47"/>
      <p:boldItalic r:id="rId48"/>
    </p:embeddedFont>
    <p:embeddedFont>
      <p:font typeface="Proxima Nova" panose="020B0604020202020204" charset="0"/>
      <p:regular r:id="rId49"/>
      <p:bold r:id="rId50"/>
      <p:italic r:id="rId51"/>
      <p:boldItalic r:id="rId52"/>
    </p:embeddedFont>
    <p:embeddedFont>
      <p:font typeface="Proxima Nova Semibold" panose="020B0604020202020204" charset="0"/>
      <p:regular r:id="rId53"/>
      <p:bold r:id="rId54"/>
      <p:boldItalic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iycW4c6XIl7O5ioyGE4EV/dQX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CCD51-C6EE-C157-1833-CB3FFD8FA085}" v="197" dt="2025-08-12T14:01:13.369"/>
    <p1510:client id="{E722C7E5-1319-E6DF-8B65-26EF6B86B695}" v="98" dt="2025-08-11T20:49:12.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Williams" userId="S::cwilliams@fcapotential.org::177f79e0-afaf-496f-8eb9-494e8be1e0b0" providerId="AD" clId="Web-{5F39C089-4BE3-A5A9-FCBF-BF030DFF79A3}"/>
    <pc:docChg chg="modSld">
      <pc:chgData name="Caroline Williams" userId="S::cwilliams@fcapotential.org::177f79e0-afaf-496f-8eb9-494e8be1e0b0" providerId="AD" clId="Web-{5F39C089-4BE3-A5A9-FCBF-BF030DFF79A3}" dt="2024-09-05T15:52:46.282" v="834"/>
      <pc:docMkLst>
        <pc:docMk/>
      </pc:docMkLst>
      <pc:sldChg chg="modNotes">
        <pc:chgData name="Caroline Williams" userId="S::cwilliams@fcapotential.org::177f79e0-afaf-496f-8eb9-494e8be1e0b0" providerId="AD" clId="Web-{5F39C089-4BE3-A5A9-FCBF-BF030DFF79A3}" dt="2024-09-05T15:26:48.254" v="426"/>
        <pc:sldMkLst>
          <pc:docMk/>
          <pc:sldMk cId="0" sldId="262"/>
        </pc:sldMkLst>
      </pc:sldChg>
      <pc:sldChg chg="modNotes">
        <pc:chgData name="Caroline Williams" userId="S::cwilliams@fcapotential.org::177f79e0-afaf-496f-8eb9-494e8be1e0b0" providerId="AD" clId="Web-{5F39C089-4BE3-A5A9-FCBF-BF030DFF79A3}" dt="2024-09-05T15:26:16.456" v="403"/>
        <pc:sldMkLst>
          <pc:docMk/>
          <pc:sldMk cId="0" sldId="265"/>
        </pc:sldMkLst>
      </pc:sldChg>
      <pc:sldChg chg="modSp">
        <pc:chgData name="Caroline Williams" userId="S::cwilliams@fcapotential.org::177f79e0-afaf-496f-8eb9-494e8be1e0b0" providerId="AD" clId="Web-{5F39C089-4BE3-A5A9-FCBF-BF030DFF79A3}" dt="2024-09-05T15:25:34.876" v="398" actId="20577"/>
        <pc:sldMkLst>
          <pc:docMk/>
          <pc:sldMk cId="0" sldId="267"/>
        </pc:sldMkLst>
      </pc:sldChg>
      <pc:sldChg chg="modNotes">
        <pc:chgData name="Caroline Williams" userId="S::cwilliams@fcapotential.org::177f79e0-afaf-496f-8eb9-494e8be1e0b0" providerId="AD" clId="Web-{5F39C089-4BE3-A5A9-FCBF-BF030DFF79A3}" dt="2024-09-05T15:29:19.744" v="447"/>
        <pc:sldMkLst>
          <pc:docMk/>
          <pc:sldMk cId="0" sldId="270"/>
        </pc:sldMkLst>
      </pc:sldChg>
      <pc:sldChg chg="modNotes">
        <pc:chgData name="Caroline Williams" userId="S::cwilliams@fcapotential.org::177f79e0-afaf-496f-8eb9-494e8be1e0b0" providerId="AD" clId="Web-{5F39C089-4BE3-A5A9-FCBF-BF030DFF79A3}" dt="2024-09-05T15:31:05.029" v="460"/>
        <pc:sldMkLst>
          <pc:docMk/>
          <pc:sldMk cId="0" sldId="271"/>
        </pc:sldMkLst>
      </pc:sldChg>
      <pc:sldChg chg="modNotes">
        <pc:chgData name="Caroline Williams" userId="S::cwilliams@fcapotential.org::177f79e0-afaf-496f-8eb9-494e8be1e0b0" providerId="AD" clId="Web-{5F39C089-4BE3-A5A9-FCBF-BF030DFF79A3}" dt="2024-09-05T15:06:44.537" v="204"/>
        <pc:sldMkLst>
          <pc:docMk/>
          <pc:sldMk cId="0" sldId="272"/>
        </pc:sldMkLst>
      </pc:sldChg>
      <pc:sldChg chg="modNotes">
        <pc:chgData name="Caroline Williams" userId="S::cwilliams@fcapotential.org::177f79e0-afaf-496f-8eb9-494e8be1e0b0" providerId="AD" clId="Web-{5F39C089-4BE3-A5A9-FCBF-BF030DFF79A3}" dt="2024-09-05T15:36:38.839" v="476"/>
        <pc:sldMkLst>
          <pc:docMk/>
          <pc:sldMk cId="0" sldId="274"/>
        </pc:sldMkLst>
      </pc:sldChg>
      <pc:sldChg chg="modSp modNotes">
        <pc:chgData name="Caroline Williams" userId="S::cwilliams@fcapotential.org::177f79e0-afaf-496f-8eb9-494e8be1e0b0" providerId="AD" clId="Web-{5F39C089-4BE3-A5A9-FCBF-BF030DFF79A3}" dt="2024-09-05T15:40:20.253" v="493" actId="20577"/>
        <pc:sldMkLst>
          <pc:docMk/>
          <pc:sldMk cId="0" sldId="275"/>
        </pc:sldMkLst>
      </pc:sldChg>
      <pc:sldChg chg="modNotes">
        <pc:chgData name="Caroline Williams" userId="S::cwilliams@fcapotential.org::177f79e0-afaf-496f-8eb9-494e8be1e0b0" providerId="AD" clId="Web-{5F39C089-4BE3-A5A9-FCBF-BF030DFF79A3}" dt="2024-09-05T15:42:55.556" v="509"/>
        <pc:sldMkLst>
          <pc:docMk/>
          <pc:sldMk cId="0" sldId="278"/>
        </pc:sldMkLst>
      </pc:sldChg>
      <pc:sldChg chg="modNotes">
        <pc:chgData name="Caroline Williams" userId="S::cwilliams@fcapotential.org::177f79e0-afaf-496f-8eb9-494e8be1e0b0" providerId="AD" clId="Web-{5F39C089-4BE3-A5A9-FCBF-BF030DFF79A3}" dt="2024-09-05T15:18:32.673" v="382"/>
        <pc:sldMkLst>
          <pc:docMk/>
          <pc:sldMk cId="0" sldId="288"/>
        </pc:sldMkLst>
      </pc:sldChg>
      <pc:sldChg chg="modNotes">
        <pc:chgData name="Caroline Williams" userId="S::cwilliams@fcapotential.org::177f79e0-afaf-496f-8eb9-494e8be1e0b0" providerId="AD" clId="Web-{5F39C089-4BE3-A5A9-FCBF-BF030DFF79A3}" dt="2024-09-05T15:52:46.282" v="834"/>
        <pc:sldMkLst>
          <pc:docMk/>
          <pc:sldMk cId="0" sldId="293"/>
        </pc:sldMkLst>
      </pc:sldChg>
      <pc:sldChg chg="modNotes">
        <pc:chgData name="Caroline Williams" userId="S::cwilliams@fcapotential.org::177f79e0-afaf-496f-8eb9-494e8be1e0b0" providerId="AD" clId="Web-{5F39C089-4BE3-A5A9-FCBF-BF030DFF79A3}" dt="2024-09-05T15:52:08.827" v="789"/>
        <pc:sldMkLst>
          <pc:docMk/>
          <pc:sldMk cId="0" sldId="294"/>
        </pc:sldMkLst>
      </pc:sldChg>
    </pc:docChg>
  </pc:docChgLst>
  <pc:docChgLst>
    <pc:chgData name="Caroline Williams" userId="S::cwilliams@fcapotential.org::177f79e0-afaf-496f-8eb9-494e8be1e0b0" providerId="AD" clId="Web-{1CE3FB52-7A0E-5037-1290-A09DFD9D9727}"/>
    <pc:docChg chg="modSld">
      <pc:chgData name="Caroline Williams" userId="S::cwilliams@fcapotential.org::177f79e0-afaf-496f-8eb9-494e8be1e0b0" providerId="AD" clId="Web-{1CE3FB52-7A0E-5037-1290-A09DFD9D9727}" dt="2025-07-18T16:06:28.787" v="0" actId="1076"/>
      <pc:docMkLst>
        <pc:docMk/>
      </pc:docMkLst>
      <pc:sldChg chg="modSp">
        <pc:chgData name="Caroline Williams" userId="S::cwilliams@fcapotential.org::177f79e0-afaf-496f-8eb9-494e8be1e0b0" providerId="AD" clId="Web-{1CE3FB52-7A0E-5037-1290-A09DFD9D9727}" dt="2025-07-18T16:06:28.787" v="0" actId="1076"/>
        <pc:sldMkLst>
          <pc:docMk/>
          <pc:sldMk cId="0" sldId="275"/>
        </pc:sldMkLst>
        <pc:picChg chg="mod">
          <ac:chgData name="Caroline Williams" userId="S::cwilliams@fcapotential.org::177f79e0-afaf-496f-8eb9-494e8be1e0b0" providerId="AD" clId="Web-{1CE3FB52-7A0E-5037-1290-A09DFD9D9727}" dt="2025-07-18T16:06:28.787" v="0" actId="1076"/>
          <ac:picMkLst>
            <pc:docMk/>
            <pc:sldMk cId="0" sldId="275"/>
            <ac:picMk id="253" creationId="{00000000-0000-0000-0000-000000000000}"/>
          </ac:picMkLst>
        </pc:picChg>
      </pc:sldChg>
    </pc:docChg>
  </pc:docChgLst>
  <pc:docChgLst>
    <pc:chgData name="Keila Strick" userId="5a3d34a4-3611-4596-a9f9-c4988a203b8b" providerId="ADAL" clId="{437BA886-41F3-6844-8757-05DEAC23AC52}"/>
    <pc:docChg chg="undo custSel modSld">
      <pc:chgData name="Keila Strick" userId="5a3d34a4-3611-4596-a9f9-c4988a203b8b" providerId="ADAL" clId="{437BA886-41F3-6844-8757-05DEAC23AC52}" dt="2024-09-05T12:28:45.325" v="395" actId="1076"/>
      <pc:docMkLst>
        <pc:docMk/>
      </pc:docMkLst>
      <pc:sldChg chg="modNotesTx">
        <pc:chgData name="Keila Strick" userId="5a3d34a4-3611-4596-a9f9-c4988a203b8b" providerId="ADAL" clId="{437BA886-41F3-6844-8757-05DEAC23AC52}" dt="2024-09-05T12:24:03.859" v="393" actId="20577"/>
        <pc:sldMkLst>
          <pc:docMk/>
          <pc:sldMk cId="0" sldId="278"/>
        </pc:sldMkLst>
      </pc:sldChg>
      <pc:sldChg chg="modSp">
        <pc:chgData name="Keila Strick" userId="5a3d34a4-3611-4596-a9f9-c4988a203b8b" providerId="ADAL" clId="{437BA886-41F3-6844-8757-05DEAC23AC52}" dt="2024-09-05T12:28:45.325" v="395" actId="1076"/>
        <pc:sldMkLst>
          <pc:docMk/>
          <pc:sldMk cId="0" sldId="294"/>
        </pc:sldMkLst>
      </pc:sldChg>
    </pc:docChg>
  </pc:docChgLst>
  <pc:docChgLst>
    <pc:chgData name="yzr4mw@virginia.edu" userId="S::urn:spo:guest#yzr4mw@virginia.edu::" providerId="AD" clId="Web-{001CCD51-C6EE-C157-1833-CB3FFD8FA085}"/>
    <pc:docChg chg="modSld">
      <pc:chgData name="yzr4mw@virginia.edu" userId="S::urn:spo:guest#yzr4mw@virginia.edu::" providerId="AD" clId="Web-{001CCD51-C6EE-C157-1833-CB3FFD8FA085}" dt="2025-08-12T14:01:13.369" v="168" actId="1076"/>
      <pc:docMkLst>
        <pc:docMk/>
      </pc:docMkLst>
      <pc:sldChg chg="modSp">
        <pc:chgData name="yzr4mw@virginia.edu" userId="S::urn:spo:guest#yzr4mw@virginia.edu::" providerId="AD" clId="Web-{001CCD51-C6EE-C157-1833-CB3FFD8FA085}" dt="2025-08-12T12:38:39.956" v="27" actId="1076"/>
        <pc:sldMkLst>
          <pc:docMk/>
          <pc:sldMk cId="0" sldId="269"/>
        </pc:sldMkLst>
        <pc:spChg chg="mod">
          <ac:chgData name="yzr4mw@virginia.edu" userId="S::urn:spo:guest#yzr4mw@virginia.edu::" providerId="AD" clId="Web-{001CCD51-C6EE-C157-1833-CB3FFD8FA085}" dt="2025-08-12T12:38:39.956" v="27" actId="1076"/>
          <ac:spMkLst>
            <pc:docMk/>
            <pc:sldMk cId="0" sldId="269"/>
            <ac:spMk id="7" creationId="{0F76E189-4B9B-6A81-2FDB-A92D146990AA}"/>
          </ac:spMkLst>
        </pc:spChg>
      </pc:sldChg>
      <pc:sldChg chg="modSp">
        <pc:chgData name="yzr4mw@virginia.edu" userId="S::urn:spo:guest#yzr4mw@virginia.edu::" providerId="AD" clId="Web-{001CCD51-C6EE-C157-1833-CB3FFD8FA085}" dt="2025-08-12T12:38:19.065" v="24" actId="20577"/>
        <pc:sldMkLst>
          <pc:docMk/>
          <pc:sldMk cId="0" sldId="270"/>
        </pc:sldMkLst>
        <pc:spChg chg="mod">
          <ac:chgData name="yzr4mw@virginia.edu" userId="S::urn:spo:guest#yzr4mw@virginia.edu::" providerId="AD" clId="Web-{001CCD51-C6EE-C157-1833-CB3FFD8FA085}" dt="2025-08-12T12:38:19.065" v="24" actId="20577"/>
          <ac:spMkLst>
            <pc:docMk/>
            <pc:sldMk cId="0" sldId="270"/>
            <ac:spMk id="2" creationId="{A127AB99-54DF-D9DC-EF7A-0836EB452931}"/>
          </ac:spMkLst>
        </pc:spChg>
      </pc:sldChg>
      <pc:sldChg chg="addSp modSp">
        <pc:chgData name="yzr4mw@virginia.edu" userId="S::urn:spo:guest#yzr4mw@virginia.edu::" providerId="AD" clId="Web-{001CCD51-C6EE-C157-1833-CB3FFD8FA085}" dt="2025-08-12T12:38:08.861" v="22" actId="20577"/>
        <pc:sldMkLst>
          <pc:docMk/>
          <pc:sldMk cId="0" sldId="272"/>
        </pc:sldMkLst>
        <pc:spChg chg="add mod">
          <ac:chgData name="yzr4mw@virginia.edu" userId="S::urn:spo:guest#yzr4mw@virginia.edu::" providerId="AD" clId="Web-{001CCD51-C6EE-C157-1833-CB3FFD8FA085}" dt="2025-08-12T12:38:08.861" v="22" actId="20577"/>
          <ac:spMkLst>
            <pc:docMk/>
            <pc:sldMk cId="0" sldId="272"/>
            <ac:spMk id="2" creationId="{E91CE40C-5A98-AF10-B274-2E0E033E9FFD}"/>
          </ac:spMkLst>
        </pc:spChg>
      </pc:sldChg>
      <pc:sldChg chg="addSp modSp">
        <pc:chgData name="yzr4mw@virginia.edu" userId="S::urn:spo:guest#yzr4mw@virginia.edu::" providerId="AD" clId="Web-{001CCD51-C6EE-C157-1833-CB3FFD8FA085}" dt="2025-08-12T12:43:31.481" v="48" actId="1076"/>
        <pc:sldMkLst>
          <pc:docMk/>
          <pc:sldMk cId="0" sldId="274"/>
        </pc:sldMkLst>
        <pc:spChg chg="add mod">
          <ac:chgData name="yzr4mw@virginia.edu" userId="S::urn:spo:guest#yzr4mw@virginia.edu::" providerId="AD" clId="Web-{001CCD51-C6EE-C157-1833-CB3FFD8FA085}" dt="2025-08-12T12:43:31.481" v="48" actId="1076"/>
          <ac:spMkLst>
            <pc:docMk/>
            <pc:sldMk cId="0" sldId="274"/>
            <ac:spMk id="2" creationId="{53452DEA-603B-C896-CF08-417E6E9B32E0}"/>
          </ac:spMkLst>
        </pc:spChg>
        <pc:spChg chg="mod">
          <ac:chgData name="yzr4mw@virginia.edu" userId="S::urn:spo:guest#yzr4mw@virginia.edu::" providerId="AD" clId="Web-{001CCD51-C6EE-C157-1833-CB3FFD8FA085}" dt="2025-08-12T12:42:46.496" v="39" actId="1076"/>
          <ac:spMkLst>
            <pc:docMk/>
            <pc:sldMk cId="0" sldId="274"/>
            <ac:spMk id="244" creationId="{00000000-0000-0000-0000-000000000000}"/>
          </ac:spMkLst>
        </pc:spChg>
        <pc:spChg chg="mod">
          <ac:chgData name="yzr4mw@virginia.edu" userId="S::urn:spo:guest#yzr4mw@virginia.edu::" providerId="AD" clId="Web-{001CCD51-C6EE-C157-1833-CB3FFD8FA085}" dt="2025-08-12T12:42:43.621" v="38" actId="1076"/>
          <ac:spMkLst>
            <pc:docMk/>
            <pc:sldMk cId="0" sldId="274"/>
            <ac:spMk id="245" creationId="{00000000-0000-0000-0000-000000000000}"/>
          </ac:spMkLst>
        </pc:spChg>
        <pc:spChg chg="mod">
          <ac:chgData name="yzr4mw@virginia.edu" userId="S::urn:spo:guest#yzr4mw@virginia.edu::" providerId="AD" clId="Web-{001CCD51-C6EE-C157-1833-CB3FFD8FA085}" dt="2025-08-12T12:42:52.902" v="40" actId="1076"/>
          <ac:spMkLst>
            <pc:docMk/>
            <pc:sldMk cId="0" sldId="274"/>
            <ac:spMk id="246" creationId="{00000000-0000-0000-0000-000000000000}"/>
          </ac:spMkLst>
        </pc:spChg>
        <pc:picChg chg="mod">
          <ac:chgData name="yzr4mw@virginia.edu" userId="S::urn:spo:guest#yzr4mw@virginia.edu::" providerId="AD" clId="Web-{001CCD51-C6EE-C157-1833-CB3FFD8FA085}" dt="2025-08-12T12:42:12.838" v="28" actId="14100"/>
          <ac:picMkLst>
            <pc:docMk/>
            <pc:sldMk cId="0" sldId="274"/>
            <ac:picMk id="242" creationId="{00000000-0000-0000-0000-000000000000}"/>
          </ac:picMkLst>
        </pc:picChg>
        <pc:picChg chg="mod">
          <ac:chgData name="yzr4mw@virginia.edu" userId="S::urn:spo:guest#yzr4mw@virginia.edu::" providerId="AD" clId="Web-{001CCD51-C6EE-C157-1833-CB3FFD8FA085}" dt="2025-08-12T12:42:59.261" v="41" actId="1076"/>
          <ac:picMkLst>
            <pc:docMk/>
            <pc:sldMk cId="0" sldId="274"/>
            <ac:picMk id="243" creationId="{00000000-0000-0000-0000-000000000000}"/>
          </ac:picMkLst>
        </pc:picChg>
      </pc:sldChg>
      <pc:sldChg chg="addSp delSp modSp">
        <pc:chgData name="yzr4mw@virginia.edu" userId="S::urn:spo:guest#yzr4mw@virginia.edu::" providerId="AD" clId="Web-{001CCD51-C6EE-C157-1833-CB3FFD8FA085}" dt="2025-08-12T13:01:27.459" v="76" actId="1076"/>
        <pc:sldMkLst>
          <pc:docMk/>
          <pc:sldMk cId="0" sldId="276"/>
        </pc:sldMkLst>
        <pc:spChg chg="add del mod">
          <ac:chgData name="yzr4mw@virginia.edu" userId="S::urn:spo:guest#yzr4mw@virginia.edu::" providerId="AD" clId="Web-{001CCD51-C6EE-C157-1833-CB3FFD8FA085}" dt="2025-08-12T12:58:07.454" v="51"/>
          <ac:spMkLst>
            <pc:docMk/>
            <pc:sldMk cId="0" sldId="276"/>
            <ac:spMk id="2" creationId="{7E1CC47B-24A2-FB8A-7BC4-FB731BBDD530}"/>
          </ac:spMkLst>
        </pc:spChg>
        <pc:spChg chg="add mod">
          <ac:chgData name="yzr4mw@virginia.edu" userId="S::urn:spo:guest#yzr4mw@virginia.edu::" providerId="AD" clId="Web-{001CCD51-C6EE-C157-1833-CB3FFD8FA085}" dt="2025-08-12T12:58:45.049" v="63" actId="1076"/>
          <ac:spMkLst>
            <pc:docMk/>
            <pc:sldMk cId="0" sldId="276"/>
            <ac:spMk id="3" creationId="{D1B44C87-538B-53EA-41AE-75CCE5382685}"/>
          </ac:spMkLst>
        </pc:spChg>
        <pc:spChg chg="add mod">
          <ac:chgData name="yzr4mw@virginia.edu" userId="S::urn:spo:guest#yzr4mw@virginia.edu::" providerId="AD" clId="Web-{001CCD51-C6EE-C157-1833-CB3FFD8FA085}" dt="2025-08-12T13:01:27.459" v="76" actId="1076"/>
          <ac:spMkLst>
            <pc:docMk/>
            <pc:sldMk cId="0" sldId="276"/>
            <ac:spMk id="4" creationId="{AEFCBBAA-627B-C8B1-83BB-6A8FFC614B3A}"/>
          </ac:spMkLst>
        </pc:spChg>
      </pc:sldChg>
      <pc:sldChg chg="addSp modSp">
        <pc:chgData name="yzr4mw@virginia.edu" userId="S::urn:spo:guest#yzr4mw@virginia.edu::" providerId="AD" clId="Web-{001CCD51-C6EE-C157-1833-CB3FFD8FA085}" dt="2025-08-12T13:04:16.432" v="87" actId="1076"/>
        <pc:sldMkLst>
          <pc:docMk/>
          <pc:sldMk cId="0" sldId="277"/>
        </pc:sldMkLst>
        <pc:spChg chg="add mod">
          <ac:chgData name="yzr4mw@virginia.edu" userId="S::urn:spo:guest#yzr4mw@virginia.edu::" providerId="AD" clId="Web-{001CCD51-C6EE-C157-1833-CB3FFD8FA085}" dt="2025-08-12T13:04:16.432" v="87" actId="1076"/>
          <ac:spMkLst>
            <pc:docMk/>
            <pc:sldMk cId="0" sldId="277"/>
            <ac:spMk id="2" creationId="{F6BFB8E5-2591-FCD8-EF92-E3AA80ABA642}"/>
          </ac:spMkLst>
        </pc:spChg>
        <pc:picChg chg="mod">
          <ac:chgData name="yzr4mw@virginia.edu" userId="S::urn:spo:guest#yzr4mw@virginia.edu::" providerId="AD" clId="Web-{001CCD51-C6EE-C157-1833-CB3FFD8FA085}" dt="2025-08-12T13:03:50.072" v="77" actId="1076"/>
          <ac:picMkLst>
            <pc:docMk/>
            <pc:sldMk cId="0" sldId="277"/>
            <ac:picMk id="268" creationId="{00000000-0000-0000-0000-000000000000}"/>
          </ac:picMkLst>
        </pc:picChg>
      </pc:sldChg>
      <pc:sldChg chg="addSp modSp">
        <pc:chgData name="yzr4mw@virginia.edu" userId="S::urn:spo:guest#yzr4mw@virginia.edu::" providerId="AD" clId="Web-{001CCD51-C6EE-C157-1833-CB3FFD8FA085}" dt="2025-08-12T13:07:30.295" v="102" actId="1076"/>
        <pc:sldMkLst>
          <pc:docMk/>
          <pc:sldMk cId="0" sldId="282"/>
        </pc:sldMkLst>
        <pc:spChg chg="add mod">
          <ac:chgData name="yzr4mw@virginia.edu" userId="S::urn:spo:guest#yzr4mw@virginia.edu::" providerId="AD" clId="Web-{001CCD51-C6EE-C157-1833-CB3FFD8FA085}" dt="2025-08-12T13:07:30.295" v="102" actId="1076"/>
          <ac:spMkLst>
            <pc:docMk/>
            <pc:sldMk cId="0" sldId="282"/>
            <ac:spMk id="2" creationId="{BC6C5831-80E2-B717-3EF2-E4703147439D}"/>
          </ac:spMkLst>
        </pc:spChg>
      </pc:sldChg>
      <pc:sldChg chg="addSp modSp">
        <pc:chgData name="yzr4mw@virginia.edu" userId="S::urn:spo:guest#yzr4mw@virginia.edu::" providerId="AD" clId="Web-{001CCD51-C6EE-C157-1833-CB3FFD8FA085}" dt="2025-08-12T13:14:27.071" v="116" actId="1076"/>
        <pc:sldMkLst>
          <pc:docMk/>
          <pc:sldMk cId="0" sldId="283"/>
        </pc:sldMkLst>
        <pc:spChg chg="add mod">
          <ac:chgData name="yzr4mw@virginia.edu" userId="S::urn:spo:guest#yzr4mw@virginia.edu::" providerId="AD" clId="Web-{001CCD51-C6EE-C157-1833-CB3FFD8FA085}" dt="2025-08-12T13:14:18.102" v="115" actId="14100"/>
          <ac:spMkLst>
            <pc:docMk/>
            <pc:sldMk cId="0" sldId="283"/>
            <ac:spMk id="2" creationId="{FD1AD0D3-4AA0-1931-B014-EB5B4A247F6B}"/>
          </ac:spMkLst>
        </pc:spChg>
        <pc:spChg chg="mod">
          <ac:chgData name="yzr4mw@virginia.edu" userId="S::urn:spo:guest#yzr4mw@virginia.edu::" providerId="AD" clId="Web-{001CCD51-C6EE-C157-1833-CB3FFD8FA085}" dt="2025-08-12T13:13:28.632" v="103" actId="1076"/>
          <ac:spMkLst>
            <pc:docMk/>
            <pc:sldMk cId="0" sldId="283"/>
            <ac:spMk id="306" creationId="{00000000-0000-0000-0000-000000000000}"/>
          </ac:spMkLst>
        </pc:spChg>
        <pc:picChg chg="mod">
          <ac:chgData name="yzr4mw@virginia.edu" userId="S::urn:spo:guest#yzr4mw@virginia.edu::" providerId="AD" clId="Web-{001CCD51-C6EE-C157-1833-CB3FFD8FA085}" dt="2025-08-12T13:14:27.071" v="116" actId="1076"/>
          <ac:picMkLst>
            <pc:docMk/>
            <pc:sldMk cId="0" sldId="283"/>
            <ac:picMk id="307" creationId="{00000000-0000-0000-0000-000000000000}"/>
          </ac:picMkLst>
        </pc:picChg>
      </pc:sldChg>
      <pc:sldChg chg="addSp delSp modSp">
        <pc:chgData name="yzr4mw@virginia.edu" userId="S::urn:spo:guest#yzr4mw@virginia.edu::" providerId="AD" clId="Web-{001CCD51-C6EE-C157-1833-CB3FFD8FA085}" dt="2025-08-12T13:28:11.464" v="124" actId="1076"/>
        <pc:sldMkLst>
          <pc:docMk/>
          <pc:sldMk cId="0" sldId="284"/>
        </pc:sldMkLst>
        <pc:spChg chg="add del">
          <ac:chgData name="yzr4mw@virginia.edu" userId="S::urn:spo:guest#yzr4mw@virginia.edu::" providerId="AD" clId="Web-{001CCD51-C6EE-C157-1833-CB3FFD8FA085}" dt="2025-08-12T13:27:57.792" v="118"/>
          <ac:spMkLst>
            <pc:docMk/>
            <pc:sldMk cId="0" sldId="284"/>
            <ac:spMk id="2" creationId="{7888CF6E-3613-C3A9-8248-4611B18687A8}"/>
          </ac:spMkLst>
        </pc:spChg>
        <pc:spChg chg="add mod">
          <ac:chgData name="yzr4mw@virginia.edu" userId="S::urn:spo:guest#yzr4mw@virginia.edu::" providerId="AD" clId="Web-{001CCD51-C6EE-C157-1833-CB3FFD8FA085}" dt="2025-08-12T13:28:11.464" v="124" actId="1076"/>
          <ac:spMkLst>
            <pc:docMk/>
            <pc:sldMk cId="0" sldId="284"/>
            <ac:spMk id="3" creationId="{BB960D12-9FBC-F761-A54C-671FDDF5C82D}"/>
          </ac:spMkLst>
        </pc:spChg>
      </pc:sldChg>
      <pc:sldChg chg="addSp modSp">
        <pc:chgData name="yzr4mw@virginia.edu" userId="S::urn:spo:guest#yzr4mw@virginia.edu::" providerId="AD" clId="Web-{001CCD51-C6EE-C157-1833-CB3FFD8FA085}" dt="2025-08-12T13:48:31.387" v="147" actId="1076"/>
        <pc:sldMkLst>
          <pc:docMk/>
          <pc:sldMk cId="0" sldId="285"/>
        </pc:sldMkLst>
        <pc:spChg chg="add mod">
          <ac:chgData name="yzr4mw@virginia.edu" userId="S::urn:spo:guest#yzr4mw@virginia.edu::" providerId="AD" clId="Web-{001CCD51-C6EE-C157-1833-CB3FFD8FA085}" dt="2025-08-12T13:48:31.387" v="147" actId="1076"/>
          <ac:spMkLst>
            <pc:docMk/>
            <pc:sldMk cId="0" sldId="285"/>
            <ac:spMk id="2" creationId="{A1518C71-3E8E-E948-73E8-726E937616E9}"/>
          </ac:spMkLst>
        </pc:spChg>
        <pc:spChg chg="mod">
          <ac:chgData name="yzr4mw@virginia.edu" userId="S::urn:spo:guest#yzr4mw@virginia.edu::" providerId="AD" clId="Web-{001CCD51-C6EE-C157-1833-CB3FFD8FA085}" dt="2025-08-12T13:47:14.448" v="126" actId="1076"/>
          <ac:spMkLst>
            <pc:docMk/>
            <pc:sldMk cId="0" sldId="285"/>
            <ac:spMk id="327" creationId="{00000000-0000-0000-0000-000000000000}"/>
          </ac:spMkLst>
        </pc:spChg>
        <pc:spChg chg="mod">
          <ac:chgData name="yzr4mw@virginia.edu" userId="S::urn:spo:guest#yzr4mw@virginia.edu::" providerId="AD" clId="Web-{001CCD51-C6EE-C157-1833-CB3FFD8FA085}" dt="2025-08-12T13:47:40.198" v="132" actId="1076"/>
          <ac:spMkLst>
            <pc:docMk/>
            <pc:sldMk cId="0" sldId="285"/>
            <ac:spMk id="329" creationId="{00000000-0000-0000-0000-000000000000}"/>
          </ac:spMkLst>
        </pc:spChg>
        <pc:spChg chg="mod">
          <ac:chgData name="yzr4mw@virginia.edu" userId="S::urn:spo:guest#yzr4mw@virginia.edu::" providerId="AD" clId="Web-{001CCD51-C6EE-C157-1833-CB3FFD8FA085}" dt="2025-08-12T13:47:32.792" v="130" actId="1076"/>
          <ac:spMkLst>
            <pc:docMk/>
            <pc:sldMk cId="0" sldId="285"/>
            <ac:spMk id="330" creationId="{00000000-0000-0000-0000-000000000000}"/>
          </ac:spMkLst>
        </pc:spChg>
        <pc:spChg chg="mod">
          <ac:chgData name="yzr4mw@virginia.edu" userId="S::urn:spo:guest#yzr4mw@virginia.edu::" providerId="AD" clId="Web-{001CCD51-C6EE-C157-1833-CB3FFD8FA085}" dt="2025-08-12T13:47:22.542" v="128" actId="1076"/>
          <ac:spMkLst>
            <pc:docMk/>
            <pc:sldMk cId="0" sldId="285"/>
            <ac:spMk id="331" creationId="{00000000-0000-0000-0000-000000000000}"/>
          </ac:spMkLst>
        </pc:spChg>
        <pc:picChg chg="mod">
          <ac:chgData name="yzr4mw@virginia.edu" userId="S::urn:spo:guest#yzr4mw@virginia.edu::" providerId="AD" clId="Web-{001CCD51-C6EE-C157-1833-CB3FFD8FA085}" dt="2025-08-12T13:47:09.995" v="125" actId="1076"/>
          <ac:picMkLst>
            <pc:docMk/>
            <pc:sldMk cId="0" sldId="285"/>
            <ac:picMk id="319" creationId="{00000000-0000-0000-0000-000000000000}"/>
          </ac:picMkLst>
        </pc:picChg>
        <pc:picChg chg="mod">
          <ac:chgData name="yzr4mw@virginia.edu" userId="S::urn:spo:guest#yzr4mw@virginia.edu::" providerId="AD" clId="Web-{001CCD51-C6EE-C157-1833-CB3FFD8FA085}" dt="2025-08-12T13:47:28.917" v="129" actId="1076"/>
          <ac:picMkLst>
            <pc:docMk/>
            <pc:sldMk cId="0" sldId="285"/>
            <ac:picMk id="320" creationId="{00000000-0000-0000-0000-000000000000}"/>
          </ac:picMkLst>
        </pc:picChg>
        <pc:picChg chg="mod">
          <ac:chgData name="yzr4mw@virginia.edu" userId="S::urn:spo:guest#yzr4mw@virginia.edu::" providerId="AD" clId="Web-{001CCD51-C6EE-C157-1833-CB3FFD8FA085}" dt="2025-08-12T13:47:18.276" v="127" actId="1076"/>
          <ac:picMkLst>
            <pc:docMk/>
            <pc:sldMk cId="0" sldId="285"/>
            <ac:picMk id="322" creationId="{00000000-0000-0000-0000-000000000000}"/>
          </ac:picMkLst>
        </pc:picChg>
        <pc:picChg chg="mod">
          <ac:chgData name="yzr4mw@virginia.edu" userId="S::urn:spo:guest#yzr4mw@virginia.edu::" providerId="AD" clId="Web-{001CCD51-C6EE-C157-1833-CB3FFD8FA085}" dt="2025-08-12T13:47:37.261" v="131" actId="1076"/>
          <ac:picMkLst>
            <pc:docMk/>
            <pc:sldMk cId="0" sldId="285"/>
            <ac:picMk id="323" creationId="{00000000-0000-0000-0000-000000000000}"/>
          </ac:picMkLst>
        </pc:picChg>
      </pc:sldChg>
      <pc:sldChg chg="addSp modSp">
        <pc:chgData name="yzr4mw@virginia.edu" userId="S::urn:spo:guest#yzr4mw@virginia.edu::" providerId="AD" clId="Web-{001CCD51-C6EE-C157-1833-CB3FFD8FA085}" dt="2025-08-12T14:01:13.369" v="168" actId="1076"/>
        <pc:sldMkLst>
          <pc:docMk/>
          <pc:sldMk cId="0" sldId="295"/>
        </pc:sldMkLst>
        <pc:spChg chg="add mod">
          <ac:chgData name="yzr4mw@virginia.edu" userId="S::urn:spo:guest#yzr4mw@virginia.edu::" providerId="AD" clId="Web-{001CCD51-C6EE-C157-1833-CB3FFD8FA085}" dt="2025-08-12T14:01:13.369" v="168" actId="1076"/>
          <ac:spMkLst>
            <pc:docMk/>
            <pc:sldMk cId="0" sldId="295"/>
            <ac:spMk id="2" creationId="{F6E3F786-A50B-5931-99C0-C86A6EC42A77}"/>
          </ac:spMkLst>
        </pc:spChg>
        <pc:picChg chg="mod">
          <ac:chgData name="yzr4mw@virginia.edu" userId="S::urn:spo:guest#yzr4mw@virginia.edu::" providerId="AD" clId="Web-{001CCD51-C6EE-C157-1833-CB3FFD8FA085}" dt="2025-08-12T14:00:52.103" v="165" actId="1076"/>
          <ac:picMkLst>
            <pc:docMk/>
            <pc:sldMk cId="0" sldId="295"/>
            <ac:picMk id="404" creationId="{00000000-0000-0000-0000-000000000000}"/>
          </ac:picMkLst>
        </pc:picChg>
      </pc:sldChg>
    </pc:docChg>
  </pc:docChgLst>
  <pc:docChgLst>
    <pc:chgData name="yzr4mw@virginia.edu" userId="S::urn:spo:guest#yzr4mw@virginia.edu::" providerId="AD" clId="Web-{E722C7E5-1319-E6DF-8B65-26EF6B86B695}"/>
    <pc:docChg chg="modSld">
      <pc:chgData name="yzr4mw@virginia.edu" userId="S::urn:spo:guest#yzr4mw@virginia.edu::" providerId="AD" clId="Web-{E722C7E5-1319-E6DF-8B65-26EF6B86B695}" dt="2025-08-11T20:49:12.297" v="79" actId="14100"/>
      <pc:docMkLst>
        <pc:docMk/>
      </pc:docMkLst>
      <pc:sldChg chg="addSp delSp modSp">
        <pc:chgData name="yzr4mw@virginia.edu" userId="S::urn:spo:guest#yzr4mw@virginia.edu::" providerId="AD" clId="Web-{E722C7E5-1319-E6DF-8B65-26EF6B86B695}" dt="2025-08-11T15:13:00.209" v="53" actId="1076"/>
        <pc:sldMkLst>
          <pc:docMk/>
          <pc:sldMk cId="0" sldId="264"/>
        </pc:sldMkLst>
        <pc:spChg chg="add del">
          <ac:chgData name="yzr4mw@virginia.edu" userId="S::urn:spo:guest#yzr4mw@virginia.edu::" providerId="AD" clId="Web-{E722C7E5-1319-E6DF-8B65-26EF6B86B695}" dt="2025-08-11T15:11:03.489" v="34"/>
          <ac:spMkLst>
            <pc:docMk/>
            <pc:sldMk cId="0" sldId="264"/>
            <ac:spMk id="2" creationId="{812E4097-0DF9-F0B2-9A92-871FA951E786}"/>
          </ac:spMkLst>
        </pc:spChg>
        <pc:spChg chg="add mod">
          <ac:chgData name="yzr4mw@virginia.edu" userId="S::urn:spo:guest#yzr4mw@virginia.edu::" providerId="AD" clId="Web-{E722C7E5-1319-E6DF-8B65-26EF6B86B695}" dt="2025-08-11T15:13:00.209" v="53" actId="1076"/>
          <ac:spMkLst>
            <pc:docMk/>
            <pc:sldMk cId="0" sldId="264"/>
            <ac:spMk id="3" creationId="{F5EB1391-DF09-DF5B-EB3D-564F7073C137}"/>
          </ac:spMkLst>
        </pc:spChg>
      </pc:sldChg>
      <pc:sldChg chg="addSp delSp modSp">
        <pc:chgData name="yzr4mw@virginia.edu" userId="S::urn:spo:guest#yzr4mw@virginia.edu::" providerId="AD" clId="Web-{E722C7E5-1319-E6DF-8B65-26EF6B86B695}" dt="2025-08-11T15:10:26.082" v="32" actId="14100"/>
        <pc:sldMkLst>
          <pc:docMk/>
          <pc:sldMk cId="0" sldId="265"/>
        </pc:sldMkLst>
        <pc:spChg chg="add del">
          <ac:chgData name="yzr4mw@virginia.edu" userId="S::urn:spo:guest#yzr4mw@virginia.edu::" providerId="AD" clId="Web-{E722C7E5-1319-E6DF-8B65-26EF6B86B695}" dt="2025-08-11T14:53:02.818" v="18"/>
          <ac:spMkLst>
            <pc:docMk/>
            <pc:sldMk cId="0" sldId="265"/>
            <ac:spMk id="2" creationId="{93EFCDA1-0B83-AB77-A86C-31AE7E0AAEAD}"/>
          </ac:spMkLst>
        </pc:spChg>
        <pc:spChg chg="add mod">
          <ac:chgData name="yzr4mw@virginia.edu" userId="S::urn:spo:guest#yzr4mw@virginia.edu::" providerId="AD" clId="Web-{E722C7E5-1319-E6DF-8B65-26EF6B86B695}" dt="2025-08-11T15:10:26.082" v="32" actId="14100"/>
          <ac:spMkLst>
            <pc:docMk/>
            <pc:sldMk cId="0" sldId="265"/>
            <ac:spMk id="3" creationId="{6101C39C-8AD8-7002-FAB8-0112B37FCB0F}"/>
          </ac:spMkLst>
        </pc:spChg>
        <pc:spChg chg="mod">
          <ac:chgData name="yzr4mw@virginia.edu" userId="S::urn:spo:guest#yzr4mw@virginia.edu::" providerId="AD" clId="Web-{E722C7E5-1319-E6DF-8B65-26EF6B86B695}" dt="2025-08-11T14:52:46.255" v="16" actId="14100"/>
          <ac:spMkLst>
            <pc:docMk/>
            <pc:sldMk cId="0" sldId="265"/>
            <ac:spMk id="179" creationId="{00000000-0000-0000-0000-000000000000}"/>
          </ac:spMkLst>
        </pc:spChg>
      </pc:sldChg>
      <pc:sldChg chg="addSp delSp modSp">
        <pc:chgData name="yzr4mw@virginia.edu" userId="S::urn:spo:guest#yzr4mw@virginia.edu::" providerId="AD" clId="Web-{E722C7E5-1319-E6DF-8B65-26EF6B86B695}" dt="2025-08-11T20:18:57.653" v="72" actId="14100"/>
        <pc:sldMkLst>
          <pc:docMk/>
          <pc:sldMk cId="0" sldId="269"/>
        </pc:sldMkLst>
        <pc:spChg chg="add del">
          <ac:chgData name="yzr4mw@virginia.edu" userId="S::urn:spo:guest#yzr4mw@virginia.edu::" providerId="AD" clId="Web-{E722C7E5-1319-E6DF-8B65-26EF6B86B695}" dt="2025-08-11T20:17:15.699" v="55"/>
          <ac:spMkLst>
            <pc:docMk/>
            <pc:sldMk cId="0" sldId="269"/>
            <ac:spMk id="2" creationId="{5D19D8CD-4C44-2D2E-C888-F197EBE4F1C5}"/>
          </ac:spMkLst>
        </pc:spChg>
        <pc:spChg chg="add del">
          <ac:chgData name="yzr4mw@virginia.edu" userId="S::urn:spo:guest#yzr4mw@virginia.edu::" providerId="AD" clId="Web-{E722C7E5-1319-E6DF-8B65-26EF6B86B695}" dt="2025-08-11T20:18:00.981" v="59"/>
          <ac:spMkLst>
            <pc:docMk/>
            <pc:sldMk cId="0" sldId="269"/>
            <ac:spMk id="3" creationId="{2B665E70-2005-B053-8758-9F0B77F8375C}"/>
          </ac:spMkLst>
        </pc:spChg>
        <pc:spChg chg="add del">
          <ac:chgData name="yzr4mw@virginia.edu" userId="S::urn:spo:guest#yzr4mw@virginia.edu::" providerId="AD" clId="Web-{E722C7E5-1319-E6DF-8B65-26EF6B86B695}" dt="2025-08-11T20:18:05.340" v="61"/>
          <ac:spMkLst>
            <pc:docMk/>
            <pc:sldMk cId="0" sldId="269"/>
            <ac:spMk id="6" creationId="{34B4DBF0-2D68-8AB2-6E18-266642E5CDDB}"/>
          </ac:spMkLst>
        </pc:spChg>
        <pc:spChg chg="add mod">
          <ac:chgData name="yzr4mw@virginia.edu" userId="S::urn:spo:guest#yzr4mw@virginia.edu::" providerId="AD" clId="Web-{E722C7E5-1319-E6DF-8B65-26EF6B86B695}" dt="2025-08-11T20:18:57.653" v="72" actId="14100"/>
          <ac:spMkLst>
            <pc:docMk/>
            <pc:sldMk cId="0" sldId="269"/>
            <ac:spMk id="7" creationId="{0F76E189-4B9B-6A81-2FDB-A92D146990AA}"/>
          </ac:spMkLst>
        </pc:spChg>
        <pc:picChg chg="add del">
          <ac:chgData name="yzr4mw@virginia.edu" userId="S::urn:spo:guest#yzr4mw@virginia.edu::" providerId="AD" clId="Web-{E722C7E5-1319-E6DF-8B65-26EF6B86B695}" dt="2025-08-11T20:17:25.683" v="58"/>
          <ac:picMkLst>
            <pc:docMk/>
            <pc:sldMk cId="0" sldId="269"/>
            <ac:picMk id="5" creationId="{95718679-6B8F-E994-51AC-60D32CDB7E2A}"/>
          </ac:picMkLst>
        </pc:picChg>
      </pc:sldChg>
      <pc:sldChg chg="addSp modSp">
        <pc:chgData name="yzr4mw@virginia.edu" userId="S::urn:spo:guest#yzr4mw@virginia.edu::" providerId="AD" clId="Web-{E722C7E5-1319-E6DF-8B65-26EF6B86B695}" dt="2025-08-11T20:49:12.297" v="79" actId="14100"/>
        <pc:sldMkLst>
          <pc:docMk/>
          <pc:sldMk cId="0" sldId="270"/>
        </pc:sldMkLst>
        <pc:spChg chg="add mod">
          <ac:chgData name="yzr4mw@virginia.edu" userId="S::urn:spo:guest#yzr4mw@virginia.edu::" providerId="AD" clId="Web-{E722C7E5-1319-E6DF-8B65-26EF6B86B695}" dt="2025-08-11T20:49:12.297" v="79" actId="14100"/>
          <ac:spMkLst>
            <pc:docMk/>
            <pc:sldMk cId="0" sldId="270"/>
            <ac:spMk id="2" creationId="{A127AB99-54DF-D9DC-EF7A-0836EB4529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nbreakablestrengthco.com/2019/03/20/what-the-fk-is-a-moment-arm-and-what-does-it-have-to-do-with-my-train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498b5a41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f498b5a41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sz="1500" dirty="0">
                <a:solidFill>
                  <a:schemeClr val="dk1"/>
                </a:solidFill>
              </a:rPr>
              <a:t>The most common way musculoskeletal anatomy is taught to is from a joint perspective. </a:t>
            </a:r>
            <a:endParaRPr lang="en-US" sz="1500" dirty="0">
              <a:solidFill>
                <a:schemeClr val="dk1"/>
              </a:solidFill>
            </a:endParaRPr>
          </a:p>
          <a:p>
            <a:pPr marL="0" indent="0">
              <a:buNone/>
            </a:pPr>
            <a:endParaRPr lang="en" sz="1500" dirty="0">
              <a:solidFill>
                <a:schemeClr val="dk1"/>
              </a:solidFill>
            </a:endParaRPr>
          </a:p>
          <a:p>
            <a:pPr marL="0" indent="0">
              <a:buNone/>
            </a:pPr>
            <a:r>
              <a:rPr lang="en" sz="1500" dirty="0">
                <a:solidFill>
                  <a:schemeClr val="dk1"/>
                </a:solidFill>
              </a:rPr>
              <a:t>How we are traditionally taught muscle actions: A certain muscle (the agonist) generates force on a bone which in turn creates motion at a joint. The antagonist muscle on the other side of the bone is inhibited to allow this motion to occur. This perspective is joint focused and explains how muscles generally create motion in an open kinetic chain environment. This simplistic view does not explain what is happening in the lower extremities when it functions against closed kinetic chain forces or when muscles impact motion on bones they do not have direct attachment on.</a:t>
            </a:r>
            <a:endParaRPr lang="en-US" sz="15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dirty="0">
                <a:solidFill>
                  <a:schemeClr val="dk1"/>
                </a:solidFill>
              </a:rPr>
              <a:t>Synergist - wrist extensors are a synergist to the finger flexors - synergists can potentiate the effect of the prime movers - often use as a fixating or stabilizing force for the prime mover to work more effectively </a:t>
            </a:r>
            <a:endParaRPr sz="15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dirty="0">
                <a:solidFill>
                  <a:schemeClr val="dk1"/>
                </a:solidFill>
              </a:rPr>
              <a:t>Antagonist - further definition - antagonist either relaxes or cooperates with agonist - preventing unwanted effect and actually acting as a synergist </a:t>
            </a:r>
            <a:endParaRPr sz="15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f498b5a41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f498b5a41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1"/>
              </a:buClr>
              <a:buSzPts val="1100"/>
              <a:buFont typeface="Arial"/>
              <a:buNone/>
            </a:pPr>
            <a:r>
              <a:rPr lang="en" sz="1500">
                <a:solidFill>
                  <a:schemeClr val="dk1"/>
                </a:solidFill>
              </a:rPr>
              <a:t>In 1907 Lombard and abbott first published a paper that described the co contraction of the Quadriceps and hamstrings when rising from a squat position. This paradox went against the agonist/antagonist relationship of simply taught open chain isolated muscle action. So, for over 100 years we have realized that understanding functional lower extremity anatomy is not easy and even today is equivocal with regards to certain motions. In this class we will focus on  functional musculoskeletal anatomy especially of the lower extremity. Understanding functional motion of the lower extremities requires an understanding of a segmental motion.  </a:t>
            </a:r>
            <a:endParaRPr sz="1500">
              <a:solidFill>
                <a:schemeClr val="dk1"/>
              </a:solidFill>
            </a:endParaRPr>
          </a:p>
          <a:p>
            <a:pPr marL="0" lvl="0" indent="0" algn="l" rtl="0">
              <a:lnSpc>
                <a:spcPct val="100000"/>
              </a:lnSpc>
              <a:spcBef>
                <a:spcPts val="1200"/>
              </a:spcBef>
              <a:spcAft>
                <a:spcPts val="0"/>
              </a:spcAft>
              <a:buSzPts val="1100"/>
              <a:buNone/>
            </a:pPr>
            <a:endParaRPr sz="15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498b5a41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f498b5a41e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5d7de01de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f5d7de01de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a simple approach to muscle function. The classic joint based approach</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How we are classically taught MSK anatomy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5d7de01d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f5d7de01d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spcAft>
                <a:spcPts val="120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dirty="0"/>
              <a:t>It is important to know the types of joints in the body because they dictate the direction of motion of the segment.</a:t>
            </a:r>
          </a:p>
          <a:p>
            <a:pPr marL="0" indent="0">
              <a:buNone/>
            </a:pPr>
            <a:endParaRPr lang="en" sz="1500" dirty="0"/>
          </a:p>
          <a:p>
            <a:pPr marL="0" indent="0">
              <a:buNone/>
            </a:pPr>
            <a:r>
              <a:rPr lang="en-US" dirty="0"/>
              <a:t>Force (mass x acceleration – typically gravity)</a:t>
            </a:r>
            <a:endParaRPr lang="en" dirty="0"/>
          </a:p>
          <a:p>
            <a:pPr marL="0" indent="0">
              <a:buNone/>
            </a:pPr>
            <a:endParaRPr lang="en" sz="15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45df707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245df707c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sz="1500" dirty="0">
                <a:solidFill>
                  <a:srgbClr val="233A44"/>
                </a:solidFill>
                <a:latin typeface="Proxima Nova"/>
                <a:ea typeface="Proxima Nova"/>
                <a:cs typeface="Proxima Nova"/>
                <a:sym typeface="Proxima Nova"/>
              </a:rPr>
              <a:t>Tension/distraction: </a:t>
            </a:r>
            <a:r>
              <a:rPr lang="en" sz="1500" dirty="0">
                <a:solidFill>
                  <a:srgbClr val="001D35"/>
                </a:solidFill>
                <a:highlight>
                  <a:schemeClr val="lt1"/>
                </a:highlight>
                <a:latin typeface="Proxima Nova"/>
                <a:ea typeface="Proxima Nova"/>
                <a:cs typeface="Proxima Nova"/>
                <a:sym typeface="Proxima Nova"/>
              </a:rPr>
              <a:t>Pulls joint surfaces apart, increasing space and decreasing pressure between them. </a:t>
            </a:r>
            <a:endParaRPr sz="1500" dirty="0">
              <a:solidFill>
                <a:srgbClr val="001D35"/>
              </a:solidFill>
              <a:highlight>
                <a:schemeClr val="lt1"/>
              </a:highlight>
              <a:latin typeface="Proxima Nova"/>
              <a:ea typeface="Proxima Nova"/>
              <a:cs typeface="Proxima Nova"/>
              <a:sym typeface="Proxima Nova"/>
            </a:endParaRPr>
          </a:p>
          <a:p>
            <a:pPr marL="457200" lvl="0" indent="-323850" algn="l" rtl="0">
              <a:lnSpc>
                <a:spcPct val="115000"/>
              </a:lnSpc>
              <a:spcBef>
                <a:spcPts val="1200"/>
              </a:spcBef>
              <a:spcAft>
                <a:spcPts val="0"/>
              </a:spcAft>
              <a:buClr>
                <a:srgbClr val="001D35"/>
              </a:buClr>
              <a:buSzPts val="1500"/>
              <a:buFont typeface="Proxima Nova"/>
              <a:buChar char="●"/>
            </a:pPr>
            <a:r>
              <a:rPr lang="en" sz="1500" dirty="0">
                <a:solidFill>
                  <a:srgbClr val="001D35"/>
                </a:solidFill>
                <a:highlight>
                  <a:schemeClr val="lt1"/>
                </a:highlight>
                <a:latin typeface="Proxima Nova"/>
                <a:ea typeface="Proxima Nova"/>
                <a:cs typeface="Proxima Nova"/>
                <a:sym typeface="Proxima Nova"/>
              </a:rPr>
              <a:t>Why is this valuable clinically? In what cases might tension/distraction be indicated?</a:t>
            </a:r>
            <a:endParaRPr sz="1500" dirty="0">
              <a:solidFill>
                <a:srgbClr val="233A44"/>
              </a:solidFill>
              <a:latin typeface="Proxima Nova"/>
              <a:ea typeface="Proxima Nova"/>
              <a:cs typeface="Proxima Nova"/>
              <a:sym typeface="Proxima Nova"/>
            </a:endParaRPr>
          </a:p>
          <a:p>
            <a:pPr marL="0" lvl="0" indent="0" algn="l" rtl="0">
              <a:lnSpc>
                <a:spcPct val="115000"/>
              </a:lnSpc>
              <a:spcBef>
                <a:spcPts val="1200"/>
              </a:spcBef>
              <a:spcAft>
                <a:spcPts val="0"/>
              </a:spcAft>
              <a:buSzPts val="1100"/>
              <a:buNone/>
            </a:pPr>
            <a:r>
              <a:rPr lang="en" sz="1500" dirty="0">
                <a:solidFill>
                  <a:srgbClr val="233A44"/>
                </a:solidFill>
                <a:latin typeface="Proxima Nova"/>
                <a:ea typeface="Proxima Nova"/>
                <a:cs typeface="Proxima Nova"/>
                <a:sym typeface="Proxima Nova"/>
              </a:rPr>
              <a:t>Compression/approximation: </a:t>
            </a:r>
            <a:r>
              <a:rPr lang="en" sz="1500" dirty="0">
                <a:solidFill>
                  <a:srgbClr val="001D35"/>
                </a:solidFill>
                <a:highlight>
                  <a:schemeClr val="lt1"/>
                </a:highlight>
                <a:latin typeface="Proxima Nova"/>
                <a:ea typeface="Proxima Nova"/>
                <a:cs typeface="Proxima Nova"/>
                <a:sym typeface="Proxima Nova"/>
              </a:rPr>
              <a:t>Squeezes joint surfaces together, increasing pressure and reducing space</a:t>
            </a:r>
            <a:endParaRPr sz="1500" dirty="0">
              <a:solidFill>
                <a:srgbClr val="001D35"/>
              </a:solidFill>
              <a:highlight>
                <a:schemeClr val="lt1"/>
              </a:highlight>
              <a:latin typeface="Proxima Nova"/>
              <a:ea typeface="Proxima Nova"/>
              <a:cs typeface="Proxima Nova"/>
              <a:sym typeface="Proxima Nova"/>
            </a:endParaRPr>
          </a:p>
          <a:p>
            <a:pPr indent="-323850">
              <a:lnSpc>
                <a:spcPct val="115000"/>
              </a:lnSpc>
              <a:spcBef>
                <a:spcPts val="1200"/>
              </a:spcBef>
              <a:buClr>
                <a:srgbClr val="001D35"/>
              </a:buClr>
              <a:buSzPts val="1500"/>
              <a:buFont typeface="Proxima Nova"/>
              <a:buChar char="●"/>
            </a:pPr>
            <a:r>
              <a:rPr lang="en" sz="1500" dirty="0">
                <a:solidFill>
                  <a:srgbClr val="001D35"/>
                </a:solidFill>
                <a:highlight>
                  <a:schemeClr val="lt1"/>
                </a:highlight>
                <a:latin typeface="Proxima Nova"/>
                <a:ea typeface="Proxima Nova"/>
                <a:cs typeface="Proxima Nova"/>
                <a:sym typeface="Proxima Nova"/>
              </a:rPr>
              <a:t>Why is this valuable clinically? In what cases might compression be indicated?</a:t>
            </a:r>
            <a:endParaRPr sz="1500" dirty="0">
              <a:solidFill>
                <a:srgbClr val="001D35"/>
              </a:solidFill>
              <a:highlight>
                <a:schemeClr val="lt1"/>
              </a:highlight>
              <a:latin typeface="Proxima Nova"/>
              <a:ea typeface="Proxima Nova"/>
              <a:cs typeface="Proxima Nova"/>
              <a:sym typeface="Proxima No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45df707c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2245df707cc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dirty="0">
                <a:solidFill>
                  <a:schemeClr val="dk1"/>
                </a:solidFill>
              </a:rPr>
              <a:t>Lever: requires moment arm and axis of rotation </a:t>
            </a:r>
            <a:endParaRPr sz="1500" dirty="0">
              <a:solidFill>
                <a:schemeClr val="dk1"/>
              </a:solidFill>
            </a:endParaRPr>
          </a:p>
          <a:p>
            <a:pPr marL="0" lvl="0" indent="0" algn="l" rtl="0">
              <a:lnSpc>
                <a:spcPct val="100000"/>
              </a:lnSpc>
              <a:spcBef>
                <a:spcPts val="0"/>
              </a:spcBef>
              <a:spcAft>
                <a:spcPts val="0"/>
              </a:spcAft>
              <a:buSzPts val="1100"/>
              <a:buNone/>
            </a:pPr>
            <a:r>
              <a:rPr lang="en" sz="1500" dirty="0">
                <a:solidFill>
                  <a:schemeClr val="dk1"/>
                </a:solidFill>
              </a:rPr>
              <a:t>Addition of force at lever arm around axis of rotation is called torque. </a:t>
            </a:r>
            <a:endParaRPr sz="1500" dirty="0">
              <a:solidFill>
                <a:schemeClr val="dk1"/>
              </a:solidFill>
            </a:endParaRPr>
          </a:p>
          <a:p>
            <a:pPr marL="0" indent="0">
              <a:buNone/>
            </a:pPr>
            <a:endParaRPr lang="en" sz="1500">
              <a:solidFill>
                <a:schemeClr val="dk1"/>
              </a:solidFill>
            </a:endParaRPr>
          </a:p>
          <a:p>
            <a:pPr marL="0" lvl="0" indent="0" algn="l" rtl="0">
              <a:lnSpc>
                <a:spcPct val="100000"/>
              </a:lnSpc>
              <a:spcBef>
                <a:spcPts val="0"/>
              </a:spcBef>
              <a:spcAft>
                <a:spcPts val="0"/>
              </a:spcAft>
              <a:buSzPts val="1100"/>
              <a:buNone/>
            </a:pPr>
            <a:r>
              <a:rPr lang="en" sz="1500" dirty="0">
                <a:solidFill>
                  <a:schemeClr val="dk1"/>
                </a:solidFill>
              </a:rPr>
              <a:t>Torque is measured by the movement around an AOR  when a force is applied to a moment arm. Therefore, in order to produce torque, there must be 3 components: AOR, force, and moment arm. Depending on where each component is relative to one another, defines which type of lever system. </a:t>
            </a:r>
            <a:endParaRPr sz="1500" dirty="0">
              <a:solidFill>
                <a:schemeClr val="dk1"/>
              </a:solidFill>
            </a:endParaRPr>
          </a:p>
          <a:p>
            <a:pPr marL="0" lvl="0" indent="0" algn="l" rtl="0">
              <a:lnSpc>
                <a:spcPct val="100000"/>
              </a:lnSpc>
              <a:spcBef>
                <a:spcPts val="0"/>
              </a:spcBef>
              <a:spcAft>
                <a:spcPts val="0"/>
              </a:spcAft>
              <a:buSzPts val="1100"/>
              <a:buNone/>
            </a:pPr>
            <a:endParaRPr sz="1500">
              <a:solidFill>
                <a:schemeClr val="dk1"/>
              </a:solidFill>
            </a:endParaRPr>
          </a:p>
          <a:p>
            <a:pPr marL="0" indent="0">
              <a:buNone/>
            </a:pPr>
            <a:r>
              <a:rPr lang="en" sz="1500" dirty="0"/>
              <a:t>In the human body, most of our muscle lever systems are at a mechanical disadvantage. This is due to the effort (internal) moment arm being shorter than the resistance (external) moment arm. This defines a third class lever. With a few exceptions, the majority of segment rotation in the body happens via third class leverage. </a:t>
            </a:r>
            <a:endParaRPr sz="1500"/>
          </a:p>
          <a:p>
            <a:pPr marL="0" lvl="0" indent="0" algn="l">
              <a:lnSpc>
                <a:spcPct val="100000"/>
              </a:lnSpc>
              <a:spcBef>
                <a:spcPts val="0"/>
              </a:spcBef>
              <a:spcAft>
                <a:spcPts val="0"/>
              </a:spcAft>
              <a:buNone/>
            </a:pPr>
            <a:endParaRPr lang="en-US" dirty="0"/>
          </a:p>
          <a:p>
            <a:pPr marL="0" indent="0">
              <a:buNone/>
            </a:pPr>
            <a:r>
              <a:rPr lang="en"/>
              <a:t>The different types of lever systems are demonstrated in the illustrations above. Second class and first lever – only one of each in the body (and only when stabilizing forces are applied). </a:t>
            </a:r>
            <a:endParaRPr lang="en-US" dirty="0"/>
          </a:p>
          <a:p>
            <a:pPr marL="0" indent="0">
              <a:buNone/>
            </a:pPr>
            <a:endParaRPr lang="en-US" dirty="0"/>
          </a:p>
          <a:p>
            <a:pPr marL="0" indent="0">
              <a:buNone/>
            </a:pPr>
            <a:endParaRPr lang="en" sz="1500" dirty="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indent="0">
              <a:buNone/>
            </a:pPr>
            <a:endParaRPr lang="en-US"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498b5a4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f498b5a4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726e5f3dd3f48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c726e5f3dd3f48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To progress or regress exercise we can manipulate external MA and/or external force; minimal change in internal MA (perpendicular distance from line of pull of muscle to joint axis)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t>In this example, we can more easily move the heavy boulder by increasing the length of the moment arm in which the force to move the boulder is applied. The first picture, very hard to move the boulder. </a:t>
            </a:r>
            <a:r>
              <a:rPr lang="en" sz="1500">
                <a:solidFill>
                  <a:schemeClr val="dk1"/>
                </a:solidFill>
              </a:rPr>
              <a:t>Assuming all else is equal t</a:t>
            </a:r>
            <a:r>
              <a:rPr lang="en" sz="1500"/>
              <a:t>he longer the moment arm, the great the torque production. As we are evaluating segmental motion, longer moment arms will have a greater impact on movement about the joint. </a:t>
            </a:r>
            <a:endParaRPr sz="15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Our entire body is comprised of similar mechanisms. Our bones are the levers. The muscle attachment to the bone creates the internal force. The joints are the pivot points or the axis of rotation (AOR). The perpendicular distance from the AOR to the line of force created by muscular contraction is the internal moment arm (IMA). The distance from the external load to the axis of rotation is the external or load moment arm (EMA).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Increasing the external moment arm (EMA) length requires an exponential increase in muscle force production to maintain equilibrium as the IMA is relatively unchanged.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Let’s use the upper extremity as an example. What is harder? Holding a weight close to your body, or further away from your body? It is hard to support the load when it is further from your body because the external moment arm is elongated and therefore, the internal muscle effort to support the weight must increase as the internal moment arm is relatively constant in an isometric contraction.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While you cannot manipulate internal moment arms in the same way you can manipulate external moment arms, they are not constant. As seen in the slide, the internal moment arm of the tibialis anterior decrease as the muscular attachment point gets closer to the axis of rotation.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Image source: </a:t>
            </a:r>
            <a:r>
              <a:rPr lang="en" sz="1500" u="sng">
                <a:solidFill>
                  <a:schemeClr val="hlink"/>
                </a:solidFill>
                <a:hlinkClick r:id="rId3"/>
              </a:rPr>
              <a:t>https://unbreakablestrengthco.com/2019/03/20/what-the-fk-is-a-moment-arm-and-what-does-it-have-to-do-with-my-training/</a:t>
            </a:r>
            <a:r>
              <a:rPr lang="en" sz="1500">
                <a:solidFill>
                  <a:schemeClr val="dk1"/>
                </a:solidFill>
              </a:rPr>
              <a:t>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fba0f3009b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fba0f3009b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Disadvantageous - all for the most part because 3rd class levers. But clinically, more concerned with the lack of internal leverage compared to external in SL stance – </a:t>
            </a:r>
          </a:p>
          <a:p>
            <a:pPr marL="0" indent="0">
              <a:buNone/>
            </a:pPr>
            <a:endParaRPr lang="en-US" dirty="0"/>
          </a:p>
          <a:p>
            <a:pPr marL="0" lvl="0" indent="0" algn="l">
              <a:spcBef>
                <a:spcPts val="0"/>
              </a:spcBef>
              <a:spcAft>
                <a:spcPts val="0"/>
              </a:spcAft>
              <a:buNone/>
            </a:pPr>
            <a:r>
              <a:rPr lang="en-US" dirty="0"/>
              <a:t>*glute med as an example </a:t>
            </a:r>
          </a:p>
          <a:p>
            <a:pPr marL="0" lvl="0" indent="0" algn="l" rtl="0">
              <a:spcBef>
                <a:spcPts val="0"/>
              </a:spcBef>
              <a:spcAft>
                <a:spcPts val="0"/>
              </a:spcAft>
              <a:buNone/>
            </a:pPr>
            <a:endParaRPr lang="en-US"/>
          </a:p>
          <a:p>
            <a:pPr marL="0" lvl="0" indent="0" algn="l" rtl="0">
              <a:spcBef>
                <a:spcPts val="0"/>
              </a:spcBef>
              <a:spcAft>
                <a:spcPts val="0"/>
              </a:spcAft>
              <a:buNone/>
            </a:pPr>
            <a:r>
              <a:rPr lang="en-US" dirty="0"/>
              <a:t>*what is at more of disadvantage – shorter or longer limb? Why?</a:t>
            </a:r>
          </a:p>
          <a:p>
            <a:pPr marL="0" lvl="0" indent="0" algn="l" rtl="0">
              <a:spcBef>
                <a:spcPts val="0"/>
              </a:spcBef>
              <a:spcAft>
                <a:spcPts val="0"/>
              </a:spcAft>
              <a:buNone/>
            </a:pPr>
            <a:endParaRPr lang="en-US"/>
          </a:p>
          <a:p>
            <a:pPr marL="0" lvl="0" indent="0" algn="l" rtl="0">
              <a:spcBef>
                <a:spcPts val="0"/>
              </a:spcBef>
              <a:spcAft>
                <a:spcPts val="0"/>
              </a:spcAft>
              <a:buNone/>
            </a:pPr>
            <a:r>
              <a:rPr lang="en-US" dirty="0"/>
              <a:t>*Second class lever – calf</a:t>
            </a:r>
          </a:p>
          <a:p>
            <a:pPr marL="0" indent="0">
              <a:buNone/>
            </a:pPr>
            <a:r>
              <a:rPr lang="en-US" dirty="0"/>
              <a:t>*Patella elongates the IMA of the quads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fba0f3009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fba0f3009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fba0f3009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2fba0f3009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fba0f3009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2fba0f3009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Proxima Nova"/>
                <a:ea typeface="Proxima Nova"/>
                <a:cs typeface="Proxima Nova"/>
                <a:sym typeface="Proxima Nova"/>
              </a:rPr>
              <a:t>Focusing on the motion of the moment arms ( Bones) is the definition of a segment based approach and is key to understanding functional motion especially in the LE. Joints are the connection of segments (Bones), and oftentimes segments at a joint are not doing the same thing. The complexity of a segmental approach to musculoskeletal function lies in the fact that the proximal segment of a joint may be doing one thing and the distal segment another. It is not as simple as saying that the hamstrings are a hip joint extensor. How do they extend the hip if there main attachments are to the lower leg bones?</a:t>
            </a:r>
            <a:endParaRPr sz="1800">
              <a:solidFill>
                <a:srgbClr val="434343"/>
              </a:solidFill>
              <a:latin typeface="Proxima Nova"/>
              <a:ea typeface="Proxima Nova"/>
              <a:cs typeface="Proxima Nova"/>
              <a:sym typeface="Proxima Nova"/>
            </a:endParaRPr>
          </a:p>
          <a:p>
            <a:pPr marL="0" lvl="0" indent="0" algn="l" rtl="0">
              <a:lnSpc>
                <a:spcPct val="115000"/>
              </a:lnSpc>
              <a:spcBef>
                <a:spcPts val="1200"/>
              </a:spcBef>
              <a:spcAft>
                <a:spcPts val="1200"/>
              </a:spcAft>
              <a:buClr>
                <a:schemeClr val="dk1"/>
              </a:buClr>
              <a:buSzPts val="1100"/>
              <a:buFont typeface="Arial"/>
              <a:buNone/>
            </a:pPr>
            <a:r>
              <a:rPr lang="en" sz="1800">
                <a:solidFill>
                  <a:srgbClr val="434343"/>
                </a:solidFill>
                <a:latin typeface="Proxima Nova"/>
                <a:ea typeface="Proxima Nova"/>
                <a:cs typeface="Proxima Nova"/>
                <a:sym typeface="Proxima Nova"/>
              </a:rPr>
              <a:t>First introduced in the literature in 1993. </a:t>
            </a:r>
            <a:r>
              <a:rPr lang="en" sz="1200">
                <a:solidFill>
                  <a:srgbClr val="212121"/>
                </a:solidFill>
                <a:latin typeface="Roboto"/>
                <a:ea typeface="Roboto"/>
                <a:cs typeface="Roboto"/>
                <a:sym typeface="Roboto"/>
              </a:rPr>
              <a:t>What Is a Joint Torque for Joints Spanned by Multiarticular Muscles?. </a:t>
            </a:r>
            <a:r>
              <a:rPr lang="en" sz="1200" i="1">
                <a:solidFill>
                  <a:srgbClr val="212121"/>
                </a:solidFill>
                <a:latin typeface="Roboto"/>
                <a:ea typeface="Roboto"/>
                <a:cs typeface="Roboto"/>
                <a:sym typeface="Roboto"/>
              </a:rPr>
              <a:t>J Appl Biomech</a:t>
            </a:r>
            <a:r>
              <a:rPr lang="en" sz="1200">
                <a:solidFill>
                  <a:srgbClr val="212121"/>
                </a:solidFill>
                <a:latin typeface="Roboto"/>
                <a:ea typeface="Roboto"/>
                <a:cs typeface="Roboto"/>
                <a:sym typeface="Roboto"/>
              </a:rPr>
              <a:t>. 1993;9(4):333-336. doi:10.1123/jab.9.4.333</a:t>
            </a:r>
            <a:endParaRPr sz="1800">
              <a:solidFill>
                <a:srgbClr val="434343"/>
              </a:solidFill>
              <a:latin typeface="Proxima Nova"/>
              <a:ea typeface="Proxima Nova"/>
              <a:cs typeface="Proxima Nova"/>
              <a:sym typeface="Proxima Nov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5d7de01de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f5d7de01de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solidFill>
                  <a:srgbClr val="434343"/>
                </a:solidFill>
                <a:latin typeface="Proxima Nova"/>
                <a:ea typeface="Proxima Nova"/>
                <a:cs typeface="Proxima Nova"/>
                <a:sym typeface="Proxima Nova"/>
              </a:rPr>
              <a:t>Forces applied to moment arms in the body can be internal (effort MA) or external (resistance MA)</a:t>
            </a:r>
            <a:endParaRPr sz="1800">
              <a:solidFill>
                <a:srgbClr val="434343"/>
              </a:solidFill>
              <a:latin typeface="Proxima Nova"/>
              <a:ea typeface="Proxima Nova"/>
              <a:cs typeface="Proxima Nova"/>
              <a:sym typeface="Proxima Nova"/>
            </a:endParaRPr>
          </a:p>
          <a:p>
            <a:pPr marL="914400" lvl="1" indent="-342900" algn="l" rtl="0">
              <a:lnSpc>
                <a:spcPct val="115000"/>
              </a:lnSpc>
              <a:spcBef>
                <a:spcPts val="120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External forces - bodyweight / or added load, gravity and ground reaction are examples of external forces.</a:t>
            </a:r>
            <a:endParaRPr sz="1800">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Internal forces - muscles (active), ligaments/fascia (passive), and joint reaction forces are examples of internal forces.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ba0f3009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fba0f3009b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a:t>Generally the torque applied to one segment is transferred to an attached segment ( via a joint) by joint contact forces. </a:t>
            </a:r>
            <a:endParaRPr sz="1500"/>
          </a:p>
          <a:p>
            <a:pPr marL="0" lvl="0" indent="0" algn="l" rtl="0">
              <a:lnSpc>
                <a:spcPct val="115000"/>
              </a:lnSpc>
              <a:spcBef>
                <a:spcPts val="1200"/>
              </a:spcBef>
              <a:spcAft>
                <a:spcPts val="0"/>
              </a:spcAft>
              <a:buSzPts val="1100"/>
              <a:buNone/>
            </a:pPr>
            <a:r>
              <a:rPr lang="en" sz="1500"/>
              <a:t>Joint contact forces tend to be equal to the segmental torque created by the moment arms.</a:t>
            </a:r>
            <a:endParaRPr sz="1500"/>
          </a:p>
          <a:p>
            <a:pPr marL="0" lvl="0" indent="0" algn="l" rtl="0">
              <a:lnSpc>
                <a:spcPct val="115000"/>
              </a:lnSpc>
              <a:spcBef>
                <a:spcPts val="1200"/>
              </a:spcBef>
              <a:spcAft>
                <a:spcPts val="0"/>
              </a:spcAft>
              <a:buSzPts val="1100"/>
              <a:buNone/>
            </a:pPr>
            <a:r>
              <a:rPr lang="en" sz="1500"/>
              <a:t>Joint contact forces are like the gears between segments and create motion as well</a:t>
            </a:r>
            <a:endParaRPr sz="1500"/>
          </a:p>
          <a:p>
            <a:pPr marL="0" lvl="0" indent="0" algn="l" rtl="0">
              <a:lnSpc>
                <a:spcPct val="100000"/>
              </a:lnSpc>
              <a:spcBef>
                <a:spcPts val="1200"/>
              </a:spcBef>
              <a:spcAft>
                <a:spcPts val="0"/>
              </a:spcAft>
              <a:buSzPts val="1100"/>
              <a:buNone/>
            </a:pPr>
            <a:endParaRPr sz="15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ba0f3009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2fba0f3009b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In this graphic, we can see that the torque applied to the pelvis by the contraction of the proximal hamstrings pulling on the ischial tuberosity, creates a counterclockwise rotation and through joint contact forces, a clockwise rotation at the proximal femur.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In this example, the gastroc is also contracting and causes a clockwise rotation at the foot segment, and through joint reaction forces, the distal tibia rotates counterclockwise. </a:t>
            </a:r>
            <a:endParaRPr>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f498b5a41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f498b5a41e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Raise your hand if you can tell me the action of the hamstring! Student participation here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fba0f3009b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2fba0f3009b_1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solidFill>
                  <a:schemeClr val="dk1"/>
                </a:solidFill>
              </a:rPr>
              <a:t>There are 6 types of diarthrodial joints, they determine the motion of a segment</a:t>
            </a:r>
            <a:endParaRPr sz="1500">
              <a:solidFill>
                <a:schemeClr val="dk1"/>
              </a:solidFill>
            </a:endParaRPr>
          </a:p>
          <a:p>
            <a:pPr marL="0" lvl="0" indent="0" algn="l" rtl="0">
              <a:lnSpc>
                <a:spcPct val="100000"/>
              </a:lnSpc>
              <a:spcBef>
                <a:spcPts val="0"/>
              </a:spcBef>
              <a:spcAft>
                <a:spcPts val="0"/>
              </a:spcAft>
              <a:buSzPts val="1100"/>
              <a:buNone/>
            </a:pP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Hinge: Allows motion in one direction. Flexion and extension in the sagittal plane</a:t>
            </a: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Pivot: Allows motion in one direction. Rotation along the long axis of a bone. Radius on the ulna.</a:t>
            </a: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Ball and socket: Allows motion in all planes. The hip and the shoulder.</a:t>
            </a: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Ellipsoid: Similar to ball and socket but one joint surface is oval instead of round. Does not allow rotation due to structure and ligaments.</a:t>
            </a: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Saddle Joint: Concave convex articulations in frontal and sagittal plane. </a:t>
            </a:r>
            <a:endParaRPr sz="1500">
              <a:solidFill>
                <a:schemeClr val="dk1"/>
              </a:solidFill>
            </a:endParaRPr>
          </a:p>
          <a:p>
            <a:pPr marL="0" lvl="0" indent="0" algn="l" rtl="0">
              <a:lnSpc>
                <a:spcPct val="100000"/>
              </a:lnSpc>
              <a:spcBef>
                <a:spcPts val="0"/>
              </a:spcBef>
              <a:spcAft>
                <a:spcPts val="0"/>
              </a:spcAft>
              <a:buSzPts val="1100"/>
              <a:buNone/>
            </a:pPr>
            <a:r>
              <a:rPr lang="en" sz="1500">
                <a:solidFill>
                  <a:schemeClr val="dk1"/>
                </a:solidFill>
              </a:rPr>
              <a:t>Plane Joint: Allows some gliding/translation and rotation between bone surfaces. Held together by ligaments. </a:t>
            </a:r>
            <a:endParaRPr sz="1500">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The motion of a segment, produced by the counter force, is determined by the type of joint connecting the segments.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ba0f3009b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2fba0f3009b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ba0f3009b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2fba0f3009b_1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ba0f3009b_1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2fba0f3009b_1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500">
                <a:solidFill>
                  <a:schemeClr val="dk1"/>
                </a:solidFill>
              </a:rPr>
              <a:t>Multiarticular muscles are exactly what they sound like – muscles that span more than one joint. When describing the function of these muscles, it can get fairly complicated. The alteration of muscle length-tension relationship and internal moment arms depending on body position, varying joint angles, and co-contraction of other muscles in functional movement, makes it very difficult to simplify the functional role of any given muscle. </a:t>
            </a:r>
            <a:endParaRPr lang="en-US" sz="1500">
              <a:solidFill>
                <a:schemeClr val="dk1"/>
              </a:solidFill>
            </a:endParaRPr>
          </a:p>
          <a:p>
            <a:pPr marL="0" lvl="0" indent="0" algn="l" rtl="0">
              <a:lnSpc>
                <a:spcPct val="115000"/>
              </a:lnSpc>
              <a:spcBef>
                <a:spcPts val="1200"/>
              </a:spcBef>
              <a:spcAft>
                <a:spcPts val="0"/>
              </a:spcAft>
              <a:buSzPts val="1100"/>
              <a:buNone/>
            </a:pPr>
            <a:r>
              <a:rPr lang="en" sz="1500" dirty="0">
                <a:solidFill>
                  <a:schemeClr val="dk1"/>
                </a:solidFill>
              </a:rPr>
              <a:t>Since multiarticular muscles cross multiple joints and impart the same force at each joint it crosses when activated, its greatest impact will occur at the joint in which its internal moment arm is the greatest.</a:t>
            </a:r>
            <a:endParaRPr sz="1500" dirty="0">
              <a:solidFill>
                <a:schemeClr val="dk1"/>
              </a:solidFill>
            </a:endParaRPr>
          </a:p>
          <a:p>
            <a:pPr marL="0" lvl="0" indent="0" algn="l" rtl="0">
              <a:lnSpc>
                <a:spcPct val="115000"/>
              </a:lnSpc>
              <a:spcBef>
                <a:spcPts val="1200"/>
              </a:spcBef>
              <a:spcAft>
                <a:spcPts val="0"/>
              </a:spcAft>
              <a:buSzPts val="1100"/>
              <a:buNone/>
            </a:pPr>
            <a:r>
              <a:rPr lang="en" sz="1500" dirty="0">
                <a:solidFill>
                  <a:schemeClr val="dk1"/>
                </a:solidFill>
              </a:rPr>
              <a:t>For this example, evaluate the internal moment arm at each joint the hamstring muscle crosses: the knee and the hip. </a:t>
            </a:r>
            <a:endParaRPr sz="1500" dirty="0">
              <a:solidFill>
                <a:schemeClr val="dk1"/>
              </a:solidFill>
            </a:endParaRPr>
          </a:p>
          <a:p>
            <a:pPr marL="0" lvl="0" indent="0" algn="l" rtl="0">
              <a:lnSpc>
                <a:spcPct val="115000"/>
              </a:lnSpc>
              <a:spcBef>
                <a:spcPts val="1200"/>
              </a:spcBef>
              <a:spcAft>
                <a:spcPts val="0"/>
              </a:spcAft>
              <a:buSzPts val="1100"/>
              <a:buNone/>
            </a:pPr>
            <a:r>
              <a:rPr lang="en" sz="1500" dirty="0">
                <a:solidFill>
                  <a:schemeClr val="dk1"/>
                </a:solidFill>
              </a:rPr>
              <a:t>The joint with the larger internal moment arm will dictate the motion of the segment. (The muscle contraction will have the greatest impact on joint reaction forces). Therefore, we can conclude that in this position, the hamstring will have a more powerful influence at the hip joint compared to the knee joint. And the hamstrings would therefore have more of a stabilizing effect at about the knee joint.</a:t>
            </a:r>
            <a:endParaRPr sz="1500" dirty="0">
              <a:solidFill>
                <a:schemeClr val="dk1"/>
              </a:solidFill>
            </a:endParaRPr>
          </a:p>
          <a:p>
            <a:pPr marL="0" lvl="0" indent="0" algn="l" rtl="0">
              <a:lnSpc>
                <a:spcPct val="115000"/>
              </a:lnSpc>
              <a:spcBef>
                <a:spcPts val="1200"/>
              </a:spcBef>
              <a:spcAft>
                <a:spcPts val="1200"/>
              </a:spcAft>
              <a:buSzPts val="1100"/>
              <a:buNone/>
            </a:pPr>
            <a:endParaRPr sz="15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fba0f3009b_1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fba0f3009b_1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 do the Hamstrings contribute to knee extension? They are rotating the proximal femur forward and creating a stable axis at the knee for the powerful quadriceps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fba0f3009b_1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fba0f3009b_1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fba0f3009b_1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2fba0f3009b_1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ba0f3009b_1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2fba0f3009b_1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500">
                <a:solidFill>
                  <a:schemeClr val="dk1"/>
                </a:solidFill>
              </a:rPr>
              <a:t>We need the stabilizing force? Think about a door. </a:t>
            </a:r>
            <a:r>
              <a:rPr lang="en" sz="1500"/>
              <a:t>Without the brackets stabilizing the door to the hinge, when force was applied to the door, the entire door would be displaced. </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ba0f3009b_1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fba0f3009b_1_5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Assess IMA – which muscle group has mechanical advantage? Hamstrings create the stability/compression (the hinge) to allow quads to create rotational force at the knee joint! </a:t>
            </a:r>
          </a:p>
          <a:p>
            <a:pPr marL="0" indent="0">
              <a:buNone/>
            </a:pPr>
            <a:endParaRPr lang="en-US" dirty="0"/>
          </a:p>
          <a:p>
            <a:pPr marL="0" indent="0">
              <a:buNone/>
            </a:pPr>
            <a:r>
              <a:rPr lang="en-US" dirty="0"/>
              <a:t>This works sit&lt;&gt;stand because the patella will always allow quads a mechanical advantage at the knee by increasing IMA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fba0f3009b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fba0f3009b_1_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Conversely, look at the IMA of the hamstrings versus the rectus femoris at the pelvis. Which muscle group has the mechanical advantage? The shorter IMA of the quads creates the role of stability at the </a:t>
            </a:r>
            <a:r>
              <a:rPr lang="en-US" dirty="0" err="1"/>
              <a:t>femoroacetabular</a:t>
            </a:r>
            <a:r>
              <a:rPr lang="en-US" dirty="0"/>
              <a:t> (hip) joint, approximating joint surfaces. The longer IMA of the hamstrings allows hip extension action, even though there is not a direct connection to the proximal femur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f498b5a41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2f498b5a41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Squats do not target hamstrings well, but you could not develop strength of other muscles without the contribution from the hamstrings - why?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fba0f3009b_1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2fba0f3009b_1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We are not saying the joint based approach is inaccurate–it does adequately describe isolated muscle action in an open chain. This approach, however, fails to consider how humans actually function in everyday life. Functional movement is not comprised of single joint, isolated muscle actions – it is compound, multisegmental, and complex movement patterns.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The hip joint is comprised of the pelvis and the femur, but the bulk of the hamstrings do not attach directly onto the femur. How then, does it cause femoral motion in the direction of hip extension? The segmental based approach helps to explain this phenomenon. As the hamstring shortens, proximally it pulls the pelvis into counterclockwise rotation. Through joint reaction forces, the proximal femur which articulates directly onto the pelvis, rotates clockwise.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The knee joint is comprised of the femur and tibia, but again, the hamstrings do not have a strong direct attachment at the femur. As the distal hamstring contracts, the proximal tibia is pulled clockwise, and through joint reaction forces, the distal femur rotates counterclockwise.  </a:t>
            </a: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fba0f3009b_1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2fba0f3009b_1_5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fba0f3009b_1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2fba0f3009b_1_5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498b5a41e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2f498b5a41e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Raise your hand if you can tell me the action of the quadriceps! Student participation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498b5a41e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2f498b5a41e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498b5a41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f498b5a41e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US" sz="1500" dirty="0">
                <a:solidFill>
                  <a:schemeClr val="dk1"/>
                </a:solidFill>
              </a:rPr>
              <a:t>We don’t walk around doing hamstring curls all day – what is the true function of the hamstring?</a:t>
            </a:r>
            <a:endParaRPr sz="15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5d7de01d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f5d7de01d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498b5a41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f498b5a41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Let’s review a simple approach to muscle function. The classic joint based approach</a:t>
            </a:r>
            <a:endParaRPr sz="15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66666"/>
        </a:solidFill>
        <a:effectLst/>
      </p:bgPr>
    </p:bg>
    <p:spTree>
      <p:nvGrpSpPr>
        <p:cNvPr id="1" name="Shape 9"/>
        <p:cNvGrpSpPr/>
        <p:nvPr/>
      </p:nvGrpSpPr>
      <p:grpSpPr>
        <a:xfrm>
          <a:off x="0" y="0"/>
          <a:ext cx="0" cy="0"/>
          <a:chOff x="0" y="0"/>
          <a:chExt cx="0" cy="0"/>
        </a:xfrm>
      </p:grpSpPr>
      <p:sp>
        <p:nvSpPr>
          <p:cNvPr id="10" name="Google Shape;10;p112"/>
          <p:cNvSpPr/>
          <p:nvPr/>
        </p:nvSpPr>
        <p:spPr>
          <a:xfrm>
            <a:off x="31" y="2824500"/>
            <a:ext cx="7370400" cy="2319000"/>
          </a:xfrm>
          <a:prstGeom prst="rtTriangle">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12"/>
          <p:cNvSpPr/>
          <p:nvPr/>
        </p:nvSpPr>
        <p:spPr>
          <a:xfrm flipH="1">
            <a:off x="3582600" y="1550700"/>
            <a:ext cx="5561400" cy="3592800"/>
          </a:xfrm>
          <a:prstGeom prst="rtTriangle">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12"/>
          <p:cNvSpPr/>
          <p:nvPr/>
        </p:nvSpPr>
        <p:spPr>
          <a:xfrm rot="10800000">
            <a:off x="5058905" y="0"/>
            <a:ext cx="4085100" cy="20526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1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112"/>
          <p:cNvGrpSpPr/>
          <p:nvPr/>
        </p:nvGrpSpPr>
        <p:grpSpPr>
          <a:xfrm>
            <a:off x="255200" y="592"/>
            <a:ext cx="2250363" cy="1044300"/>
            <a:chOff x="255200" y="592"/>
            <a:chExt cx="2250363" cy="1044300"/>
          </a:xfrm>
        </p:grpSpPr>
        <p:sp>
          <p:nvSpPr>
            <p:cNvPr id="15" name="Google Shape;15;p11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1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1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112"/>
          <p:cNvGrpSpPr/>
          <p:nvPr/>
        </p:nvGrpSpPr>
        <p:grpSpPr>
          <a:xfrm>
            <a:off x="905395" y="592"/>
            <a:ext cx="2250363" cy="1044300"/>
            <a:chOff x="905395" y="592"/>
            <a:chExt cx="2250363" cy="1044300"/>
          </a:xfrm>
        </p:grpSpPr>
        <p:sp>
          <p:nvSpPr>
            <p:cNvPr id="19" name="Google Shape;19;p112"/>
            <p:cNvSpPr/>
            <p:nvPr/>
          </p:nvSpPr>
          <p:spPr>
            <a:xfrm>
              <a:off x="1414258"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12"/>
            <p:cNvSpPr/>
            <p:nvPr/>
          </p:nvSpPr>
          <p:spPr>
            <a:xfrm>
              <a:off x="1159826"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12"/>
            <p:cNvSpPr/>
            <p:nvPr/>
          </p:nvSpPr>
          <p:spPr>
            <a:xfrm>
              <a:off x="905395"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112"/>
          <p:cNvGrpSpPr/>
          <p:nvPr/>
        </p:nvGrpSpPr>
        <p:grpSpPr>
          <a:xfrm>
            <a:off x="7057468" y="5088"/>
            <a:ext cx="1851281" cy="752108"/>
            <a:chOff x="6917201" y="0"/>
            <a:chExt cx="2227776" cy="863400"/>
          </a:xfrm>
        </p:grpSpPr>
        <p:sp>
          <p:nvSpPr>
            <p:cNvPr id="23" name="Google Shape;23;p112"/>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12"/>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12"/>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112"/>
          <p:cNvGrpSpPr/>
          <p:nvPr/>
        </p:nvGrpSpPr>
        <p:grpSpPr>
          <a:xfrm>
            <a:off x="6553032" y="4217852"/>
            <a:ext cx="2389067" cy="925737"/>
            <a:chOff x="6917201" y="0"/>
            <a:chExt cx="2227776" cy="863400"/>
          </a:xfrm>
        </p:grpSpPr>
        <p:sp>
          <p:nvSpPr>
            <p:cNvPr id="27" name="Google Shape;27;p11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1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1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112"/>
          <p:cNvGrpSpPr/>
          <p:nvPr/>
        </p:nvGrpSpPr>
        <p:grpSpPr>
          <a:xfrm>
            <a:off x="199149" y="4055652"/>
            <a:ext cx="2795413" cy="1083308"/>
            <a:chOff x="6917201" y="0"/>
            <a:chExt cx="2227776" cy="863400"/>
          </a:xfrm>
        </p:grpSpPr>
        <p:sp>
          <p:nvSpPr>
            <p:cNvPr id="31" name="Google Shape;31;p112"/>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12"/>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12"/>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1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434343"/>
              </a:buClr>
              <a:buSzPts val="3800"/>
              <a:buFont typeface="Proxima Nova Semibold"/>
              <a:buNone/>
              <a:defRPr sz="3800">
                <a:solidFill>
                  <a:srgbClr val="434343"/>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11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1600"/>
              <a:buFont typeface="Proxima Nova"/>
              <a:buNone/>
              <a:defRPr sz="1600">
                <a:solidFill>
                  <a:srgbClr val="434343"/>
                </a:solidFill>
                <a:latin typeface="Proxima Nova"/>
                <a:ea typeface="Proxima Nova"/>
                <a:cs typeface="Proxima Nova"/>
                <a:sym typeface="Proxima Nova"/>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 name="Google Shape;36;p112"/>
          <p:cNvPicPr preferRelativeResize="0"/>
          <p:nvPr/>
        </p:nvPicPr>
        <p:blipFill rotWithShape="1">
          <a:blip r:embed="rId2">
            <a:alphaModFix/>
          </a:blip>
          <a:srcRect/>
          <a:stretch/>
        </p:blipFill>
        <p:spPr>
          <a:xfrm>
            <a:off x="7357761" y="4217851"/>
            <a:ext cx="1550993" cy="640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4963"/>
        </a:solidFill>
        <a:effectLst/>
      </p:bgPr>
    </p:bg>
    <p:spTree>
      <p:nvGrpSpPr>
        <p:cNvPr id="1" name="Shape 110"/>
        <p:cNvGrpSpPr/>
        <p:nvPr/>
      </p:nvGrpSpPr>
      <p:grpSpPr>
        <a:xfrm>
          <a:off x="0" y="0"/>
          <a:ext cx="0" cy="0"/>
          <a:chOff x="0" y="0"/>
          <a:chExt cx="0" cy="0"/>
        </a:xfrm>
      </p:grpSpPr>
      <p:sp>
        <p:nvSpPr>
          <p:cNvPr id="111" name="Google Shape;111;p12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121"/>
          <p:cNvGrpSpPr/>
          <p:nvPr/>
        </p:nvGrpSpPr>
        <p:grpSpPr>
          <a:xfrm>
            <a:off x="5959222" y="4119576"/>
            <a:ext cx="2520951" cy="1024165"/>
            <a:chOff x="6917201" y="0"/>
            <a:chExt cx="2227776" cy="863400"/>
          </a:xfrm>
        </p:grpSpPr>
        <p:sp>
          <p:nvSpPr>
            <p:cNvPr id="113" name="Google Shape;113;p121"/>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21"/>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1"/>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121"/>
          <p:cNvGrpSpPr/>
          <p:nvPr/>
        </p:nvGrpSpPr>
        <p:grpSpPr>
          <a:xfrm>
            <a:off x="199149" y="2"/>
            <a:ext cx="2795413" cy="1083308"/>
            <a:chOff x="6917201" y="0"/>
            <a:chExt cx="2227776" cy="863400"/>
          </a:xfrm>
        </p:grpSpPr>
        <p:sp>
          <p:nvSpPr>
            <p:cNvPr id="117" name="Google Shape;117;p121"/>
            <p:cNvSpPr/>
            <p:nvPr/>
          </p:nvSpPr>
          <p:spPr>
            <a:xfrm>
              <a:off x="7641677"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1"/>
            <p:cNvSpPr/>
            <p:nvPr/>
          </p:nvSpPr>
          <p:spPr>
            <a:xfrm>
              <a:off x="7279439"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1"/>
            <p:cNvSpPr/>
            <p:nvPr/>
          </p:nvSpPr>
          <p:spPr>
            <a:xfrm>
              <a:off x="6917201"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12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D9D9D9"/>
              </a:buClr>
              <a:buSzPts val="8600"/>
              <a:buFont typeface="Proxima Nova"/>
              <a:buNone/>
              <a:defRPr sz="8600" b="1">
                <a:solidFill>
                  <a:srgbClr val="D9D9D9"/>
                </a:solidFill>
                <a:latin typeface="Proxima Nova"/>
                <a:ea typeface="Proxima Nova"/>
                <a:cs typeface="Proxima Nova"/>
                <a:sym typeface="Proxima Nova"/>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1" name="Google Shape;121;p1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963"/>
        </a:solidFill>
        <a:effectLst/>
      </p:bgPr>
    </p:bg>
    <p:spTree>
      <p:nvGrpSpPr>
        <p:cNvPr id="1" name="Shape 37"/>
        <p:cNvGrpSpPr/>
        <p:nvPr/>
      </p:nvGrpSpPr>
      <p:grpSpPr>
        <a:xfrm>
          <a:off x="0" y="0"/>
          <a:ext cx="0" cy="0"/>
          <a:chOff x="0" y="0"/>
          <a:chExt cx="0" cy="0"/>
        </a:xfrm>
      </p:grpSpPr>
      <p:sp>
        <p:nvSpPr>
          <p:cNvPr id="38" name="Google Shape;38;p11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13"/>
          <p:cNvGrpSpPr/>
          <p:nvPr/>
        </p:nvGrpSpPr>
        <p:grpSpPr>
          <a:xfrm>
            <a:off x="5594191" y="3961115"/>
            <a:ext cx="2910144" cy="1182340"/>
            <a:chOff x="6917201" y="0"/>
            <a:chExt cx="2227776" cy="863400"/>
          </a:xfrm>
        </p:grpSpPr>
        <p:sp>
          <p:nvSpPr>
            <p:cNvPr id="40" name="Google Shape;40;p113"/>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13"/>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3"/>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 name="Google Shape;43;p113"/>
          <p:cNvGrpSpPr/>
          <p:nvPr/>
        </p:nvGrpSpPr>
        <p:grpSpPr>
          <a:xfrm>
            <a:off x="199149" y="2"/>
            <a:ext cx="2795413" cy="1083308"/>
            <a:chOff x="6917201" y="0"/>
            <a:chExt cx="2227776" cy="863400"/>
          </a:xfrm>
        </p:grpSpPr>
        <p:sp>
          <p:nvSpPr>
            <p:cNvPr id="44" name="Google Shape;44;p113"/>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13"/>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13"/>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113"/>
          <p:cNvSpPr txBox="1">
            <a:spLocks noGrp="1"/>
          </p:cNvSpPr>
          <p:nvPr>
            <p:ph type="title"/>
          </p:nvPr>
        </p:nvSpPr>
        <p:spPr>
          <a:xfrm>
            <a:off x="1888684" y="1746100"/>
            <a:ext cx="5377500" cy="1646100"/>
          </a:xfrm>
          <a:prstGeom prst="rect">
            <a:avLst/>
          </a:prstGeom>
          <a:solidFill>
            <a:srgbClr val="D9D9D9"/>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400"/>
              <a:buFont typeface="Proxima Nova Semibold"/>
              <a:buNone/>
              <a:defRPr sz="3400">
                <a:solidFill>
                  <a:schemeClr val="dk2"/>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8" name="Google Shape;48;p1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endParaRPr/>
          </a:p>
        </p:txBody>
      </p:sp>
      <p:pic>
        <p:nvPicPr>
          <p:cNvPr id="49" name="Google Shape;49;p113"/>
          <p:cNvPicPr preferRelativeResize="0"/>
          <p:nvPr/>
        </p:nvPicPr>
        <p:blipFill rotWithShape="1">
          <a:blip r:embed="rId2">
            <a:alphaModFix/>
          </a:blip>
          <a:srcRect/>
          <a:stretch/>
        </p:blipFill>
        <p:spPr>
          <a:xfrm>
            <a:off x="7823385" y="4543675"/>
            <a:ext cx="1251864" cy="517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004963"/>
        </a:solidFill>
        <a:effectLst/>
      </p:bgPr>
    </p:bg>
    <p:spTree>
      <p:nvGrpSpPr>
        <p:cNvPr id="1" name="Shape 50"/>
        <p:cNvGrpSpPr/>
        <p:nvPr/>
      </p:nvGrpSpPr>
      <p:grpSpPr>
        <a:xfrm>
          <a:off x="0" y="0"/>
          <a:ext cx="0" cy="0"/>
          <a:chOff x="0" y="0"/>
          <a:chExt cx="0" cy="0"/>
        </a:xfrm>
      </p:grpSpPr>
      <p:sp>
        <p:nvSpPr>
          <p:cNvPr id="51" name="Google Shape;51;p11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14"/>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14"/>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3400"/>
              <a:buFont typeface="Proxima Nova Semibold"/>
              <a:buNone/>
              <a:defRPr sz="3400">
                <a:solidFill>
                  <a:srgbClr val="434343"/>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5" name="Google Shape;55;p114"/>
          <p:cNvSpPr txBox="1">
            <a:spLocks noGrp="1"/>
          </p:cNvSpPr>
          <p:nvPr>
            <p:ph type="body" idx="1"/>
          </p:nvPr>
        </p:nvSpPr>
        <p:spPr>
          <a:xfrm>
            <a:off x="646675" y="1550700"/>
            <a:ext cx="7505700" cy="2448000"/>
          </a:xfrm>
          <a:prstGeom prst="rect">
            <a:avLst/>
          </a:prstGeom>
          <a:noFill/>
          <a:ln>
            <a:noFill/>
          </a:ln>
        </p:spPr>
        <p:txBody>
          <a:bodyPr spcFirstLastPara="1" wrap="square" lIns="91425" tIns="91425" rIns="91425" bIns="91425" anchor="t" anchorCtr="0">
            <a:normAutofit/>
          </a:bodyPr>
          <a:lstStyle>
            <a:lvl1pPr marL="457200" lvl="0"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1pPr>
            <a:lvl2pPr marL="914400" lvl="1"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2pPr>
            <a:lvl3pPr marL="1371600" lvl="2"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3pPr>
            <a:lvl4pPr marL="1828800" lvl="3"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4pPr>
            <a:lvl5pPr marL="2286000" lvl="4"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5pPr>
            <a:lvl6pPr marL="2743200" lvl="5"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6pPr>
            <a:lvl7pPr marL="3200400" lvl="6"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7pPr>
            <a:lvl8pPr marL="3657600" lvl="7"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8pPr>
            <a:lvl9pPr marL="4114800" lvl="8" indent="-361950" algn="l">
              <a:lnSpc>
                <a:spcPct val="115000"/>
              </a:lnSpc>
              <a:spcBef>
                <a:spcPts val="0"/>
              </a:spcBef>
              <a:spcAft>
                <a:spcPts val="0"/>
              </a:spcAft>
              <a:buClr>
                <a:srgbClr val="434343"/>
              </a:buClr>
              <a:buSzPts val="2100"/>
              <a:buFont typeface="Proxima Nova"/>
              <a:buChar char="■"/>
              <a:defRPr sz="2100">
                <a:solidFill>
                  <a:srgbClr val="434343"/>
                </a:solidFill>
                <a:latin typeface="Proxima Nova"/>
                <a:ea typeface="Proxima Nova"/>
                <a:cs typeface="Proxima Nova"/>
                <a:sym typeface="Proxima Nova"/>
              </a:defRPr>
            </a:lvl9pPr>
          </a:lstStyle>
          <a:p>
            <a:endParaRPr/>
          </a:p>
        </p:txBody>
      </p:sp>
      <p:pic>
        <p:nvPicPr>
          <p:cNvPr id="56" name="Google Shape;56;p114"/>
          <p:cNvPicPr preferRelativeResize="0"/>
          <p:nvPr/>
        </p:nvPicPr>
        <p:blipFill rotWithShape="1">
          <a:blip r:embed="rId2">
            <a:alphaModFix/>
          </a:blip>
          <a:srcRect/>
          <a:stretch/>
        </p:blipFill>
        <p:spPr>
          <a:xfrm>
            <a:off x="7370436" y="4217851"/>
            <a:ext cx="1550993" cy="640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004963"/>
        </a:solidFill>
        <a:effectLst/>
      </p:bgPr>
    </p:bg>
    <p:spTree>
      <p:nvGrpSpPr>
        <p:cNvPr id="1" name="Shape 57"/>
        <p:cNvGrpSpPr/>
        <p:nvPr/>
      </p:nvGrpSpPr>
      <p:grpSpPr>
        <a:xfrm>
          <a:off x="0" y="0"/>
          <a:ext cx="0" cy="0"/>
          <a:chOff x="0" y="0"/>
          <a:chExt cx="0" cy="0"/>
        </a:xfrm>
      </p:grpSpPr>
      <p:sp>
        <p:nvSpPr>
          <p:cNvPr id="58" name="Google Shape;58;p1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15"/>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15"/>
          <p:cNvSpPr txBox="1">
            <a:spLocks noGrp="1"/>
          </p:cNvSpPr>
          <p:nvPr>
            <p:ph type="title"/>
          </p:nvPr>
        </p:nvSpPr>
        <p:spPr>
          <a:xfrm>
            <a:off x="819150" y="598100"/>
            <a:ext cx="59049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3300"/>
              <a:buFont typeface="Proxima Nova Semibold"/>
              <a:buNone/>
              <a:defRPr sz="3300">
                <a:solidFill>
                  <a:srgbClr val="434343"/>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2" name="Google Shape;62;p115"/>
          <p:cNvSpPr txBox="1">
            <a:spLocks noGrp="1"/>
          </p:cNvSpPr>
          <p:nvPr>
            <p:ph type="body" idx="1"/>
          </p:nvPr>
        </p:nvSpPr>
        <p:spPr>
          <a:xfrm>
            <a:off x="819150" y="2090250"/>
            <a:ext cx="7625700" cy="2513700"/>
          </a:xfrm>
          <a:prstGeom prst="rect">
            <a:avLst/>
          </a:prstGeom>
          <a:noFill/>
          <a:ln>
            <a:noFill/>
          </a:ln>
        </p:spPr>
        <p:txBody>
          <a:bodyPr spcFirstLastPara="1" wrap="square" lIns="91425" tIns="91425" rIns="91425" bIns="91425" anchor="t" anchorCtr="0">
            <a:normAutofit/>
          </a:bodyPr>
          <a:lstStyle>
            <a:lvl1pPr marL="457200" lvl="0"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1pPr>
            <a:lvl2pPr marL="914400" lvl="1"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2pPr>
            <a:lvl3pPr marL="1371600" lvl="2"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3pPr>
            <a:lvl4pPr marL="1828800" lvl="3"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4pPr>
            <a:lvl5pPr marL="2286000" lvl="4"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5pPr>
            <a:lvl6pPr marL="2743200" lvl="5"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6pPr>
            <a:lvl7pPr marL="3200400" lvl="6"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7pPr>
            <a:lvl8pPr marL="3657600" lvl="7"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8pPr>
            <a:lvl9pPr marL="4114800" lvl="8" indent="-323850" algn="l">
              <a:lnSpc>
                <a:spcPct val="115000"/>
              </a:lnSpc>
              <a:spcBef>
                <a:spcPts val="0"/>
              </a:spcBef>
              <a:spcAft>
                <a:spcPts val="0"/>
              </a:spcAft>
              <a:buSzPts val="1500"/>
              <a:buFont typeface="Proxima Nova"/>
              <a:buChar char="■"/>
              <a:defRPr sz="1500">
                <a:latin typeface="Proxima Nova"/>
                <a:ea typeface="Proxima Nova"/>
                <a:cs typeface="Proxima Nova"/>
                <a:sym typeface="Proxima Nova"/>
              </a:defRPr>
            </a:lvl9pPr>
          </a:lstStyle>
          <a:p>
            <a:endParaRPr/>
          </a:p>
        </p:txBody>
      </p:sp>
      <p:sp>
        <p:nvSpPr>
          <p:cNvPr id="63" name="Google Shape;63;p1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004963"/>
        </a:solidFill>
        <a:effectLst/>
      </p:bgPr>
    </p:bg>
    <p:spTree>
      <p:nvGrpSpPr>
        <p:cNvPr id="1" name="Shape 64"/>
        <p:cNvGrpSpPr/>
        <p:nvPr/>
      </p:nvGrpSpPr>
      <p:grpSpPr>
        <a:xfrm>
          <a:off x="0" y="0"/>
          <a:ext cx="0" cy="0"/>
          <a:chOff x="0" y="0"/>
          <a:chExt cx="0" cy="0"/>
        </a:xfrm>
      </p:grpSpPr>
      <p:sp>
        <p:nvSpPr>
          <p:cNvPr id="65" name="Google Shape;65;p1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16"/>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1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3600"/>
              <a:buFont typeface="Proxima Nova Semibold"/>
              <a:buNone/>
              <a:defRPr sz="3600">
                <a:solidFill>
                  <a:srgbClr val="434343"/>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pic>
        <p:nvPicPr>
          <p:cNvPr id="69" name="Google Shape;69;p116"/>
          <p:cNvPicPr preferRelativeResize="0"/>
          <p:nvPr/>
        </p:nvPicPr>
        <p:blipFill rotWithShape="1">
          <a:blip r:embed="rId2">
            <a:alphaModFix/>
          </a:blip>
          <a:srcRect/>
          <a:stretch/>
        </p:blipFill>
        <p:spPr>
          <a:xfrm>
            <a:off x="7370436" y="4296501"/>
            <a:ext cx="1550993" cy="640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70"/>
        <p:cNvGrpSpPr/>
        <p:nvPr/>
      </p:nvGrpSpPr>
      <p:grpSpPr>
        <a:xfrm>
          <a:off x="0" y="0"/>
          <a:ext cx="0" cy="0"/>
          <a:chOff x="0" y="0"/>
          <a:chExt cx="0" cy="0"/>
        </a:xfrm>
      </p:grpSpPr>
      <p:sp>
        <p:nvSpPr>
          <p:cNvPr id="71" name="Google Shape;71;p11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1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1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117"/>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117"/>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7" name="Google Shape;77;p1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4963"/>
        </a:solidFill>
        <a:effectLst/>
      </p:bgPr>
    </p:bg>
    <p:spTree>
      <p:nvGrpSpPr>
        <p:cNvPr id="1" name="Shape 78"/>
        <p:cNvGrpSpPr/>
        <p:nvPr/>
      </p:nvGrpSpPr>
      <p:grpSpPr>
        <a:xfrm>
          <a:off x="0" y="0"/>
          <a:ext cx="0" cy="0"/>
          <a:chOff x="0" y="0"/>
          <a:chExt cx="0" cy="0"/>
        </a:xfrm>
      </p:grpSpPr>
      <p:sp>
        <p:nvSpPr>
          <p:cNvPr id="79" name="Google Shape;79;p118"/>
          <p:cNvSpPr/>
          <p:nvPr/>
        </p:nvSpPr>
        <p:spPr>
          <a:xfrm>
            <a:off x="0" y="2823144"/>
            <a:ext cx="7369200" cy="23169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 name="Google Shape;81;p118"/>
          <p:cNvGrpSpPr/>
          <p:nvPr/>
        </p:nvGrpSpPr>
        <p:grpSpPr>
          <a:xfrm>
            <a:off x="255991" y="-118"/>
            <a:ext cx="2251347" cy="1043408"/>
            <a:chOff x="3961956" y="4383950"/>
            <a:chExt cx="1160548" cy="548700"/>
          </a:xfrm>
        </p:grpSpPr>
        <p:sp>
          <p:nvSpPr>
            <p:cNvPr id="82" name="Google Shape;82;p11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1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1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11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118"/>
          <p:cNvGrpSpPr/>
          <p:nvPr/>
        </p:nvGrpSpPr>
        <p:grpSpPr>
          <a:xfrm>
            <a:off x="34934" y="4522125"/>
            <a:ext cx="1593305" cy="617072"/>
            <a:chOff x="6917201" y="0"/>
            <a:chExt cx="2227776" cy="863400"/>
          </a:xfrm>
        </p:grpSpPr>
        <p:sp>
          <p:nvSpPr>
            <p:cNvPr id="87" name="Google Shape;87;p118"/>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8"/>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18"/>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 name="Google Shape;90;p118"/>
          <p:cNvGrpSpPr/>
          <p:nvPr/>
        </p:nvGrpSpPr>
        <p:grpSpPr>
          <a:xfrm>
            <a:off x="5886353" y="1243"/>
            <a:ext cx="3257454" cy="1261514"/>
            <a:chOff x="6917201" y="0"/>
            <a:chExt cx="2227776" cy="863400"/>
          </a:xfrm>
        </p:grpSpPr>
        <p:sp>
          <p:nvSpPr>
            <p:cNvPr id="91" name="Google Shape;91;p118"/>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18"/>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18"/>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118"/>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434343"/>
              </a:buClr>
              <a:buSzPts val="3200"/>
              <a:buFont typeface="Proxima Nova Semibold"/>
              <a:buNone/>
              <a:defRPr sz="3200">
                <a:solidFill>
                  <a:srgbClr val="434343"/>
                </a:solidFill>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pic>
        <p:nvPicPr>
          <p:cNvPr id="95" name="Google Shape;95;p118"/>
          <p:cNvPicPr preferRelativeResize="0"/>
          <p:nvPr/>
        </p:nvPicPr>
        <p:blipFill rotWithShape="1">
          <a:blip r:embed="rId2">
            <a:alphaModFix/>
          </a:blip>
          <a:srcRect/>
          <a:stretch/>
        </p:blipFill>
        <p:spPr>
          <a:xfrm>
            <a:off x="7357761" y="4217851"/>
            <a:ext cx="1550993" cy="640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6"/>
        <p:cNvGrpSpPr/>
        <p:nvPr/>
      </p:nvGrpSpPr>
      <p:grpSpPr>
        <a:xfrm>
          <a:off x="0" y="0"/>
          <a:ext cx="0" cy="0"/>
          <a:chOff x="0" y="0"/>
          <a:chExt cx="0" cy="0"/>
        </a:xfrm>
      </p:grpSpPr>
      <p:sp>
        <p:nvSpPr>
          <p:cNvPr id="97" name="Google Shape;97;p11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1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1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1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1" name="Google Shape;101;p11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2" name="Google Shape;102;p11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3" name="Google Shape;103;p1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004963"/>
        </a:solidFill>
        <a:effectLst/>
      </p:bgPr>
    </p:bg>
    <p:spTree>
      <p:nvGrpSpPr>
        <p:cNvPr id="1" name="Shape 104"/>
        <p:cNvGrpSpPr/>
        <p:nvPr/>
      </p:nvGrpSpPr>
      <p:grpSpPr>
        <a:xfrm>
          <a:off x="0" y="0"/>
          <a:ext cx="0" cy="0"/>
          <a:chOff x="0" y="0"/>
          <a:chExt cx="0" cy="0"/>
        </a:xfrm>
      </p:grpSpPr>
      <p:sp>
        <p:nvSpPr>
          <p:cNvPr id="105" name="Google Shape;105;p12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20"/>
          <p:cNvSpPr/>
          <p:nvPr/>
        </p:nvSpPr>
        <p:spPr>
          <a:xfrm flipH="1">
            <a:off x="3582600" y="1550700"/>
            <a:ext cx="5561400" cy="3592800"/>
          </a:xfrm>
          <a:prstGeom prst="rtTriangle">
            <a:avLst/>
          </a:prstGeom>
          <a:solidFill>
            <a:srgbClr val="00A5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2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2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pic>
        <p:nvPicPr>
          <p:cNvPr id="109" name="Google Shape;109;p120"/>
          <p:cNvPicPr preferRelativeResize="0"/>
          <p:nvPr/>
        </p:nvPicPr>
        <p:blipFill rotWithShape="1">
          <a:blip r:embed="rId2">
            <a:alphaModFix/>
          </a:blip>
          <a:srcRect/>
          <a:stretch/>
        </p:blipFill>
        <p:spPr>
          <a:xfrm>
            <a:off x="7370436" y="4296501"/>
            <a:ext cx="1550993" cy="640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1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sz="4000"/>
              <a:t>Muscle Function</a:t>
            </a:r>
            <a:endParaRPr sz="4000"/>
          </a:p>
          <a:p>
            <a:pPr marL="0" lvl="0" indent="0" algn="ctr" rtl="0">
              <a:lnSpc>
                <a:spcPct val="100000"/>
              </a:lnSpc>
              <a:spcBef>
                <a:spcPts val="0"/>
              </a:spcBef>
              <a:spcAft>
                <a:spcPts val="0"/>
              </a:spcAft>
              <a:buSzPts val="3800"/>
              <a:buNone/>
            </a:pPr>
            <a:r>
              <a:rPr lang="en" sz="2200"/>
              <a:t>A Segmental Approach</a:t>
            </a:r>
            <a:endParaRPr sz="2200"/>
          </a:p>
        </p:txBody>
      </p:sp>
      <p:sp>
        <p:nvSpPr>
          <p:cNvPr id="129" name="Google Shape;129;p1"/>
          <p:cNvSpPr txBox="1">
            <a:spLocks noGrp="1"/>
          </p:cNvSpPr>
          <p:nvPr>
            <p:ph type="subTitle" idx="1"/>
          </p:nvPr>
        </p:nvSpPr>
        <p:spPr>
          <a:xfrm>
            <a:off x="1858700" y="3193196"/>
            <a:ext cx="5361300" cy="799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600"/>
              <a:buNone/>
            </a:pPr>
            <a:r>
              <a:rPr lang="en">
                <a:solidFill>
                  <a:srgbClr val="666666"/>
                </a:solidFill>
              </a:rPr>
              <a:t>David Luedeka PT, MS, DPT, CSCS</a:t>
            </a:r>
            <a:endParaRPr>
              <a:solidFill>
                <a:srgbClr val="666666"/>
              </a:solidFill>
            </a:endParaRPr>
          </a:p>
          <a:p>
            <a:pPr marL="0" lvl="0" indent="0" algn="ctr" rtl="0">
              <a:lnSpc>
                <a:spcPct val="100000"/>
              </a:lnSpc>
              <a:spcBef>
                <a:spcPts val="0"/>
              </a:spcBef>
              <a:spcAft>
                <a:spcPts val="0"/>
              </a:spcAft>
              <a:buSzPts val="1600"/>
              <a:buNone/>
            </a:pPr>
            <a:r>
              <a:rPr lang="en">
                <a:solidFill>
                  <a:srgbClr val="666666"/>
                </a:solidFill>
              </a:rPr>
              <a:t>Keila Strick PT, DPT, CSCS</a:t>
            </a:r>
            <a:endParaRPr>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f498b5a41e_0_16"/>
          <p:cNvSpPr txBox="1">
            <a:spLocks noGrp="1"/>
          </p:cNvSpPr>
          <p:nvPr>
            <p:ph type="body" idx="1"/>
          </p:nvPr>
        </p:nvSpPr>
        <p:spPr>
          <a:xfrm>
            <a:off x="344295" y="834424"/>
            <a:ext cx="4487680" cy="3011933"/>
          </a:xfrm>
          <a:prstGeom prst="rect">
            <a:avLst/>
          </a:prstGeom>
          <a:noFill/>
          <a:ln>
            <a:noFill/>
          </a:ln>
        </p:spPr>
        <p:txBody>
          <a:bodyPr spcFirstLastPara="1" wrap="square" lIns="91425" tIns="91425" rIns="91425" bIns="91425" anchor="t" anchorCtr="0">
            <a:noAutofit/>
          </a:bodyPr>
          <a:lstStyle/>
          <a:p>
            <a:pPr marL="457200" lvl="0" indent="-344805" algn="l" rtl="0">
              <a:lnSpc>
                <a:spcPct val="115000"/>
              </a:lnSpc>
              <a:spcBef>
                <a:spcPts val="0"/>
              </a:spcBef>
              <a:spcAft>
                <a:spcPts val="0"/>
              </a:spcAft>
              <a:buClr>
                <a:srgbClr val="444444"/>
              </a:buClr>
              <a:buSzPts val="1830"/>
              <a:buChar char="●"/>
            </a:pPr>
            <a:r>
              <a:rPr lang="en" sz="1800" dirty="0">
                <a:solidFill>
                  <a:srgbClr val="444444"/>
                </a:solidFill>
              </a:rPr>
              <a:t>Commonly describes muscles function as it relates to movement at one joint </a:t>
            </a:r>
            <a:endParaRPr sz="1800" dirty="0">
              <a:solidFill>
                <a:srgbClr val="444444"/>
              </a:solidFill>
            </a:endParaRPr>
          </a:p>
          <a:p>
            <a:pPr marL="457200" lvl="0" indent="-344805" algn="l" rtl="0">
              <a:lnSpc>
                <a:spcPct val="115000"/>
              </a:lnSpc>
              <a:spcBef>
                <a:spcPts val="0"/>
              </a:spcBef>
              <a:spcAft>
                <a:spcPts val="0"/>
              </a:spcAft>
              <a:buClr>
                <a:srgbClr val="444444"/>
              </a:buClr>
              <a:buSzPts val="1830"/>
              <a:buChar char="●"/>
            </a:pPr>
            <a:r>
              <a:rPr lang="en" sz="1800" dirty="0">
                <a:solidFill>
                  <a:srgbClr val="444444"/>
                </a:solidFill>
              </a:rPr>
              <a:t>Categorizes muscles as agonist, synergists, and/or antagonist</a:t>
            </a:r>
            <a:endParaRPr sz="1800" dirty="0">
              <a:solidFill>
                <a:srgbClr val="444444"/>
              </a:solidFill>
            </a:endParaRPr>
          </a:p>
          <a:p>
            <a:pPr marL="457200" lvl="0" indent="-344805" algn="l" rtl="0">
              <a:lnSpc>
                <a:spcPct val="115000"/>
              </a:lnSpc>
              <a:spcBef>
                <a:spcPts val="0"/>
              </a:spcBef>
              <a:spcAft>
                <a:spcPts val="0"/>
              </a:spcAft>
              <a:buClr>
                <a:srgbClr val="444444"/>
              </a:buClr>
              <a:buSzPts val="1830"/>
              <a:buChar char="●"/>
            </a:pPr>
            <a:r>
              <a:rPr lang="en" sz="1800" dirty="0">
                <a:solidFill>
                  <a:srgbClr val="444444"/>
                </a:solidFill>
              </a:rPr>
              <a:t>Emphasizes open chain, isolated muscle action </a:t>
            </a:r>
            <a:endParaRPr sz="1800" dirty="0">
              <a:solidFill>
                <a:srgbClr val="444444"/>
              </a:solidFill>
            </a:endParaRPr>
          </a:p>
          <a:p>
            <a:pPr indent="-344805">
              <a:buClr>
                <a:srgbClr val="444444"/>
              </a:buClr>
              <a:buSzPts val="1830"/>
            </a:pPr>
            <a:r>
              <a:rPr lang="en" sz="1800" dirty="0">
                <a:solidFill>
                  <a:srgbClr val="444444"/>
                </a:solidFill>
              </a:rPr>
              <a:t>Does discuss synergistic muscle actions and co-contraction, but not in depth</a:t>
            </a:r>
          </a:p>
          <a:p>
            <a:pPr marL="112395" indent="0">
              <a:lnSpc>
                <a:spcPct val="114999"/>
              </a:lnSpc>
              <a:buSzPts val="1830"/>
              <a:buNone/>
            </a:pPr>
            <a:endParaRPr lang="en" dirty="0"/>
          </a:p>
          <a:p>
            <a:pPr marL="112395" indent="0">
              <a:lnSpc>
                <a:spcPct val="114999"/>
              </a:lnSpc>
              <a:buClr>
                <a:srgbClr val="444444"/>
              </a:buClr>
              <a:buSzPts val="1830"/>
              <a:buNone/>
            </a:pPr>
            <a:endParaRPr lang="en" sz="1800" dirty="0">
              <a:solidFill>
                <a:srgbClr val="444444"/>
              </a:solidFill>
            </a:endParaRPr>
          </a:p>
        </p:txBody>
      </p:sp>
      <p:pic>
        <p:nvPicPr>
          <p:cNvPr id="180" name="Google Shape;180;g2f498b5a41e_0_16"/>
          <p:cNvPicPr preferRelativeResize="0"/>
          <p:nvPr/>
        </p:nvPicPr>
        <p:blipFill rotWithShape="1">
          <a:blip r:embed="rId3">
            <a:alphaModFix/>
          </a:blip>
          <a:srcRect/>
          <a:stretch/>
        </p:blipFill>
        <p:spPr>
          <a:xfrm>
            <a:off x="5012575" y="1773150"/>
            <a:ext cx="3891450" cy="2028425"/>
          </a:xfrm>
          <a:prstGeom prst="rect">
            <a:avLst/>
          </a:prstGeom>
          <a:noFill/>
          <a:ln>
            <a:noFill/>
          </a:ln>
        </p:spPr>
      </p:pic>
      <p:sp>
        <p:nvSpPr>
          <p:cNvPr id="181" name="Google Shape;181;g2f498b5a41e_0_16"/>
          <p:cNvSpPr txBox="1">
            <a:spLocks noGrp="1"/>
          </p:cNvSpPr>
          <p:nvPr>
            <p:ph type="title"/>
          </p:nvPr>
        </p:nvSpPr>
        <p:spPr>
          <a:xfrm>
            <a:off x="341700" y="394200"/>
            <a:ext cx="84606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060"/>
              <a:t>The Joint Based Approach</a:t>
            </a:r>
            <a:endParaRPr sz="3060"/>
          </a:p>
        </p:txBody>
      </p:sp>
      <p:sp>
        <p:nvSpPr>
          <p:cNvPr id="3" name="TextBox 2">
            <a:extLst>
              <a:ext uri="{FF2B5EF4-FFF2-40B4-BE49-F238E27FC236}">
                <a16:creationId xmlns:a16="http://schemas.microsoft.com/office/drawing/2014/main" id="{6101C39C-8AD8-7002-FAB8-0112B37FCB0F}"/>
              </a:ext>
            </a:extLst>
          </p:cNvPr>
          <p:cNvSpPr txBox="1"/>
          <p:nvPr/>
        </p:nvSpPr>
        <p:spPr>
          <a:xfrm>
            <a:off x="4572000" y="3846040"/>
            <a:ext cx="445769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100" dirty="0">
                <a:latin typeface="Calibri"/>
              </a:rPr>
              <a:t>Personal Injury Doctor Group. (2017, August 9). </a:t>
            </a:r>
            <a:r>
              <a:rPr lang="en" sz="1100" i="1" dirty="0">
                <a:latin typeface="Calibri"/>
              </a:rPr>
              <a:t>Hamstring function &amp; mechanism of injury | Sports Specialist</a:t>
            </a:r>
            <a:r>
              <a:rPr lang="en" sz="1100" dirty="0">
                <a:latin typeface="Calibri"/>
              </a:rPr>
              <a:t>.</a:t>
            </a:r>
            <a:endParaRPr lang="en-US" sz="1100" dirty="0">
              <a:latin typeface="Calibri"/>
            </a:endParaRPr>
          </a:p>
          <a:p>
            <a:pPr algn="l"/>
            <a:endParaRPr lang="en-US" sz="1100" dirty="0">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f498b5a41e_0_22"/>
          <p:cNvSpPr txBox="1">
            <a:spLocks noGrp="1"/>
          </p:cNvSpPr>
          <p:nvPr>
            <p:ph type="title"/>
          </p:nvPr>
        </p:nvSpPr>
        <p:spPr>
          <a:xfrm>
            <a:off x="588600" y="429325"/>
            <a:ext cx="7966800" cy="683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0"/>
              <a:buNone/>
            </a:pPr>
            <a:r>
              <a:rPr lang="en"/>
              <a:t>Lombard's Paradox: Complexity of LE Motion</a:t>
            </a:r>
            <a:endParaRPr/>
          </a:p>
        </p:txBody>
      </p:sp>
      <p:sp>
        <p:nvSpPr>
          <p:cNvPr id="187" name="Google Shape;187;g2f498b5a41e_0_22"/>
          <p:cNvSpPr txBox="1">
            <a:spLocks noGrp="1"/>
          </p:cNvSpPr>
          <p:nvPr>
            <p:ph type="body" idx="1"/>
          </p:nvPr>
        </p:nvSpPr>
        <p:spPr>
          <a:xfrm>
            <a:off x="3210650" y="1330375"/>
            <a:ext cx="5411400" cy="307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00"/>
              <a:buNone/>
            </a:pPr>
            <a:r>
              <a:rPr lang="en" sz="1900">
                <a:solidFill>
                  <a:srgbClr val="444444"/>
                </a:solidFill>
              </a:rPr>
              <a:t>1907 Lombard and Abbott described the co-contraction of the quadriceps and hamstrings when rising from a squat position</a:t>
            </a:r>
            <a:endParaRPr sz="1900">
              <a:solidFill>
                <a:srgbClr val="444444"/>
              </a:solidFill>
            </a:endParaRPr>
          </a:p>
          <a:p>
            <a:pPr marL="457200" lvl="0" indent="-349250" algn="l" rtl="0">
              <a:lnSpc>
                <a:spcPct val="115000"/>
              </a:lnSpc>
              <a:spcBef>
                <a:spcPts val="1200"/>
              </a:spcBef>
              <a:spcAft>
                <a:spcPts val="0"/>
              </a:spcAft>
              <a:buClr>
                <a:srgbClr val="444444"/>
              </a:buClr>
              <a:buSzPts val="1900"/>
              <a:buChar char="●"/>
            </a:pPr>
            <a:r>
              <a:rPr lang="en" sz="1900">
                <a:solidFill>
                  <a:srgbClr val="444444"/>
                </a:solidFill>
              </a:rPr>
              <a:t>Hamstrings, quadriceps, and glutes all contribute to this motion </a:t>
            </a:r>
            <a:endParaRPr sz="1900">
              <a:solidFill>
                <a:srgbClr val="444444"/>
              </a:solidFill>
            </a:endParaRPr>
          </a:p>
          <a:p>
            <a:pPr marL="457200" lvl="0" indent="-349250" algn="l" rtl="0">
              <a:lnSpc>
                <a:spcPct val="115000"/>
              </a:lnSpc>
              <a:spcBef>
                <a:spcPts val="0"/>
              </a:spcBef>
              <a:spcAft>
                <a:spcPts val="0"/>
              </a:spcAft>
              <a:buClr>
                <a:srgbClr val="444444"/>
              </a:buClr>
              <a:buSzPts val="1900"/>
              <a:buChar char="●"/>
            </a:pPr>
            <a:r>
              <a:rPr lang="en" sz="1900">
                <a:solidFill>
                  <a:srgbClr val="444444"/>
                </a:solidFill>
              </a:rPr>
              <a:t>The muscles have contradicting actions, so how are we achieving this motion? </a:t>
            </a:r>
            <a:endParaRPr sz="1900">
              <a:solidFill>
                <a:srgbClr val="444444"/>
              </a:solidFill>
            </a:endParaRPr>
          </a:p>
          <a:p>
            <a:pPr marL="457200" lvl="0" indent="-349250" algn="l" rtl="0">
              <a:lnSpc>
                <a:spcPct val="115000"/>
              </a:lnSpc>
              <a:spcBef>
                <a:spcPts val="0"/>
              </a:spcBef>
              <a:spcAft>
                <a:spcPts val="0"/>
              </a:spcAft>
              <a:buClr>
                <a:srgbClr val="444444"/>
              </a:buClr>
              <a:buSzPts val="1900"/>
              <a:buChar char="●"/>
            </a:pPr>
            <a:r>
              <a:rPr lang="en" sz="1900">
                <a:solidFill>
                  <a:srgbClr val="444444"/>
                </a:solidFill>
              </a:rPr>
              <a:t>What is the true role of the muscles involved?</a:t>
            </a:r>
            <a:endParaRPr sz="1900">
              <a:solidFill>
                <a:srgbClr val="444444"/>
              </a:solidFill>
            </a:endParaRPr>
          </a:p>
        </p:txBody>
      </p:sp>
      <p:pic>
        <p:nvPicPr>
          <p:cNvPr id="188" name="Google Shape;188;g2f498b5a41e_0_22"/>
          <p:cNvPicPr preferRelativeResize="0"/>
          <p:nvPr/>
        </p:nvPicPr>
        <p:blipFill rotWithShape="1">
          <a:blip r:embed="rId3">
            <a:alphaModFix/>
          </a:blip>
          <a:srcRect/>
          <a:stretch/>
        </p:blipFill>
        <p:spPr>
          <a:xfrm>
            <a:off x="844750" y="1330375"/>
            <a:ext cx="2365904" cy="328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f498b5a41e_0_28"/>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960"/>
              <a:t>What is the Joint Based Approach lacking? </a:t>
            </a:r>
            <a:endParaRPr sz="2960"/>
          </a:p>
        </p:txBody>
      </p:sp>
      <p:sp>
        <p:nvSpPr>
          <p:cNvPr id="194" name="Google Shape;194;g2f498b5a41e_0_28"/>
          <p:cNvSpPr txBox="1">
            <a:spLocks noGrp="1"/>
          </p:cNvSpPr>
          <p:nvPr>
            <p:ph type="body" idx="1"/>
          </p:nvPr>
        </p:nvSpPr>
        <p:spPr>
          <a:xfrm>
            <a:off x="501901" y="1318936"/>
            <a:ext cx="8140200" cy="2792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100"/>
              <a:buNone/>
            </a:pPr>
            <a:r>
              <a:rPr lang="en" dirty="0"/>
              <a:t>Lombard's paradox shows that we did not understand or consider all forces acting on the LE when standing up </a:t>
            </a:r>
            <a:endParaRPr dirty="0"/>
          </a:p>
          <a:p>
            <a:pPr marL="0" lvl="0" indent="0" algn="l" rtl="0">
              <a:lnSpc>
                <a:spcPct val="115000"/>
              </a:lnSpc>
              <a:spcBef>
                <a:spcPts val="0"/>
              </a:spcBef>
              <a:spcAft>
                <a:spcPts val="0"/>
              </a:spcAft>
              <a:buSzPts val="2100"/>
              <a:buNone/>
            </a:pPr>
            <a:endParaRPr/>
          </a:p>
          <a:p>
            <a:pPr marL="457200" lvl="0" algn="l" rtl="0">
              <a:lnSpc>
                <a:spcPct val="115000"/>
              </a:lnSpc>
              <a:spcBef>
                <a:spcPts val="0"/>
              </a:spcBef>
              <a:spcAft>
                <a:spcPts val="0"/>
              </a:spcAft>
              <a:buSzPts val="2100"/>
              <a:buChar char="●"/>
            </a:pPr>
            <a:r>
              <a:rPr lang="en" dirty="0"/>
              <a:t>Fails to fully describe the complex function of multiarticular muscles (muscles spanning more than one joint)</a:t>
            </a:r>
            <a:endParaRPr dirty="0"/>
          </a:p>
          <a:p>
            <a:r>
              <a:rPr lang="en" dirty="0"/>
              <a:t>Does not fully explain the role of muscle action during functional movements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888684" y="17461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400"/>
              <a:buNone/>
            </a:pPr>
            <a:r>
              <a:rPr lang="en"/>
              <a:t>Biomechanics Review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5d7de01de_1_4"/>
          <p:cNvSpPr txBox="1">
            <a:spLocks noGrp="1"/>
          </p:cNvSpPr>
          <p:nvPr>
            <p:ph type="title"/>
          </p:nvPr>
        </p:nvSpPr>
        <p:spPr>
          <a:xfrm>
            <a:off x="341700" y="475400"/>
            <a:ext cx="84606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060"/>
              <a:t>Recall Classic Joint Based Approach</a:t>
            </a:r>
            <a:endParaRPr sz="3060"/>
          </a:p>
        </p:txBody>
      </p:sp>
      <p:sp>
        <p:nvSpPr>
          <p:cNvPr id="205" name="Google Shape;205;g2f5d7de01de_1_4"/>
          <p:cNvSpPr txBox="1">
            <a:spLocks noGrp="1"/>
          </p:cNvSpPr>
          <p:nvPr>
            <p:ph type="body" idx="1"/>
          </p:nvPr>
        </p:nvSpPr>
        <p:spPr>
          <a:xfrm>
            <a:off x="1166275" y="1422768"/>
            <a:ext cx="5741700" cy="1366200"/>
          </a:xfrm>
          <a:prstGeom prst="rect">
            <a:avLst/>
          </a:prstGeom>
          <a:noFill/>
          <a:ln>
            <a:noFill/>
          </a:ln>
        </p:spPr>
        <p:txBody>
          <a:bodyPr spcFirstLastPara="1" wrap="square" lIns="91425" tIns="91425" rIns="91425" bIns="91425" anchor="t" anchorCtr="0">
            <a:noAutofit/>
          </a:bodyPr>
          <a:lstStyle/>
          <a:p>
            <a:pPr marL="457200" lvl="0" indent="-338391" algn="l" rtl="0">
              <a:lnSpc>
                <a:spcPct val="115000"/>
              </a:lnSpc>
              <a:spcBef>
                <a:spcPts val="0"/>
              </a:spcBef>
              <a:spcAft>
                <a:spcPts val="0"/>
              </a:spcAft>
              <a:buClr>
                <a:srgbClr val="444444"/>
              </a:buClr>
              <a:buSzPts val="1729"/>
              <a:buChar char="●"/>
            </a:pPr>
            <a:r>
              <a:rPr lang="en" sz="1729">
                <a:solidFill>
                  <a:srgbClr val="444444"/>
                </a:solidFill>
              </a:rPr>
              <a:t>Bones = Segments</a:t>
            </a:r>
            <a:endParaRPr sz="1729">
              <a:solidFill>
                <a:srgbClr val="444444"/>
              </a:solidFill>
            </a:endParaRPr>
          </a:p>
          <a:p>
            <a:pPr marL="457200" lvl="0" indent="-338391" algn="l" rtl="0">
              <a:lnSpc>
                <a:spcPct val="115000"/>
              </a:lnSpc>
              <a:spcBef>
                <a:spcPts val="0"/>
              </a:spcBef>
              <a:spcAft>
                <a:spcPts val="0"/>
              </a:spcAft>
              <a:buClr>
                <a:srgbClr val="444444"/>
              </a:buClr>
              <a:buSzPts val="1729"/>
              <a:buChar char="●"/>
            </a:pPr>
            <a:r>
              <a:rPr lang="en" sz="1729">
                <a:solidFill>
                  <a:srgbClr val="444444"/>
                </a:solidFill>
              </a:rPr>
              <a:t>Joints = Axis of Rotation and connect segments</a:t>
            </a:r>
            <a:endParaRPr sz="1729">
              <a:solidFill>
                <a:srgbClr val="444444"/>
              </a:solidFill>
            </a:endParaRPr>
          </a:p>
          <a:p>
            <a:pPr marL="457200" lvl="0" indent="-338391" algn="l" rtl="0">
              <a:lnSpc>
                <a:spcPct val="115000"/>
              </a:lnSpc>
              <a:spcBef>
                <a:spcPts val="0"/>
              </a:spcBef>
              <a:spcAft>
                <a:spcPts val="0"/>
              </a:spcAft>
              <a:buClr>
                <a:srgbClr val="444444"/>
              </a:buClr>
              <a:buSzPts val="1729"/>
              <a:buChar char="●"/>
            </a:pPr>
            <a:r>
              <a:rPr lang="en" sz="1729">
                <a:solidFill>
                  <a:srgbClr val="444444"/>
                </a:solidFill>
              </a:rPr>
              <a:t>Muscles = Produce force and create torque</a:t>
            </a:r>
            <a:endParaRPr sz="1729">
              <a:solidFill>
                <a:srgbClr val="444444"/>
              </a:solidFill>
            </a:endParaRPr>
          </a:p>
        </p:txBody>
      </p:sp>
      <p:sp>
        <p:nvSpPr>
          <p:cNvPr id="206" name="Google Shape;206;g2f5d7de01de_1_4"/>
          <p:cNvSpPr txBox="1">
            <a:spLocks noGrp="1"/>
          </p:cNvSpPr>
          <p:nvPr>
            <p:ph type="body" idx="1"/>
          </p:nvPr>
        </p:nvSpPr>
        <p:spPr>
          <a:xfrm>
            <a:off x="4716075" y="2908950"/>
            <a:ext cx="1812300" cy="13662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605"/>
              <a:buNone/>
            </a:pPr>
            <a:r>
              <a:rPr lang="en" sz="1455" b="1">
                <a:solidFill>
                  <a:srgbClr val="000000"/>
                </a:solidFill>
                <a:highlight>
                  <a:srgbClr val="C9DAF8"/>
                </a:highlight>
              </a:rPr>
              <a:t>Bones = Segments </a:t>
            </a:r>
            <a:endParaRPr sz="1455" b="1">
              <a:solidFill>
                <a:srgbClr val="000000"/>
              </a:solidFill>
              <a:highlight>
                <a:srgbClr val="C9DAF8"/>
              </a:highlight>
            </a:endParaRPr>
          </a:p>
          <a:p>
            <a:pPr marL="0" lvl="0" indent="0" algn="ctr" rtl="0">
              <a:lnSpc>
                <a:spcPct val="105000"/>
              </a:lnSpc>
              <a:spcBef>
                <a:spcPts val="1200"/>
              </a:spcBef>
              <a:spcAft>
                <a:spcPts val="0"/>
              </a:spcAft>
              <a:buSzPts val="605"/>
              <a:buNone/>
            </a:pPr>
            <a:r>
              <a:rPr lang="en" sz="1455" b="1">
                <a:solidFill>
                  <a:srgbClr val="000000"/>
                </a:solidFill>
                <a:highlight>
                  <a:srgbClr val="D9EAD3"/>
                </a:highlight>
              </a:rPr>
              <a:t>Muscle = Force</a:t>
            </a:r>
            <a:endParaRPr sz="1455" b="1">
              <a:solidFill>
                <a:srgbClr val="000000"/>
              </a:solidFill>
              <a:highlight>
                <a:srgbClr val="D9EAD3"/>
              </a:highlight>
            </a:endParaRPr>
          </a:p>
          <a:p>
            <a:pPr marL="0" lvl="0" indent="0" algn="ctr" rtl="0">
              <a:lnSpc>
                <a:spcPct val="105000"/>
              </a:lnSpc>
              <a:spcBef>
                <a:spcPts val="1200"/>
              </a:spcBef>
              <a:spcAft>
                <a:spcPts val="1200"/>
              </a:spcAft>
              <a:buSzPts val="605"/>
              <a:buNone/>
            </a:pPr>
            <a:r>
              <a:rPr lang="en" sz="1455" b="1">
                <a:solidFill>
                  <a:srgbClr val="000000"/>
                </a:solidFill>
                <a:highlight>
                  <a:srgbClr val="EAD1DC"/>
                </a:highlight>
              </a:rPr>
              <a:t>Joint = Hinges</a:t>
            </a:r>
            <a:endParaRPr sz="1455" b="1">
              <a:solidFill>
                <a:srgbClr val="000000"/>
              </a:solidFill>
              <a:highlight>
                <a:srgbClr val="FFF2CC"/>
              </a:highlight>
            </a:endParaRPr>
          </a:p>
        </p:txBody>
      </p:sp>
      <p:pic>
        <p:nvPicPr>
          <p:cNvPr id="207" name="Google Shape;207;g2f5d7de01de_1_4"/>
          <p:cNvPicPr preferRelativeResize="0"/>
          <p:nvPr/>
        </p:nvPicPr>
        <p:blipFill rotWithShape="1">
          <a:blip r:embed="rId3">
            <a:alphaModFix/>
          </a:blip>
          <a:srcRect/>
          <a:stretch/>
        </p:blipFill>
        <p:spPr>
          <a:xfrm>
            <a:off x="2615200" y="2777679"/>
            <a:ext cx="1812300" cy="1628747"/>
          </a:xfrm>
          <a:prstGeom prst="rect">
            <a:avLst/>
          </a:prstGeom>
          <a:noFill/>
          <a:ln>
            <a:noFill/>
          </a:ln>
        </p:spPr>
      </p:pic>
      <p:sp>
        <p:nvSpPr>
          <p:cNvPr id="7" name="TextBox 6">
            <a:extLst>
              <a:ext uri="{FF2B5EF4-FFF2-40B4-BE49-F238E27FC236}">
                <a16:creationId xmlns:a16="http://schemas.microsoft.com/office/drawing/2014/main" id="{0F76E189-4B9B-6A81-2FDB-A92D146990AA}"/>
              </a:ext>
            </a:extLst>
          </p:cNvPr>
          <p:cNvSpPr txBox="1"/>
          <p:nvPr/>
        </p:nvSpPr>
        <p:spPr>
          <a:xfrm>
            <a:off x="1605504" y="4407600"/>
            <a:ext cx="76472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t>Replica Human Complete Leg</a:t>
            </a:r>
            <a:r>
              <a:rPr lang="en-US" sz="1000" dirty="0"/>
              <a:t>. Skulls Unlimited International,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f5d7de01de_2_0"/>
          <p:cNvSpPr txBox="1">
            <a:spLocks noGrp="1"/>
          </p:cNvSpPr>
          <p:nvPr>
            <p:ph type="title"/>
          </p:nvPr>
        </p:nvSpPr>
        <p:spPr>
          <a:xfrm>
            <a:off x="598650" y="614675"/>
            <a:ext cx="7946700" cy="774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778"/>
              <a:buNone/>
            </a:pPr>
            <a:r>
              <a:rPr lang="en"/>
              <a:t>Torque</a:t>
            </a:r>
            <a:endParaRPr/>
          </a:p>
        </p:txBody>
      </p:sp>
      <p:sp>
        <p:nvSpPr>
          <p:cNvPr id="213" name="Google Shape;213;g2f5d7de01de_2_0"/>
          <p:cNvSpPr txBox="1">
            <a:spLocks noGrp="1"/>
          </p:cNvSpPr>
          <p:nvPr>
            <p:ph type="body" idx="1"/>
          </p:nvPr>
        </p:nvSpPr>
        <p:spPr>
          <a:xfrm>
            <a:off x="782200" y="1424025"/>
            <a:ext cx="7669800" cy="1502100"/>
          </a:xfrm>
          <a:prstGeom prst="rect">
            <a:avLst/>
          </a:prstGeom>
          <a:noFill/>
          <a:ln>
            <a:noFill/>
          </a:ln>
        </p:spPr>
        <p:txBody>
          <a:bodyPr spcFirstLastPara="1" wrap="square" lIns="91425" tIns="91425" rIns="91425" bIns="91425" anchor="t" anchorCtr="0">
            <a:normAutofit fontScale="85000"/>
          </a:bodyPr>
          <a:lstStyle/>
          <a:p>
            <a:pPr marL="457200" lvl="0" indent="-325755" algn="l" rtl="0">
              <a:spcBef>
                <a:spcPts val="0"/>
              </a:spcBef>
              <a:spcAft>
                <a:spcPts val="0"/>
              </a:spcAft>
              <a:buSzPct val="100000"/>
              <a:buChar char="●"/>
            </a:pPr>
            <a:r>
              <a:rPr lang="en" sz="1800"/>
              <a:t>The force applied to a moment arm which is attached to a fixed axis and thus causes rotation.</a:t>
            </a:r>
            <a:endParaRPr sz="1800"/>
          </a:p>
          <a:p>
            <a:pPr marL="457200" lvl="0" indent="-325755" algn="l" rtl="0">
              <a:lnSpc>
                <a:spcPct val="115000"/>
              </a:lnSpc>
              <a:spcBef>
                <a:spcPts val="0"/>
              </a:spcBef>
              <a:spcAft>
                <a:spcPts val="0"/>
              </a:spcAft>
              <a:buSzPct val="100000"/>
              <a:buChar char="●"/>
            </a:pPr>
            <a:r>
              <a:rPr lang="en" sz="1800"/>
              <a:t>Torque = Force (F) x Moment Arm (MA)</a:t>
            </a:r>
            <a:endParaRPr sz="1800"/>
          </a:p>
          <a:p>
            <a:pPr marL="914400" lvl="1" indent="-325755" algn="l" rtl="0">
              <a:lnSpc>
                <a:spcPct val="115000"/>
              </a:lnSpc>
              <a:spcBef>
                <a:spcPts val="0"/>
              </a:spcBef>
              <a:spcAft>
                <a:spcPts val="0"/>
              </a:spcAft>
              <a:buSzPct val="100000"/>
              <a:buChar char="○"/>
            </a:pPr>
            <a:r>
              <a:rPr lang="en" sz="1800"/>
              <a:t>Forces include: internal and external forces</a:t>
            </a:r>
            <a:endParaRPr sz="1800"/>
          </a:p>
          <a:p>
            <a:pPr marL="914400" lvl="1" indent="-325755" algn="l" rtl="0">
              <a:lnSpc>
                <a:spcPct val="115000"/>
              </a:lnSpc>
              <a:spcBef>
                <a:spcPts val="0"/>
              </a:spcBef>
              <a:spcAft>
                <a:spcPts val="0"/>
              </a:spcAft>
              <a:buSzPct val="100000"/>
              <a:buChar char="○"/>
            </a:pPr>
            <a:r>
              <a:rPr lang="en" sz="1800"/>
              <a:t>Moment arm: perpendicular distance from the force to the axis of rotation </a:t>
            </a:r>
            <a:endParaRPr sz="1800"/>
          </a:p>
        </p:txBody>
      </p:sp>
      <p:pic>
        <p:nvPicPr>
          <p:cNvPr id="214" name="Google Shape;214;g2f5d7de01de_2_0"/>
          <p:cNvPicPr preferRelativeResize="0"/>
          <p:nvPr/>
        </p:nvPicPr>
        <p:blipFill rotWithShape="1">
          <a:blip r:embed="rId3">
            <a:alphaModFix/>
          </a:blip>
          <a:srcRect t="15861" b="6691"/>
          <a:stretch/>
        </p:blipFill>
        <p:spPr>
          <a:xfrm>
            <a:off x="2585925" y="3039350"/>
            <a:ext cx="3283676" cy="1693225"/>
          </a:xfrm>
          <a:prstGeom prst="rect">
            <a:avLst/>
          </a:prstGeom>
          <a:noFill/>
          <a:ln>
            <a:noFill/>
          </a:ln>
        </p:spPr>
      </p:pic>
      <p:sp>
        <p:nvSpPr>
          <p:cNvPr id="2" name="TextBox 1">
            <a:extLst>
              <a:ext uri="{FF2B5EF4-FFF2-40B4-BE49-F238E27FC236}">
                <a16:creationId xmlns:a16="http://schemas.microsoft.com/office/drawing/2014/main" id="{A127AB99-54DF-D9DC-EF7A-0836EB452931}"/>
              </a:ext>
            </a:extLst>
          </p:cNvPr>
          <p:cNvSpPr txBox="1"/>
          <p:nvPr/>
        </p:nvSpPr>
        <p:spPr>
          <a:xfrm>
            <a:off x="1981310" y="4587445"/>
            <a:ext cx="532175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Electronic Fasteners, Inc. (n.d.). </a:t>
            </a:r>
            <a:r>
              <a:rPr lang="en-US" sz="1000" i="1" dirty="0"/>
              <a:t>Torquing loads on fasteners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434623" y="448051"/>
            <a:ext cx="8075400" cy="85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00"/>
              <a:buNone/>
            </a:pPr>
            <a:r>
              <a:rPr lang="en" sz="2400"/>
              <a:t>Forces that act on our MSK System: Internal and External</a:t>
            </a:r>
            <a:endParaRPr sz="2400"/>
          </a:p>
          <a:p>
            <a:pPr marL="0" lvl="0" indent="0" algn="l" rtl="0">
              <a:lnSpc>
                <a:spcPct val="100000"/>
              </a:lnSpc>
              <a:spcBef>
                <a:spcPts val="0"/>
              </a:spcBef>
              <a:spcAft>
                <a:spcPts val="0"/>
              </a:spcAft>
              <a:buSzPts val="3300"/>
              <a:buNone/>
            </a:pPr>
            <a:endParaRPr sz="2400"/>
          </a:p>
        </p:txBody>
      </p:sp>
      <p:sp>
        <p:nvSpPr>
          <p:cNvPr id="220" name="Google Shape;220;p32"/>
          <p:cNvSpPr txBox="1">
            <a:spLocks noGrp="1"/>
          </p:cNvSpPr>
          <p:nvPr>
            <p:ph type="body" idx="1"/>
          </p:nvPr>
        </p:nvSpPr>
        <p:spPr>
          <a:xfrm>
            <a:off x="888400" y="1223625"/>
            <a:ext cx="4490100" cy="33591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1200"/>
              </a:spcBef>
              <a:spcAft>
                <a:spcPts val="0"/>
              </a:spcAft>
              <a:buSzPts val="1500"/>
              <a:buNone/>
            </a:pPr>
            <a:r>
              <a:rPr lang="en" b="1">
                <a:solidFill>
                  <a:schemeClr val="accent1"/>
                </a:solidFill>
              </a:rPr>
              <a:t>External Forces</a:t>
            </a:r>
            <a:endParaRPr b="1">
              <a:solidFill>
                <a:schemeClr val="accent1"/>
              </a:solidFill>
            </a:endParaRPr>
          </a:p>
          <a:p>
            <a:pPr marL="457200" lvl="0" indent="-323850" algn="l" rtl="0">
              <a:lnSpc>
                <a:spcPct val="115000"/>
              </a:lnSpc>
              <a:spcBef>
                <a:spcPts val="1200"/>
              </a:spcBef>
              <a:spcAft>
                <a:spcPts val="0"/>
              </a:spcAft>
              <a:buSzPts val="1500"/>
              <a:buChar char="●"/>
            </a:pPr>
            <a:r>
              <a:rPr lang="en"/>
              <a:t>Gravity, body weight, external resistance, ground reaction force  </a:t>
            </a:r>
            <a:endParaRPr/>
          </a:p>
          <a:p>
            <a:pPr marL="0" lvl="0" indent="0" algn="l" rtl="0">
              <a:lnSpc>
                <a:spcPct val="115000"/>
              </a:lnSpc>
              <a:spcBef>
                <a:spcPts val="1200"/>
              </a:spcBef>
              <a:spcAft>
                <a:spcPts val="0"/>
              </a:spcAft>
              <a:buSzPts val="1500"/>
              <a:buNone/>
            </a:pPr>
            <a:r>
              <a:rPr lang="en" b="1">
                <a:solidFill>
                  <a:srgbClr val="CC0000"/>
                </a:solidFill>
              </a:rPr>
              <a:t>Internal Forces</a:t>
            </a:r>
            <a:endParaRPr b="1">
              <a:solidFill>
                <a:srgbClr val="CC0000"/>
              </a:solidFill>
            </a:endParaRPr>
          </a:p>
          <a:p>
            <a:pPr marL="457200" lvl="0" indent="-323850" algn="l" rtl="0">
              <a:lnSpc>
                <a:spcPct val="115000"/>
              </a:lnSpc>
              <a:spcBef>
                <a:spcPts val="1200"/>
              </a:spcBef>
              <a:spcAft>
                <a:spcPts val="0"/>
              </a:spcAft>
              <a:buSzPts val="1500"/>
              <a:buChar char="●"/>
            </a:pPr>
            <a:r>
              <a:rPr lang="en" i="1"/>
              <a:t>Active</a:t>
            </a:r>
            <a:r>
              <a:rPr lang="en"/>
              <a:t> </a:t>
            </a:r>
            <a:endParaRPr/>
          </a:p>
          <a:p>
            <a:pPr marL="914400" lvl="1" indent="-323850" algn="l" rtl="0">
              <a:lnSpc>
                <a:spcPct val="115000"/>
              </a:lnSpc>
              <a:spcBef>
                <a:spcPts val="0"/>
              </a:spcBef>
              <a:spcAft>
                <a:spcPts val="0"/>
              </a:spcAft>
              <a:buSzPts val="1500"/>
              <a:buChar char="○"/>
            </a:pPr>
            <a:r>
              <a:rPr lang="en"/>
              <a:t>Muscle/tendon</a:t>
            </a:r>
            <a:endParaRPr/>
          </a:p>
          <a:p>
            <a:pPr marL="457200" lvl="0" indent="-323850" algn="l" rtl="0">
              <a:lnSpc>
                <a:spcPct val="115000"/>
              </a:lnSpc>
              <a:spcBef>
                <a:spcPts val="0"/>
              </a:spcBef>
              <a:spcAft>
                <a:spcPts val="0"/>
              </a:spcAft>
              <a:buSzPts val="1500"/>
              <a:buChar char="●"/>
            </a:pPr>
            <a:r>
              <a:rPr lang="en" i="1"/>
              <a:t>Passive</a:t>
            </a:r>
            <a:endParaRPr i="1"/>
          </a:p>
          <a:p>
            <a:pPr marL="914400" lvl="1" indent="-323850" algn="l" rtl="0">
              <a:lnSpc>
                <a:spcPct val="115000"/>
              </a:lnSpc>
              <a:spcBef>
                <a:spcPts val="0"/>
              </a:spcBef>
              <a:spcAft>
                <a:spcPts val="0"/>
              </a:spcAft>
              <a:buSzPts val="1500"/>
              <a:buChar char="○"/>
            </a:pPr>
            <a:r>
              <a:rPr lang="en"/>
              <a:t>Ligaments and fascia</a:t>
            </a:r>
            <a:endParaRPr/>
          </a:p>
          <a:p>
            <a:pPr marL="457200" lvl="0" indent="-323850" algn="l" rtl="0">
              <a:lnSpc>
                <a:spcPct val="115000"/>
              </a:lnSpc>
              <a:spcBef>
                <a:spcPts val="0"/>
              </a:spcBef>
              <a:spcAft>
                <a:spcPts val="0"/>
              </a:spcAft>
              <a:buSzPts val="1500"/>
              <a:buChar char="●"/>
            </a:pPr>
            <a:r>
              <a:rPr lang="en" i="1"/>
              <a:t>Joint surface forces</a:t>
            </a:r>
            <a:endParaRPr i="1"/>
          </a:p>
          <a:p>
            <a:pPr marL="914400" lvl="1" indent="-323850" algn="l" rtl="0">
              <a:lnSpc>
                <a:spcPct val="115000"/>
              </a:lnSpc>
              <a:spcBef>
                <a:spcPts val="0"/>
              </a:spcBef>
              <a:spcAft>
                <a:spcPts val="0"/>
              </a:spcAft>
              <a:buSzPts val="1500"/>
              <a:buChar char="○"/>
            </a:pPr>
            <a:r>
              <a:rPr lang="en"/>
              <a:t>Tension</a:t>
            </a:r>
            <a:endParaRPr/>
          </a:p>
          <a:p>
            <a:pPr marL="914400" lvl="1" indent="-323850" algn="l" rtl="0">
              <a:lnSpc>
                <a:spcPct val="115000"/>
              </a:lnSpc>
              <a:spcBef>
                <a:spcPts val="0"/>
              </a:spcBef>
              <a:spcAft>
                <a:spcPts val="0"/>
              </a:spcAft>
              <a:buSzPts val="1500"/>
              <a:buChar char="○"/>
            </a:pPr>
            <a:r>
              <a:rPr lang="en"/>
              <a:t>Compression  </a:t>
            </a:r>
            <a:endParaRPr/>
          </a:p>
        </p:txBody>
      </p:sp>
      <p:pic>
        <p:nvPicPr>
          <p:cNvPr id="221" name="Google Shape;221;p32"/>
          <p:cNvPicPr preferRelativeResize="0"/>
          <p:nvPr/>
        </p:nvPicPr>
        <p:blipFill>
          <a:blip r:embed="rId3">
            <a:alphaModFix/>
          </a:blip>
          <a:stretch>
            <a:fillRect/>
          </a:stretch>
        </p:blipFill>
        <p:spPr>
          <a:xfrm>
            <a:off x="5246112" y="1051576"/>
            <a:ext cx="3100315" cy="35311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245df707cc_0_0"/>
          <p:cNvSpPr txBox="1">
            <a:spLocks noGrp="1"/>
          </p:cNvSpPr>
          <p:nvPr>
            <p:ph type="title"/>
          </p:nvPr>
        </p:nvSpPr>
        <p:spPr>
          <a:xfrm>
            <a:off x="811401" y="582575"/>
            <a:ext cx="7555500" cy="65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sz="2700"/>
              <a:t>Internal Forces Cont.</a:t>
            </a:r>
            <a:endParaRPr sz="2700">
              <a:latin typeface="Proxima Nova Semibold"/>
              <a:ea typeface="Proxima Nova Semibold"/>
              <a:cs typeface="Proxima Nova Semibold"/>
              <a:sym typeface="Proxima Nova Semibold"/>
            </a:endParaRPr>
          </a:p>
        </p:txBody>
      </p:sp>
      <p:sp>
        <p:nvSpPr>
          <p:cNvPr id="227" name="Google Shape;227;g2245df707cc_0_0"/>
          <p:cNvSpPr txBox="1">
            <a:spLocks noGrp="1"/>
          </p:cNvSpPr>
          <p:nvPr>
            <p:ph type="body" idx="1"/>
          </p:nvPr>
        </p:nvSpPr>
        <p:spPr>
          <a:xfrm>
            <a:off x="392025" y="1238675"/>
            <a:ext cx="5049600" cy="33591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1200"/>
              </a:spcBef>
              <a:spcAft>
                <a:spcPts val="0"/>
              </a:spcAft>
              <a:buSzPts val="1500"/>
              <a:buChar char="●"/>
            </a:pPr>
            <a:r>
              <a:rPr lang="en"/>
              <a:t>Joint surface forces</a:t>
            </a:r>
            <a:endParaRPr/>
          </a:p>
          <a:p>
            <a:pPr marL="914400" lvl="1" indent="-323850" algn="l" rtl="0">
              <a:lnSpc>
                <a:spcPct val="115000"/>
              </a:lnSpc>
              <a:spcBef>
                <a:spcPts val="0"/>
              </a:spcBef>
              <a:spcAft>
                <a:spcPts val="0"/>
              </a:spcAft>
              <a:buSzPts val="1500"/>
              <a:buChar char="○"/>
            </a:pPr>
            <a:r>
              <a:rPr lang="en"/>
              <a:t>Tension/distraction: </a:t>
            </a:r>
            <a:r>
              <a:rPr lang="en">
                <a:solidFill>
                  <a:srgbClr val="001D35"/>
                </a:solidFill>
                <a:highlight>
                  <a:srgbClr val="FFFFFF"/>
                </a:highlight>
              </a:rPr>
              <a:t>Pulls joint surfaces apart</a:t>
            </a:r>
            <a:endParaRPr/>
          </a:p>
          <a:p>
            <a:pPr marL="914400" lvl="1" indent="-323850" algn="l" rtl="0">
              <a:lnSpc>
                <a:spcPct val="115000"/>
              </a:lnSpc>
              <a:spcBef>
                <a:spcPts val="0"/>
              </a:spcBef>
              <a:spcAft>
                <a:spcPts val="0"/>
              </a:spcAft>
              <a:buSzPts val="1500"/>
              <a:buChar char="○"/>
            </a:pPr>
            <a:r>
              <a:rPr lang="en"/>
              <a:t>Compression/approximation: </a:t>
            </a:r>
            <a:r>
              <a:rPr lang="en">
                <a:solidFill>
                  <a:srgbClr val="001D35"/>
                </a:solidFill>
                <a:highlight>
                  <a:srgbClr val="FFFFFF"/>
                </a:highlight>
              </a:rPr>
              <a:t>Squeezes joint surfaces together.</a:t>
            </a:r>
            <a:endParaRPr>
              <a:solidFill>
                <a:srgbClr val="001D35"/>
              </a:solidFill>
              <a:highlight>
                <a:srgbClr val="FFFFFF"/>
              </a:highlight>
            </a:endParaRPr>
          </a:p>
          <a:p>
            <a:pPr marL="457200" lvl="0" indent="-323850" algn="l" rtl="0">
              <a:lnSpc>
                <a:spcPct val="115000"/>
              </a:lnSpc>
              <a:spcBef>
                <a:spcPts val="0"/>
              </a:spcBef>
              <a:spcAft>
                <a:spcPts val="0"/>
              </a:spcAft>
              <a:buClr>
                <a:srgbClr val="001D35"/>
              </a:buClr>
              <a:buSzPts val="1500"/>
              <a:buChar char="●"/>
            </a:pPr>
            <a:r>
              <a:rPr lang="en" i="1">
                <a:solidFill>
                  <a:srgbClr val="001D35"/>
                </a:solidFill>
                <a:highlight>
                  <a:srgbClr val="FFFFFF"/>
                </a:highlight>
              </a:rPr>
              <a:t>Is compression occurring anteriorly or posteriorly in the first image? How about the second?</a:t>
            </a:r>
            <a:endParaRPr i="1">
              <a:solidFill>
                <a:srgbClr val="001D35"/>
              </a:solidFill>
              <a:highlight>
                <a:srgbClr val="FFFFFF"/>
              </a:highlight>
            </a:endParaRPr>
          </a:p>
          <a:p>
            <a:pPr marL="457200" lvl="0" indent="-323850" algn="l" rtl="0">
              <a:lnSpc>
                <a:spcPct val="115000"/>
              </a:lnSpc>
              <a:spcBef>
                <a:spcPts val="0"/>
              </a:spcBef>
              <a:spcAft>
                <a:spcPts val="0"/>
              </a:spcAft>
              <a:buClr>
                <a:srgbClr val="001D35"/>
              </a:buClr>
              <a:buSzPts val="1500"/>
              <a:buChar char="●"/>
            </a:pPr>
            <a:r>
              <a:rPr lang="en" i="1">
                <a:solidFill>
                  <a:srgbClr val="001D35"/>
                </a:solidFill>
                <a:highlight>
                  <a:srgbClr val="FFFFFF"/>
                </a:highlight>
              </a:rPr>
              <a:t>What are those forces’ impact on the joint, bone, and soft tissue structures?</a:t>
            </a:r>
            <a:endParaRPr i="1">
              <a:solidFill>
                <a:srgbClr val="001D35"/>
              </a:solidFill>
              <a:highlight>
                <a:srgbClr val="FFFFFF"/>
              </a:highlight>
            </a:endParaRPr>
          </a:p>
        </p:txBody>
      </p:sp>
      <p:pic>
        <p:nvPicPr>
          <p:cNvPr id="228" name="Google Shape;228;g2245df707cc_0_0"/>
          <p:cNvPicPr preferRelativeResize="0"/>
          <p:nvPr/>
        </p:nvPicPr>
        <p:blipFill rotWithShape="1">
          <a:blip r:embed="rId3">
            <a:alphaModFix/>
          </a:blip>
          <a:srcRect r="50132"/>
          <a:stretch/>
        </p:blipFill>
        <p:spPr>
          <a:xfrm>
            <a:off x="7323900" y="1945875"/>
            <a:ext cx="1255775" cy="1543750"/>
          </a:xfrm>
          <a:prstGeom prst="rect">
            <a:avLst/>
          </a:prstGeom>
          <a:noFill/>
          <a:ln>
            <a:noFill/>
          </a:ln>
        </p:spPr>
      </p:pic>
      <p:pic>
        <p:nvPicPr>
          <p:cNvPr id="229" name="Google Shape;229;g2245df707cc_0_0"/>
          <p:cNvPicPr preferRelativeResize="0"/>
          <p:nvPr/>
        </p:nvPicPr>
        <p:blipFill rotWithShape="1">
          <a:blip r:embed="rId4">
            <a:alphaModFix/>
          </a:blip>
          <a:srcRect r="50127"/>
          <a:stretch/>
        </p:blipFill>
        <p:spPr>
          <a:xfrm>
            <a:off x="5746099" y="2004150"/>
            <a:ext cx="1086825" cy="1450850"/>
          </a:xfrm>
          <a:prstGeom prst="rect">
            <a:avLst/>
          </a:prstGeom>
          <a:noFill/>
          <a:ln>
            <a:noFill/>
          </a:ln>
        </p:spPr>
      </p:pic>
      <p:sp>
        <p:nvSpPr>
          <p:cNvPr id="2" name="TextBox 1">
            <a:extLst>
              <a:ext uri="{FF2B5EF4-FFF2-40B4-BE49-F238E27FC236}">
                <a16:creationId xmlns:a16="http://schemas.microsoft.com/office/drawing/2014/main" id="{E91CE40C-5A98-AF10-B274-2E0E033E9FFD}"/>
              </a:ext>
            </a:extLst>
          </p:cNvPr>
          <p:cNvSpPr txBox="1"/>
          <p:nvPr/>
        </p:nvSpPr>
        <p:spPr>
          <a:xfrm>
            <a:off x="5726256" y="3687544"/>
            <a:ext cx="319046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Raffaele Blasi. (2019, November 19). </a:t>
            </a:r>
            <a:r>
              <a:rPr lang="en-US" sz="1000" i="1" dirty="0"/>
              <a:t>Il </a:t>
            </a:r>
            <a:r>
              <a:rPr lang="en-US" sz="1000" i="1" err="1"/>
              <a:t>rachide</a:t>
            </a:r>
            <a:r>
              <a:rPr lang="en-US" sz="1000" i="1" dirty="0"/>
              <a:t> cervicale e le </a:t>
            </a:r>
            <a:r>
              <a:rPr lang="en-US" sz="1000" i="1" err="1"/>
              <a:t>patologie</a:t>
            </a:r>
            <a:r>
              <a:rPr lang="en-US" sz="1000" i="1" dirty="0"/>
              <a:t> </a:t>
            </a:r>
            <a:r>
              <a:rPr lang="en-US" sz="1000" i="1" err="1"/>
              <a:t>dell’era</a:t>
            </a:r>
            <a:r>
              <a:rPr lang="en-US" sz="1000" i="1" dirty="0"/>
              <a:t> moderna</a:t>
            </a:r>
            <a:r>
              <a:rPr lang="en-US" sz="1000" dirty="0"/>
              <a:t>. Exclusive Trainers Academy.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245df707cc_0_17"/>
          <p:cNvSpPr txBox="1">
            <a:spLocks noGrp="1"/>
          </p:cNvSpPr>
          <p:nvPr>
            <p:ph type="title"/>
          </p:nvPr>
        </p:nvSpPr>
        <p:spPr>
          <a:xfrm>
            <a:off x="819150" y="707250"/>
            <a:ext cx="7371000" cy="83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sz="2600" i="1"/>
              <a:t>What do tension and compression afford us?</a:t>
            </a:r>
            <a:endParaRPr sz="2600" i="1"/>
          </a:p>
        </p:txBody>
      </p:sp>
      <p:sp>
        <p:nvSpPr>
          <p:cNvPr id="235" name="Google Shape;235;g2245df707cc_0_17"/>
          <p:cNvSpPr txBox="1">
            <a:spLocks noGrp="1"/>
          </p:cNvSpPr>
          <p:nvPr>
            <p:ph type="body" idx="1"/>
          </p:nvPr>
        </p:nvSpPr>
        <p:spPr>
          <a:xfrm>
            <a:off x="759150" y="1478341"/>
            <a:ext cx="7625700" cy="2513700"/>
          </a:xfrm>
          <a:prstGeom prst="rect">
            <a:avLst/>
          </a:prstGeom>
          <a:noFill/>
          <a:ln>
            <a:noFill/>
          </a:ln>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Char char="●"/>
            </a:pPr>
            <a:r>
              <a:rPr lang="en"/>
              <a:t>Tension/Distraction</a:t>
            </a:r>
            <a:endParaRPr/>
          </a:p>
          <a:p>
            <a:pPr marL="914400" lvl="1" indent="-323850" algn="l" rtl="0">
              <a:lnSpc>
                <a:spcPct val="115000"/>
              </a:lnSpc>
              <a:spcBef>
                <a:spcPts val="0"/>
              </a:spcBef>
              <a:spcAft>
                <a:spcPts val="0"/>
              </a:spcAft>
              <a:buSzPts val="1500"/>
              <a:buChar char="○"/>
            </a:pPr>
            <a:r>
              <a:rPr lang="en"/>
              <a:t>Joint space</a:t>
            </a:r>
            <a:endParaRPr/>
          </a:p>
          <a:p>
            <a:pPr marL="914400" lvl="1" indent="-323850" algn="l" rtl="0">
              <a:lnSpc>
                <a:spcPct val="115000"/>
              </a:lnSpc>
              <a:spcBef>
                <a:spcPts val="0"/>
              </a:spcBef>
              <a:spcAft>
                <a:spcPts val="0"/>
              </a:spcAft>
              <a:buSzPts val="1500"/>
              <a:buChar char="○"/>
            </a:pPr>
            <a:r>
              <a:rPr lang="en"/>
              <a:t>Changes in pressure, inviting synovial fluid into the joint</a:t>
            </a:r>
            <a:endParaRPr/>
          </a:p>
          <a:p>
            <a:pPr marL="1371600" lvl="2" indent="-323850" algn="l" rtl="0">
              <a:lnSpc>
                <a:spcPct val="115000"/>
              </a:lnSpc>
              <a:spcBef>
                <a:spcPts val="0"/>
              </a:spcBef>
              <a:spcAft>
                <a:spcPts val="0"/>
              </a:spcAft>
              <a:buSzPts val="1500"/>
              <a:buChar char="■"/>
            </a:pPr>
            <a:r>
              <a:rPr lang="en"/>
              <a:t>indicated in the case of OA, spinal nerve root compression, etc. </a:t>
            </a:r>
            <a:endParaRPr/>
          </a:p>
          <a:p>
            <a:pPr marL="457200" lvl="0" indent="-323850" algn="l" rtl="0">
              <a:lnSpc>
                <a:spcPct val="115000"/>
              </a:lnSpc>
              <a:spcBef>
                <a:spcPts val="0"/>
              </a:spcBef>
              <a:spcAft>
                <a:spcPts val="0"/>
              </a:spcAft>
              <a:buSzPts val="1500"/>
              <a:buChar char="●"/>
            </a:pPr>
            <a:r>
              <a:rPr lang="en"/>
              <a:t>Compression/Approximation</a:t>
            </a:r>
            <a:endParaRPr/>
          </a:p>
          <a:p>
            <a:pPr marL="914400" lvl="1" indent="-323850" algn="l" rtl="0">
              <a:lnSpc>
                <a:spcPct val="115000"/>
              </a:lnSpc>
              <a:spcBef>
                <a:spcPts val="0"/>
              </a:spcBef>
              <a:spcAft>
                <a:spcPts val="0"/>
              </a:spcAft>
              <a:buSzPts val="1500"/>
              <a:buChar char="○"/>
            </a:pPr>
            <a:r>
              <a:rPr lang="en"/>
              <a:t>Rigid lever - combining segments, creating more efficiency in our movement patterns</a:t>
            </a:r>
            <a:endParaRPr/>
          </a:p>
          <a:p>
            <a:pPr marL="914400" lvl="1" indent="-323850" algn="l" rtl="0">
              <a:lnSpc>
                <a:spcPct val="115000"/>
              </a:lnSpc>
              <a:spcBef>
                <a:spcPts val="0"/>
              </a:spcBef>
              <a:spcAft>
                <a:spcPts val="0"/>
              </a:spcAft>
              <a:buSzPts val="1500"/>
              <a:buChar char="○"/>
            </a:pPr>
            <a:r>
              <a:rPr lang="en"/>
              <a:t>Stabilizing force (remember this for segmental anatomy)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819150" y="483550"/>
            <a:ext cx="7505700" cy="95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400"/>
              <a:buNone/>
            </a:pPr>
            <a:r>
              <a:rPr lang="en" sz="3200"/>
              <a:t>Lever Systems in the Body</a:t>
            </a:r>
            <a:endParaRPr sz="3200">
              <a:latin typeface="Proxima Nova Semibold"/>
              <a:ea typeface="Proxima Nova Semibold"/>
              <a:cs typeface="Proxima Nova Semibold"/>
              <a:sym typeface="Proxima Nova Semibold"/>
            </a:endParaRPr>
          </a:p>
        </p:txBody>
      </p:sp>
      <p:sp>
        <p:nvSpPr>
          <p:cNvPr id="241" name="Google Shape;241;p29"/>
          <p:cNvSpPr txBox="1">
            <a:spLocks noGrp="1"/>
          </p:cNvSpPr>
          <p:nvPr>
            <p:ph type="body" idx="1"/>
          </p:nvPr>
        </p:nvSpPr>
        <p:spPr>
          <a:xfrm>
            <a:off x="643950" y="1107725"/>
            <a:ext cx="7856100" cy="8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2100"/>
              <a:buNone/>
            </a:pPr>
            <a:r>
              <a:rPr lang="en" sz="1500">
                <a:solidFill>
                  <a:srgbClr val="000000"/>
                </a:solidFill>
                <a:latin typeface="Proxima Nova"/>
                <a:ea typeface="Proxima Nova"/>
                <a:cs typeface="Proxima Nova"/>
                <a:sym typeface="Proxima Nova"/>
              </a:rPr>
              <a:t>Moment arm position to axis of rotation dictates type of leverage </a:t>
            </a:r>
            <a:r>
              <a:rPr lang="en" sz="1500">
                <a:solidFill>
                  <a:srgbClr val="000000"/>
                </a:solidFill>
              </a:rPr>
              <a:t>&amp;</a:t>
            </a:r>
            <a:r>
              <a:rPr lang="en" sz="1500">
                <a:solidFill>
                  <a:srgbClr val="000000"/>
                </a:solidFill>
                <a:latin typeface="Proxima Nova"/>
                <a:ea typeface="Proxima Nova"/>
                <a:cs typeface="Proxima Nova"/>
                <a:sym typeface="Proxima Nova"/>
              </a:rPr>
              <a:t> mechanical advantage </a:t>
            </a:r>
            <a:endParaRPr sz="1500">
              <a:latin typeface="Proxima Nova"/>
              <a:ea typeface="Proxima Nova"/>
              <a:cs typeface="Proxima Nova"/>
              <a:sym typeface="Proxima Nova"/>
            </a:endParaRPr>
          </a:p>
        </p:txBody>
      </p:sp>
      <p:pic>
        <p:nvPicPr>
          <p:cNvPr id="242" name="Google Shape;242;p29"/>
          <p:cNvPicPr preferRelativeResize="0"/>
          <p:nvPr/>
        </p:nvPicPr>
        <p:blipFill rotWithShape="1">
          <a:blip r:embed="rId3">
            <a:alphaModFix/>
          </a:blip>
          <a:srcRect t="12564" b="30367"/>
          <a:stretch/>
        </p:blipFill>
        <p:spPr>
          <a:xfrm>
            <a:off x="2129872" y="1438150"/>
            <a:ext cx="4773253" cy="1792539"/>
          </a:xfrm>
          <a:prstGeom prst="rect">
            <a:avLst/>
          </a:prstGeom>
          <a:noFill/>
          <a:ln>
            <a:noFill/>
          </a:ln>
        </p:spPr>
      </p:pic>
      <p:pic>
        <p:nvPicPr>
          <p:cNvPr id="243" name="Google Shape;243;p29"/>
          <p:cNvPicPr preferRelativeResize="0"/>
          <p:nvPr/>
        </p:nvPicPr>
        <p:blipFill rotWithShape="1">
          <a:blip r:embed="rId3">
            <a:alphaModFix/>
          </a:blip>
          <a:srcRect t="67483" r="2694" b="6439"/>
          <a:stretch/>
        </p:blipFill>
        <p:spPr>
          <a:xfrm>
            <a:off x="1724853" y="3628815"/>
            <a:ext cx="5579599" cy="859289"/>
          </a:xfrm>
          <a:prstGeom prst="rect">
            <a:avLst/>
          </a:prstGeom>
          <a:noFill/>
          <a:ln>
            <a:noFill/>
          </a:ln>
        </p:spPr>
      </p:pic>
      <p:sp>
        <p:nvSpPr>
          <p:cNvPr id="244" name="Google Shape;244;p29"/>
          <p:cNvSpPr txBox="1"/>
          <p:nvPr/>
        </p:nvSpPr>
        <p:spPr>
          <a:xfrm>
            <a:off x="2128658" y="3233585"/>
            <a:ext cx="1140900" cy="400200"/>
          </a:xfrm>
          <a:prstGeom prst="rect">
            <a:avLst/>
          </a:prstGeom>
          <a:solidFill>
            <a:srgbClr val="D9D9D9"/>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First Class</a:t>
            </a:r>
            <a:endParaRPr sz="1400" b="0" i="0" u="none" strike="noStrike" cap="none">
              <a:solidFill>
                <a:srgbClr val="000000"/>
              </a:solidFill>
              <a:latin typeface="Proxima Nova"/>
              <a:ea typeface="Proxima Nova"/>
              <a:cs typeface="Proxima Nova"/>
              <a:sym typeface="Proxima Nova"/>
            </a:endParaRPr>
          </a:p>
        </p:txBody>
      </p:sp>
      <p:sp>
        <p:nvSpPr>
          <p:cNvPr id="245" name="Google Shape;245;p29"/>
          <p:cNvSpPr txBox="1"/>
          <p:nvPr/>
        </p:nvSpPr>
        <p:spPr>
          <a:xfrm>
            <a:off x="3668986" y="3233585"/>
            <a:ext cx="1441200" cy="400200"/>
          </a:xfrm>
          <a:prstGeom prst="rect">
            <a:avLst/>
          </a:prstGeom>
          <a:solidFill>
            <a:srgbClr val="CCCCCC"/>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Second Class</a:t>
            </a:r>
            <a:endParaRPr sz="1400" b="0" i="0" u="none" strike="noStrike" cap="none">
              <a:solidFill>
                <a:srgbClr val="000000"/>
              </a:solidFill>
              <a:latin typeface="Proxima Nova"/>
              <a:ea typeface="Proxima Nova"/>
              <a:cs typeface="Proxima Nova"/>
              <a:sym typeface="Proxima Nova"/>
            </a:endParaRPr>
          </a:p>
        </p:txBody>
      </p:sp>
      <p:sp>
        <p:nvSpPr>
          <p:cNvPr id="246" name="Google Shape;246;p29"/>
          <p:cNvSpPr txBox="1"/>
          <p:nvPr/>
        </p:nvSpPr>
        <p:spPr>
          <a:xfrm>
            <a:off x="5469858" y="3233585"/>
            <a:ext cx="1140900" cy="400200"/>
          </a:xfrm>
          <a:prstGeom prst="rect">
            <a:avLst/>
          </a:prstGeom>
          <a:solidFill>
            <a:srgbClr val="CCCCCC"/>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Third Class</a:t>
            </a:r>
            <a:endParaRPr sz="1400" b="0" i="0" u="none" strike="noStrike" cap="none">
              <a:solidFill>
                <a:srgbClr val="000000"/>
              </a:solidFill>
              <a:latin typeface="Proxima Nova"/>
              <a:ea typeface="Proxima Nova"/>
              <a:cs typeface="Proxima Nova"/>
              <a:sym typeface="Proxima Nova"/>
            </a:endParaRPr>
          </a:p>
        </p:txBody>
      </p:sp>
      <p:sp>
        <p:nvSpPr>
          <p:cNvPr id="2" name="TextBox 1">
            <a:extLst>
              <a:ext uri="{FF2B5EF4-FFF2-40B4-BE49-F238E27FC236}">
                <a16:creationId xmlns:a16="http://schemas.microsoft.com/office/drawing/2014/main" id="{53452DEA-603B-C896-CF08-417E6E9B32E0}"/>
              </a:ext>
            </a:extLst>
          </p:cNvPr>
          <p:cNvSpPr txBox="1"/>
          <p:nvPr/>
        </p:nvSpPr>
        <p:spPr>
          <a:xfrm>
            <a:off x="2043341" y="4567582"/>
            <a:ext cx="565536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Lian Sing. (2022, March 2). </a:t>
            </a:r>
            <a:r>
              <a:rPr lang="en-US" sz="1000" i="1" dirty="0"/>
              <a:t>Simple Machines Olympics</a:t>
            </a:r>
            <a:r>
              <a:rPr lang="en-US" sz="1000" dirty="0"/>
              <a:t>. Science Mill.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f498b5a41e_0_0"/>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778"/>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c726e5f3dd3f483_0"/>
          <p:cNvSpPr txBox="1">
            <a:spLocks noGrp="1"/>
          </p:cNvSpPr>
          <p:nvPr>
            <p:ph type="title"/>
          </p:nvPr>
        </p:nvSpPr>
        <p:spPr>
          <a:xfrm>
            <a:off x="517526" y="497987"/>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sz="3000"/>
              <a:t>Torque &amp; Muscle Contractions </a:t>
            </a:r>
            <a:endParaRPr sz="3000"/>
          </a:p>
        </p:txBody>
      </p:sp>
      <p:sp>
        <p:nvSpPr>
          <p:cNvPr id="252" name="Google Shape;252;gc726e5f3dd3f483_0"/>
          <p:cNvSpPr txBox="1">
            <a:spLocks noGrp="1"/>
          </p:cNvSpPr>
          <p:nvPr>
            <p:ph type="body" idx="1"/>
          </p:nvPr>
        </p:nvSpPr>
        <p:spPr>
          <a:xfrm>
            <a:off x="517525" y="1233800"/>
            <a:ext cx="7679400" cy="2984400"/>
          </a:xfrm>
          <a:prstGeom prst="rect">
            <a:avLst/>
          </a:prstGeom>
          <a:noFill/>
          <a:ln>
            <a:noFill/>
          </a:ln>
        </p:spPr>
        <p:txBody>
          <a:bodyPr spcFirstLastPara="1" wrap="square" lIns="91425" tIns="91425" rIns="91425" bIns="91425" anchor="t" anchorCtr="0">
            <a:normAutofit/>
          </a:bodyPr>
          <a:lstStyle/>
          <a:p>
            <a:pPr marL="457200" lvl="0" indent="-336550" algn="l" rtl="0">
              <a:lnSpc>
                <a:spcPct val="115000"/>
              </a:lnSpc>
              <a:spcBef>
                <a:spcPts val="0"/>
              </a:spcBef>
              <a:spcAft>
                <a:spcPts val="0"/>
              </a:spcAft>
              <a:buSzPts val="1700"/>
              <a:buChar char="●"/>
            </a:pPr>
            <a:r>
              <a:rPr lang="en" sz="1700" dirty="0"/>
              <a:t>Isometric contraction </a:t>
            </a:r>
            <a:endParaRPr sz="1700" dirty="0"/>
          </a:p>
          <a:p>
            <a:pPr marL="914400" lvl="1" indent="-336550" algn="l" rtl="0">
              <a:lnSpc>
                <a:spcPct val="115000"/>
              </a:lnSpc>
              <a:spcBef>
                <a:spcPts val="0"/>
              </a:spcBef>
              <a:spcAft>
                <a:spcPts val="0"/>
              </a:spcAft>
              <a:buSzPts val="1700"/>
              <a:buChar char="○"/>
            </a:pPr>
            <a:r>
              <a:rPr lang="en" sz="1700" b="1" dirty="0"/>
              <a:t>External MA x external force = internal/effort MA x internal force</a:t>
            </a:r>
            <a:endParaRPr sz="1700" b="1" dirty="0"/>
          </a:p>
          <a:p>
            <a:pPr lvl="1" indent="-336550">
              <a:lnSpc>
                <a:spcPct val="114999"/>
              </a:lnSpc>
              <a:buSzPts val="1700"/>
            </a:pPr>
            <a:r>
              <a:rPr lang="en" sz="1700" b="1" dirty="0"/>
              <a:t>External torque = internal torque</a:t>
            </a:r>
          </a:p>
          <a:p>
            <a:pPr marL="457200" lvl="0" indent="-336550" algn="l" rtl="0">
              <a:lnSpc>
                <a:spcPct val="115000"/>
              </a:lnSpc>
              <a:spcBef>
                <a:spcPts val="0"/>
              </a:spcBef>
              <a:spcAft>
                <a:spcPts val="0"/>
              </a:spcAft>
              <a:buSzPts val="1700"/>
              <a:buChar char="●"/>
            </a:pPr>
            <a:r>
              <a:rPr lang="en" sz="1700" dirty="0"/>
              <a:t>Concentric contraction</a:t>
            </a:r>
            <a:endParaRPr sz="1700" dirty="0"/>
          </a:p>
          <a:p>
            <a:pPr marL="914400" lvl="1" indent="-336550" algn="l" rtl="0">
              <a:lnSpc>
                <a:spcPct val="115000"/>
              </a:lnSpc>
              <a:spcBef>
                <a:spcPts val="0"/>
              </a:spcBef>
              <a:spcAft>
                <a:spcPts val="0"/>
              </a:spcAft>
              <a:buSzPts val="1700"/>
              <a:buChar char="○"/>
            </a:pPr>
            <a:r>
              <a:rPr lang="en" sz="1700" dirty="0"/>
              <a:t>Internal torque &gt; external torque </a:t>
            </a:r>
            <a:endParaRPr sz="1700" dirty="0"/>
          </a:p>
          <a:p>
            <a:pPr marL="457200" lvl="0" indent="-336550" algn="l" rtl="0">
              <a:lnSpc>
                <a:spcPct val="115000"/>
              </a:lnSpc>
              <a:spcBef>
                <a:spcPts val="0"/>
              </a:spcBef>
              <a:spcAft>
                <a:spcPts val="0"/>
              </a:spcAft>
              <a:buSzPts val="1700"/>
              <a:buChar char="●"/>
            </a:pPr>
            <a:r>
              <a:rPr lang="en" sz="1700" dirty="0"/>
              <a:t>Eccentric contraction </a:t>
            </a:r>
            <a:endParaRPr sz="1700" dirty="0"/>
          </a:p>
          <a:p>
            <a:pPr marL="914400" lvl="1" indent="-336550" algn="l" rtl="0">
              <a:lnSpc>
                <a:spcPct val="115000"/>
              </a:lnSpc>
              <a:spcBef>
                <a:spcPts val="0"/>
              </a:spcBef>
              <a:spcAft>
                <a:spcPts val="0"/>
              </a:spcAft>
              <a:buSzPts val="1700"/>
              <a:buChar char="○"/>
            </a:pPr>
            <a:r>
              <a:rPr lang="en" sz="1700" dirty="0"/>
              <a:t>External torque &gt; internal torque </a:t>
            </a:r>
            <a:endParaRPr sz="1700" dirty="0"/>
          </a:p>
          <a:p>
            <a:pPr marL="914400" lvl="1" indent="-336550" algn="l" rtl="0">
              <a:lnSpc>
                <a:spcPct val="115000"/>
              </a:lnSpc>
              <a:spcBef>
                <a:spcPts val="0"/>
              </a:spcBef>
              <a:spcAft>
                <a:spcPts val="0"/>
              </a:spcAft>
              <a:buSzPts val="1700"/>
              <a:buChar char="○"/>
            </a:pPr>
            <a:r>
              <a:rPr lang="en" sz="1700" dirty="0"/>
              <a:t>Internal muscle effort is controlling this elongation phase </a:t>
            </a:r>
            <a:endParaRPr sz="2000" dirty="0"/>
          </a:p>
        </p:txBody>
      </p:sp>
      <p:pic>
        <p:nvPicPr>
          <p:cNvPr id="253" name="Google Shape;253;gc726e5f3dd3f483_0"/>
          <p:cNvPicPr preferRelativeResize="0"/>
          <p:nvPr/>
        </p:nvPicPr>
        <p:blipFill rotWithShape="1">
          <a:blip r:embed="rId3">
            <a:alphaModFix/>
          </a:blip>
          <a:srcRect l="52383" t="69280"/>
          <a:stretch/>
        </p:blipFill>
        <p:spPr>
          <a:xfrm>
            <a:off x="6387060" y="1945026"/>
            <a:ext cx="2285649" cy="12583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560"/>
              <a:t>Understanding Mechanical Advantage through changing the Moment Arm / Leverage</a:t>
            </a:r>
            <a:endParaRPr sz="2560"/>
          </a:p>
        </p:txBody>
      </p:sp>
      <p:pic>
        <p:nvPicPr>
          <p:cNvPr id="259" name="Google Shape;259;p28"/>
          <p:cNvPicPr preferRelativeResize="0"/>
          <p:nvPr/>
        </p:nvPicPr>
        <p:blipFill rotWithShape="1">
          <a:blip r:embed="rId3">
            <a:alphaModFix/>
          </a:blip>
          <a:srcRect/>
          <a:stretch/>
        </p:blipFill>
        <p:spPr>
          <a:xfrm>
            <a:off x="605900" y="1838300"/>
            <a:ext cx="3426194" cy="2279975"/>
          </a:xfrm>
          <a:prstGeom prst="rect">
            <a:avLst/>
          </a:prstGeom>
          <a:noFill/>
          <a:ln>
            <a:noFill/>
          </a:ln>
        </p:spPr>
      </p:pic>
      <p:pic>
        <p:nvPicPr>
          <p:cNvPr id="260" name="Google Shape;260;p28"/>
          <p:cNvPicPr preferRelativeResize="0"/>
          <p:nvPr/>
        </p:nvPicPr>
        <p:blipFill rotWithShape="1">
          <a:blip r:embed="rId4">
            <a:alphaModFix/>
          </a:blip>
          <a:srcRect/>
          <a:stretch/>
        </p:blipFill>
        <p:spPr>
          <a:xfrm>
            <a:off x="4342200" y="1838300"/>
            <a:ext cx="4354050" cy="2279975"/>
          </a:xfrm>
          <a:prstGeom prst="rect">
            <a:avLst/>
          </a:prstGeom>
          <a:noFill/>
          <a:ln w="9525" cap="flat" cmpd="sng">
            <a:solidFill>
              <a:srgbClr val="000000"/>
            </a:solidFill>
            <a:prstDash val="solid"/>
            <a:round/>
            <a:headEnd type="none" w="sm" len="sm"/>
            <a:tailEnd type="none" w="sm" len="sm"/>
          </a:ln>
        </p:spPr>
      </p:pic>
      <p:sp>
        <p:nvSpPr>
          <p:cNvPr id="261" name="Google Shape;261;p28"/>
          <p:cNvSpPr txBox="1"/>
          <p:nvPr/>
        </p:nvSpPr>
        <p:spPr>
          <a:xfrm>
            <a:off x="5709675" y="1611875"/>
            <a:ext cx="1619100" cy="369300"/>
          </a:xfrm>
          <a:prstGeom prst="rect">
            <a:avLst/>
          </a:prstGeom>
          <a:solidFill>
            <a:srgbClr val="D9D9D9"/>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First class lever</a:t>
            </a:r>
            <a:endParaRPr sz="1200" b="0" i="0" u="none" strike="noStrike" cap="none">
              <a:solidFill>
                <a:srgbClr val="000000"/>
              </a:solidFill>
              <a:latin typeface="Proxima Nova"/>
              <a:ea typeface="Proxima Nova"/>
              <a:cs typeface="Proxima Nova"/>
              <a:sym typeface="Proxima Nova"/>
            </a:endParaRPr>
          </a:p>
        </p:txBody>
      </p:sp>
      <p:sp>
        <p:nvSpPr>
          <p:cNvPr id="3" name="TextBox 2">
            <a:extLst>
              <a:ext uri="{FF2B5EF4-FFF2-40B4-BE49-F238E27FC236}">
                <a16:creationId xmlns:a16="http://schemas.microsoft.com/office/drawing/2014/main" id="{D1B44C87-538B-53EA-41AE-75CCE5382685}"/>
              </a:ext>
            </a:extLst>
          </p:cNvPr>
          <p:cNvSpPr txBox="1"/>
          <p:nvPr/>
        </p:nvSpPr>
        <p:spPr>
          <a:xfrm>
            <a:off x="4570004" y="4120449"/>
            <a:ext cx="421419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t>TeachEngineering</a:t>
            </a:r>
            <a:r>
              <a:rPr lang="en-US" sz="1000" dirty="0"/>
              <a:t>. (2021, January 12). </a:t>
            </a:r>
            <a:r>
              <a:rPr lang="en-US" sz="1000" i="1" dirty="0"/>
              <a:t>Levers That Lift</a:t>
            </a:r>
            <a:r>
              <a:rPr lang="en-US" sz="1000" dirty="0"/>
              <a:t> [Lesson]</a:t>
            </a:r>
          </a:p>
        </p:txBody>
      </p:sp>
      <p:sp>
        <p:nvSpPr>
          <p:cNvPr id="4" name="TextBox 3">
            <a:extLst>
              <a:ext uri="{FF2B5EF4-FFF2-40B4-BE49-F238E27FC236}">
                <a16:creationId xmlns:a16="http://schemas.microsoft.com/office/drawing/2014/main" id="{AEFCBBAA-627B-C8B1-83BB-6A8FFC614B3A}"/>
              </a:ext>
            </a:extLst>
          </p:cNvPr>
          <p:cNvSpPr txBox="1"/>
          <p:nvPr/>
        </p:nvSpPr>
        <p:spPr>
          <a:xfrm>
            <a:off x="298980" y="4119259"/>
            <a:ext cx="3508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Adrian </a:t>
            </a:r>
            <a:r>
              <a:rPr lang="en-US" sz="1000" err="1"/>
              <a:t>Faccioni</a:t>
            </a:r>
            <a:r>
              <a:rPr lang="en-US" sz="1000" dirty="0"/>
              <a:t>. (2020, May 5). </a:t>
            </a:r>
            <a:r>
              <a:rPr lang="en-US" sz="1000" i="1" dirty="0"/>
              <a:t>Eastern European Training Methodologies – How to develop powerful athletes</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265"/>
        <p:cNvGrpSpPr/>
        <p:nvPr/>
      </p:nvGrpSpPr>
      <p:grpSpPr>
        <a:xfrm>
          <a:off x="0" y="0"/>
          <a:ext cx="0" cy="0"/>
          <a:chOff x="0" y="0"/>
          <a:chExt cx="0" cy="0"/>
        </a:xfrm>
      </p:grpSpPr>
      <p:sp>
        <p:nvSpPr>
          <p:cNvPr id="266" name="Google Shape;266;p30"/>
          <p:cNvSpPr txBox="1">
            <a:spLocks noGrp="1"/>
          </p:cNvSpPr>
          <p:nvPr>
            <p:ph type="body" idx="1"/>
          </p:nvPr>
        </p:nvSpPr>
        <p:spPr>
          <a:xfrm>
            <a:off x="583225" y="1097150"/>
            <a:ext cx="7396200" cy="1190700"/>
          </a:xfrm>
          <a:prstGeom prst="rect">
            <a:avLst/>
          </a:prstGeom>
          <a:noFill/>
          <a:ln>
            <a:noFill/>
          </a:ln>
        </p:spPr>
        <p:txBody>
          <a:bodyPr spcFirstLastPara="1" wrap="square" lIns="91425" tIns="91425" rIns="91425" bIns="91425" anchor="t" anchorCtr="0">
            <a:normAutofit/>
          </a:bodyPr>
          <a:lstStyle/>
          <a:p>
            <a:pPr marL="457200" lvl="0" indent="-361981" algn="l" rtl="0">
              <a:lnSpc>
                <a:spcPct val="115000"/>
              </a:lnSpc>
              <a:spcBef>
                <a:spcPts val="0"/>
              </a:spcBef>
              <a:spcAft>
                <a:spcPts val="0"/>
              </a:spcAft>
              <a:buSzPts val="2100"/>
              <a:buChar char="●"/>
            </a:pPr>
            <a:r>
              <a:rPr lang="en"/>
              <a:t>The force related to</a:t>
            </a:r>
            <a:r>
              <a:rPr lang="en" b="1"/>
              <a:t> external moment </a:t>
            </a:r>
            <a:r>
              <a:rPr lang="en"/>
              <a:t>arms exist outside the human body and are therefore, </a:t>
            </a:r>
            <a:r>
              <a:rPr lang="en" b="1"/>
              <a:t>easy to manipulate</a:t>
            </a:r>
            <a:endParaRPr>
              <a:latin typeface="Proxima Nova"/>
              <a:ea typeface="Proxima Nova"/>
              <a:cs typeface="Proxima Nova"/>
              <a:sym typeface="Proxima Nova"/>
            </a:endParaRPr>
          </a:p>
        </p:txBody>
      </p:sp>
      <p:sp>
        <p:nvSpPr>
          <p:cNvPr id="267" name="Google Shape;267;p30"/>
          <p:cNvSpPr txBox="1">
            <a:spLocks noGrp="1"/>
          </p:cNvSpPr>
          <p:nvPr>
            <p:ph type="title"/>
          </p:nvPr>
        </p:nvSpPr>
        <p:spPr>
          <a:xfrm>
            <a:off x="446125" y="444350"/>
            <a:ext cx="8301600" cy="65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3400"/>
              <a:buNone/>
            </a:pPr>
            <a:r>
              <a:rPr lang="en" sz="2600"/>
              <a:t>Changing moment arms alters mechanical leverage</a:t>
            </a:r>
            <a:endParaRPr sz="2600"/>
          </a:p>
        </p:txBody>
      </p:sp>
      <p:pic>
        <p:nvPicPr>
          <p:cNvPr id="268" name="Google Shape;268;p30"/>
          <p:cNvPicPr preferRelativeResize="0"/>
          <p:nvPr/>
        </p:nvPicPr>
        <p:blipFill rotWithShape="1">
          <a:blip r:embed="rId3">
            <a:alphaModFix/>
          </a:blip>
          <a:srcRect/>
          <a:stretch/>
        </p:blipFill>
        <p:spPr>
          <a:xfrm>
            <a:off x="1871179" y="2173046"/>
            <a:ext cx="5078150" cy="2139250"/>
          </a:xfrm>
          <a:prstGeom prst="rect">
            <a:avLst/>
          </a:prstGeom>
          <a:noFill/>
          <a:ln>
            <a:noFill/>
          </a:ln>
        </p:spPr>
      </p:pic>
      <p:sp>
        <p:nvSpPr>
          <p:cNvPr id="2" name="TextBox 1">
            <a:extLst>
              <a:ext uri="{FF2B5EF4-FFF2-40B4-BE49-F238E27FC236}">
                <a16:creationId xmlns:a16="http://schemas.microsoft.com/office/drawing/2014/main" id="{F6BFB8E5-2591-FCD8-EF92-E3AA80ABA642}"/>
              </a:ext>
            </a:extLst>
          </p:cNvPr>
          <p:cNvSpPr txBox="1"/>
          <p:nvPr/>
        </p:nvSpPr>
        <p:spPr>
          <a:xfrm>
            <a:off x="1664974" y="4386045"/>
            <a:ext cx="523792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t>PowerliftingToWin</a:t>
            </a:r>
            <a:r>
              <a:rPr lang="en-US" sz="1000" dirty="0"/>
              <a:t>. (2014, February 7). </a:t>
            </a:r>
            <a:r>
              <a:rPr lang="en-US" sz="1000" i="1" dirty="0"/>
              <a:t>Powerlifting technique and leverages</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fba0f3009b_1_58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2600"/>
              <a:t>Internal moment arms and mechanical leverage</a:t>
            </a:r>
            <a:endParaRPr/>
          </a:p>
        </p:txBody>
      </p:sp>
      <p:sp>
        <p:nvSpPr>
          <p:cNvPr id="274" name="Google Shape;274;g2fba0f3009b_1_587"/>
          <p:cNvSpPr txBox="1">
            <a:spLocks noGrp="1"/>
          </p:cNvSpPr>
          <p:nvPr>
            <p:ph type="body" idx="1"/>
          </p:nvPr>
        </p:nvSpPr>
        <p:spPr>
          <a:xfrm>
            <a:off x="819150" y="1327225"/>
            <a:ext cx="7505700" cy="1978200"/>
          </a:xfrm>
          <a:prstGeom prst="rect">
            <a:avLst/>
          </a:prstGeom>
        </p:spPr>
        <p:txBody>
          <a:bodyPr spcFirstLastPara="1" wrap="square" lIns="91425" tIns="91425" rIns="91425" bIns="91425" anchor="t" anchorCtr="0">
            <a:normAutofit fontScale="77500" lnSpcReduction="20000"/>
          </a:bodyPr>
          <a:lstStyle/>
          <a:p>
            <a:pPr marL="457200" lvl="0" indent="-331978" algn="l" rtl="0">
              <a:spcBef>
                <a:spcPts val="0"/>
              </a:spcBef>
              <a:spcAft>
                <a:spcPts val="0"/>
              </a:spcAft>
              <a:buSzPct val="100000"/>
              <a:buChar char="●"/>
            </a:pPr>
            <a:r>
              <a:rPr lang="en" b="1"/>
              <a:t>Internal moment </a:t>
            </a:r>
            <a:r>
              <a:rPr lang="en"/>
              <a:t>arms are </a:t>
            </a:r>
            <a:r>
              <a:rPr lang="en" b="1"/>
              <a:t>relatively fixed</a:t>
            </a:r>
            <a:r>
              <a:rPr lang="en"/>
              <a:t> and only change slightly based on joint position </a:t>
            </a:r>
            <a:endParaRPr/>
          </a:p>
          <a:p>
            <a:pPr marL="914400" lvl="1" indent="-331946" algn="l" rtl="0">
              <a:spcBef>
                <a:spcPts val="0"/>
              </a:spcBef>
              <a:spcAft>
                <a:spcPts val="0"/>
              </a:spcAft>
              <a:buSzPct val="100000"/>
              <a:buChar char="○"/>
            </a:pPr>
            <a:r>
              <a:rPr lang="en"/>
              <a:t>examples of lever systems in the body that are mechanically disadvantageous?</a:t>
            </a:r>
            <a:endParaRPr/>
          </a:p>
          <a:p>
            <a:pPr marL="914400" lvl="1" indent="-331946" algn="l" rtl="0">
              <a:spcBef>
                <a:spcPts val="0"/>
              </a:spcBef>
              <a:spcAft>
                <a:spcPts val="0"/>
              </a:spcAft>
              <a:buSzPct val="100000"/>
              <a:buChar char="○"/>
            </a:pPr>
            <a:r>
              <a:rPr lang="en"/>
              <a:t>examples of lever systems in the body that are mechanically advantageous?</a:t>
            </a:r>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fba0f3009b_0_2"/>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778"/>
              <a:buNone/>
            </a:pPr>
            <a:r>
              <a:rPr lang="en"/>
              <a:t>Segmental Approach to MSK Anatomy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fba0f3009b_1_0"/>
          <p:cNvSpPr txBox="1">
            <a:spLocks noGrp="1"/>
          </p:cNvSpPr>
          <p:nvPr>
            <p:ph type="title"/>
          </p:nvPr>
        </p:nvSpPr>
        <p:spPr>
          <a:xfrm>
            <a:off x="806725" y="355575"/>
            <a:ext cx="7505700" cy="781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i="1"/>
              <a:t>Why do we care?</a:t>
            </a:r>
            <a:endParaRPr i="1"/>
          </a:p>
        </p:txBody>
      </p:sp>
      <p:sp>
        <p:nvSpPr>
          <p:cNvPr id="285" name="Google Shape;285;g2fba0f3009b_1_0"/>
          <p:cNvSpPr txBox="1">
            <a:spLocks noGrp="1"/>
          </p:cNvSpPr>
          <p:nvPr>
            <p:ph type="body" idx="1"/>
          </p:nvPr>
        </p:nvSpPr>
        <p:spPr>
          <a:xfrm>
            <a:off x="646675" y="1136775"/>
            <a:ext cx="7825800" cy="3209100"/>
          </a:xfrm>
          <a:prstGeom prst="rect">
            <a:avLst/>
          </a:prstGeom>
          <a:noFill/>
          <a:ln>
            <a:noFill/>
          </a:ln>
        </p:spPr>
        <p:txBody>
          <a:bodyPr spcFirstLastPara="1" wrap="square" lIns="91425" tIns="91425" rIns="91425" bIns="91425" anchor="t" anchorCtr="0">
            <a:noAutofit/>
          </a:bodyPr>
          <a:lstStyle/>
          <a:p>
            <a:pPr marL="457200" lvl="0" indent="-348297" algn="l" rtl="0">
              <a:lnSpc>
                <a:spcPct val="115000"/>
              </a:lnSpc>
              <a:spcBef>
                <a:spcPts val="0"/>
              </a:spcBef>
              <a:spcAft>
                <a:spcPts val="0"/>
              </a:spcAft>
              <a:buSzPts val="1885"/>
              <a:buChar char="●"/>
            </a:pPr>
            <a:r>
              <a:rPr lang="en" sz="1885"/>
              <a:t>Understand the</a:t>
            </a:r>
            <a:r>
              <a:rPr lang="en" sz="1885" b="1"/>
              <a:t> true function</a:t>
            </a:r>
            <a:r>
              <a:rPr lang="en" sz="1885"/>
              <a:t> of the muscles in a </a:t>
            </a:r>
            <a:r>
              <a:rPr lang="en" sz="1885" b="1"/>
              <a:t>closed chain</a:t>
            </a:r>
            <a:r>
              <a:rPr lang="en" sz="1885"/>
              <a:t> (specifically as it relates to multiarticular muscles)</a:t>
            </a:r>
            <a:endParaRPr sz="1885"/>
          </a:p>
          <a:p>
            <a:pPr marL="457200" lvl="0" indent="-348297" algn="l" rtl="0">
              <a:lnSpc>
                <a:spcPct val="115000"/>
              </a:lnSpc>
              <a:spcBef>
                <a:spcPts val="0"/>
              </a:spcBef>
              <a:spcAft>
                <a:spcPts val="0"/>
              </a:spcAft>
              <a:buSzPts val="1885"/>
              <a:buChar char="●"/>
            </a:pPr>
            <a:r>
              <a:rPr lang="en" sz="1885"/>
              <a:t>Provides a </a:t>
            </a:r>
            <a:r>
              <a:rPr lang="en" sz="1885" b="1"/>
              <a:t>complete picture </a:t>
            </a:r>
            <a:r>
              <a:rPr lang="en" sz="1885"/>
              <a:t>of what is happening in the lower extremity  </a:t>
            </a:r>
            <a:endParaRPr sz="1885"/>
          </a:p>
          <a:p>
            <a:pPr marL="457200" lvl="0" indent="-348297" algn="l" rtl="0">
              <a:lnSpc>
                <a:spcPct val="115000"/>
              </a:lnSpc>
              <a:spcBef>
                <a:spcPts val="0"/>
              </a:spcBef>
              <a:spcAft>
                <a:spcPts val="0"/>
              </a:spcAft>
              <a:buSzPts val="1885"/>
              <a:buChar char="●"/>
            </a:pPr>
            <a:r>
              <a:rPr lang="en" sz="1885"/>
              <a:t>Consider some of the more </a:t>
            </a:r>
            <a:r>
              <a:rPr lang="en" sz="1885" b="1"/>
              <a:t>complex architecture</a:t>
            </a:r>
            <a:r>
              <a:rPr lang="en" sz="1885"/>
              <a:t> of the MSK system</a:t>
            </a:r>
            <a:endParaRPr sz="1885"/>
          </a:p>
          <a:p>
            <a:pPr marL="457200" lvl="0" indent="-348297" algn="l" rtl="0">
              <a:lnSpc>
                <a:spcPct val="115000"/>
              </a:lnSpc>
              <a:spcBef>
                <a:spcPts val="0"/>
              </a:spcBef>
              <a:spcAft>
                <a:spcPts val="0"/>
              </a:spcAft>
              <a:buSzPts val="1885"/>
              <a:buChar char="●"/>
            </a:pPr>
            <a:r>
              <a:rPr lang="en" sz="1885"/>
              <a:t>Train under </a:t>
            </a:r>
            <a:r>
              <a:rPr lang="en" sz="1885" b="1"/>
              <a:t>principle of specificity </a:t>
            </a:r>
            <a:r>
              <a:rPr lang="en" sz="1885"/>
              <a:t>for strength and conditioning and injury rehab </a:t>
            </a:r>
            <a:endParaRPr sz="1885"/>
          </a:p>
          <a:p>
            <a:pPr marL="457200" lvl="0" indent="-348297" algn="l" rtl="0">
              <a:lnSpc>
                <a:spcPct val="115000"/>
              </a:lnSpc>
              <a:spcBef>
                <a:spcPts val="0"/>
              </a:spcBef>
              <a:spcAft>
                <a:spcPts val="0"/>
              </a:spcAft>
              <a:buSzPts val="1885"/>
              <a:buChar char="●"/>
            </a:pPr>
            <a:r>
              <a:rPr lang="en" sz="1885" b="1"/>
              <a:t>Holistic </a:t>
            </a:r>
            <a:r>
              <a:rPr lang="en" sz="1885"/>
              <a:t>muscle function–how one movement fault leads to another</a:t>
            </a:r>
            <a:endParaRPr sz="1885"/>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fba0f3009b_0_6"/>
          <p:cNvSpPr txBox="1">
            <a:spLocks noGrp="1"/>
          </p:cNvSpPr>
          <p:nvPr>
            <p:ph type="title"/>
          </p:nvPr>
        </p:nvSpPr>
        <p:spPr>
          <a:xfrm>
            <a:off x="357075" y="332925"/>
            <a:ext cx="8274600" cy="758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sz="3000"/>
              <a:t>A relatively new approach: Segment Based </a:t>
            </a:r>
            <a:endParaRPr sz="3000"/>
          </a:p>
        </p:txBody>
      </p:sp>
      <p:pic>
        <p:nvPicPr>
          <p:cNvPr id="291" name="Google Shape;291;g2fba0f3009b_0_6"/>
          <p:cNvPicPr preferRelativeResize="0"/>
          <p:nvPr/>
        </p:nvPicPr>
        <p:blipFill rotWithShape="1">
          <a:blip r:embed="rId3">
            <a:alphaModFix/>
          </a:blip>
          <a:srcRect/>
          <a:stretch/>
        </p:blipFill>
        <p:spPr>
          <a:xfrm>
            <a:off x="477584" y="1776389"/>
            <a:ext cx="1837951" cy="2890499"/>
          </a:xfrm>
          <a:prstGeom prst="rect">
            <a:avLst/>
          </a:prstGeom>
          <a:noFill/>
          <a:ln>
            <a:noFill/>
          </a:ln>
        </p:spPr>
      </p:pic>
      <p:sp>
        <p:nvSpPr>
          <p:cNvPr id="292" name="Google Shape;292;g2fba0f3009b_0_6"/>
          <p:cNvSpPr txBox="1"/>
          <p:nvPr/>
        </p:nvSpPr>
        <p:spPr>
          <a:xfrm>
            <a:off x="2449000" y="1036700"/>
            <a:ext cx="5833500" cy="270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i="1">
                <a:latin typeface="Calibri"/>
                <a:ea typeface="Calibri"/>
                <a:cs typeface="Calibri"/>
                <a:sym typeface="Calibri"/>
              </a:rPr>
              <a:t>Terms are similar with addition of segmental rotation</a:t>
            </a:r>
            <a:endParaRPr sz="20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Segment = Bones</a:t>
            </a:r>
            <a:endParaRPr sz="20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Joint = Axis of Rotation</a:t>
            </a:r>
            <a:endParaRPr sz="20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Muscle = Creates Force (Torque)</a:t>
            </a:r>
            <a:endParaRPr sz="20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Internal Moment arm = </a:t>
            </a:r>
            <a:r>
              <a:rPr lang="en" sz="1500" b="0" i="0" u="none" strike="noStrike" cap="none">
                <a:solidFill>
                  <a:srgbClr val="000000"/>
                </a:solidFill>
                <a:latin typeface="Calibri"/>
                <a:ea typeface="Calibri"/>
                <a:cs typeface="Calibri"/>
                <a:sym typeface="Calibri"/>
              </a:rPr>
              <a:t>Muscle line of pull to the joint axis of rotation via a perpendicular line</a:t>
            </a:r>
            <a:endParaRPr sz="150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i="0" u="none" strike="noStrike" cap="none">
                <a:solidFill>
                  <a:srgbClr val="000000"/>
                </a:solidFill>
                <a:latin typeface="Calibri"/>
                <a:ea typeface="Calibri"/>
                <a:cs typeface="Calibri"/>
                <a:sym typeface="Calibri"/>
              </a:rPr>
              <a:t>Segment Rotation = </a:t>
            </a:r>
            <a:r>
              <a:rPr lang="en" sz="1500" b="0" i="0" u="none" strike="noStrike" cap="none">
                <a:solidFill>
                  <a:srgbClr val="000000"/>
                </a:solidFill>
                <a:latin typeface="Calibri"/>
                <a:ea typeface="Calibri"/>
                <a:cs typeface="Calibri"/>
                <a:sym typeface="Calibri"/>
              </a:rPr>
              <a:t>clockwise/anterior or counterclockwise/posterior </a:t>
            </a:r>
            <a:endParaRPr sz="1500" b="0" i="0" u="none" strike="noStrike" cap="none">
              <a:solidFill>
                <a:srgbClr val="000000"/>
              </a:solidFill>
              <a:latin typeface="Calibri"/>
              <a:ea typeface="Calibri"/>
              <a:cs typeface="Calibri"/>
              <a:sym typeface="Calibri"/>
            </a:endParaRPr>
          </a:p>
        </p:txBody>
      </p:sp>
      <p:sp>
        <p:nvSpPr>
          <p:cNvPr id="293" name="Google Shape;293;g2fba0f3009b_0_6"/>
          <p:cNvSpPr txBox="1"/>
          <p:nvPr/>
        </p:nvSpPr>
        <p:spPr>
          <a:xfrm>
            <a:off x="1985625" y="3756975"/>
            <a:ext cx="53691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1" u="none" strike="noStrike" cap="none">
                <a:solidFill>
                  <a:srgbClr val="000000"/>
                </a:solidFill>
                <a:latin typeface="Calibri"/>
                <a:ea typeface="Calibri"/>
                <a:cs typeface="Calibri"/>
                <a:sym typeface="Calibri"/>
              </a:rPr>
              <a:t>Focus shifts to what the segment is doing at each joint</a:t>
            </a:r>
            <a:endParaRPr sz="2500" b="1" i="1"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297"/>
        <p:cNvGrpSpPr/>
        <p:nvPr/>
      </p:nvGrpSpPr>
      <p:grpSpPr>
        <a:xfrm>
          <a:off x="0" y="0"/>
          <a:ext cx="0" cy="0"/>
          <a:chOff x="0" y="0"/>
          <a:chExt cx="0" cy="0"/>
        </a:xfrm>
      </p:grpSpPr>
      <p:sp>
        <p:nvSpPr>
          <p:cNvPr id="298" name="Google Shape;298;g2f5d7de01de_2_10"/>
          <p:cNvSpPr txBox="1">
            <a:spLocks noGrp="1"/>
          </p:cNvSpPr>
          <p:nvPr>
            <p:ph type="title"/>
          </p:nvPr>
        </p:nvSpPr>
        <p:spPr>
          <a:xfrm>
            <a:off x="819150" y="242500"/>
            <a:ext cx="7505700" cy="794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a:t>Review: Torque (rotational force)</a:t>
            </a:r>
            <a:endParaRPr/>
          </a:p>
        </p:txBody>
      </p:sp>
      <p:sp>
        <p:nvSpPr>
          <p:cNvPr id="299" name="Google Shape;299;g2f5d7de01de_2_10"/>
          <p:cNvSpPr txBox="1"/>
          <p:nvPr/>
        </p:nvSpPr>
        <p:spPr>
          <a:xfrm>
            <a:off x="765150" y="1220800"/>
            <a:ext cx="4803300" cy="34557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Forces applied to moment arms in the body can be internal (effort) or external (resistance)</a:t>
            </a:r>
            <a:endParaRPr sz="1700" b="0" i="0" u="none" strike="noStrike" cap="none">
              <a:solidFill>
                <a:srgbClr val="434343"/>
              </a:solidFill>
              <a:latin typeface="Proxima Nova"/>
              <a:ea typeface="Proxima Nova"/>
              <a:cs typeface="Proxima Nova"/>
              <a:sym typeface="Proxima Nova"/>
            </a:endParaRPr>
          </a:p>
          <a:p>
            <a:pPr marL="914400" marR="0" lvl="1"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Examples of external forces</a:t>
            </a:r>
            <a:r>
              <a:rPr lang="en" sz="1700">
                <a:solidFill>
                  <a:srgbClr val="434343"/>
                </a:solidFill>
                <a:latin typeface="Proxima Nova"/>
                <a:ea typeface="Proxima Nova"/>
                <a:cs typeface="Proxima Nova"/>
                <a:sym typeface="Proxima Nova"/>
              </a:rPr>
              <a:t>: </a:t>
            </a:r>
            <a:r>
              <a:rPr lang="en" sz="1700" b="0" i="0" u="none" strike="noStrike" cap="none">
                <a:solidFill>
                  <a:srgbClr val="434343"/>
                </a:solidFill>
                <a:latin typeface="Proxima Nova"/>
                <a:ea typeface="Proxima Nova"/>
                <a:cs typeface="Proxima Nova"/>
                <a:sym typeface="Proxima Nova"/>
              </a:rPr>
              <a:t>bodyweight</a:t>
            </a:r>
            <a:r>
              <a:rPr lang="en" sz="1700">
                <a:solidFill>
                  <a:srgbClr val="434343"/>
                </a:solidFill>
                <a:latin typeface="Proxima Nova"/>
                <a:ea typeface="Proxima Nova"/>
                <a:cs typeface="Proxima Nova"/>
                <a:sym typeface="Proxima Nova"/>
              </a:rPr>
              <a:t>, </a:t>
            </a:r>
            <a:r>
              <a:rPr lang="en" sz="1700" b="0" i="0" u="none" strike="noStrike" cap="none">
                <a:solidFill>
                  <a:srgbClr val="434343"/>
                </a:solidFill>
                <a:latin typeface="Proxima Nova"/>
                <a:ea typeface="Proxima Nova"/>
                <a:cs typeface="Proxima Nova"/>
                <a:sym typeface="Proxima Nova"/>
              </a:rPr>
              <a:t>added load, gravity</a:t>
            </a:r>
            <a:r>
              <a:rPr lang="en" sz="1700">
                <a:solidFill>
                  <a:srgbClr val="434343"/>
                </a:solidFill>
                <a:latin typeface="Proxima Nova"/>
                <a:ea typeface="Proxima Nova"/>
                <a:cs typeface="Proxima Nova"/>
                <a:sym typeface="Proxima Nova"/>
              </a:rPr>
              <a:t>, GRF </a:t>
            </a:r>
            <a:endParaRPr sz="1700" b="0" i="0" u="none" strike="noStrike" cap="none">
              <a:solidFill>
                <a:srgbClr val="434343"/>
              </a:solidFill>
              <a:latin typeface="Proxima Nova"/>
              <a:ea typeface="Proxima Nova"/>
              <a:cs typeface="Proxima Nova"/>
              <a:sym typeface="Proxima Nova"/>
            </a:endParaRPr>
          </a:p>
          <a:p>
            <a:pPr marL="914400" marR="0" lvl="1"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Examples of internal forces</a:t>
            </a:r>
            <a:r>
              <a:rPr lang="en" sz="1700">
                <a:solidFill>
                  <a:srgbClr val="434343"/>
                </a:solidFill>
                <a:latin typeface="Proxima Nova"/>
                <a:ea typeface="Proxima Nova"/>
                <a:cs typeface="Proxima Nova"/>
                <a:sym typeface="Proxima Nova"/>
              </a:rPr>
              <a:t>: </a:t>
            </a:r>
            <a:r>
              <a:rPr lang="en" sz="1700" b="0" i="0" u="none" strike="noStrike" cap="none">
                <a:solidFill>
                  <a:srgbClr val="434343"/>
                </a:solidFill>
                <a:latin typeface="Proxima Nova"/>
                <a:ea typeface="Proxima Nova"/>
                <a:cs typeface="Proxima Nova"/>
                <a:sym typeface="Proxima Nova"/>
              </a:rPr>
              <a:t>muscles (active), ligaments/fascia (passive), and </a:t>
            </a:r>
            <a:r>
              <a:rPr lang="en" sz="1700" b="1" i="0" u="none" strike="noStrike" cap="none">
                <a:solidFill>
                  <a:srgbClr val="434343"/>
                </a:solidFill>
                <a:latin typeface="Proxima Nova"/>
                <a:ea typeface="Proxima Nova"/>
                <a:cs typeface="Proxima Nova"/>
                <a:sym typeface="Proxima Nova"/>
              </a:rPr>
              <a:t>joint reaction forces</a:t>
            </a:r>
            <a:endParaRPr sz="1700" b="1" i="0" u="none" strike="noStrike" cap="none">
              <a:solidFill>
                <a:srgbClr val="434343"/>
              </a:solidFill>
              <a:latin typeface="Proxima Nova"/>
              <a:ea typeface="Proxima Nova"/>
              <a:cs typeface="Proxima Nova"/>
              <a:sym typeface="Proxima Nova"/>
            </a:endParaRPr>
          </a:p>
          <a:p>
            <a:pPr marL="457200" marR="0" lvl="0" indent="-336550" algn="l" rtl="0">
              <a:lnSpc>
                <a:spcPct val="115000"/>
              </a:lnSpc>
              <a:spcBef>
                <a:spcPts val="0"/>
              </a:spcBef>
              <a:spcAft>
                <a:spcPts val="0"/>
              </a:spcAft>
              <a:buClr>
                <a:srgbClr val="434343"/>
              </a:buClr>
              <a:buSzPts val="1700"/>
              <a:buFont typeface="Proxima Nova"/>
              <a:buChar char="●"/>
            </a:pPr>
            <a:r>
              <a:rPr lang="en" sz="1700" b="0" i="0" u="none" strike="noStrike" cap="none">
                <a:solidFill>
                  <a:srgbClr val="434343"/>
                </a:solidFill>
                <a:latin typeface="Proxima Nova"/>
                <a:ea typeface="Proxima Nova"/>
                <a:cs typeface="Proxima Nova"/>
                <a:sym typeface="Proxima Nova"/>
              </a:rPr>
              <a:t>Moment arms are defined by </a:t>
            </a:r>
            <a:r>
              <a:rPr lang="en" sz="1700">
                <a:solidFill>
                  <a:srgbClr val="434343"/>
                </a:solidFill>
                <a:latin typeface="Proxima Nova"/>
                <a:ea typeface="Proxima Nova"/>
                <a:cs typeface="Proxima Nova"/>
                <a:sym typeface="Proxima Nova"/>
              </a:rPr>
              <a:t>the forces’ (internal and external) perpendicular </a:t>
            </a:r>
            <a:r>
              <a:rPr lang="en" sz="1700" b="0" i="0" u="none" strike="noStrike" cap="none">
                <a:solidFill>
                  <a:srgbClr val="434343"/>
                </a:solidFill>
                <a:latin typeface="Proxima Nova"/>
                <a:ea typeface="Proxima Nova"/>
                <a:cs typeface="Proxima Nova"/>
                <a:sym typeface="Proxima Nova"/>
              </a:rPr>
              <a:t>distance to the joint axis</a:t>
            </a:r>
            <a:endParaRPr sz="1300" b="0" i="0" u="none" strike="noStrike" cap="none">
              <a:solidFill>
                <a:srgbClr val="434343"/>
              </a:solidFill>
              <a:latin typeface="Proxima Nova"/>
              <a:ea typeface="Proxima Nova"/>
              <a:cs typeface="Proxima Nova"/>
              <a:sym typeface="Proxima Nova"/>
            </a:endParaRPr>
          </a:p>
        </p:txBody>
      </p:sp>
      <p:pic>
        <p:nvPicPr>
          <p:cNvPr id="300" name="Google Shape;300;g2f5d7de01de_2_10"/>
          <p:cNvPicPr preferRelativeResize="0"/>
          <p:nvPr/>
        </p:nvPicPr>
        <p:blipFill rotWithShape="1">
          <a:blip r:embed="rId3">
            <a:alphaModFix/>
          </a:blip>
          <a:srcRect/>
          <a:stretch/>
        </p:blipFill>
        <p:spPr>
          <a:xfrm>
            <a:off x="5687375" y="1446425"/>
            <a:ext cx="3108555" cy="2331425"/>
          </a:xfrm>
          <a:prstGeom prst="rect">
            <a:avLst/>
          </a:prstGeom>
          <a:noFill/>
          <a:ln>
            <a:noFill/>
          </a:ln>
        </p:spPr>
      </p:pic>
      <p:sp>
        <p:nvSpPr>
          <p:cNvPr id="2" name="TextBox 1">
            <a:extLst>
              <a:ext uri="{FF2B5EF4-FFF2-40B4-BE49-F238E27FC236}">
                <a16:creationId xmlns:a16="http://schemas.microsoft.com/office/drawing/2014/main" id="{BC6C5831-80E2-B717-3EF2-E4703147439D}"/>
              </a:ext>
            </a:extLst>
          </p:cNvPr>
          <p:cNvSpPr txBox="1"/>
          <p:nvPr/>
        </p:nvSpPr>
        <p:spPr>
          <a:xfrm>
            <a:off x="5687305" y="3591764"/>
            <a:ext cx="33097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Desiree Parent. (2020, July 29). </a:t>
            </a:r>
            <a:r>
              <a:rPr lang="en-US" sz="900" i="1" dirty="0"/>
              <a:t>Biomechanics: Lever systems in the body</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fba0f3009b_0_137"/>
          <p:cNvSpPr txBox="1">
            <a:spLocks noGrp="1"/>
          </p:cNvSpPr>
          <p:nvPr>
            <p:ph type="title"/>
          </p:nvPr>
        </p:nvSpPr>
        <p:spPr>
          <a:xfrm>
            <a:off x="727925" y="446900"/>
            <a:ext cx="7589400" cy="1119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778"/>
              <a:buNone/>
            </a:pPr>
            <a:r>
              <a:rPr lang="en" sz="2650" i="1"/>
              <a:t>How do muscles impact segments they have no direct attachment on?</a:t>
            </a:r>
            <a:r>
              <a:rPr lang="en" sz="2850"/>
              <a:t> </a:t>
            </a:r>
            <a:endParaRPr sz="2850"/>
          </a:p>
        </p:txBody>
      </p:sp>
      <p:sp>
        <p:nvSpPr>
          <p:cNvPr id="306" name="Google Shape;306;g2fba0f3009b_0_137"/>
          <p:cNvSpPr txBox="1">
            <a:spLocks noGrp="1"/>
          </p:cNvSpPr>
          <p:nvPr>
            <p:ph type="body" idx="1"/>
          </p:nvPr>
        </p:nvSpPr>
        <p:spPr>
          <a:xfrm>
            <a:off x="410225" y="1382626"/>
            <a:ext cx="6783300" cy="3149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800"/>
              <a:t>Through </a:t>
            </a:r>
            <a:r>
              <a:rPr lang="en" sz="1800" b="1" u="sng"/>
              <a:t>Joint Contact Forces (JCF)</a:t>
            </a:r>
            <a:endParaRPr sz="1800" b="1" u="sng"/>
          </a:p>
          <a:p>
            <a:pPr marL="0" lvl="0" indent="0" algn="l" rtl="0">
              <a:lnSpc>
                <a:spcPct val="115000"/>
              </a:lnSpc>
              <a:spcBef>
                <a:spcPts val="0"/>
              </a:spcBef>
              <a:spcAft>
                <a:spcPts val="0"/>
              </a:spcAft>
              <a:buNone/>
            </a:pPr>
            <a:endParaRPr sz="1800" b="1" u="sng"/>
          </a:p>
          <a:p>
            <a:pPr marL="457200" lvl="0" indent="-342900" algn="l" rtl="0">
              <a:lnSpc>
                <a:spcPct val="115000"/>
              </a:lnSpc>
              <a:spcBef>
                <a:spcPts val="0"/>
              </a:spcBef>
              <a:spcAft>
                <a:spcPts val="0"/>
              </a:spcAft>
              <a:buSzPts val="1800"/>
              <a:buChar char="●"/>
            </a:pPr>
            <a:r>
              <a:rPr lang="en" sz="1800"/>
              <a:t>Generally, the torque applied to one segment is transferred to an attached segment through JCFs</a:t>
            </a:r>
            <a:endParaRPr sz="1800"/>
          </a:p>
          <a:p>
            <a:pPr marL="457200" lvl="0" indent="-342900" algn="l" rtl="0">
              <a:lnSpc>
                <a:spcPct val="115000"/>
              </a:lnSpc>
              <a:spcBef>
                <a:spcPts val="0"/>
              </a:spcBef>
              <a:spcAft>
                <a:spcPts val="0"/>
              </a:spcAft>
              <a:buSzPts val="1800"/>
              <a:buChar char="●"/>
            </a:pPr>
            <a:r>
              <a:rPr lang="en" sz="1800"/>
              <a:t>JCFs tend to be equal to the segmental torque created by the moment arms</a:t>
            </a:r>
            <a:endParaRPr sz="1800"/>
          </a:p>
          <a:p>
            <a:pPr marL="457200" lvl="0" indent="-342900" algn="l" rtl="0">
              <a:lnSpc>
                <a:spcPct val="115000"/>
              </a:lnSpc>
              <a:spcBef>
                <a:spcPts val="0"/>
              </a:spcBef>
              <a:spcAft>
                <a:spcPts val="0"/>
              </a:spcAft>
              <a:buSzPts val="1800"/>
              <a:buChar char="●"/>
            </a:pPr>
            <a:r>
              <a:rPr lang="en" sz="1800"/>
              <a:t>JCFs are like the gears between segments and therefore, indirectly create motion on other segments</a:t>
            </a:r>
            <a:endParaRPr sz="1800"/>
          </a:p>
        </p:txBody>
      </p:sp>
      <p:pic>
        <p:nvPicPr>
          <p:cNvPr id="307" name="Google Shape;307;g2fba0f3009b_0_137"/>
          <p:cNvPicPr preferRelativeResize="0"/>
          <p:nvPr/>
        </p:nvPicPr>
        <p:blipFill rotWithShape="1">
          <a:blip r:embed="rId3">
            <a:alphaModFix/>
          </a:blip>
          <a:srcRect/>
          <a:stretch/>
        </p:blipFill>
        <p:spPr>
          <a:xfrm>
            <a:off x="7072686" y="1617287"/>
            <a:ext cx="1619250" cy="2228850"/>
          </a:xfrm>
          <a:prstGeom prst="rect">
            <a:avLst/>
          </a:prstGeom>
          <a:noFill/>
          <a:ln>
            <a:noFill/>
          </a:ln>
        </p:spPr>
      </p:pic>
      <p:sp>
        <p:nvSpPr>
          <p:cNvPr id="2" name="TextBox 1">
            <a:extLst>
              <a:ext uri="{FF2B5EF4-FFF2-40B4-BE49-F238E27FC236}">
                <a16:creationId xmlns:a16="http://schemas.microsoft.com/office/drawing/2014/main" id="{FD1AD0D3-4AA0-1931-B014-EB5B4A247F6B}"/>
              </a:ext>
            </a:extLst>
          </p:cNvPr>
          <p:cNvSpPr txBox="1"/>
          <p:nvPr/>
        </p:nvSpPr>
        <p:spPr>
          <a:xfrm>
            <a:off x="5537327" y="3847461"/>
            <a:ext cx="32948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Daniel J. </a:t>
            </a:r>
            <a:r>
              <a:rPr lang="en-US" sz="800" err="1"/>
              <a:t>Cleather</a:t>
            </a:r>
            <a:r>
              <a:rPr lang="en-US" sz="800" dirty="0"/>
              <a:t>, Dominic F. L. Southgate, &amp; Anthony M. J. Bull. (2015). </a:t>
            </a:r>
            <a:r>
              <a:rPr lang="en-US" sz="800" i="1" dirty="0"/>
              <a:t>The role of the biarticular hamstrings and gastrocnemius muscles in closed chain lower limb extension</a:t>
            </a:r>
            <a:r>
              <a:rPr lang="en-US" sz="800" dirty="0"/>
              <a:t>. </a:t>
            </a:r>
            <a:r>
              <a:rPr lang="en-US" sz="800" i="1" dirty="0"/>
              <a:t>Journal of Theoretical Biology</a:t>
            </a:r>
            <a:r>
              <a:rPr lang="en-US" sz="800" dirty="0"/>
              <a:t>, </a:t>
            </a:r>
            <a:r>
              <a:rPr lang="en-US" sz="800" i="1" dirty="0"/>
              <a:t>365</a:t>
            </a:r>
            <a:r>
              <a:rPr lang="en-US" sz="800" dirty="0"/>
              <a:t>, 217–225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fba0f3009b_0_143"/>
          <p:cNvSpPr txBox="1">
            <a:spLocks noGrp="1"/>
          </p:cNvSpPr>
          <p:nvPr>
            <p:ph type="title"/>
          </p:nvPr>
        </p:nvSpPr>
        <p:spPr>
          <a:xfrm>
            <a:off x="706075" y="594550"/>
            <a:ext cx="7505700" cy="7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sz="2660"/>
              <a:t>Segmental Motion Through Joint Contact Forces </a:t>
            </a:r>
            <a:endParaRPr sz="2660"/>
          </a:p>
        </p:txBody>
      </p:sp>
      <p:sp>
        <p:nvSpPr>
          <p:cNvPr id="313" name="Google Shape;313;g2fba0f3009b_0_143"/>
          <p:cNvSpPr txBox="1">
            <a:spLocks noGrp="1"/>
          </p:cNvSpPr>
          <p:nvPr>
            <p:ph type="body" idx="1"/>
          </p:nvPr>
        </p:nvSpPr>
        <p:spPr>
          <a:xfrm>
            <a:off x="561850" y="1551550"/>
            <a:ext cx="6301200" cy="270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Energy and force produced by a muscle is passed through the kinetic chain via joints</a:t>
            </a:r>
            <a:endParaRPr sz="1800"/>
          </a:p>
          <a:p>
            <a:pPr marL="457200" lvl="0" indent="-342900" algn="l" rtl="0">
              <a:lnSpc>
                <a:spcPct val="115000"/>
              </a:lnSpc>
              <a:spcBef>
                <a:spcPts val="0"/>
              </a:spcBef>
              <a:spcAft>
                <a:spcPts val="0"/>
              </a:spcAft>
              <a:buSzPts val="1800"/>
              <a:buChar char="●"/>
            </a:pPr>
            <a:r>
              <a:rPr lang="en" sz="1800"/>
              <a:t>If one segment moves clockwise (anterior), force is passed through the joint, and the connected segment moves counterclockwise (posterior) </a:t>
            </a:r>
            <a:endParaRPr sz="1800"/>
          </a:p>
          <a:p>
            <a:pPr marL="457200" lvl="0" indent="-342900" algn="l" rtl="0">
              <a:lnSpc>
                <a:spcPct val="115000"/>
              </a:lnSpc>
              <a:spcBef>
                <a:spcPts val="0"/>
              </a:spcBef>
              <a:spcAft>
                <a:spcPts val="0"/>
              </a:spcAft>
              <a:buSzPts val="1800"/>
              <a:buChar char="●"/>
            </a:pPr>
            <a:r>
              <a:rPr lang="en" sz="1800"/>
              <a:t>Joint structure dictates the plane of motion </a:t>
            </a:r>
            <a:endParaRPr sz="1800"/>
          </a:p>
        </p:txBody>
      </p:sp>
      <p:pic>
        <p:nvPicPr>
          <p:cNvPr id="314" name="Google Shape;314;g2fba0f3009b_0_143"/>
          <p:cNvPicPr preferRelativeResize="0"/>
          <p:nvPr/>
        </p:nvPicPr>
        <p:blipFill rotWithShape="1">
          <a:blip r:embed="rId3">
            <a:alphaModFix/>
          </a:blip>
          <a:srcRect/>
          <a:stretch/>
        </p:blipFill>
        <p:spPr>
          <a:xfrm>
            <a:off x="6933850" y="1551550"/>
            <a:ext cx="1619250" cy="2228850"/>
          </a:xfrm>
          <a:prstGeom prst="rect">
            <a:avLst/>
          </a:prstGeom>
          <a:noFill/>
          <a:ln>
            <a:noFill/>
          </a:ln>
        </p:spPr>
      </p:pic>
      <p:sp>
        <p:nvSpPr>
          <p:cNvPr id="3" name="TextBox 2">
            <a:extLst>
              <a:ext uri="{FF2B5EF4-FFF2-40B4-BE49-F238E27FC236}">
                <a16:creationId xmlns:a16="http://schemas.microsoft.com/office/drawing/2014/main" id="{BB960D12-9FBC-F761-A54C-671FDDF5C82D}"/>
              </a:ext>
            </a:extLst>
          </p:cNvPr>
          <p:cNvSpPr txBox="1"/>
          <p:nvPr/>
        </p:nvSpPr>
        <p:spPr>
          <a:xfrm>
            <a:off x="6196410" y="3784344"/>
            <a:ext cx="27432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Daniel J. </a:t>
            </a:r>
            <a:r>
              <a:rPr lang="en-US" sz="800" dirty="0" err="1"/>
              <a:t>Cleather</a:t>
            </a:r>
            <a:r>
              <a:rPr lang="en-US" sz="800" dirty="0"/>
              <a:t>, Dominic F. L. Southgate, &amp; Anthony M. J. Bull.(2015). </a:t>
            </a:r>
            <a:r>
              <a:rPr lang="en-US" sz="800" i="1" dirty="0"/>
              <a:t>The role of the biarticular hamstrings and </a:t>
            </a:r>
            <a:r>
              <a:rPr lang="en-US" sz="800" i="1" dirty="0" err="1"/>
              <a:t>gastrocnemiusmuscles</a:t>
            </a:r>
            <a:r>
              <a:rPr lang="en-US" sz="800" i="1" dirty="0"/>
              <a:t> in closed chain lower limb extension</a:t>
            </a:r>
            <a:r>
              <a:rPr lang="en-US" sz="800" dirty="0"/>
              <a:t>. </a:t>
            </a:r>
            <a:r>
              <a:rPr lang="en-US" sz="800" i="1" dirty="0"/>
              <a:t>Journal of </a:t>
            </a:r>
            <a:r>
              <a:rPr lang="en-US" sz="800" i="1" dirty="0" err="1"/>
              <a:t>TheoreticalBiology</a:t>
            </a:r>
            <a:r>
              <a:rPr lang="en-US" sz="800" dirty="0"/>
              <a:t>, </a:t>
            </a:r>
            <a:r>
              <a:rPr lang="en-US" sz="800" i="1" dirty="0"/>
              <a:t>365</a:t>
            </a:r>
            <a:r>
              <a:rPr lang="en-US" sz="800" dirty="0"/>
              <a:t>, 217–225</a:t>
            </a:r>
          </a:p>
          <a:p>
            <a:pPr algn="l"/>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f498b5a41e_0_37"/>
          <p:cNvSpPr txBox="1">
            <a:spLocks noGrp="1"/>
          </p:cNvSpPr>
          <p:nvPr>
            <p:ph type="title"/>
          </p:nvPr>
        </p:nvSpPr>
        <p:spPr>
          <a:xfrm>
            <a:off x="819150" y="209445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i="1"/>
              <a:t>What is the action of the hamstring?	</a:t>
            </a:r>
            <a:endParaRPr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2fba0f3009b_1_124"/>
          <p:cNvPicPr preferRelativeResize="0"/>
          <p:nvPr/>
        </p:nvPicPr>
        <p:blipFill rotWithShape="1">
          <a:blip r:embed="rId3">
            <a:alphaModFix/>
          </a:blip>
          <a:srcRect/>
          <a:stretch/>
        </p:blipFill>
        <p:spPr>
          <a:xfrm>
            <a:off x="3198550" y="2292719"/>
            <a:ext cx="2746900" cy="1864570"/>
          </a:xfrm>
          <a:prstGeom prst="rect">
            <a:avLst/>
          </a:prstGeom>
          <a:noFill/>
          <a:ln>
            <a:noFill/>
          </a:ln>
          <a:effectLst>
            <a:outerShdw blurRad="57150" dist="19050" dir="5400000" algn="bl" rotWithShape="0">
              <a:srgbClr val="000000">
                <a:alpha val="49800"/>
              </a:srgbClr>
            </a:outerShdw>
          </a:effectLst>
        </p:spPr>
      </p:pic>
      <p:pic>
        <p:nvPicPr>
          <p:cNvPr id="320" name="Google Shape;320;g2fba0f3009b_1_124"/>
          <p:cNvPicPr preferRelativeResize="0"/>
          <p:nvPr/>
        </p:nvPicPr>
        <p:blipFill rotWithShape="1">
          <a:blip r:embed="rId4">
            <a:alphaModFix/>
          </a:blip>
          <a:srcRect b="14632"/>
          <a:stretch/>
        </p:blipFill>
        <p:spPr>
          <a:xfrm>
            <a:off x="1058478" y="1332485"/>
            <a:ext cx="1918675" cy="1518426"/>
          </a:xfrm>
          <a:prstGeom prst="rect">
            <a:avLst/>
          </a:prstGeom>
          <a:noFill/>
          <a:ln>
            <a:noFill/>
          </a:ln>
          <a:effectLst>
            <a:outerShdw blurRad="57150" dist="19050" dir="5400000" algn="bl" rotWithShape="0">
              <a:srgbClr val="000000">
                <a:alpha val="49800"/>
              </a:srgbClr>
            </a:outerShdw>
          </a:effectLst>
        </p:spPr>
      </p:pic>
      <p:pic>
        <p:nvPicPr>
          <p:cNvPr id="321" name="Google Shape;321;g2fba0f3009b_1_124"/>
          <p:cNvPicPr preferRelativeResize="0"/>
          <p:nvPr/>
        </p:nvPicPr>
        <p:blipFill rotWithShape="1">
          <a:blip r:embed="rId5">
            <a:alphaModFix/>
          </a:blip>
          <a:srcRect b="14632"/>
          <a:stretch/>
        </p:blipFill>
        <p:spPr>
          <a:xfrm>
            <a:off x="3191500" y="385998"/>
            <a:ext cx="2314949" cy="1518425"/>
          </a:xfrm>
          <a:prstGeom prst="rect">
            <a:avLst/>
          </a:prstGeom>
          <a:noFill/>
          <a:ln>
            <a:noFill/>
          </a:ln>
          <a:effectLst>
            <a:outerShdw blurRad="57150" dist="19050" dir="5400000" algn="bl" rotWithShape="0">
              <a:srgbClr val="000000">
                <a:alpha val="49800"/>
              </a:srgbClr>
            </a:outerShdw>
          </a:effectLst>
        </p:spPr>
      </p:pic>
      <p:pic>
        <p:nvPicPr>
          <p:cNvPr id="322" name="Google Shape;322;g2fba0f3009b_1_124"/>
          <p:cNvPicPr preferRelativeResize="0"/>
          <p:nvPr/>
        </p:nvPicPr>
        <p:blipFill rotWithShape="1">
          <a:blip r:embed="rId6">
            <a:alphaModFix/>
          </a:blip>
          <a:srcRect/>
          <a:stretch/>
        </p:blipFill>
        <p:spPr>
          <a:xfrm>
            <a:off x="6318861" y="2651792"/>
            <a:ext cx="2538675" cy="1589000"/>
          </a:xfrm>
          <a:prstGeom prst="rect">
            <a:avLst/>
          </a:prstGeom>
          <a:noFill/>
          <a:ln>
            <a:noFill/>
          </a:ln>
          <a:effectLst>
            <a:outerShdw blurRad="57150" dist="19050" dir="5400000" algn="bl" rotWithShape="0">
              <a:srgbClr val="000000">
                <a:alpha val="49800"/>
              </a:srgbClr>
            </a:outerShdw>
          </a:effectLst>
        </p:spPr>
      </p:pic>
      <p:pic>
        <p:nvPicPr>
          <p:cNvPr id="323" name="Google Shape;323;g2fba0f3009b_1_124"/>
          <p:cNvPicPr preferRelativeResize="0"/>
          <p:nvPr/>
        </p:nvPicPr>
        <p:blipFill rotWithShape="1">
          <a:blip r:embed="rId7">
            <a:alphaModFix/>
          </a:blip>
          <a:srcRect b="7295"/>
          <a:stretch/>
        </p:blipFill>
        <p:spPr>
          <a:xfrm>
            <a:off x="369675" y="2853776"/>
            <a:ext cx="1786350" cy="1778725"/>
          </a:xfrm>
          <a:prstGeom prst="rect">
            <a:avLst/>
          </a:prstGeom>
          <a:noFill/>
          <a:ln>
            <a:noFill/>
          </a:ln>
          <a:effectLst>
            <a:outerShdw blurRad="57150" dist="19050" dir="5400000" algn="bl" rotWithShape="0">
              <a:srgbClr val="000000">
                <a:alpha val="49800"/>
              </a:srgbClr>
            </a:outerShdw>
          </a:effectLst>
        </p:spPr>
      </p:pic>
      <p:pic>
        <p:nvPicPr>
          <p:cNvPr id="324" name="Google Shape;324;g2fba0f3009b_1_124"/>
          <p:cNvPicPr preferRelativeResize="0"/>
          <p:nvPr/>
        </p:nvPicPr>
        <p:blipFill rotWithShape="1">
          <a:blip r:embed="rId8">
            <a:alphaModFix/>
          </a:blip>
          <a:srcRect b="12587"/>
          <a:stretch/>
        </p:blipFill>
        <p:spPr>
          <a:xfrm>
            <a:off x="5740675" y="298451"/>
            <a:ext cx="3051124" cy="2071075"/>
          </a:xfrm>
          <a:prstGeom prst="rect">
            <a:avLst/>
          </a:prstGeom>
          <a:noFill/>
          <a:ln>
            <a:noFill/>
          </a:ln>
          <a:effectLst>
            <a:outerShdw blurRad="57150" dist="19050" dir="5400000" algn="bl" rotWithShape="0">
              <a:srgbClr val="000000">
                <a:alpha val="49800"/>
              </a:srgbClr>
            </a:outerShdw>
          </a:effectLst>
        </p:spPr>
      </p:pic>
      <p:sp>
        <p:nvSpPr>
          <p:cNvPr id="325" name="Google Shape;325;g2fba0f3009b_1_124"/>
          <p:cNvSpPr txBox="1">
            <a:spLocks noGrp="1"/>
          </p:cNvSpPr>
          <p:nvPr>
            <p:ph type="title"/>
          </p:nvPr>
        </p:nvSpPr>
        <p:spPr>
          <a:xfrm>
            <a:off x="6574763" y="2242725"/>
            <a:ext cx="1698900" cy="4026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300"/>
              <a:buNone/>
            </a:pPr>
            <a:r>
              <a:rPr lang="en" sz="1400">
                <a:latin typeface="Proxima Nova Semibold"/>
                <a:ea typeface="Proxima Nova Semibold"/>
                <a:cs typeface="Proxima Nova Semibold"/>
                <a:sym typeface="Proxima Nova Semibold"/>
              </a:rPr>
              <a:t>Ball and Socket </a:t>
            </a:r>
            <a:endParaRPr sz="1400">
              <a:latin typeface="Proxima Nova Semibold"/>
              <a:ea typeface="Proxima Nova Semibold"/>
              <a:cs typeface="Proxima Nova Semibold"/>
              <a:sym typeface="Proxima Nova Semibold"/>
            </a:endParaRPr>
          </a:p>
        </p:txBody>
      </p:sp>
      <p:sp>
        <p:nvSpPr>
          <p:cNvPr id="326" name="Google Shape;326;g2fba0f3009b_1_124"/>
          <p:cNvSpPr txBox="1">
            <a:spLocks noGrp="1"/>
          </p:cNvSpPr>
          <p:nvPr>
            <p:ph type="title"/>
          </p:nvPr>
        </p:nvSpPr>
        <p:spPr>
          <a:xfrm>
            <a:off x="3827875" y="1840125"/>
            <a:ext cx="1042200" cy="4026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300"/>
              <a:buNone/>
            </a:pPr>
            <a:r>
              <a:rPr lang="en" sz="1400">
                <a:latin typeface="Proxima Nova Semibold"/>
                <a:ea typeface="Proxima Nova Semibold"/>
                <a:cs typeface="Proxima Nova Semibold"/>
                <a:sym typeface="Proxima Nova Semibold"/>
              </a:rPr>
              <a:t>Pivot</a:t>
            </a:r>
            <a:endParaRPr sz="1400">
              <a:latin typeface="Proxima Nova Semibold"/>
              <a:ea typeface="Proxima Nova Semibold"/>
              <a:cs typeface="Proxima Nova Semibold"/>
              <a:sym typeface="Proxima Nova Semibold"/>
            </a:endParaRPr>
          </a:p>
        </p:txBody>
      </p:sp>
      <p:sp>
        <p:nvSpPr>
          <p:cNvPr id="327" name="Google Shape;327;g2fba0f3009b_1_124"/>
          <p:cNvSpPr txBox="1">
            <a:spLocks noGrp="1"/>
          </p:cNvSpPr>
          <p:nvPr>
            <p:ph type="title"/>
          </p:nvPr>
        </p:nvSpPr>
        <p:spPr>
          <a:xfrm>
            <a:off x="4045918" y="4035783"/>
            <a:ext cx="1042200" cy="4026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300"/>
              <a:buNone/>
            </a:pPr>
            <a:r>
              <a:rPr lang="en" sz="1400">
                <a:latin typeface="Proxima Nova Semibold"/>
                <a:ea typeface="Proxima Nova Semibold"/>
                <a:cs typeface="Proxima Nova Semibold"/>
                <a:sym typeface="Proxima Nova Semibold"/>
              </a:rPr>
              <a:t>Hinge</a:t>
            </a:r>
            <a:endParaRPr sz="1400">
              <a:latin typeface="Proxima Nova Semibold"/>
              <a:ea typeface="Proxima Nova Semibold"/>
              <a:cs typeface="Proxima Nova Semibold"/>
              <a:sym typeface="Proxima Nova Semibold"/>
            </a:endParaRPr>
          </a:p>
        </p:txBody>
      </p:sp>
      <p:sp>
        <p:nvSpPr>
          <p:cNvPr id="328" name="Google Shape;328;g2fba0f3009b_1_124"/>
          <p:cNvSpPr txBox="1">
            <a:spLocks noGrp="1"/>
          </p:cNvSpPr>
          <p:nvPr>
            <p:ph type="title"/>
          </p:nvPr>
        </p:nvSpPr>
        <p:spPr>
          <a:xfrm>
            <a:off x="513500" y="239025"/>
            <a:ext cx="2602500" cy="120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120">
                <a:latin typeface="Proxima Nova Semibold"/>
                <a:ea typeface="Proxima Nova Semibold"/>
                <a:cs typeface="Proxima Nova Semibold"/>
                <a:sym typeface="Proxima Nova Semibold"/>
              </a:rPr>
              <a:t>Joint Types (</a:t>
            </a:r>
            <a:r>
              <a:rPr lang="en" sz="3120"/>
              <a:t>Diarthrodial)</a:t>
            </a:r>
            <a:endParaRPr sz="3120">
              <a:latin typeface="Proxima Nova Semibold"/>
              <a:ea typeface="Proxima Nova Semibold"/>
              <a:cs typeface="Proxima Nova Semibold"/>
              <a:sym typeface="Proxima Nova Semibold"/>
            </a:endParaRPr>
          </a:p>
        </p:txBody>
      </p:sp>
      <p:sp>
        <p:nvSpPr>
          <p:cNvPr id="329" name="Google Shape;329;g2fba0f3009b_1_124"/>
          <p:cNvSpPr txBox="1">
            <a:spLocks noGrp="1"/>
          </p:cNvSpPr>
          <p:nvPr>
            <p:ph type="title"/>
          </p:nvPr>
        </p:nvSpPr>
        <p:spPr>
          <a:xfrm>
            <a:off x="2018650" y="3541827"/>
            <a:ext cx="1042200" cy="4026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300"/>
              <a:buNone/>
            </a:pPr>
            <a:r>
              <a:rPr lang="en" sz="1400">
                <a:latin typeface="Proxima Nova Semibold"/>
                <a:ea typeface="Proxima Nova Semibold"/>
                <a:cs typeface="Proxima Nova Semibold"/>
                <a:sym typeface="Proxima Nova Semibold"/>
              </a:rPr>
              <a:t>Saddle</a:t>
            </a:r>
            <a:endParaRPr sz="1400">
              <a:latin typeface="Proxima Nova Semibold"/>
              <a:ea typeface="Proxima Nova Semibold"/>
              <a:cs typeface="Proxima Nova Semibold"/>
              <a:sym typeface="Proxima Nova Semibold"/>
            </a:endParaRPr>
          </a:p>
        </p:txBody>
      </p:sp>
      <p:sp>
        <p:nvSpPr>
          <p:cNvPr id="330" name="Google Shape;330;g2fba0f3009b_1_124"/>
          <p:cNvSpPr txBox="1">
            <a:spLocks noGrp="1"/>
          </p:cNvSpPr>
          <p:nvPr>
            <p:ph type="title"/>
          </p:nvPr>
        </p:nvSpPr>
        <p:spPr>
          <a:xfrm>
            <a:off x="218195" y="1636950"/>
            <a:ext cx="1042200" cy="4026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300"/>
              <a:buNone/>
            </a:pPr>
            <a:r>
              <a:rPr lang="en" sz="1400">
                <a:latin typeface="Proxima Nova Semibold"/>
                <a:ea typeface="Proxima Nova Semibold"/>
                <a:cs typeface="Proxima Nova Semibold"/>
                <a:sym typeface="Proxima Nova Semibold"/>
              </a:rPr>
              <a:t>Plane</a:t>
            </a:r>
            <a:endParaRPr sz="1400">
              <a:latin typeface="Proxima Nova Semibold"/>
              <a:ea typeface="Proxima Nova Semibold"/>
              <a:cs typeface="Proxima Nova Semibold"/>
              <a:sym typeface="Proxima Nova Semibold"/>
            </a:endParaRPr>
          </a:p>
        </p:txBody>
      </p:sp>
      <p:sp>
        <p:nvSpPr>
          <p:cNvPr id="331" name="Google Shape;331;g2fba0f3009b_1_124"/>
          <p:cNvSpPr txBox="1">
            <a:spLocks noGrp="1"/>
          </p:cNvSpPr>
          <p:nvPr>
            <p:ph type="title"/>
          </p:nvPr>
        </p:nvSpPr>
        <p:spPr>
          <a:xfrm>
            <a:off x="7001502" y="4162259"/>
            <a:ext cx="1172700" cy="4752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261904"/>
              <a:buNone/>
            </a:pPr>
            <a:r>
              <a:rPr lang="en" sz="1400">
                <a:latin typeface="Proxima Nova Semibold"/>
                <a:ea typeface="Proxima Nova Semibold"/>
                <a:cs typeface="Proxima Nova Semibold"/>
                <a:sym typeface="Proxima Nova Semibold"/>
              </a:rPr>
              <a:t>Ellipsoid / Condyloid</a:t>
            </a:r>
            <a:endParaRPr sz="1400">
              <a:latin typeface="Proxima Nova Semibold"/>
              <a:ea typeface="Proxima Nova Semibold"/>
              <a:cs typeface="Proxima Nova Semibold"/>
              <a:sym typeface="Proxima Nova Semibold"/>
            </a:endParaRPr>
          </a:p>
        </p:txBody>
      </p:sp>
      <p:sp>
        <p:nvSpPr>
          <p:cNvPr id="2" name="TextBox 1">
            <a:extLst>
              <a:ext uri="{FF2B5EF4-FFF2-40B4-BE49-F238E27FC236}">
                <a16:creationId xmlns:a16="http://schemas.microsoft.com/office/drawing/2014/main" id="{A1518C71-3E8E-E948-73E8-726E937616E9}"/>
              </a:ext>
            </a:extLst>
          </p:cNvPr>
          <p:cNvSpPr txBox="1"/>
          <p:nvPr/>
        </p:nvSpPr>
        <p:spPr>
          <a:xfrm>
            <a:off x="964097" y="4705350"/>
            <a:ext cx="72108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t>RNDr</a:t>
            </a:r>
            <a:r>
              <a:rPr lang="en-US" sz="900" dirty="0"/>
              <a:t>. Michaela </a:t>
            </a:r>
            <a:r>
              <a:rPr lang="en-US" sz="900" err="1"/>
              <a:t>Račanská</a:t>
            </a:r>
            <a:r>
              <a:rPr lang="en-US" sz="900" dirty="0"/>
              <a:t>, Ph.D. (2017). </a:t>
            </a:r>
            <a:r>
              <a:rPr lang="en-US" sz="900" i="1" dirty="0"/>
              <a:t>Lecture 7 – General arthrology</a:t>
            </a:r>
            <a:r>
              <a:rPr lang="en-US" sz="900" dirty="0"/>
              <a:t> [PDF lecture]. Department of Dentistry, Masaryk University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fba0f3009b_0_132"/>
          <p:cNvSpPr txBox="1">
            <a:spLocks noGrp="1"/>
          </p:cNvSpPr>
          <p:nvPr>
            <p:ph type="title"/>
          </p:nvPr>
        </p:nvSpPr>
        <p:spPr>
          <a:xfrm>
            <a:off x="682572" y="502952"/>
            <a:ext cx="7505700" cy="83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a:t>Segmental Based Approach</a:t>
            </a:r>
            <a:endParaRPr/>
          </a:p>
        </p:txBody>
      </p:sp>
      <p:sp>
        <p:nvSpPr>
          <p:cNvPr id="337" name="Google Shape;337;g2fba0f3009b_0_132"/>
          <p:cNvSpPr txBox="1">
            <a:spLocks noGrp="1"/>
          </p:cNvSpPr>
          <p:nvPr>
            <p:ph type="body" idx="1"/>
          </p:nvPr>
        </p:nvSpPr>
        <p:spPr>
          <a:xfrm>
            <a:off x="601900" y="1374425"/>
            <a:ext cx="7505700" cy="2976900"/>
          </a:xfrm>
          <a:prstGeom prst="rect">
            <a:avLst/>
          </a:prstGeom>
          <a:noFill/>
          <a:ln>
            <a:noFill/>
          </a:ln>
        </p:spPr>
        <p:txBody>
          <a:bodyPr spcFirstLastPara="1" wrap="square" lIns="91425" tIns="91425" rIns="91425" bIns="91425" anchor="t" anchorCtr="0">
            <a:normAutofit/>
          </a:bodyPr>
          <a:lstStyle/>
          <a:p>
            <a:pPr marL="457200" lvl="0" indent="-336570" algn="l" rtl="0">
              <a:lnSpc>
                <a:spcPct val="115000"/>
              </a:lnSpc>
              <a:spcBef>
                <a:spcPts val="0"/>
              </a:spcBef>
              <a:spcAft>
                <a:spcPts val="0"/>
              </a:spcAft>
              <a:buClr>
                <a:srgbClr val="444444"/>
              </a:buClr>
              <a:buSzPts val="1700"/>
              <a:buChar char="●"/>
            </a:pPr>
            <a:r>
              <a:rPr lang="en" sz="1700">
                <a:solidFill>
                  <a:srgbClr val="444444"/>
                </a:solidFill>
              </a:rPr>
              <a:t>The function of muscles that span multiple joints is more complex than classically taught </a:t>
            </a:r>
            <a:endParaRPr sz="1700">
              <a:solidFill>
                <a:srgbClr val="444444"/>
              </a:solidFill>
            </a:endParaRPr>
          </a:p>
          <a:p>
            <a:pPr marL="457200" lvl="0" indent="-336570" algn="l" rtl="0">
              <a:lnSpc>
                <a:spcPct val="115000"/>
              </a:lnSpc>
              <a:spcBef>
                <a:spcPts val="0"/>
              </a:spcBef>
              <a:spcAft>
                <a:spcPts val="0"/>
              </a:spcAft>
              <a:buClr>
                <a:srgbClr val="444444"/>
              </a:buClr>
              <a:buSzPts val="1700"/>
              <a:buChar char="●"/>
            </a:pPr>
            <a:r>
              <a:rPr lang="en" sz="1700"/>
              <a:t>With a biarticular/multiarticular muscle contraction, the magnitude of force created at each joint is the same. </a:t>
            </a:r>
            <a:endParaRPr sz="1700"/>
          </a:p>
          <a:p>
            <a:pPr marL="457200" lvl="0" indent="-336570" algn="l" rtl="0">
              <a:lnSpc>
                <a:spcPct val="115000"/>
              </a:lnSpc>
              <a:spcBef>
                <a:spcPts val="0"/>
              </a:spcBef>
              <a:spcAft>
                <a:spcPts val="0"/>
              </a:spcAft>
              <a:buSzPts val="1700"/>
              <a:buChar char="●"/>
            </a:pPr>
            <a:r>
              <a:rPr lang="en" sz="1700"/>
              <a:t>Recall → torque = force X moment arm</a:t>
            </a:r>
            <a:endParaRPr sz="1700"/>
          </a:p>
          <a:p>
            <a:pPr marL="914400" lvl="1" indent="-336550" algn="l" rtl="0">
              <a:lnSpc>
                <a:spcPct val="115000"/>
              </a:lnSpc>
              <a:spcBef>
                <a:spcPts val="0"/>
              </a:spcBef>
              <a:spcAft>
                <a:spcPts val="0"/>
              </a:spcAft>
              <a:buSzPts val="1700"/>
              <a:buChar char="○"/>
            </a:pPr>
            <a:r>
              <a:rPr lang="en" sz="1700"/>
              <a:t>If force is the same across multiple joints, at what joint will rotational motion occur?</a:t>
            </a:r>
            <a:endParaRPr sz="1700"/>
          </a:p>
          <a:p>
            <a:pPr marL="457200" lvl="0" indent="-336570" algn="l" rtl="0">
              <a:lnSpc>
                <a:spcPct val="115000"/>
              </a:lnSpc>
              <a:spcBef>
                <a:spcPts val="0"/>
              </a:spcBef>
              <a:spcAft>
                <a:spcPts val="0"/>
              </a:spcAft>
              <a:buClr>
                <a:srgbClr val="444444"/>
              </a:buClr>
              <a:buSzPts val="1700"/>
              <a:buChar char="●"/>
            </a:pPr>
            <a:r>
              <a:rPr lang="en" sz="1700" b="1" u="sng">
                <a:solidFill>
                  <a:srgbClr val="444444"/>
                </a:solidFill>
              </a:rPr>
              <a:t>Internal moment arm dictates motion! </a:t>
            </a:r>
            <a:endParaRPr sz="1700" b="1" u="sng">
              <a:solidFill>
                <a:srgbClr val="444444"/>
              </a:solidFill>
            </a:endParaRPr>
          </a:p>
          <a:p>
            <a:pPr marL="0" lvl="0" indent="0" algn="ctr" rtl="0">
              <a:lnSpc>
                <a:spcPct val="115000"/>
              </a:lnSpc>
              <a:spcBef>
                <a:spcPts val="0"/>
              </a:spcBef>
              <a:spcAft>
                <a:spcPts val="0"/>
              </a:spcAft>
              <a:buSzPts val="2270"/>
              <a:buNone/>
            </a:pP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fba0f3009b_1_393"/>
          <p:cNvSpPr txBox="1">
            <a:spLocks noGrp="1"/>
          </p:cNvSpPr>
          <p:nvPr>
            <p:ph type="title"/>
          </p:nvPr>
        </p:nvSpPr>
        <p:spPr>
          <a:xfrm>
            <a:off x="819150" y="1559625"/>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00000"/>
              <a:buNone/>
            </a:pPr>
            <a:r>
              <a:rPr lang="en" i="1"/>
              <a:t>So now, what is the action of the hamstring? How about the quad? </a:t>
            </a:r>
            <a:endParaRPr i="1"/>
          </a:p>
          <a:p>
            <a:pPr marL="0" lvl="0" indent="0" algn="ctr" rtl="0">
              <a:lnSpc>
                <a:spcPct val="100000"/>
              </a:lnSpc>
              <a:spcBef>
                <a:spcPts val="0"/>
              </a:spcBef>
              <a:spcAft>
                <a:spcPts val="0"/>
              </a:spcAft>
              <a:buSzPct val="100000"/>
              <a:buNone/>
            </a:pPr>
            <a:r>
              <a:rPr lang="en" i="1"/>
              <a:t>…</a:t>
            </a:r>
            <a:endParaRPr i="1"/>
          </a:p>
          <a:p>
            <a:pPr marL="0" lvl="0" indent="0" algn="ctr" rtl="0">
              <a:lnSpc>
                <a:spcPct val="100000"/>
              </a:lnSpc>
              <a:spcBef>
                <a:spcPts val="0"/>
              </a:spcBef>
              <a:spcAft>
                <a:spcPts val="0"/>
              </a:spcAft>
              <a:buSzPct val="100000"/>
              <a:buNone/>
            </a:pPr>
            <a:r>
              <a:rPr lang="en" i="1"/>
              <a:t>Let’s discuss!</a:t>
            </a:r>
            <a:endParaRPr i="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fba0f3009b_1_264"/>
          <p:cNvSpPr txBox="1">
            <a:spLocks noGrp="1"/>
          </p:cNvSpPr>
          <p:nvPr>
            <p:ph type="title"/>
          </p:nvPr>
        </p:nvSpPr>
        <p:spPr>
          <a:xfrm>
            <a:off x="646675" y="513825"/>
            <a:ext cx="8068800" cy="58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560"/>
              <a:t>Moment arm dictates motion in multiarticular muscles!</a:t>
            </a:r>
            <a:endParaRPr sz="2560"/>
          </a:p>
        </p:txBody>
      </p:sp>
      <p:sp>
        <p:nvSpPr>
          <p:cNvPr id="348" name="Google Shape;348;g2fba0f3009b_1_264"/>
          <p:cNvSpPr txBox="1">
            <a:spLocks noGrp="1"/>
          </p:cNvSpPr>
          <p:nvPr>
            <p:ph type="body" idx="1"/>
          </p:nvPr>
        </p:nvSpPr>
        <p:spPr>
          <a:xfrm>
            <a:off x="530750" y="1246375"/>
            <a:ext cx="5954100" cy="3564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Clr>
                <a:srgbClr val="444444"/>
              </a:buClr>
              <a:buSzPts val="2100"/>
              <a:buChar char="●"/>
            </a:pPr>
            <a:r>
              <a:rPr lang="en" sz="1700"/>
              <a:t>The hamstrings span the hip joint and knee joint with primary attachments to the tibia and the pelvis (note: not the femur)</a:t>
            </a:r>
            <a:endParaRPr sz="1700"/>
          </a:p>
          <a:p>
            <a:pPr marL="457200" lvl="0" indent="-361950" algn="l" rtl="0">
              <a:lnSpc>
                <a:spcPct val="115000"/>
              </a:lnSpc>
              <a:spcBef>
                <a:spcPts val="0"/>
              </a:spcBef>
              <a:spcAft>
                <a:spcPts val="0"/>
              </a:spcAft>
              <a:buClr>
                <a:srgbClr val="444444"/>
              </a:buClr>
              <a:buSzPts val="2100"/>
              <a:buChar char="●"/>
            </a:pPr>
            <a:r>
              <a:rPr lang="en" sz="1700" i="1"/>
              <a:t>Does the hamstring have a greater internal moment arm at the hip or knee joint?</a:t>
            </a:r>
            <a:endParaRPr sz="1700" i="1"/>
          </a:p>
          <a:p>
            <a:pPr marL="457200" lvl="0" indent="-361950" algn="l" rtl="0">
              <a:lnSpc>
                <a:spcPct val="115000"/>
              </a:lnSpc>
              <a:spcBef>
                <a:spcPts val="0"/>
              </a:spcBef>
              <a:spcAft>
                <a:spcPts val="0"/>
              </a:spcAft>
              <a:buClr>
                <a:srgbClr val="444444"/>
              </a:buClr>
              <a:buSzPts val="2100"/>
              <a:buChar char="●"/>
            </a:pPr>
            <a:r>
              <a:rPr lang="en" sz="1700"/>
              <a:t>Consider: When contracted, the magnitude of force exerted by the hamstring is the same at both joints</a:t>
            </a:r>
            <a:endParaRPr sz="1700"/>
          </a:p>
          <a:p>
            <a:pPr marL="457200" lvl="0" indent="-361950" algn="l" rtl="0">
              <a:lnSpc>
                <a:spcPct val="115000"/>
              </a:lnSpc>
              <a:spcBef>
                <a:spcPts val="0"/>
              </a:spcBef>
              <a:spcAft>
                <a:spcPts val="0"/>
              </a:spcAft>
              <a:buClr>
                <a:srgbClr val="444444"/>
              </a:buClr>
              <a:buSzPts val="2100"/>
              <a:buChar char="●"/>
            </a:pPr>
            <a:r>
              <a:rPr lang="en" sz="1700" i="1"/>
              <a:t>Where is there stabilization occurring and where is there motion occurring?</a:t>
            </a:r>
            <a:endParaRPr sz="1700" i="1"/>
          </a:p>
        </p:txBody>
      </p:sp>
      <p:pic>
        <p:nvPicPr>
          <p:cNvPr id="349" name="Google Shape;349;g2fba0f3009b_1_264"/>
          <p:cNvPicPr preferRelativeResize="0"/>
          <p:nvPr/>
        </p:nvPicPr>
        <p:blipFill rotWithShape="1">
          <a:blip r:embed="rId3">
            <a:alphaModFix/>
          </a:blip>
          <a:srcRect/>
          <a:stretch/>
        </p:blipFill>
        <p:spPr>
          <a:xfrm>
            <a:off x="6484975" y="1170752"/>
            <a:ext cx="1839850" cy="3085250"/>
          </a:xfrm>
          <a:prstGeom prst="rect">
            <a:avLst/>
          </a:prstGeom>
          <a:noFill/>
          <a:ln>
            <a:noFill/>
          </a:ln>
        </p:spPr>
      </p:pic>
      <p:cxnSp>
        <p:nvCxnSpPr>
          <p:cNvPr id="350" name="Google Shape;350;g2fba0f3009b_1_264"/>
          <p:cNvCxnSpPr/>
          <p:nvPr/>
        </p:nvCxnSpPr>
        <p:spPr>
          <a:xfrm rot="10800000" flipH="1">
            <a:off x="7773700" y="2977825"/>
            <a:ext cx="126900" cy="39600"/>
          </a:xfrm>
          <a:prstGeom prst="straightConnector1">
            <a:avLst/>
          </a:prstGeom>
          <a:noFill/>
          <a:ln w="19050" cap="flat" cmpd="sng">
            <a:solidFill>
              <a:srgbClr val="9900FF"/>
            </a:solidFill>
            <a:prstDash val="solid"/>
            <a:round/>
            <a:headEnd type="none" w="sm" len="sm"/>
            <a:tailEnd type="none" w="sm" len="sm"/>
          </a:ln>
        </p:spPr>
      </p:cxnSp>
      <p:cxnSp>
        <p:nvCxnSpPr>
          <p:cNvPr id="351" name="Google Shape;351;g2fba0f3009b_1_264"/>
          <p:cNvCxnSpPr/>
          <p:nvPr/>
        </p:nvCxnSpPr>
        <p:spPr>
          <a:xfrm rot="10800000" flipH="1">
            <a:off x="7013875" y="1888075"/>
            <a:ext cx="191700" cy="106500"/>
          </a:xfrm>
          <a:prstGeom prst="straightConnector1">
            <a:avLst/>
          </a:prstGeom>
          <a:noFill/>
          <a:ln w="19050" cap="flat" cmpd="sng">
            <a:solidFill>
              <a:srgbClr val="9900FF"/>
            </a:solidFill>
            <a:prstDash val="solid"/>
            <a:round/>
            <a:headEnd type="none" w="sm" len="sm"/>
            <a:tailEnd type="none" w="sm" len="sm"/>
          </a:ln>
        </p:spPr>
      </p:cxnSp>
      <p:sp>
        <p:nvSpPr>
          <p:cNvPr id="352" name="Google Shape;352;g2fba0f3009b_1_264"/>
          <p:cNvSpPr txBox="1"/>
          <p:nvPr/>
        </p:nvSpPr>
        <p:spPr>
          <a:xfrm>
            <a:off x="7773700" y="1410100"/>
            <a:ext cx="789000" cy="369300"/>
          </a:xfrm>
          <a:prstGeom prst="rect">
            <a:avLst/>
          </a:prstGeom>
          <a:solidFill>
            <a:srgbClr val="EFEFEF"/>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Hip IMA</a:t>
            </a:r>
            <a:endParaRPr sz="1200" b="0" i="0" u="none" strike="noStrike" cap="none">
              <a:solidFill>
                <a:srgbClr val="000000"/>
              </a:solidFill>
              <a:latin typeface="Proxima Nova"/>
              <a:ea typeface="Proxima Nova"/>
              <a:cs typeface="Proxima Nova"/>
              <a:sym typeface="Proxima Nova"/>
            </a:endParaRPr>
          </a:p>
        </p:txBody>
      </p:sp>
      <p:sp>
        <p:nvSpPr>
          <p:cNvPr id="353" name="Google Shape;353;g2fba0f3009b_1_264"/>
          <p:cNvSpPr txBox="1"/>
          <p:nvPr/>
        </p:nvSpPr>
        <p:spPr>
          <a:xfrm>
            <a:off x="7900600" y="3155200"/>
            <a:ext cx="924000" cy="369300"/>
          </a:xfrm>
          <a:prstGeom prst="rect">
            <a:avLst/>
          </a:prstGeom>
          <a:solidFill>
            <a:srgbClr val="EFEFEF"/>
          </a:solidFill>
          <a:ln w="9525" cap="flat" cmpd="sng">
            <a:solidFill>
              <a:srgbClr val="00A55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Knee IMA</a:t>
            </a:r>
            <a:endParaRPr sz="1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fba0f3009b_1_397"/>
          <p:cNvSpPr txBox="1">
            <a:spLocks noGrp="1"/>
          </p:cNvSpPr>
          <p:nvPr>
            <p:ph type="title"/>
          </p:nvPr>
        </p:nvSpPr>
        <p:spPr>
          <a:xfrm>
            <a:off x="819125" y="596100"/>
            <a:ext cx="7505700" cy="954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a:t>Segment Based Approach</a:t>
            </a:r>
            <a:endParaRPr/>
          </a:p>
        </p:txBody>
      </p:sp>
      <p:pic>
        <p:nvPicPr>
          <p:cNvPr id="359" name="Google Shape;359;g2fba0f3009b_1_397"/>
          <p:cNvPicPr preferRelativeResize="0"/>
          <p:nvPr/>
        </p:nvPicPr>
        <p:blipFill rotWithShape="1">
          <a:blip r:embed="rId3">
            <a:alphaModFix/>
          </a:blip>
          <a:srcRect/>
          <a:stretch/>
        </p:blipFill>
        <p:spPr>
          <a:xfrm>
            <a:off x="343925" y="1333700"/>
            <a:ext cx="2365904" cy="3288000"/>
          </a:xfrm>
          <a:prstGeom prst="rect">
            <a:avLst/>
          </a:prstGeom>
          <a:noFill/>
          <a:ln>
            <a:noFill/>
          </a:ln>
        </p:spPr>
      </p:pic>
      <p:sp>
        <p:nvSpPr>
          <p:cNvPr id="360" name="Google Shape;360;g2fba0f3009b_1_397"/>
          <p:cNvSpPr txBox="1">
            <a:spLocks noGrp="1"/>
          </p:cNvSpPr>
          <p:nvPr>
            <p:ph type="body" idx="1"/>
          </p:nvPr>
        </p:nvSpPr>
        <p:spPr>
          <a:xfrm>
            <a:off x="2206300" y="1333700"/>
            <a:ext cx="6551100" cy="3058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1700" i="1"/>
              <a:t>How can we best explain the way the hamstrings facilitate knee extension with sit to stand motion? </a:t>
            </a:r>
            <a:endParaRPr sz="1700" i="1"/>
          </a:p>
          <a:p>
            <a:pPr marL="0" marR="0" lvl="0" indent="0" algn="l" rtl="0">
              <a:lnSpc>
                <a:spcPct val="115000"/>
              </a:lnSpc>
              <a:spcBef>
                <a:spcPts val="0"/>
              </a:spcBef>
              <a:spcAft>
                <a:spcPts val="0"/>
              </a:spcAft>
              <a:buNone/>
            </a:pPr>
            <a:endParaRPr sz="1700" i="1"/>
          </a:p>
          <a:p>
            <a:pPr marL="457200" marR="0" lvl="0" indent="-361950" algn="l" rtl="0">
              <a:lnSpc>
                <a:spcPct val="115000"/>
              </a:lnSpc>
              <a:spcBef>
                <a:spcPts val="0"/>
              </a:spcBef>
              <a:spcAft>
                <a:spcPts val="0"/>
              </a:spcAft>
              <a:buClr>
                <a:srgbClr val="444444"/>
              </a:buClr>
              <a:buSzPts val="2100"/>
              <a:buChar char="●"/>
            </a:pPr>
            <a:r>
              <a:rPr lang="en" sz="1700" b="1"/>
              <a:t>Distal hamstrings</a:t>
            </a:r>
            <a:r>
              <a:rPr lang="en" sz="1700"/>
              <a:t> create a counter </a:t>
            </a:r>
            <a:r>
              <a:rPr lang="en" sz="1700" b="1"/>
              <a:t>joint stabilizing force</a:t>
            </a:r>
            <a:r>
              <a:rPr lang="en" sz="1700"/>
              <a:t> to the quads which are acting to pull the tibia anteriorly. </a:t>
            </a:r>
            <a:endParaRPr sz="1700"/>
          </a:p>
          <a:p>
            <a:pPr marL="457200" marR="0" lvl="0" indent="-361950" algn="l" rtl="0">
              <a:lnSpc>
                <a:spcPct val="115000"/>
              </a:lnSpc>
              <a:spcBef>
                <a:spcPts val="0"/>
              </a:spcBef>
              <a:spcAft>
                <a:spcPts val="0"/>
              </a:spcAft>
              <a:buClr>
                <a:srgbClr val="444444"/>
              </a:buClr>
              <a:buSzPts val="2100"/>
              <a:buChar char="●"/>
            </a:pPr>
            <a:r>
              <a:rPr lang="en" sz="1700" b="1"/>
              <a:t>Proximal hamstring</a:t>
            </a:r>
            <a:r>
              <a:rPr lang="en" sz="1700"/>
              <a:t> is </a:t>
            </a:r>
            <a:r>
              <a:rPr lang="en" sz="1700" b="1"/>
              <a:t>posteriorly rotating the pelvis</a:t>
            </a:r>
            <a:r>
              <a:rPr lang="en" sz="1700"/>
              <a:t> and through joint reaction forces, causing anterior rotation (extension) at the proximal femur </a:t>
            </a:r>
            <a:endParaRPr sz="17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fba0f3009b_1_54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Motion Characteristics</a:t>
            </a:r>
            <a:endParaRPr/>
          </a:p>
        </p:txBody>
      </p:sp>
      <p:sp>
        <p:nvSpPr>
          <p:cNvPr id="366" name="Google Shape;366;g2fba0f3009b_1_547"/>
          <p:cNvSpPr txBox="1">
            <a:spLocks noGrp="1"/>
          </p:cNvSpPr>
          <p:nvPr>
            <p:ph type="body" idx="1"/>
          </p:nvPr>
        </p:nvSpPr>
        <p:spPr>
          <a:xfrm>
            <a:off x="646675" y="1550700"/>
            <a:ext cx="7505700" cy="24480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b="1"/>
              <a:t>Closed chain</a:t>
            </a:r>
            <a:r>
              <a:rPr lang="en"/>
              <a:t> motion.</a:t>
            </a:r>
            <a:endParaRPr/>
          </a:p>
          <a:p>
            <a:pPr marL="457200" lvl="0" indent="-361950" algn="l" rtl="0">
              <a:spcBef>
                <a:spcPts val="0"/>
              </a:spcBef>
              <a:spcAft>
                <a:spcPts val="0"/>
              </a:spcAft>
              <a:buSzPts val="2100"/>
              <a:buChar char="●"/>
            </a:pPr>
            <a:r>
              <a:rPr lang="en" b="1"/>
              <a:t>Co-contractions</a:t>
            </a:r>
            <a:r>
              <a:rPr lang="en"/>
              <a:t> and </a:t>
            </a:r>
            <a:r>
              <a:rPr lang="en" b="1"/>
              <a:t>synergistic</a:t>
            </a:r>
            <a:r>
              <a:rPr lang="en"/>
              <a:t> muscle activity (e.g. quads and hamstrings fire at once in sit-to-stand)</a:t>
            </a:r>
            <a:endParaRPr/>
          </a:p>
          <a:p>
            <a:pPr marL="457200" lvl="0" indent="-361950" algn="l" rtl="0">
              <a:spcBef>
                <a:spcPts val="0"/>
              </a:spcBef>
              <a:spcAft>
                <a:spcPts val="0"/>
              </a:spcAft>
              <a:buSzPts val="2100"/>
              <a:buChar char="●"/>
            </a:pPr>
            <a:r>
              <a:rPr lang="en"/>
              <a:t>Co-contractions offer a </a:t>
            </a:r>
            <a:r>
              <a:rPr lang="en" b="1"/>
              <a:t>stabilization force</a:t>
            </a:r>
            <a:r>
              <a:rPr lang="en"/>
              <a:t> and </a:t>
            </a:r>
            <a:r>
              <a:rPr lang="en" b="1"/>
              <a:t>movement force</a:t>
            </a:r>
            <a:endParaRPr b="1"/>
          </a:p>
          <a:p>
            <a:pPr marL="914400" lvl="1" indent="-361950" algn="l" rtl="0">
              <a:spcBef>
                <a:spcPts val="0"/>
              </a:spcBef>
              <a:spcAft>
                <a:spcPts val="0"/>
              </a:spcAft>
              <a:buSzPts val="2100"/>
              <a:buChar char="○"/>
            </a:pPr>
            <a:r>
              <a:rPr lang="en"/>
              <a:t>Again, dictated by internal moment arm!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fba0f3009b_1_409"/>
          <p:cNvSpPr txBox="1">
            <a:spLocks noGrp="1"/>
          </p:cNvSpPr>
          <p:nvPr>
            <p:ph type="title"/>
          </p:nvPr>
        </p:nvSpPr>
        <p:spPr>
          <a:xfrm>
            <a:off x="819150" y="694550"/>
            <a:ext cx="7505700" cy="954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do we have Multiarticular Muscles?</a:t>
            </a:r>
            <a:endParaRPr/>
          </a:p>
        </p:txBody>
      </p:sp>
      <p:sp>
        <p:nvSpPr>
          <p:cNvPr id="372" name="Google Shape;372;g2fba0f3009b_1_409"/>
          <p:cNvSpPr txBox="1">
            <a:spLocks noGrp="1"/>
          </p:cNvSpPr>
          <p:nvPr>
            <p:ph type="body" idx="1"/>
          </p:nvPr>
        </p:nvSpPr>
        <p:spPr>
          <a:xfrm>
            <a:off x="646675" y="1550700"/>
            <a:ext cx="7922400" cy="2669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Effective at controlling segmental motion and impacts timing of joint movement necessary for functional tasks (as opposed to all or nothing with monoarticular muscle contraction)</a:t>
            </a:r>
            <a:endParaRPr sz="2000"/>
          </a:p>
          <a:p>
            <a:pPr marL="457200" lvl="0" indent="-355600" algn="l" rtl="0">
              <a:lnSpc>
                <a:spcPct val="115000"/>
              </a:lnSpc>
              <a:spcBef>
                <a:spcPts val="0"/>
              </a:spcBef>
              <a:spcAft>
                <a:spcPts val="0"/>
              </a:spcAft>
              <a:buSzPts val="2000"/>
              <a:buChar char="●"/>
            </a:pPr>
            <a:r>
              <a:rPr lang="en" sz="2000"/>
              <a:t>Provide a co-contraction force that stabilizes the joint axis of motion</a:t>
            </a:r>
            <a:endParaRPr sz="2000"/>
          </a:p>
          <a:p>
            <a:pPr marL="457200" lvl="0" indent="-355600" algn="l" rtl="0">
              <a:lnSpc>
                <a:spcPct val="115000"/>
              </a:lnSpc>
              <a:spcBef>
                <a:spcPts val="0"/>
              </a:spcBef>
              <a:spcAft>
                <a:spcPts val="0"/>
              </a:spcAft>
              <a:buSzPts val="2000"/>
              <a:buChar char="●"/>
            </a:pPr>
            <a:r>
              <a:rPr lang="en" sz="2000"/>
              <a:t>Maintain optimal length-tension relationship during motion </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376"/>
        <p:cNvGrpSpPr/>
        <p:nvPr/>
      </p:nvGrpSpPr>
      <p:grpSpPr>
        <a:xfrm>
          <a:off x="0" y="0"/>
          <a:ext cx="0" cy="0"/>
          <a:chOff x="0" y="0"/>
          <a:chExt cx="0" cy="0"/>
        </a:xfrm>
      </p:grpSpPr>
      <p:sp>
        <p:nvSpPr>
          <p:cNvPr id="377" name="Google Shape;377;g2fba0f3009b_1_414"/>
          <p:cNvSpPr txBox="1">
            <a:spLocks noGrp="1"/>
          </p:cNvSpPr>
          <p:nvPr>
            <p:ph type="title"/>
          </p:nvPr>
        </p:nvSpPr>
        <p:spPr>
          <a:xfrm>
            <a:off x="819150" y="598100"/>
            <a:ext cx="7444800" cy="1383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a:t>Stabilizing Force vs Counter Force </a:t>
            </a:r>
            <a:endParaRPr/>
          </a:p>
        </p:txBody>
      </p:sp>
      <p:pic>
        <p:nvPicPr>
          <p:cNvPr id="378" name="Google Shape;378;g2fba0f3009b_1_414"/>
          <p:cNvPicPr preferRelativeResize="0"/>
          <p:nvPr/>
        </p:nvPicPr>
        <p:blipFill rotWithShape="1">
          <a:blip r:embed="rId3">
            <a:alphaModFix/>
          </a:blip>
          <a:srcRect/>
          <a:stretch/>
        </p:blipFill>
        <p:spPr>
          <a:xfrm>
            <a:off x="3540950" y="1373925"/>
            <a:ext cx="2320725" cy="2584850"/>
          </a:xfrm>
          <a:prstGeom prst="rect">
            <a:avLst/>
          </a:prstGeom>
          <a:noFill/>
          <a:ln>
            <a:noFill/>
          </a:ln>
        </p:spPr>
      </p:pic>
      <p:sp>
        <p:nvSpPr>
          <p:cNvPr id="379" name="Google Shape;379;g2fba0f3009b_1_414"/>
          <p:cNvSpPr txBox="1">
            <a:spLocks noGrp="1"/>
          </p:cNvSpPr>
          <p:nvPr>
            <p:ph type="body" idx="1"/>
          </p:nvPr>
        </p:nvSpPr>
        <p:spPr>
          <a:xfrm>
            <a:off x="6315150" y="2313075"/>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500"/>
              <a:buNone/>
            </a:pPr>
            <a:r>
              <a:rPr lang="en">
                <a:solidFill>
                  <a:srgbClr val="00A550"/>
                </a:solidFill>
              </a:rPr>
              <a:t>Door hinge = Stabilizing Force </a:t>
            </a:r>
            <a:endParaRPr>
              <a:solidFill>
                <a:srgbClr val="00A550"/>
              </a:solidFill>
            </a:endParaRPr>
          </a:p>
        </p:txBody>
      </p:sp>
      <p:sp>
        <p:nvSpPr>
          <p:cNvPr id="380" name="Google Shape;380;g2fba0f3009b_1_414"/>
          <p:cNvSpPr txBox="1">
            <a:spLocks noGrp="1"/>
          </p:cNvSpPr>
          <p:nvPr>
            <p:ph type="body" idx="1"/>
          </p:nvPr>
        </p:nvSpPr>
        <p:spPr>
          <a:xfrm>
            <a:off x="1138675" y="2313180"/>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852"/>
              <a:buNone/>
            </a:pPr>
            <a:r>
              <a:rPr lang="en">
                <a:solidFill>
                  <a:srgbClr val="00A550"/>
                </a:solidFill>
              </a:rPr>
              <a:t>Person pushing door = Moving Force </a:t>
            </a:r>
            <a:endParaRPr>
              <a:solidFill>
                <a:srgbClr val="00A550"/>
              </a:solidFill>
            </a:endParaRPr>
          </a:p>
        </p:txBody>
      </p:sp>
      <p:sp>
        <p:nvSpPr>
          <p:cNvPr id="381" name="Google Shape;381;g2fba0f3009b_1_414"/>
          <p:cNvSpPr txBox="1">
            <a:spLocks noGrp="1"/>
          </p:cNvSpPr>
          <p:nvPr>
            <p:ph type="body" idx="1"/>
          </p:nvPr>
        </p:nvSpPr>
        <p:spPr>
          <a:xfrm>
            <a:off x="868026" y="3899575"/>
            <a:ext cx="7122000" cy="970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In functional movement, both forces will occur simultaneously.</a:t>
            </a:r>
            <a:endParaRPr/>
          </a:p>
          <a:p>
            <a:pPr marL="457200" lvl="0" indent="-323850" algn="l" rtl="0">
              <a:lnSpc>
                <a:spcPct val="115000"/>
              </a:lnSpc>
              <a:spcBef>
                <a:spcPts val="0"/>
              </a:spcBef>
              <a:spcAft>
                <a:spcPts val="0"/>
              </a:spcAft>
              <a:buSzPts val="1500"/>
              <a:buChar char="●"/>
            </a:pPr>
            <a:r>
              <a:rPr lang="en"/>
              <a:t>The stabilizing muscles will have an internal moment arm that is less than the counter muscle group.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385"/>
        <p:cNvGrpSpPr/>
        <p:nvPr/>
      </p:nvGrpSpPr>
      <p:grpSpPr>
        <a:xfrm>
          <a:off x="0" y="0"/>
          <a:ext cx="0" cy="0"/>
          <a:chOff x="0" y="0"/>
          <a:chExt cx="0" cy="0"/>
        </a:xfrm>
      </p:grpSpPr>
      <p:sp>
        <p:nvSpPr>
          <p:cNvPr id="386" name="Google Shape;386;g2fba0f3009b_1_557"/>
          <p:cNvSpPr txBox="1">
            <a:spLocks noGrp="1"/>
          </p:cNvSpPr>
          <p:nvPr>
            <p:ph type="title"/>
          </p:nvPr>
        </p:nvSpPr>
        <p:spPr>
          <a:xfrm>
            <a:off x="819150" y="598100"/>
            <a:ext cx="7444800" cy="83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a:t>At the knee during sit-to-stand…</a:t>
            </a:r>
            <a:endParaRPr/>
          </a:p>
        </p:txBody>
      </p:sp>
      <p:sp>
        <p:nvSpPr>
          <p:cNvPr id="387" name="Google Shape;387;g2fba0f3009b_1_557"/>
          <p:cNvSpPr txBox="1">
            <a:spLocks noGrp="1"/>
          </p:cNvSpPr>
          <p:nvPr>
            <p:ph type="body" idx="1"/>
          </p:nvPr>
        </p:nvSpPr>
        <p:spPr>
          <a:xfrm>
            <a:off x="6315150" y="2313075"/>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500"/>
              <a:buNone/>
            </a:pPr>
            <a:r>
              <a:rPr lang="en" b="1">
                <a:solidFill>
                  <a:srgbClr val="0000FF"/>
                </a:solidFill>
              </a:rPr>
              <a:t>Hamstring  = Stabilizing Force </a:t>
            </a:r>
            <a:endParaRPr b="1">
              <a:solidFill>
                <a:srgbClr val="0000FF"/>
              </a:solidFill>
            </a:endParaRPr>
          </a:p>
        </p:txBody>
      </p:sp>
      <p:sp>
        <p:nvSpPr>
          <p:cNvPr id="388" name="Google Shape;388;g2fba0f3009b_1_557"/>
          <p:cNvSpPr txBox="1">
            <a:spLocks noGrp="1"/>
          </p:cNvSpPr>
          <p:nvPr>
            <p:ph type="body" idx="1"/>
          </p:nvPr>
        </p:nvSpPr>
        <p:spPr>
          <a:xfrm>
            <a:off x="1138675" y="2313180"/>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852"/>
              <a:buNone/>
            </a:pPr>
            <a:r>
              <a:rPr lang="en" b="1">
                <a:solidFill>
                  <a:srgbClr val="00A550"/>
                </a:solidFill>
              </a:rPr>
              <a:t>Quad = Moving Force </a:t>
            </a:r>
            <a:endParaRPr b="1">
              <a:solidFill>
                <a:srgbClr val="00A550"/>
              </a:solidFill>
            </a:endParaRPr>
          </a:p>
        </p:txBody>
      </p:sp>
      <p:pic>
        <p:nvPicPr>
          <p:cNvPr id="389" name="Google Shape;389;g2fba0f3009b_1_557"/>
          <p:cNvPicPr preferRelativeResize="0"/>
          <p:nvPr/>
        </p:nvPicPr>
        <p:blipFill>
          <a:blip r:embed="rId3">
            <a:alphaModFix/>
          </a:blip>
          <a:stretch>
            <a:fillRect/>
          </a:stretch>
        </p:blipFill>
        <p:spPr>
          <a:xfrm>
            <a:off x="3449752" y="1385455"/>
            <a:ext cx="2613475" cy="2763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4963"/>
        </a:solidFill>
        <a:effectLst/>
      </p:bgPr>
    </p:bg>
    <p:spTree>
      <p:nvGrpSpPr>
        <p:cNvPr id="1" name="Shape 393"/>
        <p:cNvGrpSpPr/>
        <p:nvPr/>
      </p:nvGrpSpPr>
      <p:grpSpPr>
        <a:xfrm>
          <a:off x="0" y="0"/>
          <a:ext cx="0" cy="0"/>
          <a:chOff x="0" y="0"/>
          <a:chExt cx="0" cy="0"/>
        </a:xfrm>
      </p:grpSpPr>
      <p:sp>
        <p:nvSpPr>
          <p:cNvPr id="394" name="Google Shape;394;g2fba0f3009b_1_569"/>
          <p:cNvSpPr txBox="1">
            <a:spLocks noGrp="1"/>
          </p:cNvSpPr>
          <p:nvPr>
            <p:ph type="title"/>
          </p:nvPr>
        </p:nvSpPr>
        <p:spPr>
          <a:xfrm>
            <a:off x="819150" y="598100"/>
            <a:ext cx="7444800" cy="835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00"/>
              <a:buNone/>
            </a:pPr>
            <a:r>
              <a:rPr lang="en"/>
              <a:t>At the hip during sit-to-stand…</a:t>
            </a:r>
            <a:endParaRPr/>
          </a:p>
        </p:txBody>
      </p:sp>
      <p:sp>
        <p:nvSpPr>
          <p:cNvPr id="395" name="Google Shape;395;g2fba0f3009b_1_569"/>
          <p:cNvSpPr txBox="1">
            <a:spLocks noGrp="1"/>
          </p:cNvSpPr>
          <p:nvPr>
            <p:ph type="body" idx="1"/>
          </p:nvPr>
        </p:nvSpPr>
        <p:spPr>
          <a:xfrm>
            <a:off x="6315150" y="2313075"/>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500"/>
              <a:buNone/>
            </a:pPr>
            <a:r>
              <a:rPr lang="en" b="1">
                <a:solidFill>
                  <a:srgbClr val="00A550"/>
                </a:solidFill>
              </a:rPr>
              <a:t>Quad = Stabilizing Force </a:t>
            </a:r>
            <a:endParaRPr b="1">
              <a:solidFill>
                <a:srgbClr val="00A550"/>
              </a:solidFill>
            </a:endParaRPr>
          </a:p>
        </p:txBody>
      </p:sp>
      <p:sp>
        <p:nvSpPr>
          <p:cNvPr id="396" name="Google Shape;396;g2fba0f3009b_1_569"/>
          <p:cNvSpPr txBox="1">
            <a:spLocks noGrp="1"/>
          </p:cNvSpPr>
          <p:nvPr>
            <p:ph type="body" idx="1"/>
          </p:nvPr>
        </p:nvSpPr>
        <p:spPr>
          <a:xfrm>
            <a:off x="1138675" y="2313180"/>
            <a:ext cx="1948800" cy="750000"/>
          </a:xfrm>
          <a:prstGeom prst="rect">
            <a:avLst/>
          </a:prstGeom>
          <a:solidFill>
            <a:schemeClr val="lt2"/>
          </a:solidFill>
          <a:ln w="9525" cap="flat" cmpd="sng">
            <a:solidFill>
              <a:srgbClr val="00A55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852"/>
              <a:buNone/>
            </a:pPr>
            <a:r>
              <a:rPr lang="en" b="1">
                <a:solidFill>
                  <a:srgbClr val="0000FF"/>
                </a:solidFill>
              </a:rPr>
              <a:t>Hamstring = Moving Force </a:t>
            </a:r>
            <a:endParaRPr b="1">
              <a:solidFill>
                <a:srgbClr val="0000FF"/>
              </a:solidFill>
            </a:endParaRPr>
          </a:p>
        </p:txBody>
      </p:sp>
      <p:pic>
        <p:nvPicPr>
          <p:cNvPr id="397" name="Google Shape;397;g2fba0f3009b_1_569"/>
          <p:cNvPicPr preferRelativeResize="0"/>
          <p:nvPr/>
        </p:nvPicPr>
        <p:blipFill>
          <a:blip r:embed="rId3">
            <a:alphaModFix/>
          </a:blip>
          <a:stretch>
            <a:fillRect/>
          </a:stretch>
        </p:blipFill>
        <p:spPr>
          <a:xfrm>
            <a:off x="3772209" y="1577876"/>
            <a:ext cx="1858200" cy="233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43"/>
        <p:cNvGrpSpPr/>
        <p:nvPr/>
      </p:nvGrpSpPr>
      <p:grpSpPr>
        <a:xfrm>
          <a:off x="0" y="0"/>
          <a:ext cx="0" cy="0"/>
          <a:chOff x="0" y="0"/>
          <a:chExt cx="0" cy="0"/>
        </a:xfrm>
      </p:grpSpPr>
      <p:sp>
        <p:nvSpPr>
          <p:cNvPr id="144" name="Google Shape;144;g2f498b5a41e_1_0"/>
          <p:cNvSpPr txBox="1">
            <a:spLocks noGrp="1"/>
          </p:cNvSpPr>
          <p:nvPr>
            <p:ph type="title"/>
          </p:nvPr>
        </p:nvSpPr>
        <p:spPr>
          <a:xfrm>
            <a:off x="646675" y="596100"/>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400"/>
              <a:buNone/>
            </a:pPr>
            <a:r>
              <a:rPr lang="en" i="1"/>
              <a:t>What is the action of the Hamstring?	</a:t>
            </a:r>
            <a:endParaRPr i="1"/>
          </a:p>
        </p:txBody>
      </p:sp>
      <p:pic>
        <p:nvPicPr>
          <p:cNvPr id="145" name="Google Shape;145;g2f498b5a41e_1_0"/>
          <p:cNvPicPr preferRelativeResize="0"/>
          <p:nvPr/>
        </p:nvPicPr>
        <p:blipFill rotWithShape="1">
          <a:blip r:embed="rId3">
            <a:alphaModFix/>
          </a:blip>
          <a:srcRect t="6672" b="7674"/>
          <a:stretch/>
        </p:blipFill>
        <p:spPr>
          <a:xfrm>
            <a:off x="1752038" y="1344950"/>
            <a:ext cx="5294976" cy="32029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fba0f3009b_1_403"/>
          <p:cNvSpPr txBox="1">
            <a:spLocks noGrp="1"/>
          </p:cNvSpPr>
          <p:nvPr>
            <p:ph type="title"/>
          </p:nvPr>
        </p:nvSpPr>
        <p:spPr>
          <a:xfrm>
            <a:off x="819125" y="596100"/>
            <a:ext cx="7505700" cy="69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en" sz="2560"/>
              <a:t>Comparison: Joint Based vs Segmental Approach </a:t>
            </a:r>
            <a:endParaRPr sz="2560"/>
          </a:p>
        </p:txBody>
      </p:sp>
      <p:sp>
        <p:nvSpPr>
          <p:cNvPr id="403" name="Google Shape;403;g2fba0f3009b_1_403"/>
          <p:cNvSpPr txBox="1">
            <a:spLocks noGrp="1"/>
          </p:cNvSpPr>
          <p:nvPr>
            <p:ph type="body" idx="1"/>
          </p:nvPr>
        </p:nvSpPr>
        <p:spPr>
          <a:xfrm>
            <a:off x="671375" y="1292100"/>
            <a:ext cx="6076800" cy="3470400"/>
          </a:xfrm>
          <a:prstGeom prst="rect">
            <a:avLst/>
          </a:prstGeom>
          <a:noFill/>
          <a:ln>
            <a:noFill/>
          </a:ln>
        </p:spPr>
        <p:txBody>
          <a:bodyPr spcFirstLastPara="1" wrap="square" lIns="91425" tIns="91425" rIns="91425" bIns="91425" anchor="t" anchorCtr="0">
            <a:normAutofit/>
          </a:bodyPr>
          <a:lstStyle/>
          <a:p>
            <a:pPr marL="457200" lvl="0" indent="-324123" algn="l" rtl="0">
              <a:lnSpc>
                <a:spcPct val="115000"/>
              </a:lnSpc>
              <a:spcBef>
                <a:spcPts val="0"/>
              </a:spcBef>
              <a:spcAft>
                <a:spcPts val="0"/>
              </a:spcAft>
              <a:buSzPts val="1504"/>
              <a:buChar char="●"/>
            </a:pPr>
            <a:r>
              <a:rPr lang="en" sz="1504" b="1"/>
              <a:t>Joint based approach of the hamstring: </a:t>
            </a:r>
            <a:endParaRPr sz="1504" b="1"/>
          </a:p>
          <a:p>
            <a:pPr marL="914400" lvl="1" indent="-324123" algn="l" rtl="0">
              <a:lnSpc>
                <a:spcPct val="115000"/>
              </a:lnSpc>
              <a:spcBef>
                <a:spcPts val="0"/>
              </a:spcBef>
              <a:spcAft>
                <a:spcPts val="0"/>
              </a:spcAft>
              <a:buSzPts val="1504"/>
              <a:buChar char="○"/>
            </a:pPr>
            <a:r>
              <a:rPr lang="en" sz="1504"/>
              <a:t>Extends the hip joint</a:t>
            </a:r>
            <a:endParaRPr sz="1504"/>
          </a:p>
          <a:p>
            <a:pPr marL="914400" lvl="1" indent="-324123" algn="l" rtl="0">
              <a:lnSpc>
                <a:spcPct val="115000"/>
              </a:lnSpc>
              <a:spcBef>
                <a:spcPts val="0"/>
              </a:spcBef>
              <a:spcAft>
                <a:spcPts val="0"/>
              </a:spcAft>
              <a:buSzPts val="1504"/>
              <a:buChar char="○"/>
            </a:pPr>
            <a:r>
              <a:rPr lang="en" sz="1504"/>
              <a:t>Flexes the knee joint </a:t>
            </a:r>
            <a:endParaRPr sz="1504"/>
          </a:p>
          <a:p>
            <a:pPr marL="914400" lvl="1" indent="-324123" algn="l" rtl="0">
              <a:lnSpc>
                <a:spcPct val="115000"/>
              </a:lnSpc>
              <a:spcBef>
                <a:spcPts val="0"/>
              </a:spcBef>
              <a:spcAft>
                <a:spcPts val="0"/>
              </a:spcAft>
              <a:buSzPts val="1504"/>
              <a:buChar char="○"/>
            </a:pPr>
            <a:r>
              <a:rPr lang="en" sz="1504"/>
              <a:t>Function at the pelvis?</a:t>
            </a:r>
            <a:endParaRPr sz="1504"/>
          </a:p>
          <a:p>
            <a:pPr marL="457200" lvl="0" indent="-324123" algn="l" rtl="0">
              <a:lnSpc>
                <a:spcPct val="115000"/>
              </a:lnSpc>
              <a:spcBef>
                <a:spcPts val="0"/>
              </a:spcBef>
              <a:spcAft>
                <a:spcPts val="0"/>
              </a:spcAft>
              <a:buSzPts val="1504"/>
              <a:buChar char="●"/>
            </a:pPr>
            <a:r>
              <a:rPr lang="en" sz="1504" b="1"/>
              <a:t>Segment based approach of hamstring: </a:t>
            </a:r>
            <a:endParaRPr sz="1504" b="1"/>
          </a:p>
          <a:p>
            <a:pPr marL="914400" lvl="1" indent="-324123" algn="l" rtl="0">
              <a:lnSpc>
                <a:spcPct val="115000"/>
              </a:lnSpc>
              <a:spcBef>
                <a:spcPts val="0"/>
              </a:spcBef>
              <a:spcAft>
                <a:spcPts val="0"/>
              </a:spcAft>
              <a:buSzPts val="1504"/>
              <a:buChar char="○"/>
            </a:pPr>
            <a:r>
              <a:rPr lang="en" sz="1504"/>
              <a:t>Pelvis pulled into posterior rotation JCF cause </a:t>
            </a:r>
            <a:r>
              <a:rPr lang="en" sz="1504" b="1"/>
              <a:t>proximal</a:t>
            </a:r>
            <a:r>
              <a:rPr lang="en" sz="1504"/>
              <a:t> femur to rotate in the opposite direction (clockwise/anterior)</a:t>
            </a:r>
            <a:endParaRPr sz="1504"/>
          </a:p>
          <a:p>
            <a:pPr marL="914400" lvl="1" indent="-324123" algn="l" rtl="0">
              <a:lnSpc>
                <a:spcPct val="115000"/>
              </a:lnSpc>
              <a:spcBef>
                <a:spcPts val="0"/>
              </a:spcBef>
              <a:spcAft>
                <a:spcPts val="0"/>
              </a:spcAft>
              <a:buSzPts val="1504"/>
              <a:buChar char="○"/>
            </a:pPr>
            <a:r>
              <a:rPr lang="en" sz="1504"/>
              <a:t>Proximal tibia pulled clockwise to stabilize the quads more powerful counter clockwise rotation of the tibia </a:t>
            </a:r>
            <a:endParaRPr sz="1504">
              <a:highlight>
                <a:srgbClr val="FFFF00"/>
              </a:highlight>
            </a:endParaRPr>
          </a:p>
          <a:p>
            <a:pPr marL="914400" lvl="1" indent="-324104" algn="l" rtl="0">
              <a:lnSpc>
                <a:spcPct val="115000"/>
              </a:lnSpc>
              <a:spcBef>
                <a:spcPts val="0"/>
              </a:spcBef>
              <a:spcAft>
                <a:spcPts val="0"/>
              </a:spcAft>
              <a:buSzPts val="1504"/>
              <a:buChar char="○"/>
            </a:pPr>
            <a:r>
              <a:rPr lang="en" sz="1504" i="1"/>
              <a:t>We get information about the pelvis and the segment that the hamstring has limited attachment on, the Femur. </a:t>
            </a:r>
            <a:endParaRPr sz="1504" i="1"/>
          </a:p>
        </p:txBody>
      </p:sp>
      <p:pic>
        <p:nvPicPr>
          <p:cNvPr id="404" name="Google Shape;404;g2fba0f3009b_1_403"/>
          <p:cNvPicPr preferRelativeResize="0"/>
          <p:nvPr/>
        </p:nvPicPr>
        <p:blipFill rotWithShape="1">
          <a:blip r:embed="rId3">
            <a:alphaModFix/>
          </a:blip>
          <a:srcRect/>
          <a:stretch/>
        </p:blipFill>
        <p:spPr>
          <a:xfrm>
            <a:off x="6638625" y="1296725"/>
            <a:ext cx="2075626" cy="2545251"/>
          </a:xfrm>
          <a:prstGeom prst="rect">
            <a:avLst/>
          </a:prstGeom>
          <a:noFill/>
          <a:ln>
            <a:noFill/>
          </a:ln>
        </p:spPr>
      </p:pic>
      <p:sp>
        <p:nvSpPr>
          <p:cNvPr id="2" name="TextBox 1">
            <a:extLst>
              <a:ext uri="{FF2B5EF4-FFF2-40B4-BE49-F238E27FC236}">
                <a16:creationId xmlns:a16="http://schemas.microsoft.com/office/drawing/2014/main" id="{F6E3F786-A50B-5931-99C0-C86A6EC42A77}"/>
              </a:ext>
            </a:extLst>
          </p:cNvPr>
          <p:cNvSpPr txBox="1"/>
          <p:nvPr/>
        </p:nvSpPr>
        <p:spPr>
          <a:xfrm>
            <a:off x="6857999" y="3838575"/>
            <a:ext cx="22860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t>YogaAnatomy</a:t>
            </a:r>
            <a:r>
              <a:rPr lang="en-US" sz="900" dirty="0"/>
              <a:t>. (2014, September 21). </a:t>
            </a:r>
            <a:r>
              <a:rPr lang="en-US" sz="900" i="1" dirty="0"/>
              <a:t>The hamstrings: Attachments &amp; actions</a:t>
            </a:r>
            <a:endParaRPr lang="en-US"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fba0f3009b_1_577"/>
          <p:cNvSpPr txBox="1">
            <a:spLocks noGrp="1"/>
          </p:cNvSpPr>
          <p:nvPr>
            <p:ph type="title"/>
          </p:nvPr>
        </p:nvSpPr>
        <p:spPr>
          <a:xfrm>
            <a:off x="806725" y="355575"/>
            <a:ext cx="7505700" cy="781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i="1"/>
              <a:t>Why do we care?</a:t>
            </a:r>
            <a:endParaRPr i="1"/>
          </a:p>
        </p:txBody>
      </p:sp>
      <p:sp>
        <p:nvSpPr>
          <p:cNvPr id="410" name="Google Shape;410;g2fba0f3009b_1_577"/>
          <p:cNvSpPr txBox="1">
            <a:spLocks noGrp="1"/>
          </p:cNvSpPr>
          <p:nvPr>
            <p:ph type="body" idx="1"/>
          </p:nvPr>
        </p:nvSpPr>
        <p:spPr>
          <a:xfrm>
            <a:off x="646675" y="1136775"/>
            <a:ext cx="7825800" cy="3209100"/>
          </a:xfrm>
          <a:prstGeom prst="rect">
            <a:avLst/>
          </a:prstGeom>
          <a:noFill/>
          <a:ln>
            <a:noFill/>
          </a:ln>
        </p:spPr>
        <p:txBody>
          <a:bodyPr spcFirstLastPara="1" wrap="square" lIns="91425" tIns="91425" rIns="91425" bIns="91425" anchor="t" anchorCtr="0">
            <a:noAutofit/>
          </a:bodyPr>
          <a:lstStyle/>
          <a:p>
            <a:pPr marL="457200" lvl="0" indent="-348297" algn="l" rtl="0">
              <a:lnSpc>
                <a:spcPct val="115000"/>
              </a:lnSpc>
              <a:spcBef>
                <a:spcPts val="0"/>
              </a:spcBef>
              <a:spcAft>
                <a:spcPts val="0"/>
              </a:spcAft>
              <a:buSzPts val="1885"/>
              <a:buChar char="●"/>
            </a:pPr>
            <a:r>
              <a:rPr lang="en" sz="1885"/>
              <a:t>Understand the</a:t>
            </a:r>
            <a:r>
              <a:rPr lang="en" sz="1885" b="1"/>
              <a:t> true function</a:t>
            </a:r>
            <a:r>
              <a:rPr lang="en" sz="1885"/>
              <a:t> of the muscles in a </a:t>
            </a:r>
            <a:r>
              <a:rPr lang="en" sz="1885" b="1"/>
              <a:t>closed chain</a:t>
            </a:r>
            <a:r>
              <a:rPr lang="en" sz="1885"/>
              <a:t> (specifically as it relates to biarticular muscles)</a:t>
            </a:r>
            <a:endParaRPr sz="1885"/>
          </a:p>
          <a:p>
            <a:pPr marL="457200" lvl="0" indent="-348297" algn="l" rtl="0">
              <a:lnSpc>
                <a:spcPct val="115000"/>
              </a:lnSpc>
              <a:spcBef>
                <a:spcPts val="0"/>
              </a:spcBef>
              <a:spcAft>
                <a:spcPts val="0"/>
              </a:spcAft>
              <a:buSzPts val="1885"/>
              <a:buChar char="●"/>
            </a:pPr>
            <a:r>
              <a:rPr lang="en" sz="1885"/>
              <a:t>Provides a </a:t>
            </a:r>
            <a:r>
              <a:rPr lang="en" sz="1885" b="1"/>
              <a:t>complete picture </a:t>
            </a:r>
            <a:r>
              <a:rPr lang="en" sz="1885"/>
              <a:t>of what is happening in the lower extremity  </a:t>
            </a:r>
            <a:endParaRPr sz="1885"/>
          </a:p>
          <a:p>
            <a:pPr marL="457200" lvl="0" indent="-348297" algn="l" rtl="0">
              <a:lnSpc>
                <a:spcPct val="115000"/>
              </a:lnSpc>
              <a:spcBef>
                <a:spcPts val="0"/>
              </a:spcBef>
              <a:spcAft>
                <a:spcPts val="0"/>
              </a:spcAft>
              <a:buSzPts val="1885"/>
              <a:buChar char="●"/>
            </a:pPr>
            <a:r>
              <a:rPr lang="en" sz="1885"/>
              <a:t>Consider some of the more </a:t>
            </a:r>
            <a:r>
              <a:rPr lang="en" sz="1885" b="1"/>
              <a:t>complex architecture</a:t>
            </a:r>
            <a:r>
              <a:rPr lang="en" sz="1885"/>
              <a:t> of the MSK system</a:t>
            </a:r>
            <a:endParaRPr sz="1885"/>
          </a:p>
          <a:p>
            <a:pPr marL="457200" lvl="0" indent="-348297" algn="l" rtl="0">
              <a:lnSpc>
                <a:spcPct val="115000"/>
              </a:lnSpc>
              <a:spcBef>
                <a:spcPts val="0"/>
              </a:spcBef>
              <a:spcAft>
                <a:spcPts val="0"/>
              </a:spcAft>
              <a:buSzPts val="1885"/>
              <a:buChar char="●"/>
            </a:pPr>
            <a:r>
              <a:rPr lang="en" sz="1885"/>
              <a:t>Train under </a:t>
            </a:r>
            <a:r>
              <a:rPr lang="en" sz="1885" b="1"/>
              <a:t>principle of specificity </a:t>
            </a:r>
            <a:r>
              <a:rPr lang="en" sz="1885"/>
              <a:t>for strength and conditioning and injury rehab </a:t>
            </a:r>
            <a:endParaRPr sz="1885"/>
          </a:p>
          <a:p>
            <a:pPr marL="457200" lvl="0" indent="-348297" algn="l" rtl="0">
              <a:lnSpc>
                <a:spcPct val="115000"/>
              </a:lnSpc>
              <a:spcBef>
                <a:spcPts val="0"/>
              </a:spcBef>
              <a:spcAft>
                <a:spcPts val="0"/>
              </a:spcAft>
              <a:buSzPts val="1885"/>
              <a:buChar char="●"/>
            </a:pPr>
            <a:r>
              <a:rPr lang="en" sz="1885" b="1"/>
              <a:t>Holistic </a:t>
            </a:r>
            <a:r>
              <a:rPr lang="en" sz="1885"/>
              <a:t>muscle function–how one movement fault leads to another</a:t>
            </a:r>
            <a:endParaRPr sz="1885"/>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fba0f3009b_1_582"/>
          <p:cNvSpPr txBox="1">
            <a:spLocks noGrp="1"/>
          </p:cNvSpPr>
          <p:nvPr>
            <p:ph type="title"/>
          </p:nvPr>
        </p:nvSpPr>
        <p:spPr>
          <a:xfrm>
            <a:off x="806725" y="355575"/>
            <a:ext cx="7505700" cy="7812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i="1"/>
              <a:t>Why do we care?</a:t>
            </a:r>
            <a:endParaRPr i="1"/>
          </a:p>
        </p:txBody>
      </p:sp>
      <p:sp>
        <p:nvSpPr>
          <p:cNvPr id="416" name="Google Shape;416;g2fba0f3009b_1_582"/>
          <p:cNvSpPr txBox="1">
            <a:spLocks noGrp="1"/>
          </p:cNvSpPr>
          <p:nvPr>
            <p:ph type="body" idx="1"/>
          </p:nvPr>
        </p:nvSpPr>
        <p:spPr>
          <a:xfrm>
            <a:off x="646675" y="1136775"/>
            <a:ext cx="7825800" cy="3209100"/>
          </a:xfrm>
          <a:prstGeom prst="rect">
            <a:avLst/>
          </a:prstGeom>
          <a:noFill/>
          <a:ln>
            <a:noFill/>
          </a:ln>
        </p:spPr>
        <p:txBody>
          <a:bodyPr spcFirstLastPara="1" wrap="square" lIns="91425" tIns="91425" rIns="91425" bIns="91425" anchor="t" anchorCtr="0">
            <a:noAutofit/>
          </a:bodyPr>
          <a:lstStyle/>
          <a:p>
            <a:pPr marL="457200" lvl="0" indent="-348297" algn="l" rtl="0">
              <a:lnSpc>
                <a:spcPct val="115000"/>
              </a:lnSpc>
              <a:spcBef>
                <a:spcPts val="0"/>
              </a:spcBef>
              <a:spcAft>
                <a:spcPts val="0"/>
              </a:spcAft>
              <a:buSzPts val="1885"/>
              <a:buChar char="●"/>
            </a:pPr>
            <a:r>
              <a:rPr lang="en" sz="1885"/>
              <a:t>Understanding the</a:t>
            </a:r>
            <a:r>
              <a:rPr lang="en" sz="1885" b="1"/>
              <a:t> complex function</a:t>
            </a:r>
            <a:r>
              <a:rPr lang="en" sz="1885"/>
              <a:t> of muscles during human motion provides avenues of optimal care</a:t>
            </a:r>
            <a:endParaRPr sz="1885"/>
          </a:p>
          <a:p>
            <a:pPr marL="914400" lvl="1" indent="-348297" algn="l" rtl="0">
              <a:lnSpc>
                <a:spcPct val="115000"/>
              </a:lnSpc>
              <a:spcBef>
                <a:spcPts val="0"/>
              </a:spcBef>
              <a:spcAft>
                <a:spcPts val="0"/>
              </a:spcAft>
              <a:buSzPts val="1885"/>
              <a:buChar char="○"/>
            </a:pPr>
            <a:r>
              <a:rPr lang="en" sz="1885"/>
              <a:t>Specificity</a:t>
            </a:r>
            <a:endParaRPr sz="1885"/>
          </a:p>
          <a:p>
            <a:pPr marL="914400" lvl="1" indent="-348297" algn="l" rtl="0">
              <a:lnSpc>
                <a:spcPct val="115000"/>
              </a:lnSpc>
              <a:spcBef>
                <a:spcPts val="0"/>
              </a:spcBef>
              <a:spcAft>
                <a:spcPts val="0"/>
              </a:spcAft>
              <a:buSzPts val="1885"/>
              <a:buChar char="○"/>
            </a:pPr>
            <a:r>
              <a:rPr lang="en" sz="1885"/>
              <a:t>Minimize injury during exercise</a:t>
            </a:r>
            <a:endParaRPr sz="1885"/>
          </a:p>
          <a:p>
            <a:pPr marL="914400" lvl="1" indent="-348297" algn="l" rtl="0">
              <a:lnSpc>
                <a:spcPct val="115000"/>
              </a:lnSpc>
              <a:spcBef>
                <a:spcPts val="0"/>
              </a:spcBef>
              <a:spcAft>
                <a:spcPts val="0"/>
              </a:spcAft>
              <a:buSzPts val="1885"/>
              <a:buChar char="○"/>
            </a:pPr>
            <a:r>
              <a:rPr lang="en" sz="1885"/>
              <a:t>Exercise selection for pre/rehab</a:t>
            </a:r>
            <a:endParaRPr sz="1885"/>
          </a:p>
          <a:p>
            <a:pPr marL="914400" lvl="1" indent="-348297" algn="l" rtl="0">
              <a:lnSpc>
                <a:spcPct val="115000"/>
              </a:lnSpc>
              <a:spcBef>
                <a:spcPts val="0"/>
              </a:spcBef>
              <a:spcAft>
                <a:spcPts val="0"/>
              </a:spcAft>
              <a:buSzPts val="1885"/>
              <a:buChar char="○"/>
            </a:pPr>
            <a:r>
              <a:rPr lang="en" sz="1885"/>
              <a:t>Evenly distributed joint loading</a:t>
            </a:r>
            <a:endParaRPr sz="1885"/>
          </a:p>
          <a:p>
            <a:pPr marL="914400" lvl="1" indent="-348297" algn="l" rtl="0">
              <a:lnSpc>
                <a:spcPct val="115000"/>
              </a:lnSpc>
              <a:spcBef>
                <a:spcPts val="0"/>
              </a:spcBef>
              <a:spcAft>
                <a:spcPts val="0"/>
              </a:spcAft>
              <a:buSzPts val="1885"/>
              <a:buChar char="○"/>
            </a:pPr>
            <a:r>
              <a:rPr lang="en" sz="1885"/>
              <a:t>Optimal length-tension muscle relationship</a:t>
            </a:r>
            <a:endParaRPr sz="1885"/>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f498b5a41e_0_42"/>
          <p:cNvSpPr txBox="1">
            <a:spLocks noGrp="1"/>
          </p:cNvSpPr>
          <p:nvPr>
            <p:ph type="title"/>
          </p:nvPr>
        </p:nvSpPr>
        <p:spPr>
          <a:xfrm>
            <a:off x="819150" y="2094450"/>
            <a:ext cx="7505700" cy="954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400"/>
              <a:buNone/>
            </a:pPr>
            <a:r>
              <a:rPr lang="en" i="1"/>
              <a:t>What is the action of the quad?</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54"/>
        <p:cNvGrpSpPr/>
        <p:nvPr/>
      </p:nvGrpSpPr>
      <p:grpSpPr>
        <a:xfrm>
          <a:off x="0" y="0"/>
          <a:ext cx="0" cy="0"/>
          <a:chOff x="0" y="0"/>
          <a:chExt cx="0" cy="0"/>
        </a:xfrm>
      </p:grpSpPr>
      <p:pic>
        <p:nvPicPr>
          <p:cNvPr id="155" name="Google Shape;155;g2f498b5a41e_1_7"/>
          <p:cNvPicPr preferRelativeResize="0"/>
          <p:nvPr/>
        </p:nvPicPr>
        <p:blipFill rotWithShape="1">
          <a:blip r:embed="rId3">
            <a:alphaModFix/>
          </a:blip>
          <a:srcRect/>
          <a:stretch/>
        </p:blipFill>
        <p:spPr>
          <a:xfrm>
            <a:off x="1758100" y="439250"/>
            <a:ext cx="5627801" cy="3776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f498b5a41e_0_4"/>
          <p:cNvSpPr txBox="1">
            <a:spLocks noGrp="1"/>
          </p:cNvSpPr>
          <p:nvPr>
            <p:ph type="title"/>
          </p:nvPr>
        </p:nvSpPr>
        <p:spPr>
          <a:xfrm>
            <a:off x="1750394" y="541380"/>
            <a:ext cx="53601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500"/>
              <a:t>Introduction</a:t>
            </a:r>
            <a:r>
              <a:rPr lang="en" sz="3060"/>
              <a:t> </a:t>
            </a:r>
            <a:endParaRPr sz="3060"/>
          </a:p>
        </p:txBody>
      </p:sp>
      <p:sp>
        <p:nvSpPr>
          <p:cNvPr id="161" name="Google Shape;161;g2f498b5a41e_0_4"/>
          <p:cNvSpPr txBox="1">
            <a:spLocks noGrp="1"/>
          </p:cNvSpPr>
          <p:nvPr>
            <p:ph type="body" idx="1"/>
          </p:nvPr>
        </p:nvSpPr>
        <p:spPr>
          <a:xfrm>
            <a:off x="700812" y="1474081"/>
            <a:ext cx="7742400" cy="2535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2100"/>
              <a:buNone/>
            </a:pPr>
            <a:r>
              <a:rPr lang="en" sz="2329" b="1" i="1">
                <a:solidFill>
                  <a:srgbClr val="444444"/>
                </a:solidFill>
              </a:rPr>
              <a:t>Functional LE MSK motion is much more complex than the traditional joint based approach is able to explain</a:t>
            </a:r>
            <a:endParaRPr sz="2329" b="1" i="1">
              <a:solidFill>
                <a:srgbClr val="444444"/>
              </a:solidFill>
            </a:endParaRPr>
          </a:p>
          <a:p>
            <a:pPr marL="0" lvl="0" indent="0" algn="ctr" rtl="0">
              <a:lnSpc>
                <a:spcPct val="115000"/>
              </a:lnSpc>
              <a:spcBef>
                <a:spcPts val="0"/>
              </a:spcBef>
              <a:spcAft>
                <a:spcPts val="0"/>
              </a:spcAft>
              <a:buSzPts val="2100"/>
              <a:buNone/>
            </a:pPr>
            <a:endParaRPr sz="1729" b="1">
              <a:solidFill>
                <a:srgbClr val="44444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5d7de01de_1_0"/>
          <p:cNvSpPr txBox="1">
            <a:spLocks noGrp="1"/>
          </p:cNvSpPr>
          <p:nvPr>
            <p:ph type="title"/>
          </p:nvPr>
        </p:nvSpPr>
        <p:spPr>
          <a:xfrm>
            <a:off x="1883259" y="1748700"/>
            <a:ext cx="5377500" cy="1646100"/>
          </a:xfrm>
          <a:prstGeom prst="rect">
            <a:avLst/>
          </a:prstGeom>
          <a:solidFill>
            <a:srgbClr val="D9D9D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778"/>
              <a:buNone/>
            </a:pPr>
            <a:r>
              <a:rPr lang="en"/>
              <a:t>Classic Approach to MSK Anatomy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f498b5a41e_0_9"/>
          <p:cNvSpPr txBox="1">
            <a:spLocks noGrp="1"/>
          </p:cNvSpPr>
          <p:nvPr>
            <p:ph type="title"/>
          </p:nvPr>
        </p:nvSpPr>
        <p:spPr>
          <a:xfrm>
            <a:off x="341700" y="475400"/>
            <a:ext cx="8460600" cy="827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990"/>
              <a:buNone/>
            </a:pPr>
            <a:r>
              <a:rPr lang="en" sz="3060"/>
              <a:t>The Joint Based Approach</a:t>
            </a:r>
            <a:endParaRPr sz="3060"/>
          </a:p>
        </p:txBody>
      </p:sp>
      <p:sp>
        <p:nvSpPr>
          <p:cNvPr id="172" name="Google Shape;172;g2f498b5a41e_0_9"/>
          <p:cNvSpPr txBox="1">
            <a:spLocks noGrp="1"/>
          </p:cNvSpPr>
          <p:nvPr>
            <p:ph type="body" idx="1"/>
          </p:nvPr>
        </p:nvSpPr>
        <p:spPr>
          <a:xfrm>
            <a:off x="555167" y="1357134"/>
            <a:ext cx="5741700" cy="3141000"/>
          </a:xfrm>
          <a:prstGeom prst="rect">
            <a:avLst/>
          </a:prstGeom>
          <a:noFill/>
          <a:ln>
            <a:noFill/>
          </a:ln>
        </p:spPr>
        <p:txBody>
          <a:bodyPr spcFirstLastPara="1" wrap="square" lIns="91425" tIns="91425" rIns="91425" bIns="91425" anchor="t" anchorCtr="0">
            <a:noAutofit/>
          </a:bodyPr>
          <a:lstStyle/>
          <a:p>
            <a:pPr marL="457200" lvl="0" indent="-338455" algn="l" rtl="0">
              <a:lnSpc>
                <a:spcPct val="115000"/>
              </a:lnSpc>
              <a:spcBef>
                <a:spcPts val="0"/>
              </a:spcBef>
              <a:spcAft>
                <a:spcPts val="0"/>
              </a:spcAft>
              <a:buClr>
                <a:srgbClr val="444444"/>
              </a:buClr>
              <a:buSzPts val="1730"/>
              <a:buChar char="●"/>
            </a:pPr>
            <a:r>
              <a:rPr lang="en" sz="1729">
                <a:solidFill>
                  <a:srgbClr val="444444"/>
                </a:solidFill>
              </a:rPr>
              <a:t>Musculoskeletal anatomy commonly taught in a joint based approach. </a:t>
            </a:r>
            <a:r>
              <a:rPr lang="en" sz="1729" b="1" i="1">
                <a:solidFill>
                  <a:srgbClr val="444444"/>
                </a:solidFill>
              </a:rPr>
              <a:t>A few key terms</a:t>
            </a:r>
            <a:endParaRPr sz="1729" b="1" i="1">
              <a:solidFill>
                <a:srgbClr val="444444"/>
              </a:solidFill>
            </a:endParaRPr>
          </a:p>
          <a:p>
            <a:pPr marL="914400" lvl="1" indent="-338391" algn="l" rtl="0">
              <a:lnSpc>
                <a:spcPct val="115000"/>
              </a:lnSpc>
              <a:spcBef>
                <a:spcPts val="0"/>
              </a:spcBef>
              <a:spcAft>
                <a:spcPts val="0"/>
              </a:spcAft>
              <a:buClr>
                <a:srgbClr val="444444"/>
              </a:buClr>
              <a:buSzPts val="1729"/>
              <a:buChar char="○"/>
            </a:pPr>
            <a:r>
              <a:rPr lang="en" sz="1729">
                <a:solidFill>
                  <a:srgbClr val="444444"/>
                </a:solidFill>
              </a:rPr>
              <a:t>Bones = Segments</a:t>
            </a:r>
            <a:endParaRPr sz="1729">
              <a:solidFill>
                <a:srgbClr val="444444"/>
              </a:solidFill>
            </a:endParaRPr>
          </a:p>
          <a:p>
            <a:pPr marL="914400" lvl="1" indent="-338391" algn="l" rtl="0">
              <a:lnSpc>
                <a:spcPct val="115000"/>
              </a:lnSpc>
              <a:spcBef>
                <a:spcPts val="0"/>
              </a:spcBef>
              <a:spcAft>
                <a:spcPts val="0"/>
              </a:spcAft>
              <a:buClr>
                <a:srgbClr val="444444"/>
              </a:buClr>
              <a:buSzPts val="1729"/>
              <a:buChar char="○"/>
            </a:pPr>
            <a:r>
              <a:rPr lang="en" sz="1729">
                <a:solidFill>
                  <a:srgbClr val="444444"/>
                </a:solidFill>
              </a:rPr>
              <a:t>Joints = Axis of Rotation and connect segments</a:t>
            </a:r>
            <a:endParaRPr sz="1729">
              <a:solidFill>
                <a:srgbClr val="444444"/>
              </a:solidFill>
            </a:endParaRPr>
          </a:p>
          <a:p>
            <a:pPr marL="914400" lvl="1" indent="-338391" algn="l" rtl="0">
              <a:lnSpc>
                <a:spcPct val="115000"/>
              </a:lnSpc>
              <a:spcBef>
                <a:spcPts val="0"/>
              </a:spcBef>
              <a:spcAft>
                <a:spcPts val="0"/>
              </a:spcAft>
              <a:buClr>
                <a:srgbClr val="444444"/>
              </a:buClr>
              <a:buSzPts val="1729"/>
              <a:buChar char="○"/>
            </a:pPr>
            <a:r>
              <a:rPr lang="en" sz="1729">
                <a:solidFill>
                  <a:srgbClr val="444444"/>
                </a:solidFill>
              </a:rPr>
              <a:t>Muscles = Produce force and create torque</a:t>
            </a:r>
            <a:endParaRPr sz="1729">
              <a:solidFill>
                <a:srgbClr val="444444"/>
              </a:solidFill>
            </a:endParaRPr>
          </a:p>
          <a:p>
            <a:pPr marL="457200" lvl="0" indent="-338455" algn="l" rtl="0">
              <a:lnSpc>
                <a:spcPct val="115000"/>
              </a:lnSpc>
              <a:spcBef>
                <a:spcPts val="0"/>
              </a:spcBef>
              <a:spcAft>
                <a:spcPts val="0"/>
              </a:spcAft>
              <a:buClr>
                <a:srgbClr val="444444"/>
              </a:buClr>
              <a:buSzPts val="1730"/>
              <a:buChar char="●"/>
            </a:pPr>
            <a:r>
              <a:rPr lang="en" sz="1729">
                <a:solidFill>
                  <a:srgbClr val="444444"/>
                </a:solidFill>
              </a:rPr>
              <a:t>Function of a muscle is described in terms of the joint motion that occurs when a muscle contracts in isolation</a:t>
            </a:r>
            <a:endParaRPr sz="1729">
              <a:solidFill>
                <a:srgbClr val="444444"/>
              </a:solidFill>
            </a:endParaRPr>
          </a:p>
          <a:p>
            <a:pPr marL="914400" lvl="1" indent="-338455" algn="l" rtl="0">
              <a:lnSpc>
                <a:spcPct val="115000"/>
              </a:lnSpc>
              <a:spcBef>
                <a:spcPts val="0"/>
              </a:spcBef>
              <a:spcAft>
                <a:spcPts val="0"/>
              </a:spcAft>
              <a:buClr>
                <a:srgbClr val="444444"/>
              </a:buClr>
              <a:buSzPts val="1730"/>
              <a:buChar char="○"/>
            </a:pPr>
            <a:r>
              <a:rPr lang="en" sz="1729">
                <a:solidFill>
                  <a:srgbClr val="444444"/>
                </a:solidFill>
              </a:rPr>
              <a:t>E.g. the </a:t>
            </a:r>
            <a:r>
              <a:rPr lang="en" sz="1729" i="1">
                <a:solidFill>
                  <a:srgbClr val="444444"/>
                </a:solidFill>
              </a:rPr>
              <a:t>quadriceps extend the knee joint </a:t>
            </a:r>
            <a:r>
              <a:rPr lang="en" sz="1729">
                <a:solidFill>
                  <a:srgbClr val="444444"/>
                </a:solidFill>
              </a:rPr>
              <a:t> </a:t>
            </a:r>
            <a:endParaRPr sz="1729">
              <a:solidFill>
                <a:srgbClr val="444444"/>
              </a:solidFill>
            </a:endParaRPr>
          </a:p>
        </p:txBody>
      </p:sp>
      <p:sp>
        <p:nvSpPr>
          <p:cNvPr id="173" name="Google Shape;173;g2f498b5a41e_0_9"/>
          <p:cNvSpPr txBox="1">
            <a:spLocks noGrp="1"/>
          </p:cNvSpPr>
          <p:nvPr>
            <p:ph type="body" idx="1"/>
          </p:nvPr>
        </p:nvSpPr>
        <p:spPr>
          <a:xfrm>
            <a:off x="6413600" y="2809075"/>
            <a:ext cx="1812300" cy="1366200"/>
          </a:xfrm>
          <a:prstGeom prst="rect">
            <a:avLst/>
          </a:prstGeom>
          <a:noFill/>
          <a:ln>
            <a:noFill/>
          </a:ln>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605"/>
              <a:buNone/>
            </a:pPr>
            <a:r>
              <a:rPr lang="en" sz="1455" b="1">
                <a:solidFill>
                  <a:srgbClr val="000000"/>
                </a:solidFill>
                <a:highlight>
                  <a:srgbClr val="C9DAF8"/>
                </a:highlight>
              </a:rPr>
              <a:t>Bones = Segments </a:t>
            </a:r>
            <a:endParaRPr sz="1455" b="1">
              <a:solidFill>
                <a:srgbClr val="000000"/>
              </a:solidFill>
              <a:highlight>
                <a:srgbClr val="C9DAF8"/>
              </a:highlight>
            </a:endParaRPr>
          </a:p>
          <a:p>
            <a:pPr marL="0" lvl="0" indent="0" algn="ctr" rtl="0">
              <a:lnSpc>
                <a:spcPct val="105000"/>
              </a:lnSpc>
              <a:spcBef>
                <a:spcPts val="1200"/>
              </a:spcBef>
              <a:spcAft>
                <a:spcPts val="0"/>
              </a:spcAft>
              <a:buSzPts val="605"/>
              <a:buNone/>
            </a:pPr>
            <a:r>
              <a:rPr lang="en" sz="1455" b="1">
                <a:solidFill>
                  <a:srgbClr val="000000"/>
                </a:solidFill>
                <a:highlight>
                  <a:srgbClr val="D9EAD3"/>
                </a:highlight>
              </a:rPr>
              <a:t>Muscle = Force</a:t>
            </a:r>
            <a:endParaRPr sz="1455" b="1">
              <a:solidFill>
                <a:srgbClr val="000000"/>
              </a:solidFill>
              <a:highlight>
                <a:srgbClr val="D9EAD3"/>
              </a:highlight>
            </a:endParaRPr>
          </a:p>
          <a:p>
            <a:pPr marL="0" lvl="0" indent="0" algn="ctr" rtl="0">
              <a:lnSpc>
                <a:spcPct val="105000"/>
              </a:lnSpc>
              <a:spcBef>
                <a:spcPts val="1200"/>
              </a:spcBef>
              <a:spcAft>
                <a:spcPts val="1200"/>
              </a:spcAft>
              <a:buSzPts val="605"/>
              <a:buNone/>
            </a:pPr>
            <a:r>
              <a:rPr lang="en" sz="1455" b="1">
                <a:solidFill>
                  <a:srgbClr val="000000"/>
                </a:solidFill>
                <a:highlight>
                  <a:srgbClr val="EAD1DC"/>
                </a:highlight>
              </a:rPr>
              <a:t>Joint = Hinges</a:t>
            </a:r>
            <a:endParaRPr sz="1455" b="1">
              <a:solidFill>
                <a:srgbClr val="000000"/>
              </a:solidFill>
              <a:highlight>
                <a:srgbClr val="FFF2CC"/>
              </a:highlight>
            </a:endParaRPr>
          </a:p>
        </p:txBody>
      </p:sp>
      <p:pic>
        <p:nvPicPr>
          <p:cNvPr id="174" name="Google Shape;174;g2f498b5a41e_0_9"/>
          <p:cNvPicPr preferRelativeResize="0"/>
          <p:nvPr/>
        </p:nvPicPr>
        <p:blipFill rotWithShape="1">
          <a:blip r:embed="rId3">
            <a:alphaModFix/>
          </a:blip>
          <a:srcRect/>
          <a:stretch/>
        </p:blipFill>
        <p:spPr>
          <a:xfrm>
            <a:off x="6413600" y="1180329"/>
            <a:ext cx="1812300" cy="1628747"/>
          </a:xfrm>
          <a:prstGeom prst="rect">
            <a:avLst/>
          </a:prstGeom>
          <a:noFill/>
          <a:ln>
            <a:noFill/>
          </a:ln>
        </p:spPr>
      </p:pic>
      <p:sp>
        <p:nvSpPr>
          <p:cNvPr id="3" name="TextBox 2">
            <a:extLst>
              <a:ext uri="{FF2B5EF4-FFF2-40B4-BE49-F238E27FC236}">
                <a16:creationId xmlns:a16="http://schemas.microsoft.com/office/drawing/2014/main" id="{F5EB1391-DF09-DF5B-EB3D-564F7073C137}"/>
              </a:ext>
            </a:extLst>
          </p:cNvPr>
          <p:cNvSpPr txBox="1"/>
          <p:nvPr/>
        </p:nvSpPr>
        <p:spPr>
          <a:xfrm>
            <a:off x="556055" y="4494770"/>
            <a:ext cx="65583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Replica Human Complete Leg</a:t>
            </a:r>
            <a:r>
              <a:rPr lang="en-US" dirty="0"/>
              <a:t> [Product page]. Skulls Unlimited International, Inc.</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42</Slides>
  <Notes>42</Notes>
  <HiddenSlides>2</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Shift</vt:lpstr>
      <vt:lpstr>Muscle Function A Segmental Approach</vt:lpstr>
      <vt:lpstr>Introduction</vt:lpstr>
      <vt:lpstr>What is the action of the hamstring? </vt:lpstr>
      <vt:lpstr>What is the action of the Hamstring? </vt:lpstr>
      <vt:lpstr>What is the action of the quad?</vt:lpstr>
      <vt:lpstr>PowerPoint Presentation</vt:lpstr>
      <vt:lpstr>Introduction </vt:lpstr>
      <vt:lpstr>Classic Approach to MSK Anatomy</vt:lpstr>
      <vt:lpstr>The Joint Based Approach</vt:lpstr>
      <vt:lpstr>The Joint Based Approach</vt:lpstr>
      <vt:lpstr>Lombard's Paradox: Complexity of LE Motion</vt:lpstr>
      <vt:lpstr>What is the Joint Based Approach lacking? </vt:lpstr>
      <vt:lpstr>Biomechanics Review</vt:lpstr>
      <vt:lpstr>Recall Classic Joint Based Approach</vt:lpstr>
      <vt:lpstr>Torque</vt:lpstr>
      <vt:lpstr>Forces that act on our MSK System: Internal and External </vt:lpstr>
      <vt:lpstr>Internal Forces Cont.</vt:lpstr>
      <vt:lpstr>What do tension and compression afford us?</vt:lpstr>
      <vt:lpstr>Lever Systems in the Body</vt:lpstr>
      <vt:lpstr>Torque &amp; Muscle Contractions </vt:lpstr>
      <vt:lpstr>Understanding Mechanical Advantage through changing the Moment Arm / Leverage</vt:lpstr>
      <vt:lpstr>Changing moment arms alters mechanical leverage</vt:lpstr>
      <vt:lpstr>Internal moment arms and mechanical leverage</vt:lpstr>
      <vt:lpstr>Segmental Approach to MSK Anatomy</vt:lpstr>
      <vt:lpstr>Why do we care?</vt:lpstr>
      <vt:lpstr>A relatively new approach: Segment Based </vt:lpstr>
      <vt:lpstr>Review: Torque (rotational force)</vt:lpstr>
      <vt:lpstr>How do muscles impact segments they have no direct attachment on? </vt:lpstr>
      <vt:lpstr>Segmental Motion Through Joint Contact Forces </vt:lpstr>
      <vt:lpstr>Ball and Socket </vt:lpstr>
      <vt:lpstr>Segmental Based Approach</vt:lpstr>
      <vt:lpstr>So now, what is the action of the hamstring? How about the quad?  … Let’s discuss!</vt:lpstr>
      <vt:lpstr>Moment arm dictates motion in multiarticular muscles!</vt:lpstr>
      <vt:lpstr>Segment Based Approach</vt:lpstr>
      <vt:lpstr>Functional Motion Characteristics</vt:lpstr>
      <vt:lpstr>Why do we have Multiarticular Muscles?</vt:lpstr>
      <vt:lpstr>Stabilizing Force vs Counter Force </vt:lpstr>
      <vt:lpstr>At the knee during sit-to-stand…</vt:lpstr>
      <vt:lpstr>At the hip during sit-to-stand…</vt:lpstr>
      <vt:lpstr>Comparison: Joint Based vs Segmental Approach </vt:lpstr>
      <vt:lpstr>Why do we care?</vt:lpstr>
      <vt:lpstr>Why do we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 Function A Segmental Approach</dc:title>
  <cp:revision>250</cp:revision>
  <dcterms:modified xsi:type="dcterms:W3CDTF">2025-08-12T14:01:16Z</dcterms:modified>
</cp:coreProperties>
</file>